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76" r:id="rId2"/>
    <p:sldId id="286" r:id="rId3"/>
    <p:sldId id="299" r:id="rId4"/>
    <p:sldId id="297" r:id="rId5"/>
    <p:sldId id="296" r:id="rId6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636588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1277938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917700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255746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  <a:srgbClr val="FFFFCC"/>
    <a:srgbClr val="CCECFF"/>
    <a:srgbClr val="75BFC5"/>
    <a:srgbClr val="C57B8E"/>
    <a:srgbClr val="8EB68F"/>
    <a:srgbClr val="FF9801"/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7" autoAdjust="0"/>
    <p:restoredTop sz="82633" autoAdjust="0"/>
  </p:normalViewPr>
  <p:slideViewPr>
    <p:cSldViewPr>
      <p:cViewPr varScale="1">
        <p:scale>
          <a:sx n="66" d="100"/>
          <a:sy n="66" d="100"/>
        </p:scale>
        <p:origin x="-7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pitchFamily="3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pitchFamily="31" charset="-128"/>
              </a:defRPr>
            </a:lvl1pPr>
          </a:lstStyle>
          <a:p>
            <a:pPr>
              <a:defRPr/>
            </a:pPr>
            <a:fld id="{B1117D57-2A18-4311-BCD6-29C1F6562C47}" type="datetimeFigureOut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pitchFamily="3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pitchFamily="31" charset="-128"/>
              </a:defRPr>
            </a:lvl1pPr>
          </a:lstStyle>
          <a:p>
            <a:pPr>
              <a:defRPr/>
            </a:pPr>
            <a:fld id="{FA069B7D-9E59-4B8F-B6FA-487A843F13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E07FFE62-BD5F-4CE7-A627-8275C31D8979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A083446A-D850-48CA-86E0-FC94DACA5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MS PGothic" pitchFamily="34" charset="-128"/>
        <a:cs typeface="ＭＳ Ｐゴシック" pitchFamily="-108" charset="-128"/>
      </a:defRPr>
    </a:lvl1pPr>
    <a:lvl2pPr marL="63658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127793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91770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2557463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3200016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019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022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025" algn="l" defTabSz="128000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043EB6C-FD22-4DCC-80F5-AFDBDF5C7D82}" type="slidenum">
              <a:rPr lang="en-US" smtClean="0">
                <a:latin typeface="Calibri" pitchFamily="34" charset="0"/>
                <a:ea typeface="MS PGothic" pitchFamily="34" charset="-128"/>
              </a:rPr>
              <a:pPr/>
              <a:t>2</a:t>
            </a:fld>
            <a:endParaRPr lang="en-US" smtClean="0">
              <a:latin typeface="Calibri" pitchFamily="34" charset="0"/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3665015-C276-4C1D-BE81-375485F6A21B}" type="slidenum">
              <a:rPr lang="en-US" smtClean="0">
                <a:latin typeface="Arial" pitchFamily="34" charset="0"/>
                <a:ea typeface="MS PGothic" pitchFamily="34" charset="-128"/>
              </a:rPr>
              <a:pPr/>
              <a:t>3</a:t>
            </a:fld>
            <a:endParaRPr lang="en-US" smtClean="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525EFB7-E171-444A-A50E-AC13BA3765A4}" type="slidenum">
              <a:rPr lang="en-US" smtClean="0">
                <a:latin typeface="Arial" pitchFamily="34" charset="0"/>
                <a:ea typeface="MS PGothic" pitchFamily="34" charset="-128"/>
              </a:rPr>
              <a:pPr/>
              <a:t>4</a:t>
            </a:fld>
            <a:endParaRPr lang="en-US" smtClean="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AA03-727D-4094-9D79-67584B774A1B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8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D668C-3F2D-4EA1-8E9D-407ED08E25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39712-C88E-4F1F-9058-209C0C15CCFF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48AA1-43C9-4B3F-A8E4-6AA3C2FBD5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D385D-B51C-47B4-B80A-A9541F424967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91D0A-D217-420B-A3E3-CAC0C1E4E6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47AF7-6893-4112-B93B-C8C4EE1B99C3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45867-4D0B-4051-96FD-F8985008C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F7B3D-8C8C-43A7-8A44-3A221FFFF22E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5A45D-9DDE-4BC1-98FC-E3A93CF410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0F1EB-8EB9-4859-B23A-8375F3551D5D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11FBA-1C52-48A4-972B-4C3208F09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1191F-A923-4BD7-8E3D-9DB28ED69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B943A-3739-4EB8-BC9D-C8115A8A724A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26E88-14D4-4740-9715-6D937304F080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3243A-6B8B-44F7-86E2-B5C31E7C3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42A45-A2A7-4770-9407-C4FCCBF3F5CF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F1557-ED7E-41B6-8D3B-C49F7157E6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5C9BB-8ACA-4DAF-B7BA-B33F09E3213E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8A41C-5AD6-4C88-9DC3-13510E9F2F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B131F-AB2B-453F-B2CD-4EEC5D7DAF16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985F1-BAD8-4D3A-BF2F-8DB67DB9E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C265E5B4-74F3-4B01-A82F-24BA1BB31FCA}" type="datetime1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BDD842CE-D1F0-415C-9403-6B6E5F55F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1" r:id="rId1"/>
    <p:sldLayoutId id="2147483813" r:id="rId2"/>
    <p:sldLayoutId id="2147483822" r:id="rId3"/>
    <p:sldLayoutId id="2147483814" r:id="rId4"/>
    <p:sldLayoutId id="2147483823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685800" y="1066800"/>
            <a:ext cx="7848600" cy="156966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tx2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Bolstering 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Real-Time 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Learning and </a:t>
            </a:r>
            <a:r>
              <a:rPr lang="en-US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Times New Roman" pitchFamily="18" charset="0"/>
              </a:rPr>
              <a:t>Course Correction</a:t>
            </a:r>
            <a:endParaRPr lang="en-US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762000" y="4648200"/>
            <a:ext cx="792480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685800" y="4800600"/>
            <a:ext cx="8001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en-US" sz="2000" b="1" i="1" dirty="0" smtClean="0">
                <a:cs typeface="Times New Roman" pitchFamily="18" charset="0"/>
              </a:rPr>
              <a:t>“</a:t>
            </a:r>
            <a:r>
              <a:rPr lang="en-US" sz="2000" b="1" i="1" dirty="0" smtClean="0">
                <a:latin typeface="Calibri" pitchFamily="34" charset="0"/>
                <a:cs typeface="Times New Roman" pitchFamily="18" charset="0"/>
              </a:rPr>
              <a:t>In a fast-changing environment, the capacity to learn lessons is more valuable than any individual lesson learned.”</a:t>
            </a:r>
            <a:endParaRPr lang="en-US" sz="1600" b="1" dirty="0"/>
          </a:p>
          <a:p>
            <a:pPr algn="r" eaLnBrk="0" hangingPunct="0"/>
            <a:r>
              <a:rPr lang="en-US" sz="2000" b="1" i="1" dirty="0">
                <a:latin typeface="Calibri" pitchFamily="34" charset="0"/>
                <a:cs typeface="Times New Roman" pitchFamily="18" charset="0"/>
              </a:rPr>
              <a:t>-- </a:t>
            </a:r>
            <a:r>
              <a:rPr lang="en-US" sz="2000" b="1" i="1" dirty="0" smtClean="0">
                <a:latin typeface="Calibri" pitchFamily="34" charset="0"/>
                <a:cs typeface="Times New Roman" pitchFamily="18" charset="0"/>
              </a:rPr>
              <a:t>Darling, Parry, Moore, “Learning in the Thick of It,”</a:t>
            </a:r>
          </a:p>
          <a:p>
            <a:pPr algn="r" eaLnBrk="0" hangingPunct="0"/>
            <a:r>
              <a:rPr lang="en-US" sz="2000" b="1" i="1" dirty="0" smtClean="0">
                <a:latin typeface="Calibri" pitchFamily="34" charset="0"/>
                <a:cs typeface="Times New Roman" pitchFamily="18" charset="0"/>
              </a:rPr>
              <a:t>Harvard Business Review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62000" y="3124200"/>
            <a:ext cx="7848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en-US" sz="2800" b="1" dirty="0" smtClean="0">
                <a:latin typeface="Calibri" pitchFamily="34" charset="0"/>
                <a:cs typeface="Times New Roman" pitchFamily="18" charset="0"/>
              </a:rPr>
              <a:t>GEO Learning Conference 2011</a:t>
            </a:r>
          </a:p>
          <a:p>
            <a:pPr algn="ctr" eaLnBrk="0" hangingPunct="0"/>
            <a:r>
              <a:rPr lang="en-US" sz="2800" b="1" dirty="0" smtClean="0">
                <a:latin typeface="Calibri" pitchFamily="34" charset="0"/>
                <a:cs typeface="Times New Roman" pitchFamily="18" charset="0"/>
              </a:rPr>
              <a:t>Dan Wilson, Ontario Trillium Foundation</a:t>
            </a:r>
            <a:endParaRPr lang="en-US" sz="2800" b="1" dirty="0" smtClean="0">
              <a:latin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en-US" sz="2800" b="1" dirty="0" smtClean="0">
                <a:latin typeface="Calibri" pitchFamily="34" charset="0"/>
                <a:cs typeface="Times New Roman" pitchFamily="18" charset="0"/>
              </a:rPr>
              <a:t>Marilyn Darling, Signet Research &amp; Consulting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57200" y="274638"/>
            <a:ext cx="8231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01" tIns="64001" rIns="128001" bIns="64001" anchor="ctr"/>
          <a:lstStyle/>
          <a:p>
            <a:pPr eaLnBrk="0" hangingPunct="0">
              <a:defRPr/>
            </a:pPr>
            <a:r>
              <a:rPr lang="en-US" sz="3200" b="1" dirty="0" smtClean="0">
                <a:latin typeface="+mj-lt"/>
                <a:ea typeface="ＭＳ Ｐゴシック" pitchFamily="-108" charset="-128"/>
                <a:cs typeface="ＭＳ Ｐゴシック" pitchFamily="-108" charset="-128"/>
              </a:rPr>
              <a:t>Strengthening Real-Time </a:t>
            </a:r>
            <a:r>
              <a:rPr lang="en-US" sz="3200" b="1" dirty="0" smtClean="0">
                <a:latin typeface="+mj-lt"/>
                <a:ea typeface="ＭＳ Ｐゴシック" pitchFamily="-108" charset="-128"/>
                <a:cs typeface="ＭＳ Ｐゴシック" pitchFamily="-108" charset="-128"/>
              </a:rPr>
              <a:t>Reflection</a:t>
            </a:r>
            <a:endParaRPr lang="en-US" sz="3200" b="1" dirty="0">
              <a:latin typeface="+mj-lt"/>
              <a:ea typeface="ＭＳ Ｐゴシック" pitchFamily="-108" charset="-128"/>
              <a:cs typeface="ＭＳ Ｐゴシック" pitchFamily="-108" charset="-128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838200"/>
            <a:ext cx="792480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19" name="Group 54"/>
          <p:cNvGraphicFramePr>
            <a:graphicFrameLocks/>
          </p:cNvGraphicFramePr>
          <p:nvPr/>
        </p:nvGraphicFramePr>
        <p:xfrm>
          <a:off x="533400" y="1219200"/>
          <a:ext cx="8208962" cy="4179253"/>
        </p:xfrm>
        <a:graphic>
          <a:graphicData uri="http://schemas.openxmlformats.org/drawingml/2006/table">
            <a:tbl>
              <a:tblPr/>
              <a:tblGrid>
                <a:gridCol w="3276600"/>
                <a:gridCol w="4932362"/>
              </a:tblGrid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Good Practice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Great Practice*</a:t>
                      </a:r>
                      <a:endParaRPr kumimoji="0" lang="en-US" sz="20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3F"/>
                          </a:solidFill>
                          <a:effectLst/>
                          <a:latin typeface="Arial" charset="0"/>
                        </a:rPr>
                        <a:t>Reflects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3F"/>
                          </a:solidFill>
                          <a:effectLst/>
                          <a:latin typeface="Arial" charset="0"/>
                        </a:rPr>
                        <a:t>soon after action.</a:t>
                      </a: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600"/>
                          </a:solidFill>
                          <a:effectLst/>
                          <a:latin typeface="Arial" charset="0"/>
                        </a:rPr>
                        <a:t>Starts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600"/>
                          </a:solidFill>
                          <a:effectLst/>
                          <a:latin typeface="Arial" charset="0"/>
                        </a:rPr>
                        <a:t>intentionally before action to set the stage for learning.</a:t>
                      </a: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3F"/>
                          </a:solidFill>
                          <a:effectLst/>
                          <a:latin typeface="Arial" charset="0"/>
                        </a:rPr>
                        <a:t>Reflects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3F"/>
                          </a:solidFill>
                          <a:effectLst/>
                          <a:latin typeface="Arial" charset="0"/>
                        </a:rPr>
                        <a:t>on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3F"/>
                          </a:solidFill>
                          <a:effectLst/>
                          <a:latin typeface="Arial" charset="0"/>
                        </a:rPr>
                        <a:t>what happened,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3F"/>
                          </a:solidFill>
                          <a:effectLst/>
                          <a:latin typeface="Arial" charset="0"/>
                        </a:rPr>
                        <a:t>what worked and what did not work.</a:t>
                      </a: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600"/>
                          </a:solidFill>
                          <a:effectLst/>
                          <a:latin typeface="Arial" charset="0"/>
                        </a:rPr>
                        <a:t>Starts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600"/>
                          </a:solidFill>
                          <a:effectLst/>
                          <a:latin typeface="Arial" charset="0"/>
                        </a:rPr>
                        <a:t>by stating intended outcomes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600"/>
                          </a:solidFill>
                          <a:effectLst/>
                          <a:latin typeface="Arial" charset="0"/>
                        </a:rPr>
                        <a:t>and metrics before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600"/>
                          </a:solidFill>
                          <a:effectLst/>
                          <a:latin typeface="Arial" charset="0"/>
                        </a:rPr>
                        <a:t>action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600"/>
                          </a:solidFill>
                          <a:effectLst/>
                          <a:latin typeface="Arial" charset="0"/>
                        </a:rPr>
                        <a:t>and compares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600"/>
                          </a:solidFill>
                          <a:effectLst/>
                          <a:latin typeface="Arial" charset="0"/>
                        </a:rPr>
                        <a:t>intended outcomes and actual results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600"/>
                          </a:solidFill>
                          <a:effectLst/>
                          <a:latin typeface="Arial" charset="0"/>
                        </a:rPr>
                        <a:t>afterwards.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600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3F"/>
                          </a:solidFill>
                          <a:effectLst/>
                          <a:latin typeface="Arial" charset="0"/>
                        </a:rPr>
                        <a:t>Identifies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3F"/>
                          </a:solidFill>
                          <a:effectLst/>
                          <a:latin typeface="Arial" charset="0"/>
                        </a:rPr>
                        <a:t>a list of problems to address and successes to celebrate.</a:t>
                      </a: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600"/>
                          </a:solidFill>
                          <a:effectLst/>
                          <a:latin typeface="Arial" charset="0"/>
                        </a:rPr>
                        <a:t>Identifies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600"/>
                          </a:solidFill>
                          <a:effectLst/>
                          <a:latin typeface="Arial" charset="0"/>
                        </a:rPr>
                        <a:t>the most pressing learning questions to tackle over time and focuses reflection on those few priorities.</a:t>
                      </a: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3F"/>
                          </a:solidFill>
                          <a:effectLst/>
                          <a:latin typeface="Arial" charset="0"/>
                        </a:rPr>
                        <a:t>Is well facilitated.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E003F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600"/>
                          </a:solidFill>
                          <a:effectLst/>
                          <a:latin typeface="Arial" charset="0"/>
                        </a:rPr>
                        <a:t>Is designed to be capable of being self-facilitated.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8600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533400" y="5638800"/>
            <a:ext cx="83058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4625" indent="-174625">
              <a:defRPr/>
            </a:pPr>
            <a:r>
              <a:rPr lang="en-US" sz="2000" b="1" dirty="0" smtClean="0">
                <a:latin typeface="Arial" charset="0"/>
                <a:ea typeface="ＭＳ Ｐゴシック" pitchFamily="34" charset="-128"/>
              </a:rPr>
              <a:t>* Based </a:t>
            </a:r>
            <a:r>
              <a:rPr lang="en-US" sz="2000" b="1" dirty="0" smtClean="0">
                <a:latin typeface="Arial" charset="0"/>
                <a:ea typeface="ＭＳ Ｐゴシック" pitchFamily="34" charset="-128"/>
              </a:rPr>
              <a:t>on Signet’s </a:t>
            </a:r>
            <a:r>
              <a:rPr lang="en-US" sz="2000" b="1" dirty="0" smtClean="0">
                <a:latin typeface="Arial" charset="0"/>
                <a:ea typeface="ＭＳ Ｐゴシック" pitchFamily="34" charset="-128"/>
              </a:rPr>
              <a:t>research into the origins and best practice of real-time learning using After Action Reviews.</a:t>
            </a:r>
            <a:endParaRPr lang="en-US" sz="2000" b="1" dirty="0">
              <a:latin typeface="Arial" charset="0"/>
              <a:ea typeface="ＭＳ Ｐゴシック" pitchFamily="34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/>
        </p:nvCxnSpPr>
        <p:spPr>
          <a:xfrm>
            <a:off x="609600" y="838200"/>
            <a:ext cx="792480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12" name="Group 54"/>
          <p:cNvGraphicFramePr>
            <a:graphicFrameLocks/>
          </p:cNvGraphicFramePr>
          <p:nvPr/>
        </p:nvGraphicFramePr>
        <p:xfrm>
          <a:off x="457200" y="1676400"/>
          <a:ext cx="3505200" cy="4266445"/>
        </p:xfrm>
        <a:graphic>
          <a:graphicData uri="http://schemas.openxmlformats.org/drawingml/2006/table">
            <a:tbl>
              <a:tblPr/>
              <a:tblGrid>
                <a:gridCol w="35052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Before Action Review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6088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3F"/>
                          </a:solidFill>
                          <a:effectLst/>
                          <a:latin typeface="+mn-lt"/>
                        </a:rPr>
                        <a:t>What are our intended outcomes and measures (related to our Framing Question)?</a:t>
                      </a: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3F"/>
                          </a:solidFill>
                          <a:effectLst/>
                          <a:latin typeface="+mn-lt"/>
                        </a:rPr>
                        <a:t>What challenges can we anticipate?</a:t>
                      </a: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913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3F"/>
                          </a:solidFill>
                          <a:effectLst/>
                          <a:latin typeface="+mn-lt"/>
                        </a:rPr>
                        <a:t>What have we/others learned from similar situations?</a:t>
                      </a: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088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3F"/>
                          </a:solidFill>
                          <a:effectLst/>
                          <a:latin typeface="+mn-lt"/>
                        </a:rPr>
                        <a:t>What will make us successful this time?</a:t>
                      </a: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088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3F"/>
                          </a:solidFill>
                          <a:effectLst/>
                          <a:latin typeface="+mn-lt"/>
                        </a:rPr>
                        <a:t>What will it take to test it out?</a:t>
                      </a: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Group 54"/>
          <p:cNvGraphicFramePr>
            <a:graphicFrameLocks/>
          </p:cNvGraphicFramePr>
          <p:nvPr/>
        </p:nvGraphicFramePr>
        <p:xfrm>
          <a:off x="5181600" y="1676400"/>
          <a:ext cx="3505200" cy="4267199"/>
        </p:xfrm>
        <a:graphic>
          <a:graphicData uri="http://schemas.openxmlformats.org/drawingml/2006/table">
            <a:tbl>
              <a:tblPr/>
              <a:tblGrid>
                <a:gridCol w="3505200"/>
              </a:tblGrid>
              <a:tr h="4701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</a:pP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</a:rPr>
                        <a:t>After Action Review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84087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3F"/>
                          </a:solidFill>
                          <a:effectLst/>
                          <a:latin typeface="+mn-lt"/>
                        </a:rPr>
                        <a:t>What were our intended outcomes (related to our Framing Question)?</a:t>
                      </a: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843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3F"/>
                          </a:solidFill>
                          <a:effectLst/>
                          <a:latin typeface="+mn-lt"/>
                        </a:rPr>
                        <a:t>What were our actual results?</a:t>
                      </a: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6259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3F"/>
                          </a:solidFill>
                          <a:effectLst/>
                          <a:latin typeface="+mn-lt"/>
                        </a:rPr>
                        <a:t>What caused our results?</a:t>
                      </a: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71172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3F"/>
                          </a:solidFill>
                          <a:effectLst/>
                          <a:latin typeface="+mn-lt"/>
                        </a:rPr>
                        <a:t>What is our next opportunity?</a:t>
                      </a: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0342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E003F"/>
                          </a:solidFill>
                          <a:effectLst/>
                          <a:latin typeface="+mn-lt"/>
                        </a:rPr>
                        <a:t>What did we learn and how can we take that forward for next time?</a:t>
                      </a:r>
                    </a:p>
                  </a:txBody>
                  <a:tcPr marT="91440" marB="9144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8437" name="Picture 3" descr="C:\Users\Marilyn Darling\AppData\Local\Microsoft\Windows\Temporary Internet Files\Content.IE5\WKJAX1KV\MC9004136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2438400"/>
            <a:ext cx="1230313" cy="145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3" descr="C:\Users\Marilyn Darling\AppData\Local\Microsoft\Windows\Temporary Internet Files\Content.IE5\WKJAX1KV\MC9004136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3962400" y="2743200"/>
            <a:ext cx="1230313" cy="145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3" descr="C:\Users\Marilyn Darling\AppData\Local\Microsoft\Windows\Temporary Internet Files\Content.IE5\WKJAX1KV\MC9004136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38600" y="3276600"/>
            <a:ext cx="1230313" cy="145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457200" y="1066800"/>
            <a:ext cx="8229600" cy="400110"/>
          </a:xfrm>
          <a:prstGeom prst="rect">
            <a:avLst/>
          </a:prstGeom>
          <a:solidFill>
            <a:schemeClr val="accent2">
              <a:lumMod val="50000"/>
            </a:schemeClr>
          </a:solidFill>
          <a:ln w="3810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 b="1" dirty="0" smtClean="0">
                <a:latin typeface="Arial" charset="0"/>
                <a:ea typeface="ＭＳ Ｐゴシック" pitchFamily="34" charset="-128"/>
              </a:rPr>
              <a:t>Our Framing Question: (What will it take to…? How can we…?)</a:t>
            </a:r>
            <a:endParaRPr lang="en-US" sz="2000" b="1" dirty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457200" y="304800"/>
            <a:ext cx="83073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01" tIns="64001" rIns="128001" bIns="64001" anchor="ctr"/>
          <a:lstStyle/>
          <a:p>
            <a:pPr eaLnBrk="0" hangingPunct="0">
              <a:defRPr/>
            </a:pPr>
            <a:r>
              <a:rPr lang="en-US" sz="3200" b="1" dirty="0" smtClean="0">
                <a:latin typeface="+mj-lt"/>
                <a:ea typeface="ＭＳ Ｐゴシック" pitchFamily="-108" charset="-128"/>
                <a:cs typeface="ＭＳ Ｐゴシック" pitchFamily="-108" charset="-128"/>
              </a:rPr>
              <a:t>Before and After Action Reviews</a:t>
            </a:r>
            <a:endParaRPr lang="en-US" sz="3200" b="1" dirty="0">
              <a:latin typeface="+mj-lt"/>
              <a:ea typeface="ＭＳ Ｐゴシック" pitchFamily="-108" charset="-128"/>
              <a:cs typeface="ＭＳ Ｐゴシック" pitchFamily="-108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4" descr="Recycled paper"/>
          <p:cNvSpPr>
            <a:spLocks noChangeArrowheads="1"/>
          </p:cNvSpPr>
          <p:nvPr/>
        </p:nvSpPr>
        <p:spPr bwMode="auto">
          <a:xfrm>
            <a:off x="152400" y="4870450"/>
            <a:ext cx="8991600" cy="1371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Oval 5"/>
          <p:cNvSpPr>
            <a:spLocks noChangeArrowheads="1"/>
          </p:cNvSpPr>
          <p:nvPr/>
        </p:nvSpPr>
        <p:spPr bwMode="auto">
          <a:xfrm>
            <a:off x="685800" y="5099050"/>
            <a:ext cx="609600" cy="381000"/>
          </a:xfrm>
          <a:prstGeom prst="ellipse">
            <a:avLst/>
          </a:prstGeom>
          <a:solidFill>
            <a:srgbClr val="DDFFDD"/>
          </a:solidFill>
          <a:ln w="9525">
            <a:round/>
            <a:headEnd/>
            <a:tailEnd/>
          </a:ln>
          <a:scene3d>
            <a:camera prst="legacyPerspectiv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DDFFDD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6389" name="Oval 6"/>
          <p:cNvSpPr>
            <a:spLocks noChangeArrowheads="1"/>
          </p:cNvSpPr>
          <p:nvPr/>
        </p:nvSpPr>
        <p:spPr bwMode="auto">
          <a:xfrm>
            <a:off x="2971800" y="5022850"/>
            <a:ext cx="609600" cy="381000"/>
          </a:xfrm>
          <a:prstGeom prst="ellipse">
            <a:avLst/>
          </a:prstGeom>
          <a:solidFill>
            <a:srgbClr val="DDFFDD"/>
          </a:solidFill>
          <a:ln w="9525">
            <a:round/>
            <a:headEnd/>
            <a:tailEnd/>
          </a:ln>
          <a:scene3d>
            <a:camera prst="legacyPerspectiv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DDFFDD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6390" name="Oval 7"/>
          <p:cNvSpPr>
            <a:spLocks noChangeArrowheads="1"/>
          </p:cNvSpPr>
          <p:nvPr/>
        </p:nvSpPr>
        <p:spPr bwMode="auto">
          <a:xfrm>
            <a:off x="5410200" y="5022850"/>
            <a:ext cx="609600" cy="381000"/>
          </a:xfrm>
          <a:prstGeom prst="ellipse">
            <a:avLst/>
          </a:prstGeom>
          <a:solidFill>
            <a:srgbClr val="DDFFDD"/>
          </a:solidFill>
          <a:ln w="9525">
            <a:round/>
            <a:headEnd/>
            <a:tailEnd/>
          </a:ln>
          <a:scene3d>
            <a:camera prst="legacyPerspectiv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DDFFDD"/>
            </a:extrusionClr>
          </a:sp3d>
        </p:spPr>
        <p:txBody>
          <a:bodyPr wrap="none" anchor="ctr">
            <a:flatTx/>
          </a:bodyPr>
          <a:lstStyle/>
          <a:p>
            <a:pPr algn="ctr" eaLnBrk="0" hangingPunct="0"/>
            <a:endParaRPr lang="en-US" sz="2400" b="1">
              <a:latin typeface="Comic Sans MS" pitchFamily="66" charset="0"/>
            </a:endParaRPr>
          </a:p>
        </p:txBody>
      </p:sp>
      <p:sp>
        <p:nvSpPr>
          <p:cNvPr id="16391" name="Oval 8"/>
          <p:cNvSpPr>
            <a:spLocks noChangeArrowheads="1"/>
          </p:cNvSpPr>
          <p:nvPr/>
        </p:nvSpPr>
        <p:spPr bwMode="auto">
          <a:xfrm>
            <a:off x="7391400" y="5099050"/>
            <a:ext cx="609600" cy="381000"/>
          </a:xfrm>
          <a:prstGeom prst="ellipse">
            <a:avLst/>
          </a:prstGeom>
          <a:solidFill>
            <a:srgbClr val="DDFFDD"/>
          </a:solidFill>
          <a:ln w="9525">
            <a:round/>
            <a:headEnd/>
            <a:tailEnd/>
          </a:ln>
          <a:scene3d>
            <a:camera prst="legacyPerspectiv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DDFFDD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381000" y="5099050"/>
            <a:ext cx="228600" cy="228600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6393" name="Rectangle 10"/>
          <p:cNvSpPr>
            <a:spLocks noChangeArrowheads="1"/>
          </p:cNvSpPr>
          <p:nvPr/>
        </p:nvSpPr>
        <p:spPr bwMode="auto">
          <a:xfrm>
            <a:off x="4800600" y="5099050"/>
            <a:ext cx="228600" cy="228600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6394" name="Rectangle 11"/>
          <p:cNvSpPr>
            <a:spLocks noChangeArrowheads="1"/>
          </p:cNvSpPr>
          <p:nvPr/>
        </p:nvSpPr>
        <p:spPr bwMode="auto">
          <a:xfrm>
            <a:off x="2590800" y="5175250"/>
            <a:ext cx="228600" cy="228600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6395" name="Rectangle 12"/>
          <p:cNvSpPr>
            <a:spLocks noChangeArrowheads="1"/>
          </p:cNvSpPr>
          <p:nvPr/>
        </p:nvSpPr>
        <p:spPr bwMode="auto">
          <a:xfrm>
            <a:off x="3886200" y="5099050"/>
            <a:ext cx="228600" cy="228600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6396" name="Rectangle 13"/>
          <p:cNvSpPr>
            <a:spLocks noChangeArrowheads="1"/>
          </p:cNvSpPr>
          <p:nvPr/>
        </p:nvSpPr>
        <p:spPr bwMode="auto">
          <a:xfrm>
            <a:off x="6248400" y="5099050"/>
            <a:ext cx="228600" cy="228600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6397" name="Rectangle 14"/>
          <p:cNvSpPr>
            <a:spLocks noChangeArrowheads="1"/>
          </p:cNvSpPr>
          <p:nvPr/>
        </p:nvSpPr>
        <p:spPr bwMode="auto">
          <a:xfrm>
            <a:off x="8153400" y="5175250"/>
            <a:ext cx="228600" cy="228600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6398" name="Rectangle 15"/>
          <p:cNvSpPr>
            <a:spLocks noChangeArrowheads="1"/>
          </p:cNvSpPr>
          <p:nvPr/>
        </p:nvSpPr>
        <p:spPr bwMode="auto">
          <a:xfrm>
            <a:off x="6934200" y="5022850"/>
            <a:ext cx="228600" cy="228600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6399" name="AutoShape 16"/>
          <p:cNvSpPr>
            <a:spLocks noChangeArrowheads="1"/>
          </p:cNvSpPr>
          <p:nvPr/>
        </p:nvSpPr>
        <p:spPr bwMode="auto">
          <a:xfrm>
            <a:off x="1828800" y="5099050"/>
            <a:ext cx="533400" cy="457200"/>
          </a:xfrm>
          <a:prstGeom prst="pentagon">
            <a:avLst/>
          </a:prstGeom>
          <a:solidFill>
            <a:srgbClr val="BCCFFE"/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BCCFFE"/>
            </a:extrusionClr>
          </a:sp3d>
        </p:spPr>
        <p:txBody>
          <a:bodyPr wrap="none" anchor="ctr">
            <a:flatTx/>
          </a:bodyPr>
          <a:lstStyle/>
          <a:p>
            <a:pPr algn="r" eaLnBrk="0" hangingPunct="0"/>
            <a:endParaRPr lang="en-US" sz="2400" b="1">
              <a:latin typeface="Times"/>
            </a:endParaRPr>
          </a:p>
        </p:txBody>
      </p:sp>
      <p:sp>
        <p:nvSpPr>
          <p:cNvPr id="16400" name="Rectangle 17"/>
          <p:cNvSpPr>
            <a:spLocks noChangeArrowheads="1"/>
          </p:cNvSpPr>
          <p:nvPr/>
        </p:nvSpPr>
        <p:spPr bwMode="auto">
          <a:xfrm>
            <a:off x="1295400" y="6013450"/>
            <a:ext cx="43180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>
                <a:solidFill>
                  <a:schemeClr val="bg2"/>
                </a:solidFill>
                <a:latin typeface="Comic Sans MS" pitchFamily="66" charset="0"/>
              </a:rPr>
              <a:t>Jan.</a:t>
            </a:r>
          </a:p>
        </p:txBody>
      </p:sp>
      <p:sp>
        <p:nvSpPr>
          <p:cNvPr id="16401" name="Rectangle 18"/>
          <p:cNvSpPr>
            <a:spLocks noChangeArrowheads="1"/>
          </p:cNvSpPr>
          <p:nvPr/>
        </p:nvSpPr>
        <p:spPr bwMode="auto">
          <a:xfrm>
            <a:off x="5943600" y="6013450"/>
            <a:ext cx="501650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>
                <a:solidFill>
                  <a:schemeClr val="bg2"/>
                </a:solidFill>
                <a:latin typeface="Comic Sans MS" pitchFamily="66" charset="0"/>
              </a:rPr>
              <a:t>Sept.</a:t>
            </a:r>
          </a:p>
        </p:txBody>
      </p:sp>
      <p:sp>
        <p:nvSpPr>
          <p:cNvPr id="16402" name="Rectangle 19"/>
          <p:cNvSpPr>
            <a:spLocks noChangeArrowheads="1"/>
          </p:cNvSpPr>
          <p:nvPr/>
        </p:nvSpPr>
        <p:spPr bwMode="auto">
          <a:xfrm>
            <a:off x="3581400" y="6013450"/>
            <a:ext cx="471488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>
                <a:solidFill>
                  <a:schemeClr val="bg2"/>
                </a:solidFill>
                <a:latin typeface="Comic Sans MS" pitchFamily="66" charset="0"/>
              </a:rPr>
              <a:t>June</a:t>
            </a:r>
          </a:p>
        </p:txBody>
      </p:sp>
      <p:sp>
        <p:nvSpPr>
          <p:cNvPr id="16403" name="Rectangle 20"/>
          <p:cNvSpPr>
            <a:spLocks noChangeArrowheads="1"/>
          </p:cNvSpPr>
          <p:nvPr/>
        </p:nvSpPr>
        <p:spPr bwMode="auto">
          <a:xfrm>
            <a:off x="8153400" y="6013450"/>
            <a:ext cx="442913" cy="2444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000">
                <a:solidFill>
                  <a:schemeClr val="bg2"/>
                </a:solidFill>
                <a:latin typeface="Comic Sans MS" pitchFamily="66" charset="0"/>
              </a:rPr>
              <a:t>Dec.</a:t>
            </a:r>
          </a:p>
        </p:txBody>
      </p:sp>
      <p:sp>
        <p:nvSpPr>
          <p:cNvPr id="83989" name="Rectangle 21"/>
          <p:cNvSpPr>
            <a:spLocks noChangeArrowheads="1"/>
          </p:cNvSpPr>
          <p:nvPr/>
        </p:nvSpPr>
        <p:spPr bwMode="auto">
          <a:xfrm>
            <a:off x="1295400" y="5556250"/>
            <a:ext cx="7620000" cy="5191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en-US" sz="28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ＭＳ Ｐゴシック" pitchFamily="34" charset="-128"/>
              </a:rPr>
              <a:t>O U R  F I E L D   O F   A C T I O N</a:t>
            </a:r>
          </a:p>
        </p:txBody>
      </p:sp>
      <p:sp>
        <p:nvSpPr>
          <p:cNvPr id="16405" name="Rectangle 22"/>
          <p:cNvSpPr>
            <a:spLocks noChangeArrowheads="1"/>
          </p:cNvSpPr>
          <p:nvPr/>
        </p:nvSpPr>
        <p:spPr bwMode="auto">
          <a:xfrm>
            <a:off x="1447800" y="5175250"/>
            <a:ext cx="228600" cy="228600"/>
          </a:xfrm>
          <a:prstGeom prst="rect">
            <a:avLst/>
          </a:prstGeom>
          <a:solidFill>
            <a:srgbClr val="FFCCFF"/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CC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cxnSp>
        <p:nvCxnSpPr>
          <p:cNvPr id="16406" name="AutoShape 27"/>
          <p:cNvCxnSpPr>
            <a:cxnSpLocks noChangeShapeType="1"/>
            <a:stCxn id="16389" idx="0"/>
            <a:endCxn id="16388" idx="0"/>
          </p:cNvCxnSpPr>
          <p:nvPr/>
        </p:nvCxnSpPr>
        <p:spPr bwMode="auto">
          <a:xfrm rot="16200000" flipH="1" flipV="1">
            <a:off x="2095500" y="3917950"/>
            <a:ext cx="76200" cy="2286000"/>
          </a:xfrm>
          <a:prstGeom prst="curvedConnector3">
            <a:avLst>
              <a:gd name="adj1" fmla="val -471431"/>
            </a:avLst>
          </a:prstGeom>
          <a:noFill/>
          <a:ln w="28575">
            <a:solidFill>
              <a:schemeClr val="bg2"/>
            </a:solidFill>
            <a:prstDash val="dash"/>
            <a:round/>
            <a:headEnd type="triangle" w="med" len="med"/>
            <a:tailEnd/>
          </a:ln>
        </p:spPr>
      </p:cxnSp>
      <p:cxnSp>
        <p:nvCxnSpPr>
          <p:cNvPr id="16408" name="AutoShape 30"/>
          <p:cNvCxnSpPr>
            <a:cxnSpLocks noChangeShapeType="1"/>
            <a:stCxn id="16390" idx="0"/>
            <a:endCxn id="16389" idx="0"/>
          </p:cNvCxnSpPr>
          <p:nvPr/>
        </p:nvCxnSpPr>
        <p:spPr bwMode="auto">
          <a:xfrm rot="16200000" flipV="1">
            <a:off x="4495800" y="3803651"/>
            <a:ext cx="3175" cy="2438400"/>
          </a:xfrm>
          <a:prstGeom prst="curvedConnector3">
            <a:avLst>
              <a:gd name="adj1" fmla="val 11112037"/>
            </a:avLst>
          </a:prstGeom>
          <a:noFill/>
          <a:ln w="28575">
            <a:solidFill>
              <a:schemeClr val="bg2"/>
            </a:solidFill>
            <a:prstDash val="dash"/>
            <a:round/>
            <a:headEnd type="triangle" w="med" len="med"/>
            <a:tailEnd/>
          </a:ln>
        </p:spPr>
      </p:cxnSp>
      <p:cxnSp>
        <p:nvCxnSpPr>
          <p:cNvPr id="16409" name="AutoShape 33"/>
          <p:cNvCxnSpPr>
            <a:cxnSpLocks noChangeShapeType="1"/>
            <a:stCxn id="16391" idx="0"/>
            <a:endCxn id="16390" idx="0"/>
          </p:cNvCxnSpPr>
          <p:nvPr/>
        </p:nvCxnSpPr>
        <p:spPr bwMode="auto">
          <a:xfrm rot="16200000" flipV="1">
            <a:off x="6667500" y="4070350"/>
            <a:ext cx="76200" cy="1981200"/>
          </a:xfrm>
          <a:prstGeom prst="curvedConnector3">
            <a:avLst>
              <a:gd name="adj1" fmla="val 597468"/>
            </a:avLst>
          </a:prstGeom>
          <a:noFill/>
          <a:ln w="28575">
            <a:solidFill>
              <a:schemeClr val="bg2"/>
            </a:solidFill>
            <a:prstDash val="dash"/>
            <a:round/>
            <a:headEnd type="triangle" w="med" len="med"/>
            <a:tailEnd/>
          </a:ln>
        </p:spPr>
      </p:cxnSp>
      <p:pic>
        <p:nvPicPr>
          <p:cNvPr id="16411" name="Picture 3" descr="MCj01500240000[1]"/>
          <p:cNvPicPr>
            <a:picLocks noChangeAspect="1" noChangeArrowheads="1"/>
          </p:cNvPicPr>
          <p:nvPr/>
        </p:nvPicPr>
        <p:blipFill>
          <a:blip r:embed="rId4">
            <a:lum bright="36000"/>
          </a:blip>
          <a:srcRect/>
          <a:stretch>
            <a:fillRect/>
          </a:stretch>
        </p:blipFill>
        <p:spPr bwMode="auto">
          <a:xfrm>
            <a:off x="0" y="5562600"/>
            <a:ext cx="1295400" cy="9842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</p:spPr>
      </p:pic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609600" y="990600"/>
            <a:ext cx="8153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92100" indent="-292100">
              <a:spcAft>
                <a:spcPts val="400"/>
              </a:spcAft>
              <a:buFont typeface="Arial" pitchFamily="34" charset="0"/>
              <a:buAutoNum type="arabicPeriod"/>
            </a:pPr>
            <a:r>
              <a:rPr lang="en-US" sz="2200" b="1" dirty="0" smtClean="0">
                <a:latin typeface="Calibri" pitchFamily="34" charset="0"/>
              </a:rPr>
              <a:t>Identify an event or </a:t>
            </a:r>
            <a:r>
              <a:rPr lang="en-US" sz="2200" b="1" dirty="0" smtClean="0">
                <a:latin typeface="Calibri" pitchFamily="34" charset="0"/>
              </a:rPr>
              <a:t>activity you want to learn from </a:t>
            </a:r>
            <a:r>
              <a:rPr lang="en-US" sz="2200" b="1" dirty="0" smtClean="0">
                <a:latin typeface="Calibri" pitchFamily="34" charset="0"/>
              </a:rPr>
              <a:t>(for your foundation, your grantees or </a:t>
            </a:r>
            <a:r>
              <a:rPr lang="en-US" sz="2200" b="1" dirty="0" smtClean="0">
                <a:latin typeface="Calibri" pitchFamily="34" charset="0"/>
              </a:rPr>
              <a:t>other key stakeholders)</a:t>
            </a:r>
            <a:endParaRPr lang="en-US" sz="2200" b="1" dirty="0" smtClean="0">
              <a:latin typeface="Calibri" pitchFamily="34" charset="0"/>
            </a:endParaRPr>
          </a:p>
          <a:p>
            <a:pPr marL="292100" indent="-292100">
              <a:spcAft>
                <a:spcPts val="400"/>
              </a:spcAft>
              <a:buFont typeface="Arial" pitchFamily="34" charset="0"/>
              <a:buAutoNum type="arabicPeriod"/>
            </a:pPr>
            <a:r>
              <a:rPr lang="en-US" sz="2200" b="1" dirty="0" smtClean="0">
                <a:latin typeface="Calibri" pitchFamily="34" charset="0"/>
              </a:rPr>
              <a:t>What are your outcomes and what </a:t>
            </a:r>
            <a:r>
              <a:rPr lang="en-US" sz="2200" b="1" dirty="0" smtClean="0">
                <a:latin typeface="Calibri" pitchFamily="34" charset="0"/>
              </a:rPr>
              <a:t>is the biggest </a:t>
            </a:r>
            <a:r>
              <a:rPr lang="en-US" sz="2200" b="1" dirty="0" smtClean="0">
                <a:latin typeface="Calibri" pitchFamily="34" charset="0"/>
              </a:rPr>
              <a:t>challenge to achieving them? </a:t>
            </a:r>
            <a:r>
              <a:rPr lang="en-US" sz="2200" b="1" dirty="0" smtClean="0">
                <a:latin typeface="Calibri" pitchFamily="34" charset="0"/>
              </a:rPr>
              <a:t>Turn that into a Framing Question:</a:t>
            </a:r>
            <a:endParaRPr lang="en-US" sz="2200" b="1" dirty="0">
              <a:latin typeface="Calibri" pitchFamily="34" charset="0"/>
            </a:endParaRPr>
          </a:p>
          <a:p>
            <a:pPr marL="685800" lvl="1" indent="-228600">
              <a:spcAft>
                <a:spcPts val="400"/>
              </a:spcAft>
              <a:buFont typeface="Arial" pitchFamily="34" charset="0"/>
              <a:buChar char="•"/>
            </a:pPr>
            <a:r>
              <a:rPr lang="en-US" sz="2200" b="1" dirty="0">
                <a:latin typeface="Calibri" pitchFamily="34" charset="0"/>
              </a:rPr>
              <a:t>“What will it take to…?” …or…</a:t>
            </a:r>
          </a:p>
          <a:p>
            <a:pPr marL="685800" lvl="1" indent="-228600">
              <a:spcAft>
                <a:spcPts val="400"/>
              </a:spcAft>
              <a:buFont typeface="Arial" pitchFamily="34" charset="0"/>
              <a:buChar char="•"/>
            </a:pPr>
            <a:r>
              <a:rPr lang="en-US" sz="2200" b="1" dirty="0">
                <a:latin typeface="Calibri" pitchFamily="34" charset="0"/>
              </a:rPr>
              <a:t>“How can we…?”</a:t>
            </a:r>
          </a:p>
          <a:p>
            <a:pPr marL="292100" indent="-292100">
              <a:spcAft>
                <a:spcPts val="400"/>
              </a:spcAft>
              <a:buFont typeface="Arial" pitchFamily="34" charset="0"/>
              <a:buAutoNum type="arabicPeriod"/>
            </a:pPr>
            <a:r>
              <a:rPr lang="en-US" sz="2200" b="1" dirty="0" smtClean="0">
                <a:latin typeface="Calibri" pitchFamily="34" charset="0"/>
              </a:rPr>
              <a:t>Who should be involved in planning and reflection?</a:t>
            </a:r>
            <a:endParaRPr lang="en-US" sz="2200" b="1" dirty="0">
              <a:latin typeface="Calibri" pitchFamily="34" charset="0"/>
            </a:endParaRPr>
          </a:p>
          <a:p>
            <a:pPr marL="292100" indent="-292100">
              <a:spcAft>
                <a:spcPts val="400"/>
              </a:spcAft>
              <a:buFont typeface="Arial" pitchFamily="34" charset="0"/>
              <a:buAutoNum type="arabicPeriod"/>
            </a:pPr>
            <a:r>
              <a:rPr lang="en-US" sz="2200" b="1" dirty="0" smtClean="0">
                <a:latin typeface="Calibri" pitchFamily="34" charset="0"/>
              </a:rPr>
              <a:t>When should you schedule </a:t>
            </a:r>
            <a:r>
              <a:rPr lang="en-US" sz="2200" b="1" i="1" dirty="0" smtClean="0">
                <a:latin typeface="Calibri" pitchFamily="34" charset="0"/>
              </a:rPr>
              <a:t>brief </a:t>
            </a:r>
            <a:r>
              <a:rPr lang="en-US" sz="2200" b="1" dirty="0" smtClean="0">
                <a:latin typeface="Calibri" pitchFamily="34" charset="0"/>
              </a:rPr>
              <a:t>planning </a:t>
            </a:r>
            <a:r>
              <a:rPr lang="en-US" sz="2200" b="1" dirty="0" smtClean="0">
                <a:latin typeface="Calibri" pitchFamily="34" charset="0"/>
              </a:rPr>
              <a:t>(BAR) and reflection (AAR) conversations?</a:t>
            </a:r>
          </a:p>
          <a:p>
            <a:pPr marL="292100" indent="-292100">
              <a:spcAft>
                <a:spcPts val="400"/>
              </a:spcAft>
              <a:buFont typeface="Arial" pitchFamily="34" charset="0"/>
              <a:buAutoNum type="arabicPeriod"/>
            </a:pPr>
            <a:r>
              <a:rPr lang="en-US" sz="2200" b="1" dirty="0" smtClean="0">
                <a:latin typeface="Calibri" pitchFamily="34" charset="0"/>
              </a:rPr>
              <a:t>When and h</a:t>
            </a:r>
            <a:r>
              <a:rPr lang="en-US" sz="2200" b="1" dirty="0" smtClean="0">
                <a:latin typeface="Calibri" pitchFamily="34" charset="0"/>
              </a:rPr>
              <a:t>ow </a:t>
            </a:r>
            <a:r>
              <a:rPr lang="en-US" sz="2200" b="1" dirty="0" smtClean="0">
                <a:latin typeface="Calibri" pitchFamily="34" charset="0"/>
              </a:rPr>
              <a:t>will you use what you learn?</a:t>
            </a:r>
            <a:endParaRPr lang="en-US" sz="2200" b="1" dirty="0">
              <a:latin typeface="Calibri" pitchFamily="34" charset="0"/>
            </a:endParaRPr>
          </a:p>
        </p:txBody>
      </p:sp>
      <p:sp>
        <p:nvSpPr>
          <p:cNvPr id="16419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 eaLnBrk="0" hangingPunct="0"/>
            <a:r>
              <a:rPr lang="en-US" sz="900">
                <a:solidFill>
                  <a:srgbClr val="274E75"/>
                </a:solidFill>
                <a:latin typeface="Comic Sans MS" pitchFamily="66" charset="0"/>
              </a:rPr>
              <a:t>© 2010, Signet Research &amp; Consulting, LLC          For more information, visit us at</a:t>
            </a:r>
            <a:r>
              <a:rPr lang="en-US" sz="900" b="1">
                <a:solidFill>
                  <a:srgbClr val="274E75"/>
                </a:solidFill>
                <a:latin typeface="Comic Sans MS" pitchFamily="66" charset="0"/>
              </a:rPr>
              <a:t> www.emergentlearning.com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609600" y="838200"/>
            <a:ext cx="792480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0" name="Title 1"/>
          <p:cNvSpPr txBox="1">
            <a:spLocks/>
          </p:cNvSpPr>
          <p:nvPr/>
        </p:nvSpPr>
        <p:spPr bwMode="auto">
          <a:xfrm>
            <a:off x="457200" y="228600"/>
            <a:ext cx="8231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001" tIns="64001" rIns="128001" bIns="64001" anchor="ctr"/>
          <a:lstStyle/>
          <a:p>
            <a:pPr eaLnBrk="0" hangingPunct="0">
              <a:defRPr/>
            </a:pPr>
            <a:r>
              <a:rPr lang="en-US" sz="3200" b="1" dirty="0" smtClean="0">
                <a:latin typeface="+mj-lt"/>
                <a:ea typeface="ＭＳ Ｐゴシック" pitchFamily="-108" charset="-128"/>
                <a:cs typeface="ＭＳ Ｐゴシック" pitchFamily="-108" charset="-128"/>
              </a:rPr>
              <a:t>Getting started with Real-Time Learning</a:t>
            </a:r>
            <a:endParaRPr lang="en-US" sz="3200" b="1" dirty="0">
              <a:latin typeface="+mj-lt"/>
              <a:ea typeface="ＭＳ Ｐゴシック" pitchFamily="-108" charset="-128"/>
              <a:cs typeface="ＭＳ Ｐゴシック" pitchFamily="-108" charset="-128"/>
            </a:endParaRPr>
          </a:p>
        </p:txBody>
      </p:sp>
    </p:spTree>
  </p:cSld>
  <p:clrMapOvr>
    <a:masterClrMapping/>
  </p:clrMapOvr>
  <p:transition advClick="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609600" y="3657600"/>
            <a:ext cx="792480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81000" y="4114800"/>
            <a:ext cx="83058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200" b="1" spc="600" dirty="0">
                <a:latin typeface="Arial" charset="0"/>
                <a:ea typeface="ＭＳ Ｐゴシック" pitchFamily="34" charset="-128"/>
              </a:rPr>
              <a:t>www.emergentlearning.com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5181600"/>
            <a:ext cx="7924800" cy="158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048000" y="990600"/>
            <a:ext cx="48006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b="1" dirty="0" smtClean="0">
                <a:latin typeface="Arial" charset="0"/>
                <a:ea typeface="ＭＳ Ｐゴシック" pitchFamily="34" charset="-128"/>
              </a:rPr>
              <a:t>For more information on </a:t>
            </a:r>
          </a:p>
          <a:p>
            <a:pPr>
              <a:defRPr/>
            </a:pPr>
            <a:r>
              <a:rPr lang="en-US" b="1" dirty="0" smtClean="0">
                <a:latin typeface="Arial" charset="0"/>
                <a:ea typeface="ＭＳ Ｐゴシック" pitchFamily="34" charset="-128"/>
              </a:rPr>
              <a:t>Signet’s research into the origins of </a:t>
            </a:r>
          </a:p>
          <a:p>
            <a:pPr>
              <a:defRPr/>
            </a:pPr>
            <a:r>
              <a:rPr lang="en-US" b="1" dirty="0" smtClean="0">
                <a:latin typeface="Arial" charset="0"/>
                <a:ea typeface="ＭＳ Ｐゴシック" pitchFamily="34" charset="-128"/>
              </a:rPr>
              <a:t>After Action Reviews:</a:t>
            </a:r>
            <a:endParaRPr lang="en-US" b="1" dirty="0" smtClean="0">
              <a:latin typeface="Arial" charset="0"/>
              <a:ea typeface="ＭＳ Ｐゴシック" pitchFamily="34" charset="-128"/>
            </a:endParaRPr>
          </a:p>
          <a:p>
            <a:pPr lvl="0">
              <a:defRPr/>
            </a:pPr>
            <a:r>
              <a:rPr lang="en-US" b="1" dirty="0" smtClean="0"/>
              <a:t>Darling, M., Parry, C., &amp; Moore, J</a:t>
            </a:r>
            <a:r>
              <a:rPr lang="en-US" b="1" dirty="0" smtClean="0"/>
              <a:t>.(</a:t>
            </a:r>
            <a:r>
              <a:rPr lang="en-US" b="1" dirty="0" smtClean="0"/>
              <a:t>2005). </a:t>
            </a:r>
            <a:endParaRPr lang="en-US" b="1" dirty="0" smtClean="0"/>
          </a:p>
          <a:p>
            <a:pPr lvl="0">
              <a:defRPr/>
            </a:pPr>
            <a:r>
              <a:rPr lang="en-US" b="1" dirty="0" smtClean="0"/>
              <a:t>“Learning </a:t>
            </a:r>
            <a:r>
              <a:rPr lang="en-US" b="1" dirty="0" smtClean="0"/>
              <a:t>in the Thick of It</a:t>
            </a:r>
            <a:r>
              <a:rPr lang="en-US" b="1" dirty="0" smtClean="0"/>
              <a:t>.” </a:t>
            </a:r>
          </a:p>
          <a:p>
            <a:pPr lvl="0">
              <a:defRPr/>
            </a:pPr>
            <a:r>
              <a:rPr lang="en-US" b="1" i="1" dirty="0" smtClean="0"/>
              <a:t>Harvard </a:t>
            </a:r>
            <a:r>
              <a:rPr lang="en-US" b="1" i="1" dirty="0" smtClean="0"/>
              <a:t>Business Review</a:t>
            </a:r>
            <a:r>
              <a:rPr lang="en-US" b="1" dirty="0" smtClean="0"/>
              <a:t>, 83(7), 84-92.</a:t>
            </a:r>
          </a:p>
          <a:p>
            <a:pPr>
              <a:defRPr/>
            </a:pPr>
            <a:endParaRPr lang="en-US" b="1" dirty="0"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2050" name="Picture 2" descr="HBR cov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457200"/>
            <a:ext cx="2276475" cy="29432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34032</TotalTime>
  <Words>480</Words>
  <Application>Microsoft Office PowerPoint</Application>
  <PresentationFormat>Letter Paper (8.5x11 in)</PresentationFormat>
  <Paragraphs>57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Paper</vt:lpstr>
      <vt:lpstr>Slide 1</vt:lpstr>
      <vt:lpstr>Slide 2</vt:lpstr>
      <vt:lpstr>Slide 3</vt:lpstr>
      <vt:lpstr>Slide 4</vt:lpstr>
      <vt:lpstr>Slide 5</vt:lpstr>
    </vt:vector>
  </TitlesOfParts>
  <Company>Lever Ridge Associates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 Marilyn Darling</cp:lastModifiedBy>
  <cp:revision>2433</cp:revision>
  <cp:lastPrinted>2009-05-07T11:15:16Z</cp:lastPrinted>
  <dcterms:created xsi:type="dcterms:W3CDTF">2009-05-06T17:37:04Z</dcterms:created>
  <dcterms:modified xsi:type="dcterms:W3CDTF">2011-05-26T14:03:47Z</dcterms:modified>
</cp:coreProperties>
</file>