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377" r:id="rId2"/>
    <p:sldId id="423" r:id="rId3"/>
    <p:sldId id="427" r:id="rId4"/>
    <p:sldId id="379" r:id="rId5"/>
    <p:sldId id="380" r:id="rId6"/>
    <p:sldId id="381" r:id="rId7"/>
    <p:sldId id="382" r:id="rId8"/>
    <p:sldId id="383" r:id="rId9"/>
    <p:sldId id="384" r:id="rId10"/>
    <p:sldId id="386" r:id="rId11"/>
    <p:sldId id="388" r:id="rId12"/>
    <p:sldId id="389" r:id="rId13"/>
    <p:sldId id="393" r:id="rId14"/>
    <p:sldId id="394" r:id="rId15"/>
    <p:sldId id="396" r:id="rId16"/>
    <p:sldId id="398" r:id="rId17"/>
    <p:sldId id="399" r:id="rId18"/>
    <p:sldId id="400" r:id="rId19"/>
    <p:sldId id="401" r:id="rId20"/>
    <p:sldId id="404" r:id="rId21"/>
    <p:sldId id="405" r:id="rId22"/>
    <p:sldId id="406" r:id="rId23"/>
    <p:sldId id="407" r:id="rId24"/>
    <p:sldId id="424" r:id="rId25"/>
    <p:sldId id="409" r:id="rId26"/>
    <p:sldId id="410" r:id="rId27"/>
    <p:sldId id="41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8005"/>
    <a:srgbClr val="DC0029"/>
    <a:srgbClr val="B30021"/>
    <a:srgbClr val="899C4D"/>
    <a:srgbClr val="FFEE9F"/>
    <a:srgbClr val="89C689"/>
    <a:srgbClr val="4879B7"/>
    <a:srgbClr val="335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92" autoAdjust="0"/>
    <p:restoredTop sz="98929" autoAdjust="0"/>
  </p:normalViewPr>
  <p:slideViewPr>
    <p:cSldViewPr snapToGrid="0" snapToObjects="1">
      <p:cViewPr varScale="1">
        <p:scale>
          <a:sx n="109" d="100"/>
          <a:sy n="109" d="100"/>
        </p:scale>
        <p:origin x="156" y="102"/>
      </p:cViewPr>
      <p:guideLst>
        <p:guide orient="horz" pos="2160"/>
        <p:guide pos="2880"/>
      </p:guideLst>
    </p:cSldViewPr>
  </p:slideViewPr>
  <p:notesTextViewPr>
    <p:cViewPr>
      <p:scale>
        <a:sx n="100" d="100"/>
        <a:sy n="100" d="100"/>
      </p:scale>
      <p:origin x="0" y="0"/>
    </p:cViewPr>
  </p:notesTextViewPr>
  <p:notesViewPr>
    <p:cSldViewPr snapToGrid="0" snapToObjects="1">
      <p:cViewPr>
        <p:scale>
          <a:sx n="120" d="100"/>
          <a:sy n="120" d="100"/>
        </p:scale>
        <p:origin x="-2464" y="2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Sheet1!$H$264</c:f>
              <c:strCache>
                <c:ptCount val="1"/>
                <c:pt idx="0">
                  <c:v>Having evaluations result in useful lessons for the field </c:v>
                </c:pt>
              </c:strCache>
            </c:strRef>
          </c:tx>
          <c:spPr>
            <a:solidFill>
              <a:schemeClr val="bg1"/>
            </a:solidFill>
            <a:ln>
              <a:solidFill>
                <a:schemeClr val="bg1"/>
              </a:solidFill>
            </a:ln>
            <a:effectLst/>
          </c:spPr>
          <c:invertIfNegative val="0"/>
          <c:val>
            <c:numRef>
              <c:f>Sheet1!$I$264</c:f>
              <c:numCache>
                <c:formatCode>General</c:formatCode>
                <c:ptCount val="1"/>
                <c:pt idx="0">
                  <c:v>3.4</c:v>
                </c:pt>
              </c:numCache>
            </c:numRef>
          </c:val>
        </c:ser>
        <c:dLbls>
          <c:showLegendKey val="0"/>
          <c:showVal val="0"/>
          <c:showCatName val="0"/>
          <c:showSerName val="0"/>
          <c:showPercent val="0"/>
          <c:showBubbleSize val="0"/>
        </c:dLbls>
        <c:gapWidth val="182"/>
        <c:axId val="119004088"/>
        <c:axId val="119004480"/>
      </c:barChart>
      <c:catAx>
        <c:axId val="119004088"/>
        <c:scaling>
          <c:orientation val="minMax"/>
        </c:scaling>
        <c:delete val="1"/>
        <c:axPos val="l"/>
        <c:majorTickMark val="none"/>
        <c:minorTickMark val="none"/>
        <c:tickLblPos val="nextTo"/>
        <c:crossAx val="119004480"/>
        <c:crosses val="autoZero"/>
        <c:auto val="1"/>
        <c:lblAlgn val="ctr"/>
        <c:lblOffset val="100"/>
        <c:noMultiLvlLbl val="0"/>
      </c:catAx>
      <c:valAx>
        <c:axId val="119004480"/>
        <c:scaling>
          <c:orientation val="minMax"/>
          <c:max val="5"/>
          <c:min val="1"/>
        </c:scaling>
        <c:delete val="0"/>
        <c:axPos val="b"/>
        <c:numFmt formatCode="General" sourceLinked="1"/>
        <c:majorTickMark val="cross"/>
        <c:minorTickMark val="none"/>
        <c:tickLblPos val="none"/>
        <c:spPr>
          <a:solidFill>
            <a:schemeClr val="accent6"/>
          </a:solidFill>
          <a:ln w="25400">
            <a:solidFill>
              <a:schemeClr val="accent6"/>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040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Sheet1!$H$264</c:f>
              <c:strCache>
                <c:ptCount val="1"/>
                <c:pt idx="0">
                  <c:v>Having evaluations result in useful lessons for the field </c:v>
                </c:pt>
              </c:strCache>
            </c:strRef>
          </c:tx>
          <c:spPr>
            <a:solidFill>
              <a:schemeClr val="bg1"/>
            </a:solidFill>
            <a:ln>
              <a:solidFill>
                <a:schemeClr val="bg1"/>
              </a:solidFill>
            </a:ln>
            <a:effectLst/>
          </c:spPr>
          <c:invertIfNegative val="0"/>
          <c:val>
            <c:numRef>
              <c:f>Sheet1!$I$264</c:f>
              <c:numCache>
                <c:formatCode>General</c:formatCode>
                <c:ptCount val="1"/>
                <c:pt idx="0">
                  <c:v>3.4</c:v>
                </c:pt>
              </c:numCache>
            </c:numRef>
          </c:val>
        </c:ser>
        <c:dLbls>
          <c:showLegendKey val="0"/>
          <c:showVal val="0"/>
          <c:showCatName val="0"/>
          <c:showSerName val="0"/>
          <c:showPercent val="0"/>
          <c:showBubbleSize val="0"/>
        </c:dLbls>
        <c:gapWidth val="182"/>
        <c:axId val="224809832"/>
        <c:axId val="224810224"/>
      </c:barChart>
      <c:catAx>
        <c:axId val="224809832"/>
        <c:scaling>
          <c:orientation val="minMax"/>
        </c:scaling>
        <c:delete val="1"/>
        <c:axPos val="l"/>
        <c:majorTickMark val="none"/>
        <c:minorTickMark val="none"/>
        <c:tickLblPos val="nextTo"/>
        <c:crossAx val="224810224"/>
        <c:crosses val="autoZero"/>
        <c:auto val="1"/>
        <c:lblAlgn val="ctr"/>
        <c:lblOffset val="100"/>
        <c:noMultiLvlLbl val="0"/>
      </c:catAx>
      <c:valAx>
        <c:axId val="224810224"/>
        <c:scaling>
          <c:orientation val="minMax"/>
          <c:max val="5"/>
          <c:min val="1"/>
        </c:scaling>
        <c:delete val="0"/>
        <c:axPos val="b"/>
        <c:numFmt formatCode="General" sourceLinked="1"/>
        <c:majorTickMark val="cross"/>
        <c:minorTickMark val="none"/>
        <c:tickLblPos val="none"/>
        <c:spPr>
          <a:solidFill>
            <a:schemeClr val="accent6"/>
          </a:solidFill>
          <a:ln w="25400">
            <a:solidFill>
              <a:schemeClr val="accent6"/>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8098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Sheet1!$H$264</c:f>
              <c:strCache>
                <c:ptCount val="1"/>
                <c:pt idx="0">
                  <c:v>Having evaluations result in useful lessons for the field </c:v>
                </c:pt>
              </c:strCache>
            </c:strRef>
          </c:tx>
          <c:spPr>
            <a:solidFill>
              <a:schemeClr val="bg1"/>
            </a:solidFill>
            <a:ln>
              <a:solidFill>
                <a:schemeClr val="bg1"/>
              </a:solidFill>
            </a:ln>
            <a:effectLst/>
          </c:spPr>
          <c:invertIfNegative val="0"/>
          <c:val>
            <c:numRef>
              <c:f>Sheet1!$I$264</c:f>
              <c:numCache>
                <c:formatCode>General</c:formatCode>
                <c:ptCount val="1"/>
                <c:pt idx="0">
                  <c:v>3.4</c:v>
                </c:pt>
              </c:numCache>
            </c:numRef>
          </c:val>
        </c:ser>
        <c:dLbls>
          <c:showLegendKey val="0"/>
          <c:showVal val="0"/>
          <c:showCatName val="0"/>
          <c:showSerName val="0"/>
          <c:showPercent val="0"/>
          <c:showBubbleSize val="0"/>
        </c:dLbls>
        <c:gapWidth val="182"/>
        <c:axId val="224811008"/>
        <c:axId val="224811400"/>
      </c:barChart>
      <c:catAx>
        <c:axId val="224811008"/>
        <c:scaling>
          <c:orientation val="minMax"/>
        </c:scaling>
        <c:delete val="1"/>
        <c:axPos val="l"/>
        <c:majorTickMark val="none"/>
        <c:minorTickMark val="none"/>
        <c:tickLblPos val="nextTo"/>
        <c:crossAx val="224811400"/>
        <c:crosses val="autoZero"/>
        <c:auto val="1"/>
        <c:lblAlgn val="ctr"/>
        <c:lblOffset val="100"/>
        <c:noMultiLvlLbl val="0"/>
      </c:catAx>
      <c:valAx>
        <c:axId val="224811400"/>
        <c:scaling>
          <c:orientation val="minMax"/>
          <c:max val="5"/>
          <c:min val="1"/>
        </c:scaling>
        <c:delete val="0"/>
        <c:axPos val="b"/>
        <c:numFmt formatCode="General" sourceLinked="1"/>
        <c:majorTickMark val="cross"/>
        <c:minorTickMark val="none"/>
        <c:tickLblPos val="none"/>
        <c:spPr>
          <a:solidFill>
            <a:schemeClr val="accent6"/>
          </a:solidFill>
          <a:ln w="25400">
            <a:solidFill>
              <a:schemeClr val="accent6"/>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81100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w="79375">
              <a:solidFill>
                <a:schemeClr val="bg1"/>
              </a:solidFill>
            </a:ln>
            <a:effectLst/>
          </c:spPr>
          <c:invertIfNegative val="0"/>
          <c:dPt>
            <c:idx val="5"/>
            <c:invertIfNegative val="0"/>
            <c:bubble3D val="0"/>
            <c:spPr>
              <a:solidFill>
                <a:schemeClr val="accent1"/>
              </a:solidFill>
              <a:ln w="76200" cmpd="sng">
                <a:solidFill>
                  <a:schemeClr val="bg1"/>
                </a:solidFill>
              </a:ln>
              <a:effectLst/>
            </c:spPr>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Sheet1!$H$271:$H$276</c:f>
              <c:strCache>
                <c:ptCount val="6"/>
                <c:pt idx="0">
                  <c:v>The general public</c:v>
                </c:pt>
                <c:pt idx="1">
                  <c:v>Other foundations</c:v>
                </c:pt>
                <c:pt idx="2">
                  <c:v>Foundation’s grantees</c:v>
                </c:pt>
                <c:pt idx="3">
                  <c:v>Foundation’s board</c:v>
                </c:pt>
                <c:pt idx="4">
                  <c:v>Foundation’s staff </c:v>
                </c:pt>
                <c:pt idx="5">
                  <c:v>Foundation’s CEO</c:v>
                </c:pt>
              </c:strCache>
            </c:strRef>
          </c:cat>
          <c:val>
            <c:numRef>
              <c:f>Sheet1!$I$271:$I$276</c:f>
              <c:numCache>
                <c:formatCode>General</c:formatCode>
                <c:ptCount val="6"/>
                <c:pt idx="0">
                  <c:v>2.2200000000000002</c:v>
                </c:pt>
                <c:pt idx="1">
                  <c:v>2.59</c:v>
                </c:pt>
                <c:pt idx="2">
                  <c:v>2.9</c:v>
                </c:pt>
                <c:pt idx="3">
                  <c:v>3.52</c:v>
                </c:pt>
                <c:pt idx="4">
                  <c:v>3.86</c:v>
                </c:pt>
                <c:pt idx="5">
                  <c:v>4.0999999999999996</c:v>
                </c:pt>
              </c:numCache>
            </c:numRef>
          </c:val>
        </c:ser>
        <c:dLbls>
          <c:showLegendKey val="0"/>
          <c:showVal val="0"/>
          <c:showCatName val="0"/>
          <c:showSerName val="0"/>
          <c:showPercent val="0"/>
          <c:showBubbleSize val="0"/>
        </c:dLbls>
        <c:gapWidth val="500"/>
        <c:axId val="219461000"/>
        <c:axId val="219461784"/>
      </c:barChart>
      <c:catAx>
        <c:axId val="21946100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9461784"/>
        <c:crosses val="autoZero"/>
        <c:auto val="1"/>
        <c:lblAlgn val="ctr"/>
        <c:lblOffset val="100"/>
        <c:noMultiLvlLbl val="0"/>
      </c:catAx>
      <c:valAx>
        <c:axId val="219461784"/>
        <c:scaling>
          <c:orientation val="minMax"/>
          <c:max val="5"/>
          <c:min val="1"/>
        </c:scaling>
        <c:delete val="0"/>
        <c:axPos val="b"/>
        <c:numFmt formatCode="General" sourceLinked="1"/>
        <c:majorTickMark val="cross"/>
        <c:minorTickMark val="none"/>
        <c:tickLblPos val="none"/>
        <c:spPr>
          <a:solidFill>
            <a:schemeClr val="tx1"/>
          </a:solid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46100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90FEF6-D8F6-A848-9435-6772B173A377}" type="slidenum">
              <a:rPr lang="en-US" smtClean="0"/>
              <a:pPr/>
              <a:t>‹#›</a:t>
            </a:fld>
            <a:endParaRPr lang="en-US" dirty="0"/>
          </a:p>
        </p:txBody>
      </p:sp>
    </p:spTree>
    <p:extLst>
      <p:ext uri="{BB962C8B-B14F-4D97-AF65-F5344CB8AC3E}">
        <p14:creationId xmlns:p14="http://schemas.microsoft.com/office/powerpoint/2010/main" val="409566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4D1A2-03EC-6C46-B269-81A058091811}" type="datetime1">
              <a:rPr lang="en-US" smtClean="0"/>
              <a:pPr/>
              <a:t>4/21/2016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55D1A-17F8-1F4F-A596-66514A28C4D0}" type="slidenum">
              <a:rPr lang="en-US" smtClean="0"/>
              <a:pPr/>
              <a:t>‹#›</a:t>
            </a:fld>
            <a:endParaRPr lang="en-US" dirty="0"/>
          </a:p>
        </p:txBody>
      </p:sp>
    </p:spTree>
    <p:extLst>
      <p:ext uri="{BB962C8B-B14F-4D97-AF65-F5344CB8AC3E}">
        <p14:creationId xmlns:p14="http://schemas.microsoft.com/office/powerpoint/2010/main" val="1180284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4575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6483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Talking Point</a:t>
            </a:r>
            <a:r>
              <a:rPr lang="en-US" sz="1200" b="1" kern="1200" baseline="0" dirty="0" smtClean="0">
                <a:solidFill>
                  <a:schemeClr val="tx1"/>
                </a:solidFill>
                <a:effectLst/>
                <a:latin typeface="+mn-lt"/>
                <a:ea typeface="+mn-ea"/>
                <a:cs typeface="+mn-cs"/>
              </a:rPr>
              <a:t> from Our Analysis:</a:t>
            </a:r>
            <a:endParaRPr lang="en-US" b="1"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Although those who report to the CEO were not significantly different from their counterparts on any dependent variables in the survey. </a:t>
            </a:r>
            <a:r>
              <a:rPr lang="en-US" b="1" dirty="0" smtClean="0"/>
              <a:t>What matters is authority.</a:t>
            </a:r>
            <a:endParaRPr lang="en-US" sz="1200" kern="1200" dirty="0" smtClean="0">
              <a:solidFill>
                <a:schemeClr val="tx1"/>
              </a:solidFill>
              <a:effectLst/>
              <a:latin typeface="+mn-lt"/>
              <a:ea typeface="+mn-ea"/>
              <a:cs typeface="+mn-cs"/>
            </a:endParaRPr>
          </a:p>
          <a:p>
            <a:endParaRPr lang="en-US" dirty="0" smtClean="0"/>
          </a:p>
          <a:p>
            <a:r>
              <a:rPr lang="en-US" baseline="0" dirty="0" smtClean="0"/>
              <a:t>*Other includes “other senior or executive level staff”</a:t>
            </a:r>
          </a:p>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1717310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Talking Point</a:t>
            </a:r>
            <a:r>
              <a:rPr lang="en-US" sz="1200" b="1" kern="1200" baseline="0" dirty="0" smtClean="0">
                <a:solidFill>
                  <a:schemeClr val="tx1"/>
                </a:solidFill>
                <a:effectLst/>
                <a:latin typeface="+mn-lt"/>
                <a:ea typeface="+mn-ea"/>
                <a:cs typeface="+mn-cs"/>
              </a:rPr>
              <a:t> from Our Analysis:</a:t>
            </a:r>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Foundations with larger assets and giving and Roundtable participants are more likely to house staff with evaluation responsibilities in a dedicated department.</a:t>
            </a:r>
          </a:p>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2650205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Talking Points</a:t>
            </a:r>
            <a:r>
              <a:rPr lang="en-US" sz="1200" b="1" kern="1200" baseline="0" dirty="0" smtClean="0">
                <a:solidFill>
                  <a:schemeClr val="tx1"/>
                </a:solidFill>
                <a:effectLst/>
                <a:latin typeface="+mn-lt"/>
                <a:ea typeface="+mn-ea"/>
                <a:cs typeface="+mn-cs"/>
              </a:rPr>
              <a:t> from Our Analysis:</a:t>
            </a:r>
            <a:endParaRPr 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median amount spent on evaluation in the most recent fiscal year was $200,000.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Foundations that do more proactive than responsive grantmaking tend to invest more resources in evaluation</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*Mean</a:t>
            </a:r>
            <a:r>
              <a:rPr lang="en-US" sz="1200" kern="1200" baseline="0" dirty="0" smtClean="0">
                <a:solidFill>
                  <a:schemeClr val="tx1"/>
                </a:solidFill>
                <a:effectLst/>
                <a:latin typeface="+mn-lt"/>
                <a:ea typeface="+mn-ea"/>
                <a:cs typeface="+mn-cs"/>
              </a:rPr>
              <a:t> = $3.6 million</a:t>
            </a: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*Min = 0</a:t>
            </a: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*Max = $180 million</a:t>
            </a:r>
            <a:endParaRPr lang="en-US" sz="1200" kern="1200" dirty="0" smtClean="0">
              <a:solidFill>
                <a:schemeClr val="tx1"/>
              </a:solidFill>
              <a:effectLst/>
              <a:latin typeface="+mn-lt"/>
              <a:ea typeface="+mn-ea"/>
              <a:cs typeface="+mn-cs"/>
            </a:endParaRPr>
          </a:p>
          <a:p>
            <a:endParaRPr lang="en-US" dirty="0" smtClean="0"/>
          </a:p>
          <a:p>
            <a:r>
              <a:rPr lang="en-US" dirty="0" smtClean="0"/>
              <a:t>*Sample</a:t>
            </a:r>
            <a:r>
              <a:rPr lang="en-US" baseline="0" dirty="0" smtClean="0"/>
              <a:t> m</a:t>
            </a:r>
            <a:r>
              <a:rPr lang="en-US" dirty="0" smtClean="0"/>
              <a:t>edian in annual giving = $28</a:t>
            </a:r>
            <a:r>
              <a:rPr lang="en-US" baseline="0" dirty="0" smtClean="0"/>
              <a:t>M</a:t>
            </a:r>
          </a:p>
          <a:p>
            <a:r>
              <a:rPr lang="en-US" dirty="0" smtClean="0"/>
              <a:t>*n of less than median</a:t>
            </a:r>
            <a:r>
              <a:rPr lang="en-US" baseline="0" dirty="0" smtClean="0"/>
              <a:t> in giving = 61</a:t>
            </a:r>
          </a:p>
          <a:p>
            <a:r>
              <a:rPr lang="en-US" baseline="0" dirty="0" smtClean="0"/>
              <a:t>*n of greater than median in giving = 61</a:t>
            </a:r>
          </a:p>
          <a:p>
            <a:endParaRPr lang="en-US" baseline="0" dirty="0" smtClean="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1807463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Double for the largest foundations</a:t>
            </a:r>
          </a:p>
          <a:p>
            <a:endParaRPr lang="en-US" baseline="0" dirty="0" smtClean="0"/>
          </a:p>
          <a:p>
            <a:r>
              <a:rPr lang="en-US" baseline="0" dirty="0" smtClean="0"/>
              <a:t>*Mean = .03 </a:t>
            </a:r>
          </a:p>
          <a:p>
            <a:r>
              <a:rPr lang="en-US" baseline="0" dirty="0" smtClean="0"/>
              <a:t>*Min = .00</a:t>
            </a:r>
          </a:p>
          <a:p>
            <a:r>
              <a:rPr lang="en-US" baseline="0" dirty="0" smtClean="0"/>
              <a:t>*Max = .61</a:t>
            </a:r>
          </a:p>
          <a:p>
            <a:endParaRPr lang="en-US" baseline="0" dirty="0" smtClean="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80146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median number of FTE staff dedicated to evaluation work at a foundation is 1.5.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Talking Point</a:t>
            </a:r>
            <a:r>
              <a:rPr lang="en-US" sz="1200" b="1" kern="1200" baseline="0" dirty="0" smtClean="0">
                <a:solidFill>
                  <a:schemeClr val="tx1"/>
                </a:solidFill>
                <a:effectLst/>
                <a:latin typeface="+mn-lt"/>
                <a:ea typeface="+mn-ea"/>
                <a:cs typeface="+mn-cs"/>
              </a:rPr>
              <a:t> from Our Analysis: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Foundations with asset sizes greater than the median are more likely to have more staff with evaluation 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With the increased importance data and measurement in the field,</a:t>
            </a:r>
            <a:r>
              <a:rPr lang="en-US" sz="1200" kern="1200" baseline="0" dirty="0" smtClean="0">
                <a:solidFill>
                  <a:schemeClr val="tx1"/>
                </a:solidFill>
                <a:effectLst/>
                <a:latin typeface="+mn-lt"/>
                <a:ea typeface="+mn-ea"/>
                <a:cs typeface="+mn-cs"/>
              </a:rPr>
              <a:t> it is surprising to see how few FTEs are devoted to this work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113247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Ellie has given us background on evaluation budgeting and staffing, we want to talk about the scope of evaluation work and activities that evaluation staff are managing relative to the investments that foundations are making.</a:t>
            </a:r>
          </a:p>
          <a:p>
            <a:endParaRPr lang="en-US" dirty="0"/>
          </a:p>
          <a:p>
            <a:r>
              <a:rPr lang="en-US" dirty="0" smtClean="0"/>
              <a:t>Remember that the median FTE is 1.5 evaluation staff.</a:t>
            </a:r>
            <a:r>
              <a:rPr lang="en-US" dirty="0"/>
              <a:t> </a:t>
            </a:r>
            <a:endParaRPr lang="en-US" dirty="0" smtClean="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2736030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 evaluation staff during interviews to describe their roles in broad terms. These three distinct roles fell out, though within any single foundation, evaluation staff may be performing one, two, or all three roles at the same time.</a:t>
            </a:r>
          </a:p>
          <a:p>
            <a:endParaRPr lang="en-US" dirty="0"/>
          </a:p>
          <a:p>
            <a:r>
              <a:rPr lang="en-US" dirty="0" smtClean="0"/>
              <a:t>The second and third roles are most common. </a:t>
            </a:r>
          </a:p>
          <a:p>
            <a:endParaRPr lang="en-US" dirty="0"/>
          </a:p>
          <a:p>
            <a:r>
              <a:rPr lang="en-US" dirty="0" smtClean="0"/>
              <a:t>This is a different picture from 17 years ago with Patti and McMullan did benchmarking research in 1999 and laid out 5 purposes for evaluation:</a:t>
            </a:r>
          </a:p>
          <a:p>
            <a:pPr marL="228600" indent="-228600">
              <a:buAutoNum type="arabicPeriod"/>
            </a:pPr>
            <a:r>
              <a:rPr lang="en-US" dirty="0" smtClean="0"/>
              <a:t>Improving grantee practice</a:t>
            </a:r>
          </a:p>
          <a:p>
            <a:pPr marL="228600" indent="-228600">
              <a:buAutoNum type="arabicPeriod"/>
            </a:pPr>
            <a:r>
              <a:rPr lang="en-US" dirty="0" smtClean="0"/>
              <a:t>Improving foundation practice</a:t>
            </a:r>
          </a:p>
          <a:p>
            <a:pPr marL="228600" indent="-228600">
              <a:buAutoNum type="arabicPeriod"/>
            </a:pPr>
            <a:r>
              <a:rPr lang="en-US" dirty="0" smtClean="0"/>
              <a:t>Feedback to board members</a:t>
            </a:r>
          </a:p>
          <a:p>
            <a:pPr marL="228600" indent="-228600">
              <a:buAutoNum type="arabicPeriod"/>
            </a:pPr>
            <a:r>
              <a:rPr lang="en-US" dirty="0" smtClean="0"/>
              <a:t>Understanding how </a:t>
            </a:r>
            <a:r>
              <a:rPr lang="en-US" dirty="0" err="1" smtClean="0"/>
              <a:t>grantmaking</a:t>
            </a:r>
            <a:r>
              <a:rPr lang="en-US" dirty="0" smtClean="0"/>
              <a:t> affects public policy</a:t>
            </a:r>
          </a:p>
          <a:p>
            <a:pPr marL="228600" indent="-228600">
              <a:buAutoNum type="arabicPeriod"/>
            </a:pPr>
            <a:r>
              <a:rPr lang="en-US" dirty="0" smtClean="0"/>
              <a:t>Gaining insight toward best practices.</a:t>
            </a:r>
          </a:p>
          <a:p>
            <a:endParaRPr lang="en-US" dirty="0" smtClean="0"/>
          </a:p>
          <a:p>
            <a:r>
              <a:rPr lang="en-US" dirty="0" smtClean="0"/>
              <a:t>There is no mention in there of supporting program decisions.</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339271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did benchmarking research in 2012, we found that the scope of evaluation activities that evaluation staff were handling had increased, and that staff on average were managing 6.5 evaluation-related activities.</a:t>
            </a:r>
          </a:p>
          <a:p>
            <a:endParaRPr lang="en-US" dirty="0"/>
          </a:p>
          <a:p>
            <a:r>
              <a:rPr lang="en-US" dirty="0" smtClean="0"/>
              <a:t>We found this time that it had increased even more to 8 areas. </a:t>
            </a:r>
          </a:p>
          <a:p>
            <a:endParaRPr lang="en-US" dirty="0"/>
          </a:p>
          <a:p>
            <a:endParaRPr lang="en-US" dirty="0" smtClean="0"/>
          </a:p>
          <a:p>
            <a:r>
              <a:rPr lang="en-US" dirty="0" smtClean="0"/>
              <a:t>Activities don’t differ by foundation size.</a:t>
            </a:r>
          </a:p>
          <a:p>
            <a:endParaRPr lang="en-US" dirty="0" smtClean="0"/>
          </a:p>
          <a:p>
            <a:r>
              <a:rPr lang="en-US" dirty="0" smtClean="0"/>
              <a:t># of evaluation activities respondents reported doing (out of 11)</a:t>
            </a:r>
          </a:p>
          <a:p>
            <a:r>
              <a:rPr lang="en-US" dirty="0" smtClean="0"/>
              <a:t>Median = 9.00</a:t>
            </a:r>
          </a:p>
          <a:p>
            <a:r>
              <a:rPr lang="en-US" dirty="0" smtClean="0"/>
              <a:t>15 people (12%) said that they did all 11 activities</a:t>
            </a:r>
          </a:p>
          <a:p>
            <a:endParaRPr lang="en-US" dirty="0" smtClean="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15353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a:t>
            </a:r>
            <a:r>
              <a:rPr lang="en-US" dirty="0"/>
              <a:t>Question: Which of the following activities are the top priorities for staff with evaluation-related responsibilities?</a:t>
            </a:r>
            <a:br>
              <a:rPr lang="en-US" dirty="0"/>
            </a:br>
            <a:endParaRPr lang="en-US" dirty="0" smtClean="0"/>
          </a:p>
          <a:p>
            <a:endParaRPr lang="en-US" dirty="0"/>
          </a:p>
          <a:p>
            <a:r>
              <a:rPr lang="en-US" dirty="0" smtClean="0"/>
              <a:t>What’s important about this is:</a:t>
            </a:r>
          </a:p>
          <a:p>
            <a:pPr marL="171450" indent="-171450">
              <a:buFont typeface="Arial"/>
              <a:buChar char="•"/>
            </a:pPr>
            <a:r>
              <a:rPr lang="en-US" dirty="0" smtClean="0"/>
              <a:t>It shows the con</a:t>
            </a:r>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33927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fontScale="92500" lnSpcReduction="20000"/>
          </a:bodyPr>
          <a:lstStyle/>
          <a:p>
            <a:pPr fontAlgn="base" hangingPunct="0"/>
            <a:r>
              <a:rPr lang="en-US" sz="1000" i="1" dirty="0"/>
              <a:t>[Have copies of this slide.]</a:t>
            </a:r>
          </a:p>
          <a:p>
            <a:pPr lvl="0" fontAlgn="base" hangingPunct="0"/>
            <a:endParaRPr lang="en-GB" sz="1000" dirty="0" smtClean="0"/>
          </a:p>
          <a:p>
            <a:pPr lvl="0" fontAlgn="base" hangingPunct="0"/>
            <a:r>
              <a:rPr lang="en-GB" sz="1000" dirty="0" smtClean="0"/>
              <a:t>We want to spend the next day and a half asking you to think about the choices you’ve made about why and how evaluation works in your foundation, and about the fit between the three things you see on this slide. </a:t>
            </a:r>
          </a:p>
          <a:p>
            <a:pPr lvl="0" fontAlgn="base" hangingPunct="0"/>
            <a:endParaRPr lang="en-GB" sz="1000" dirty="0"/>
          </a:p>
          <a:p>
            <a:pPr lvl="0" fontAlgn="base" hangingPunct="0"/>
            <a:r>
              <a:rPr lang="en-GB" sz="1000" dirty="0" smtClean="0"/>
              <a:t>The first column represents the question of “what your evaluation needs on evaluation”. We’re drawing here on the work that Michael Patton has recently done on the theory of philanthropy, and this only represents a piece of that work.</a:t>
            </a:r>
          </a:p>
          <a:p>
            <a:pPr lvl="0" fontAlgn="base" hangingPunct="0"/>
            <a:endParaRPr lang="en-GB" sz="1000" dirty="0"/>
          </a:p>
          <a:p>
            <a:pPr lvl="0" fontAlgn="base" hangingPunct="0"/>
            <a:r>
              <a:rPr lang="en-GB" dirty="0"/>
              <a:t>A theory of philanthropy articulates how and why a foundation will use its resources to achieve its mission and vision. The theory-of-philanthropy approach is designed to help foundations align their strategies, governance, operating and accountability procedures, and </a:t>
            </a:r>
            <a:r>
              <a:rPr lang="en-GB" dirty="0" err="1"/>
              <a:t>grantmaking</a:t>
            </a:r>
            <a:r>
              <a:rPr lang="en-GB" dirty="0"/>
              <a:t> profile and policies with their resources and mission</a:t>
            </a:r>
            <a:r>
              <a:rPr lang="en-GB" dirty="0" smtClean="0"/>
              <a:t>. Michael articulates about 30 different things; we’ve chosen some of the elements that we think particularly matter for evaluation. </a:t>
            </a:r>
          </a:p>
          <a:p>
            <a:pPr lvl="0" fontAlgn="base" hangingPunct="0"/>
            <a:endParaRPr lang="en-GB" sz="1000" dirty="0"/>
          </a:p>
          <a:p>
            <a:pPr fontAlgn="base" hangingPunct="0"/>
            <a:r>
              <a:rPr lang="en-GB" sz="1000" dirty="0"/>
              <a:t>The second column represents how you’ve structured the evaluation function, and the third column refers to the evaluation culture at your foundation, as represented by what you actually say and do on the topic. </a:t>
            </a:r>
          </a:p>
          <a:p>
            <a:pPr lvl="0" fontAlgn="base" hangingPunct="0"/>
            <a:endParaRPr lang="en-GB" sz="1000" dirty="0" smtClean="0"/>
          </a:p>
          <a:p>
            <a:pPr lvl="0" fontAlgn="base" hangingPunct="0"/>
            <a:r>
              <a:rPr lang="en-GB" sz="1000" dirty="0" smtClean="0"/>
              <a:t>That theory of philanthropy and how a foundation approaches strategy, its culture, its approach to risk, etc. all matter for the kinds of things you see in these other two columns.</a:t>
            </a:r>
          </a:p>
          <a:p>
            <a:pPr lvl="0" fontAlgn="base" hangingPunct="0"/>
            <a:endParaRPr lang="en-GB" sz="1000" dirty="0" smtClean="0"/>
          </a:p>
          <a:p>
            <a:pPr lvl="0" fontAlgn="base" hangingPunct="0"/>
            <a:r>
              <a:rPr lang="en-GB" sz="1000" dirty="0" smtClean="0"/>
              <a:t>Think about the role of program officers at foundations, for example, and the role that evaluation tries to serve in terms of integrating evaluation into program decisions. The role of program officers can look very different re strategy, and is dependent on a lot of things, including the amount of dollars that have to go out the door, their substantive knowledge of the field, how big their portfolios are, whether they play active roles in the strategy, etc.  So how evaluation staff interact with program staff given these different roles can and should look really different.</a:t>
            </a:r>
          </a:p>
          <a:p>
            <a:pPr lvl="0" fontAlgn="base" hangingPunct="0"/>
            <a:endParaRPr lang="en-GB" sz="1000" dirty="0"/>
          </a:p>
          <a:p>
            <a:pPr lvl="0" fontAlgn="base" hangingPunct="0"/>
            <a:r>
              <a:rPr lang="en-GB" sz="1000" dirty="0" smtClean="0"/>
              <a:t>So we want you to think deeply about why you’ve made the choices you’ve made, whether you have alignment both across and within these categories, and how you know if what you’re doing is working.</a:t>
            </a:r>
          </a:p>
          <a:p>
            <a:pPr lvl="0" fontAlgn="base" hangingPunct="0"/>
            <a:endParaRPr lang="en-GB" sz="1000" dirty="0"/>
          </a:p>
          <a:p>
            <a:pPr lvl="0" fontAlgn="base" hangingPunct="0"/>
            <a:r>
              <a:rPr lang="en-GB" sz="1000" dirty="0" smtClean="0"/>
              <a:t>[Note: In our interviews, people had a hard time articulating aspects of all three of these. Including the foundation’s culture, the role that evaluation plays in the organization, and their evaluation culture and why certain choices have been made.]</a:t>
            </a:r>
          </a:p>
        </p:txBody>
      </p:sp>
    </p:spTree>
    <p:extLst>
      <p:ext uri="{BB962C8B-B14F-4D97-AF65-F5344CB8AC3E}">
        <p14:creationId xmlns:p14="http://schemas.microsoft.com/office/powerpoint/2010/main" val="1480114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3710766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get to the tensions and challenges part of this. And we want to start by framing these tensions around the four main signals of success that evaluation staff identified when we asked them to name what signals they would look for to know that their work was succeeding.</a:t>
            </a:r>
          </a:p>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126603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around program demand, there is now good and bad news here.</a:t>
            </a:r>
          </a:p>
          <a:p>
            <a:endParaRPr lang="en-US" dirty="0"/>
          </a:p>
          <a:p>
            <a:r>
              <a:rPr lang="en-US" dirty="0" smtClean="0"/>
              <a:t>The good news is that we heard from interviewees that demand for evaluation support was high. It used to be that evaluation was a much harder sell in the foundation. </a:t>
            </a:r>
          </a:p>
          <a:p>
            <a:pPr marL="171450" indent="-171450">
              <a:buFont typeface="Arial"/>
              <a:buChar char="•"/>
            </a:pPr>
            <a:r>
              <a:rPr lang="en-US" dirty="0" smtClean="0"/>
              <a:t>This appears to be partly related to the supportive roles that evaluation staff play on strategy and in guiding their evaluative activities. </a:t>
            </a:r>
          </a:p>
          <a:p>
            <a:pPr marL="171450" indent="-171450">
              <a:buFont typeface="Arial"/>
              <a:buChar char="•"/>
            </a:pPr>
            <a:r>
              <a:rPr lang="en-US" dirty="0" smtClean="0"/>
              <a:t>It is also related to the expanding role of activities that staff play, particularly in supporting learning and the use of information.</a:t>
            </a:r>
          </a:p>
          <a:p>
            <a:pPr marL="171450" indent="-171450">
              <a:buFont typeface="Arial"/>
              <a:buChar char="•"/>
            </a:pPr>
            <a:endParaRPr lang="en-US" dirty="0"/>
          </a:p>
          <a:p>
            <a:r>
              <a:rPr lang="en-US" dirty="0" smtClean="0"/>
              <a:t>The challenge here is that demand is high for the number of staff in the foundation. Remember that we found a median of 1 evaluation staff for every 10 program people. That number is not likely to go up, or at least we aren’t seeing an appetite to grow evaluation units.</a:t>
            </a:r>
          </a:p>
          <a:p>
            <a:endParaRPr lang="en-US" dirty="0"/>
          </a:p>
          <a:p>
            <a:r>
              <a:rPr lang="en-US" dirty="0" smtClean="0"/>
              <a:t>So evaluation staff have to try to meet demand. </a:t>
            </a:r>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73665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Talking Points from Our Analysis: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Certain foundations are less likely to encounter challenges allocating sufficient monetary resources for evaluation efforts: members of the Roundtable, foundations with a dedicated evaluation department, foundations with supportive boards, and foundations with appropriately engaged senior management.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There is no relationship between foundation size and whether foundations encounter challenges allocating sufficient monetary resources for evaluation efforts.</a:t>
            </a:r>
          </a:p>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189606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3710766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Evaluation findings are shared to the greatest extent to those directly working at the foundation.</a:t>
            </a:r>
          </a:p>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2932811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2592272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 contrast</a:t>
            </a:r>
            <a:r>
              <a:rPr lang="en-US" baseline="0" dirty="0" smtClean="0"/>
              <a:t> to c</a:t>
            </a:r>
            <a:r>
              <a:rPr lang="en-US" dirty="0" smtClean="0"/>
              <a:t>onventional wisdom</a:t>
            </a:r>
            <a:r>
              <a:rPr lang="en-US" baseline="0" dirty="0" smtClean="0"/>
              <a:t>, foundations are spending little (1%) on evaluation. </a:t>
            </a:r>
          </a:p>
          <a:p>
            <a:pPr marL="685800" lvl="1" indent="-228600">
              <a:buAutoNum type="arabicPeriod"/>
            </a:pPr>
            <a:r>
              <a:rPr lang="en-US" baseline="0" dirty="0" smtClean="0"/>
              <a:t>Maybe that’s appropriate? Dial back what they do vs. spend more</a:t>
            </a:r>
          </a:p>
          <a:p>
            <a:pPr marL="685800" lvl="1" indent="-228600">
              <a:buAutoNum type="arabicPeriod"/>
            </a:pPr>
            <a:endParaRPr lang="en-US" baseline="0" dirty="0" smtClean="0"/>
          </a:p>
          <a:p>
            <a:pPr marL="685800" lvl="1" indent="-228600">
              <a:buAutoNum type="arabicPeriod"/>
            </a:pPr>
            <a:endParaRPr lang="en-US" baseline="0" dirty="0" smtClean="0"/>
          </a:p>
          <a:p>
            <a:pPr marL="457200" lvl="1" indent="0">
              <a:buNone/>
            </a:pPr>
            <a:r>
              <a:rPr lang="en-US" baseline="0" dirty="0" smtClean="0"/>
              <a:t>JULIA presenting</a:t>
            </a:r>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54563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619C08-1146-8F4D-BBC9-4DD9E981E969}" type="slidenum">
              <a:rPr lang="en-US"/>
              <a:pPr/>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normAutofit fontScale="92500" lnSpcReduction="20000"/>
          </a:bodyPr>
          <a:lstStyle/>
          <a:p>
            <a:pPr fontAlgn="base" hangingPunct="0"/>
            <a:r>
              <a:rPr lang="en-US" sz="1000" i="1" dirty="0"/>
              <a:t>[Have copies of this slide.]</a:t>
            </a:r>
          </a:p>
          <a:p>
            <a:pPr lvl="0" fontAlgn="base" hangingPunct="0"/>
            <a:endParaRPr lang="en-GB" sz="1000" dirty="0" smtClean="0"/>
          </a:p>
          <a:p>
            <a:pPr lvl="0" fontAlgn="base" hangingPunct="0"/>
            <a:r>
              <a:rPr lang="en-GB" sz="1000" dirty="0" smtClean="0"/>
              <a:t>We want to spend the next day and a half asking you to think about the choices you’ve made about why and how evaluation works in your foundation, and about the fit between the three things you see on this slide. </a:t>
            </a:r>
          </a:p>
          <a:p>
            <a:pPr lvl="0" fontAlgn="base" hangingPunct="0"/>
            <a:endParaRPr lang="en-GB" sz="1000" dirty="0"/>
          </a:p>
          <a:p>
            <a:pPr lvl="0" fontAlgn="base" hangingPunct="0"/>
            <a:r>
              <a:rPr lang="en-GB" sz="1000" dirty="0" smtClean="0"/>
              <a:t>The first column represents the question of “what your evaluation needs on evaluation”. We’re drawing here on the work that Michael Patton has recently done on the theory of philanthropy, and this only represents a piece of that work.</a:t>
            </a:r>
          </a:p>
          <a:p>
            <a:pPr lvl="0" fontAlgn="base" hangingPunct="0"/>
            <a:endParaRPr lang="en-GB" sz="1000" dirty="0"/>
          </a:p>
          <a:p>
            <a:pPr lvl="0" fontAlgn="base" hangingPunct="0"/>
            <a:r>
              <a:rPr lang="en-GB" dirty="0"/>
              <a:t>A theory of philanthropy articulates how and why a foundation will use its resources to achieve its mission and vision. The theory-of-philanthropy approach is designed to help foundations align their strategies, governance, operating and accountability procedures, and </a:t>
            </a:r>
            <a:r>
              <a:rPr lang="en-GB" dirty="0" err="1"/>
              <a:t>grantmaking</a:t>
            </a:r>
            <a:r>
              <a:rPr lang="en-GB" dirty="0"/>
              <a:t> profile and policies with their resources and mission</a:t>
            </a:r>
            <a:r>
              <a:rPr lang="en-GB" dirty="0" smtClean="0"/>
              <a:t>. Michael articulates about 30 different things; we’ve chosen some of the elements that we think particularly matter for evaluation. </a:t>
            </a:r>
          </a:p>
          <a:p>
            <a:pPr lvl="0" fontAlgn="base" hangingPunct="0"/>
            <a:endParaRPr lang="en-GB" sz="1000" dirty="0"/>
          </a:p>
          <a:p>
            <a:pPr fontAlgn="base" hangingPunct="0"/>
            <a:r>
              <a:rPr lang="en-GB" sz="1000" dirty="0"/>
              <a:t>The second column represents how you’ve structured the evaluation function, and the third column refers to the evaluation culture at your foundation, as represented by what you actually say and do on the topic. </a:t>
            </a:r>
          </a:p>
          <a:p>
            <a:pPr lvl="0" fontAlgn="base" hangingPunct="0"/>
            <a:endParaRPr lang="en-GB" sz="1000" dirty="0" smtClean="0"/>
          </a:p>
          <a:p>
            <a:pPr lvl="0" fontAlgn="base" hangingPunct="0"/>
            <a:r>
              <a:rPr lang="en-GB" sz="1000" dirty="0" smtClean="0"/>
              <a:t>That theory of philanthropy and how a foundation approaches strategy, its culture, its approach to risk, etc. all matter for the kinds of things you see in these other two columns.</a:t>
            </a:r>
          </a:p>
          <a:p>
            <a:pPr lvl="0" fontAlgn="base" hangingPunct="0"/>
            <a:endParaRPr lang="en-GB" sz="1000" dirty="0" smtClean="0"/>
          </a:p>
          <a:p>
            <a:pPr lvl="0" fontAlgn="base" hangingPunct="0"/>
            <a:r>
              <a:rPr lang="en-GB" sz="1000" dirty="0" smtClean="0"/>
              <a:t>Think about the role of program officers at foundations, for example, and the role that evaluation tries to serve in terms of integrating evaluation into program decisions. The role of program officers can look very different re strategy, and is dependent on a lot of things, including the amount of dollars that have to go out the door, their substantive knowledge of the field, how big their portfolios are, whether they play active roles in the strategy, etc.  So how evaluation staff interact with program staff given these different roles can and should look really different.</a:t>
            </a:r>
          </a:p>
          <a:p>
            <a:pPr lvl="0" fontAlgn="base" hangingPunct="0"/>
            <a:endParaRPr lang="en-GB" sz="1000" dirty="0"/>
          </a:p>
          <a:p>
            <a:pPr lvl="0" fontAlgn="base" hangingPunct="0"/>
            <a:r>
              <a:rPr lang="en-GB" sz="1000" dirty="0" smtClean="0"/>
              <a:t>So we want you to think deeply about why you’ve made the choices you’ve made, whether you have alignment both across and within these categories, and how you know if what you’re doing is working.</a:t>
            </a:r>
          </a:p>
          <a:p>
            <a:pPr lvl="0" fontAlgn="base" hangingPunct="0"/>
            <a:endParaRPr lang="en-GB" sz="1000" dirty="0"/>
          </a:p>
          <a:p>
            <a:pPr lvl="0" fontAlgn="base" hangingPunct="0"/>
            <a:r>
              <a:rPr lang="en-GB" sz="1000" dirty="0" smtClean="0"/>
              <a:t>[Note: In our interviews, people had a hard time articulating aspects of all three of these. Including the foundation’s culture, the role that evaluation plays in the organization, and their evaluation culture and why certain choices have been made.]</a:t>
            </a:r>
          </a:p>
        </p:txBody>
      </p:sp>
    </p:spTree>
    <p:extLst>
      <p:ext uri="{BB962C8B-B14F-4D97-AF65-F5344CB8AC3E}">
        <p14:creationId xmlns:p14="http://schemas.microsoft.com/office/powerpoint/2010/main" val="148011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kern="1200" dirty="0" smtClean="0">
                <a:solidFill>
                  <a:schemeClr val="tx1"/>
                </a:solidFill>
                <a:effectLst/>
              </a:rPr>
              <a:t>Purpose: to benchmark current evaluation practices at foundations, understanding</a:t>
            </a:r>
          </a:p>
          <a:p>
            <a:pPr lvl="1"/>
            <a:r>
              <a:rPr lang="en-US" kern="1200" dirty="0" smtClean="0">
                <a:solidFill>
                  <a:schemeClr val="tx1"/>
                </a:solidFill>
                <a:effectLst/>
              </a:rPr>
              <a:t>evaluation functions and staff roles at foundations </a:t>
            </a:r>
          </a:p>
          <a:p>
            <a:pPr lvl="2"/>
            <a:r>
              <a:rPr lang="en-US" kern="1200" dirty="0" smtClean="0">
                <a:solidFill>
                  <a:schemeClr val="tx1"/>
                </a:solidFill>
                <a:effectLst/>
              </a:rPr>
              <a:t>how is time spent</a:t>
            </a:r>
          </a:p>
          <a:p>
            <a:pPr lvl="2"/>
            <a:r>
              <a:rPr lang="en-US" kern="1200" dirty="0" smtClean="0">
                <a:solidFill>
                  <a:schemeClr val="tx1"/>
                </a:solidFill>
                <a:effectLst/>
              </a:rPr>
              <a:t>what do people in such roles focus on</a:t>
            </a:r>
          </a:p>
          <a:p>
            <a:pPr lvl="2"/>
            <a:r>
              <a:rPr lang="en-US" kern="1200" dirty="0" smtClean="0">
                <a:solidFill>
                  <a:schemeClr val="tx1"/>
                </a:solidFill>
                <a:effectLst/>
              </a:rPr>
              <a:t>their background </a:t>
            </a:r>
          </a:p>
          <a:p>
            <a:pPr marL="800100" lvl="3" indent="-342900">
              <a:buClr>
                <a:srgbClr val="F58025"/>
              </a:buClr>
            </a:pPr>
            <a:r>
              <a:rPr lang="en-US" dirty="0" smtClean="0"/>
              <a:t>the </a:t>
            </a:r>
            <a:r>
              <a:rPr lang="en-US" b="1" dirty="0" smtClean="0">
                <a:solidFill>
                  <a:schemeClr val="accent1"/>
                </a:solidFill>
              </a:rPr>
              <a:t>relationship</a:t>
            </a:r>
            <a:r>
              <a:rPr lang="en-US" dirty="0" smtClean="0">
                <a:solidFill>
                  <a:schemeClr val="accent1"/>
                </a:solidFill>
              </a:rPr>
              <a:t> </a:t>
            </a:r>
            <a:r>
              <a:rPr lang="en-US" dirty="0" smtClean="0"/>
              <a:t>between evaluation and strategy</a:t>
            </a:r>
          </a:p>
          <a:p>
            <a:pPr marL="800100" lvl="3" indent="-342900">
              <a:buClr>
                <a:srgbClr val="F58025"/>
              </a:buClr>
            </a:pPr>
            <a:r>
              <a:rPr lang="en-US" dirty="0" smtClean="0"/>
              <a:t>level of </a:t>
            </a:r>
            <a:r>
              <a:rPr lang="en-US" b="1" dirty="0" smtClean="0">
                <a:solidFill>
                  <a:schemeClr val="accent1"/>
                </a:solidFill>
              </a:rPr>
              <a:t>investment</a:t>
            </a:r>
            <a:r>
              <a:rPr lang="en-US" dirty="0" smtClean="0"/>
              <a:t> in and </a:t>
            </a:r>
            <a:r>
              <a:rPr lang="en-US" b="1" dirty="0" smtClean="0">
                <a:solidFill>
                  <a:schemeClr val="accent1"/>
                </a:solidFill>
              </a:rPr>
              <a:t>support</a:t>
            </a:r>
            <a:r>
              <a:rPr lang="en-US" dirty="0" smtClean="0">
                <a:solidFill>
                  <a:schemeClr val="accent1"/>
                </a:solidFill>
              </a:rPr>
              <a:t> </a:t>
            </a:r>
            <a:r>
              <a:rPr lang="en-US" dirty="0" smtClean="0"/>
              <a:t>of evaluation</a:t>
            </a:r>
          </a:p>
          <a:p>
            <a:pPr marL="800100" lvl="3" indent="-342900">
              <a:buClr>
                <a:srgbClr val="F58025"/>
              </a:buClr>
            </a:pPr>
            <a:r>
              <a:rPr lang="en-US" dirty="0" smtClean="0"/>
              <a:t>evaluation </a:t>
            </a:r>
            <a:r>
              <a:rPr lang="en-US" b="1" dirty="0" smtClean="0">
                <a:solidFill>
                  <a:schemeClr val="accent1"/>
                </a:solidFill>
              </a:rPr>
              <a:t>activities</a:t>
            </a:r>
          </a:p>
          <a:p>
            <a:pPr marL="800100" lvl="3" indent="-342900">
              <a:buClr>
                <a:srgbClr val="F58025"/>
              </a:buClr>
            </a:pPr>
            <a:r>
              <a:rPr lang="en-US" dirty="0" smtClean="0"/>
              <a:t>the </a:t>
            </a:r>
            <a:r>
              <a:rPr lang="en-US" b="1" dirty="0" smtClean="0">
                <a:solidFill>
                  <a:schemeClr val="accent1"/>
                </a:solidFill>
              </a:rPr>
              <a:t>usefulness</a:t>
            </a:r>
            <a:r>
              <a:rPr lang="en-US" dirty="0" smtClean="0">
                <a:solidFill>
                  <a:schemeClr val="accent1"/>
                </a:solidFill>
              </a:rPr>
              <a:t> </a:t>
            </a:r>
            <a:r>
              <a:rPr lang="en-US" dirty="0" smtClean="0"/>
              <a:t>and </a:t>
            </a:r>
            <a:r>
              <a:rPr lang="en-US" b="1" dirty="0" smtClean="0">
                <a:solidFill>
                  <a:schemeClr val="accent1"/>
                </a:solidFill>
              </a:rPr>
              <a:t>use</a:t>
            </a:r>
            <a:r>
              <a:rPr lang="en-US" dirty="0" smtClean="0">
                <a:solidFill>
                  <a:schemeClr val="accent1"/>
                </a:solidFill>
              </a:rPr>
              <a:t> </a:t>
            </a:r>
            <a:r>
              <a:rPr lang="en-US" dirty="0" smtClean="0"/>
              <a:t>of evaluation information</a:t>
            </a:r>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151164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15325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364624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latin typeface="Calibri" pitchFamily="34" charset="0"/>
                <a:cs typeface="Calibri" pitchFamily="34" charset="0"/>
              </a:rPr>
              <a:t>FOR THE SURVEY</a:t>
            </a:r>
          </a:p>
          <a:p>
            <a:pPr marL="0" indent="0">
              <a:buNone/>
            </a:pPr>
            <a:r>
              <a:rPr lang="en-US" dirty="0" smtClean="0">
                <a:latin typeface="Calibri" pitchFamily="34" charset="0"/>
                <a:cs typeface="Calibri" pitchFamily="34" charset="0"/>
              </a:rPr>
              <a:t>In our sample of 254, we included 74 </a:t>
            </a:r>
            <a:r>
              <a:rPr lang="en-US" b="1" dirty="0" smtClean="0">
                <a:solidFill>
                  <a:schemeClr val="accent1"/>
                </a:solidFill>
                <a:latin typeface="Calibri" pitchFamily="34" charset="0"/>
                <a:cs typeface="Calibri" pitchFamily="34" charset="0"/>
              </a:rPr>
              <a:t>most</a:t>
            </a:r>
            <a:r>
              <a:rPr lang="en-US" b="1" baseline="0" dirty="0" smtClean="0">
                <a:solidFill>
                  <a:schemeClr val="accent1"/>
                </a:solidFill>
                <a:latin typeface="Calibri" pitchFamily="34" charset="0"/>
                <a:cs typeface="Calibri" pitchFamily="34" charset="0"/>
              </a:rPr>
              <a:t> </a:t>
            </a:r>
            <a:r>
              <a:rPr lang="en-US" b="1" dirty="0" smtClean="0">
                <a:solidFill>
                  <a:schemeClr val="accent1"/>
                </a:solidFill>
                <a:latin typeface="Calibri" pitchFamily="34" charset="0"/>
                <a:cs typeface="Calibri" pitchFamily="34" charset="0"/>
              </a:rPr>
              <a:t>senior evaluation staff </a:t>
            </a:r>
            <a:r>
              <a:rPr lang="en-US" dirty="0" smtClean="0">
                <a:latin typeface="Calibri" pitchFamily="34" charset="0"/>
                <a:cs typeface="Calibri" pitchFamily="34" charset="0"/>
              </a:rPr>
              <a:t>at each foundation that met our criteria</a:t>
            </a:r>
          </a:p>
          <a:p>
            <a:r>
              <a:rPr lang="en-US" dirty="0" smtClean="0">
                <a:latin typeface="Calibri" pitchFamily="34" charset="0"/>
                <a:cs typeface="Calibri" pitchFamily="34" charset="0"/>
              </a:rPr>
              <a:t>If foundations did not have evaluation staff, we surveyed the </a:t>
            </a:r>
            <a:r>
              <a:rPr lang="en-US" b="1" dirty="0" smtClean="0">
                <a:solidFill>
                  <a:schemeClr val="accent1"/>
                </a:solidFill>
                <a:latin typeface="Calibri" pitchFamily="34" charset="0"/>
                <a:cs typeface="Calibri" pitchFamily="34" charset="0"/>
              </a:rPr>
              <a:t>most senior</a:t>
            </a:r>
            <a:r>
              <a:rPr lang="en-US" b="1" baseline="0" dirty="0" smtClean="0">
                <a:solidFill>
                  <a:schemeClr val="accent1"/>
                </a:solidFill>
                <a:latin typeface="Calibri" pitchFamily="34" charset="0"/>
                <a:cs typeface="Calibri" pitchFamily="34" charset="0"/>
              </a:rPr>
              <a:t> </a:t>
            </a:r>
            <a:r>
              <a:rPr lang="en-US" b="1" dirty="0" smtClean="0">
                <a:solidFill>
                  <a:schemeClr val="accent1"/>
                </a:solidFill>
                <a:latin typeface="Calibri" pitchFamily="34" charset="0"/>
                <a:cs typeface="Calibri" pitchFamily="34" charset="0"/>
              </a:rPr>
              <a:t>program staff</a:t>
            </a:r>
          </a:p>
          <a:p>
            <a:endParaRPr lang="en-US" b="1" dirty="0" smtClean="0">
              <a:solidFill>
                <a:schemeClr val="accent1"/>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those individuals who had an e-mail address that could be accessed through the foundation’s website, CEP staff knowledge, or CEI staff knowledge were deemed eligible to receive this survey.</a:t>
            </a:r>
          </a:p>
          <a:p>
            <a:endParaRPr lang="en-US" b="1" dirty="0" smtClean="0">
              <a:solidFill>
                <a:schemeClr val="accent1"/>
              </a:solidFill>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152189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foundations include health</a:t>
            </a:r>
            <a:r>
              <a:rPr lang="en-US" baseline="0" dirty="0" smtClean="0"/>
              <a:t> conversion foundations</a:t>
            </a:r>
            <a:endParaRPr lang="en-US" dirty="0"/>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194977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9384A-964F-4924-8D12-BBEB6F092E0B}"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15169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Rectangle 4"/>
          <p:cNvSpPr/>
          <p:nvPr userDrawn="1"/>
        </p:nvSpPr>
        <p:spPr>
          <a:xfrm>
            <a:off x="0" y="3733800"/>
            <a:ext cx="9144000" cy="3124200"/>
          </a:xfrm>
          <a:prstGeom prst="rect">
            <a:avLst/>
          </a:prstGeom>
          <a:solidFill>
            <a:srgbClr val="218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25A5C6"/>
              </a:solidFill>
              <a:latin typeface="Calibri"/>
            </a:endParaRPr>
          </a:p>
        </p:txBody>
      </p:sp>
      <p:sp>
        <p:nvSpPr>
          <p:cNvPr id="2" name="Date Placeholder 1"/>
          <p:cNvSpPr>
            <a:spLocks noGrp="1"/>
          </p:cNvSpPr>
          <p:nvPr>
            <p:ph type="dt" sz="half" idx="10"/>
          </p:nvPr>
        </p:nvSpPr>
        <p:spPr/>
        <p:txBody>
          <a:bodyPr/>
          <a:lstStyle>
            <a:lvl1pPr>
              <a:defRPr>
                <a:solidFill>
                  <a:schemeClr val="bg1"/>
                </a:solidFill>
              </a:defRPr>
            </a:lvl1pPr>
          </a:lstStyle>
          <a:p>
            <a:fld id="{B5C0BB3E-4A38-453C-8FC8-497DBE6CCA9D}" type="datetime1">
              <a:rPr lang="en-US" smtClean="0">
                <a:solidFill>
                  <a:prstClr val="white"/>
                </a:solidFill>
                <a:latin typeface="Calibri"/>
              </a:rPr>
              <a:pPr/>
              <a:t>4/21/2016</a:t>
            </a:fld>
            <a:endParaRPr lang="en-US" dirty="0">
              <a:solidFill>
                <a:prstClr val="white"/>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D88FB205-6589-48CD-861A-5D139032B514}" type="slidenum">
              <a:rPr lang="en-US" smtClean="0">
                <a:solidFill>
                  <a:prstClr val="white"/>
                </a:solidFill>
                <a:latin typeface="Calibri"/>
              </a:rPr>
              <a:pPr/>
              <a:t>‹#›</a:t>
            </a:fld>
            <a:endParaRPr lang="en-US" dirty="0">
              <a:solidFill>
                <a:prstClr val="white"/>
              </a:solidFill>
              <a:latin typeface="Calibri"/>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1523434"/>
            <a:ext cx="2057404" cy="1062083"/>
          </a:xfrm>
          <a:prstGeom prst="rect">
            <a:avLst/>
          </a:prstGeom>
        </p:spPr>
      </p:pic>
      <p:cxnSp>
        <p:nvCxnSpPr>
          <p:cNvPr id="10" name="Straight Connector 9"/>
          <p:cNvCxnSpPr/>
          <p:nvPr userDrawn="1"/>
        </p:nvCxnSpPr>
        <p:spPr>
          <a:xfrm>
            <a:off x="4572000" y="933449"/>
            <a:ext cx="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0" y="3733800"/>
            <a:ext cx="9144000" cy="936625"/>
          </a:xfrm>
        </p:spPr>
        <p:txBody>
          <a:bodyPr/>
          <a:lstStyle>
            <a:lvl1pPr>
              <a:defRPr>
                <a:solidFill>
                  <a:schemeClr val="bg1"/>
                </a:solidFill>
              </a:defRPr>
            </a:lvl1pPr>
          </a:lstStyle>
          <a:p>
            <a:endParaRPr lang="en-US" dirty="0"/>
          </a:p>
        </p:txBody>
      </p:sp>
      <p:sp>
        <p:nvSpPr>
          <p:cNvPr id="11" name="Title 1"/>
          <p:cNvSpPr txBox="1">
            <a:spLocks/>
          </p:cNvSpPr>
          <p:nvPr userDrawn="1"/>
        </p:nvSpPr>
        <p:spPr>
          <a:xfrm>
            <a:off x="685800" y="3276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latin typeface="Calibri"/>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200" y="1390082"/>
            <a:ext cx="2615725" cy="1328788"/>
          </a:xfrm>
          <a:prstGeom prst="rect">
            <a:avLst/>
          </a:prstGeom>
        </p:spPr>
      </p:pic>
    </p:spTree>
    <p:extLst>
      <p:ext uri="{BB962C8B-B14F-4D97-AF65-F5344CB8AC3E}">
        <p14:creationId xmlns:p14="http://schemas.microsoft.com/office/powerpoint/2010/main" val="14554512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457200" indent="-457200">
              <a:buClr>
                <a:srgbClr val="F58025"/>
              </a:buClr>
              <a:buFont typeface="Arial" panose="020B0604020202020204" pitchFamily="34" charset="0"/>
              <a:buChar char="•"/>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DAC531D-3C99-43DD-88E3-9D59322129A2}" type="datetime1">
              <a:rPr lang="en-US" smtClean="0">
                <a:solidFill>
                  <a:prstClr val="black">
                    <a:tint val="75000"/>
                  </a:prstClr>
                </a:solidFill>
                <a:latin typeface="Calibri"/>
              </a:rPr>
              <a:pPr/>
              <a:t>4/21/2016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1" name="Group 10"/>
          <p:cNvGrpSpPr/>
          <p:nvPr userDrawn="1"/>
        </p:nvGrpSpPr>
        <p:grpSpPr>
          <a:xfrm>
            <a:off x="152400" y="6172200"/>
            <a:ext cx="1188720" cy="523794"/>
            <a:chOff x="175260" y="6219232"/>
            <a:chExt cx="1188720" cy="52379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7" name="Straight Connector 16"/>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2771340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57E2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0" name="Group 9"/>
          <p:cNvGrpSpPr/>
          <p:nvPr userDrawn="1"/>
        </p:nvGrpSpPr>
        <p:grpSpPr>
          <a:xfrm>
            <a:off x="152400" y="6172200"/>
            <a:ext cx="1188720" cy="523794"/>
            <a:chOff x="175260" y="6219232"/>
            <a:chExt cx="1188720" cy="52379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2" name="Straight Connector 11"/>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39565222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F58025"/>
              </a:buClr>
              <a:defRPr sz="2800"/>
            </a:lvl1pPr>
            <a:lvl2pPr>
              <a:buClr>
                <a:srgbClr val="F58025"/>
              </a:buClr>
              <a:defRPr sz="2400"/>
            </a:lvl2pPr>
            <a:lvl3pPr>
              <a:buClr>
                <a:srgbClr val="F58025"/>
              </a:buClr>
              <a:defRPr sz="2000"/>
            </a:lvl3pPr>
            <a:lvl4pPr>
              <a:buClr>
                <a:srgbClr val="F58025"/>
              </a:buClr>
              <a:defRPr sz="1800"/>
            </a:lvl4pPr>
            <a:lvl5pPr>
              <a:buClr>
                <a:srgbClr val="F58025"/>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rgbClr val="F58025"/>
              </a:buClr>
              <a:defRPr sz="2800"/>
            </a:lvl1pPr>
            <a:lvl2pPr>
              <a:buClr>
                <a:srgbClr val="F58025"/>
              </a:buClr>
              <a:defRPr sz="2400"/>
            </a:lvl2pPr>
            <a:lvl3pPr>
              <a:buClr>
                <a:srgbClr val="F58025"/>
              </a:buClr>
              <a:defRPr sz="2000"/>
            </a:lvl3pPr>
            <a:lvl4pPr>
              <a:buClr>
                <a:srgbClr val="F58025"/>
              </a:buClr>
              <a:defRPr sz="1800"/>
            </a:lvl4pPr>
            <a:lvl5pPr>
              <a:buClr>
                <a:srgbClr val="F58025"/>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C9D1CAB-B082-4F48-8378-9D10742EA605}" type="datetime1">
              <a:rPr lang="en-US" smtClean="0">
                <a:solidFill>
                  <a:prstClr val="black">
                    <a:tint val="75000"/>
                  </a:prstClr>
                </a:solidFill>
                <a:latin typeface="Calibri"/>
              </a:rPr>
              <a:pPr/>
              <a:t>4/21/2016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2" name="Group 11"/>
          <p:cNvGrpSpPr/>
          <p:nvPr userDrawn="1"/>
        </p:nvGrpSpPr>
        <p:grpSpPr>
          <a:xfrm>
            <a:off x="152400" y="6172200"/>
            <a:ext cx="1188720" cy="523794"/>
            <a:chOff x="175260" y="6219232"/>
            <a:chExt cx="1188720" cy="523794"/>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8" name="Straight Connector 17"/>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35306583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E47930-3D64-44FB-8A84-DCFA1B8C4BE6}" type="datetime1">
              <a:rPr lang="en-US" smtClean="0">
                <a:solidFill>
                  <a:prstClr val="black">
                    <a:tint val="75000"/>
                  </a:prstClr>
                </a:solidFill>
                <a:latin typeface="Calibri"/>
              </a:rPr>
              <a:pPr/>
              <a:t>4/21/2016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6" name="Group 15"/>
          <p:cNvGrpSpPr/>
          <p:nvPr userDrawn="1"/>
        </p:nvGrpSpPr>
        <p:grpSpPr>
          <a:xfrm>
            <a:off x="152400" y="6172200"/>
            <a:ext cx="1188720" cy="523794"/>
            <a:chOff x="175260" y="6219232"/>
            <a:chExt cx="1188720" cy="523794"/>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8" name="Straight Connector 17"/>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1027606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54D1A-05C0-4E9E-9D4D-36C59DC1C1CB}" type="datetime1">
              <a:rPr lang="en-US" smtClean="0">
                <a:solidFill>
                  <a:prstClr val="black">
                    <a:tint val="75000"/>
                  </a:prstClr>
                </a:solidFill>
                <a:latin typeface="Calibri"/>
              </a:rPr>
              <a:pPr/>
              <a:t>4/21/2016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0" name="Group 9"/>
          <p:cNvGrpSpPr/>
          <p:nvPr userDrawn="1"/>
        </p:nvGrpSpPr>
        <p:grpSpPr>
          <a:xfrm>
            <a:off x="152400" y="6172200"/>
            <a:ext cx="1188720" cy="523794"/>
            <a:chOff x="175260" y="6219232"/>
            <a:chExt cx="1188720" cy="52379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6" name="Straight Connector 15"/>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31745941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0E771-1322-4DD2-9FD1-60A401886F29}" type="datetime1">
              <a:rPr lang="en-US" smtClean="0">
                <a:solidFill>
                  <a:prstClr val="black">
                    <a:tint val="75000"/>
                  </a:prstClr>
                </a:solidFill>
                <a:latin typeface="Calibri"/>
              </a:rPr>
              <a:pPr/>
              <a:t>4/21/2016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2" name="Group 11"/>
          <p:cNvGrpSpPr/>
          <p:nvPr userDrawn="1"/>
        </p:nvGrpSpPr>
        <p:grpSpPr>
          <a:xfrm>
            <a:off x="152400" y="6172200"/>
            <a:ext cx="1188720" cy="523794"/>
            <a:chOff x="175260" y="6219232"/>
            <a:chExt cx="1188720" cy="523794"/>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8" name="Straight Connector 17"/>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15301827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84EAE-39BF-4FC6-942A-2F791A7A74DD}" type="datetime1">
              <a:rPr lang="en-US" smtClean="0">
                <a:solidFill>
                  <a:prstClr val="black">
                    <a:tint val="75000"/>
                  </a:prstClr>
                </a:solidFill>
                <a:latin typeface="Calibri"/>
              </a:rPr>
              <a:pPr/>
              <a:t>4/21/2016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2" name="Group 11"/>
          <p:cNvGrpSpPr/>
          <p:nvPr userDrawn="1"/>
        </p:nvGrpSpPr>
        <p:grpSpPr>
          <a:xfrm>
            <a:off x="152400" y="6172200"/>
            <a:ext cx="1188720" cy="523794"/>
            <a:chOff x="175260" y="6219232"/>
            <a:chExt cx="1188720" cy="523794"/>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8" name="Straight Connector 17"/>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17111320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F485E-9082-4B98-A602-F70567A10E57}" type="datetime1">
              <a:rPr lang="en-US" smtClean="0">
                <a:solidFill>
                  <a:prstClr val="black">
                    <a:tint val="75000"/>
                  </a:prstClr>
                </a:solidFill>
                <a:latin typeface="Calibri"/>
              </a:rPr>
              <a:pPr/>
              <a:t>4/21/2016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1" name="Group 10"/>
          <p:cNvGrpSpPr/>
          <p:nvPr userDrawn="1"/>
        </p:nvGrpSpPr>
        <p:grpSpPr>
          <a:xfrm>
            <a:off x="152400" y="6172200"/>
            <a:ext cx="1188720" cy="523794"/>
            <a:chOff x="175260" y="6219232"/>
            <a:chExt cx="1188720" cy="52379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7" name="Straight Connector 16"/>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41903359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8A90F-E323-434C-912E-B1ECA64CBA3A}" type="datetime1">
              <a:rPr lang="en-US" smtClean="0">
                <a:solidFill>
                  <a:prstClr val="black">
                    <a:tint val="75000"/>
                  </a:prstClr>
                </a:solidFill>
                <a:latin typeface="Calibri"/>
              </a:rPr>
              <a:pPr/>
              <a:t>4/21/2016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1" name="Group 10"/>
          <p:cNvGrpSpPr/>
          <p:nvPr userDrawn="1"/>
        </p:nvGrpSpPr>
        <p:grpSpPr>
          <a:xfrm>
            <a:off x="152400" y="6172200"/>
            <a:ext cx="1188720" cy="523794"/>
            <a:chOff x="175260" y="6219232"/>
            <a:chExt cx="1188720" cy="52379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7" name="Straight Connector 16"/>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1489428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 Title CEP Oran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Rectangle 10"/>
          <p:cNvSpPr/>
          <p:nvPr userDrawn="1"/>
        </p:nvSpPr>
        <p:spPr>
          <a:xfrm>
            <a:off x="0" y="0"/>
            <a:ext cx="9144000" cy="990600"/>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2" name="Title 1"/>
          <p:cNvSpPr>
            <a:spLocks noGrp="1"/>
          </p:cNvSpPr>
          <p:nvPr userDrawn="1">
            <p:ph type="ctrTitle"/>
          </p:nvPr>
        </p:nvSpPr>
        <p:spPr>
          <a:xfrm>
            <a:off x="0" y="165894"/>
            <a:ext cx="9144000" cy="658813"/>
          </a:xfrm>
        </p:spPr>
        <p:txBody>
          <a:bodyPr/>
          <a:lstStyle>
            <a:lvl1pPr>
              <a:defRPr>
                <a:solidFill>
                  <a:schemeClr val="bg1"/>
                </a:solidFill>
              </a:defRPr>
            </a:lvl1pPr>
          </a:lstStyle>
          <a:p>
            <a:endParaRPr lang="en-US" dirty="0"/>
          </a:p>
        </p:txBody>
      </p:sp>
      <p:grpSp>
        <p:nvGrpSpPr>
          <p:cNvPr id="3" name="Group 2"/>
          <p:cNvGrpSpPr/>
          <p:nvPr userDrawn="1"/>
        </p:nvGrpSpPr>
        <p:grpSpPr>
          <a:xfrm>
            <a:off x="152400" y="6172200"/>
            <a:ext cx="1188720" cy="523794"/>
            <a:chOff x="175260" y="6219232"/>
            <a:chExt cx="1188720" cy="52379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9" name="Straight Connector 8"/>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
        <p:nvSpPr>
          <p:cNvPr id="13" name="Content Placeholder 2"/>
          <p:cNvSpPr>
            <a:spLocks noGrp="1"/>
          </p:cNvSpPr>
          <p:nvPr>
            <p:ph idx="1"/>
          </p:nvPr>
        </p:nvSpPr>
        <p:spPr>
          <a:xfrm>
            <a:off x="457200" y="1396100"/>
            <a:ext cx="8229600" cy="4525963"/>
          </a:xfrm>
          <a:prstGeom prst="rect">
            <a:avLst/>
          </a:prstGeom>
        </p:spPr>
        <p:txBody>
          <a:bodyPr/>
          <a:lstStyle>
            <a:lvl1pPr marL="457200" indent="-457200">
              <a:buClr>
                <a:srgbClr val="F58025"/>
              </a:buClr>
              <a:buFont typeface="Arial" panose="020B0604020202020204" pitchFamily="34" charset="0"/>
              <a:buChar char="•"/>
              <a:defRPr/>
            </a:lvl1pPr>
          </a:lstStyle>
          <a:p>
            <a:pPr lvl="0"/>
            <a:r>
              <a:rPr lang="en-US" dirty="0" smtClean="0"/>
              <a:t>Click to edit Master text styles</a:t>
            </a:r>
          </a:p>
        </p:txBody>
      </p:sp>
    </p:spTree>
    <p:extLst>
      <p:ext uri="{BB962C8B-B14F-4D97-AF65-F5344CB8AC3E}">
        <p14:creationId xmlns:p14="http://schemas.microsoft.com/office/powerpoint/2010/main" val="75568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m Title CEP Orange">
    <p:spTree>
      <p:nvGrpSpPr>
        <p:cNvPr id="1" name=""/>
        <p:cNvGrpSpPr/>
        <p:nvPr/>
      </p:nvGrpSpPr>
      <p:grpSpPr>
        <a:xfrm>
          <a:off x="0" y="0"/>
          <a:ext cx="0" cy="0"/>
          <a:chOff x="0" y="0"/>
          <a:chExt cx="0" cy="0"/>
        </a:xfrm>
      </p:grpSpPr>
      <p:sp>
        <p:nvSpPr>
          <p:cNvPr id="11" name="Rectangle 10"/>
          <p:cNvSpPr/>
          <p:nvPr userDrawn="1"/>
        </p:nvSpPr>
        <p:spPr>
          <a:xfrm>
            <a:off x="0" y="5867400"/>
            <a:ext cx="9144000" cy="990600"/>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2" name="Title 1"/>
          <p:cNvSpPr>
            <a:spLocks noGrp="1"/>
          </p:cNvSpPr>
          <p:nvPr userDrawn="1">
            <p:ph type="ctrTitle"/>
          </p:nvPr>
        </p:nvSpPr>
        <p:spPr>
          <a:xfrm>
            <a:off x="0" y="6033294"/>
            <a:ext cx="9144000" cy="658813"/>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9262063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dle Title CEP Oran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75E75521-A088-4445-9AB6-3D3C933D0FE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Rectangle 10"/>
          <p:cNvSpPr/>
          <p:nvPr userDrawn="1"/>
        </p:nvSpPr>
        <p:spPr>
          <a:xfrm>
            <a:off x="0" y="2724150"/>
            <a:ext cx="9144000" cy="1409700"/>
          </a:xfrm>
          <a:prstGeom prst="rect">
            <a:avLst/>
          </a:prstGeom>
          <a:solidFill>
            <a:srgbClr val="25A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2" name="Title 1"/>
          <p:cNvSpPr>
            <a:spLocks noGrp="1"/>
          </p:cNvSpPr>
          <p:nvPr userDrawn="1">
            <p:ph type="ctrTitle"/>
          </p:nvPr>
        </p:nvSpPr>
        <p:spPr>
          <a:xfrm>
            <a:off x="0" y="3099594"/>
            <a:ext cx="9144000" cy="658813"/>
          </a:xfrm>
        </p:spPr>
        <p:txBody>
          <a:bodyPr/>
          <a:lstStyle>
            <a:lvl1pPr>
              <a:defRPr>
                <a:solidFill>
                  <a:schemeClr val="bg1"/>
                </a:solidFill>
              </a:defRPr>
            </a:lvl1pPr>
          </a:lstStyle>
          <a:p>
            <a:endParaRPr lang="en-US" dirty="0"/>
          </a:p>
        </p:txBody>
      </p:sp>
      <p:grpSp>
        <p:nvGrpSpPr>
          <p:cNvPr id="10" name="Group 9"/>
          <p:cNvGrpSpPr/>
          <p:nvPr userDrawn="1"/>
        </p:nvGrpSpPr>
        <p:grpSpPr>
          <a:xfrm>
            <a:off x="152400" y="6172200"/>
            <a:ext cx="1188720" cy="523794"/>
            <a:chOff x="175260" y="6219232"/>
            <a:chExt cx="1188720" cy="523794"/>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5" name="Straight Connector 14"/>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399680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 Title CEI Tea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B57890BD-A4B1-4511-A2D1-EBDBEFF6B27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2" name="Title 1"/>
          <p:cNvSpPr>
            <a:spLocks noGrp="1"/>
          </p:cNvSpPr>
          <p:nvPr>
            <p:ph type="ctrTitle"/>
          </p:nvPr>
        </p:nvSpPr>
        <p:spPr>
          <a:xfrm>
            <a:off x="0" y="165894"/>
            <a:ext cx="9144000" cy="1053306"/>
          </a:xfrm>
        </p:spPr>
        <p:txBody>
          <a:bodyPr>
            <a:noAutofit/>
          </a:bodyPr>
          <a:lstStyle>
            <a:lvl1pPr>
              <a:defRPr sz="4000">
                <a:solidFill>
                  <a:srgbClr val="F57E25"/>
                </a:solidFill>
              </a:defRPr>
            </a:lvl1pPr>
          </a:lstStyle>
          <a:p>
            <a:endParaRPr lang="en-US" dirty="0"/>
          </a:p>
        </p:txBody>
      </p:sp>
      <p:grpSp>
        <p:nvGrpSpPr>
          <p:cNvPr id="10" name="Group 9"/>
          <p:cNvGrpSpPr/>
          <p:nvPr userDrawn="1"/>
        </p:nvGrpSpPr>
        <p:grpSpPr>
          <a:xfrm>
            <a:off x="152400" y="6172200"/>
            <a:ext cx="1188720" cy="523794"/>
            <a:chOff x="175260" y="6219232"/>
            <a:chExt cx="1188720" cy="523794"/>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8" name="Straight Connector 17"/>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
        <p:nvSpPr>
          <p:cNvPr id="13" name="Content Placeholder 2"/>
          <p:cNvSpPr>
            <a:spLocks noGrp="1"/>
          </p:cNvSpPr>
          <p:nvPr>
            <p:ph idx="1"/>
          </p:nvPr>
        </p:nvSpPr>
        <p:spPr>
          <a:xfrm>
            <a:off x="457200" y="1396100"/>
            <a:ext cx="8229600" cy="4525963"/>
          </a:xfrm>
          <a:prstGeom prst="rect">
            <a:avLst/>
          </a:prstGeom>
        </p:spPr>
        <p:txBody>
          <a:bodyPr/>
          <a:lstStyle>
            <a:lvl1pPr marL="457200" indent="-457200">
              <a:buClr>
                <a:srgbClr val="F58025"/>
              </a:buClr>
              <a:buFont typeface="Arial" panose="020B0604020202020204" pitchFamily="34" charset="0"/>
              <a:buChar char="•"/>
              <a:defRPr/>
            </a:lvl1pPr>
          </a:lstStyle>
          <a:p>
            <a:pPr lvl="0"/>
            <a:r>
              <a:rPr lang="en-US" dirty="0" smtClean="0"/>
              <a:t>Click to edit Master text styles</a:t>
            </a:r>
          </a:p>
        </p:txBody>
      </p:sp>
    </p:spTree>
    <p:extLst>
      <p:ext uri="{BB962C8B-B14F-4D97-AF65-F5344CB8AC3E}">
        <p14:creationId xmlns:p14="http://schemas.microsoft.com/office/powerpoint/2010/main" val="5794063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tm Title CEI Teal">
    <p:spTree>
      <p:nvGrpSpPr>
        <p:cNvPr id="1" name=""/>
        <p:cNvGrpSpPr/>
        <p:nvPr/>
      </p:nvGrpSpPr>
      <p:grpSpPr>
        <a:xfrm>
          <a:off x="0" y="0"/>
          <a:ext cx="0" cy="0"/>
          <a:chOff x="0" y="0"/>
          <a:chExt cx="0" cy="0"/>
        </a:xfrm>
      </p:grpSpPr>
      <p:sp>
        <p:nvSpPr>
          <p:cNvPr id="10" name="Rectangle 9"/>
          <p:cNvSpPr/>
          <p:nvPr userDrawn="1"/>
        </p:nvSpPr>
        <p:spPr>
          <a:xfrm>
            <a:off x="0" y="5867400"/>
            <a:ext cx="9144000" cy="990600"/>
          </a:xfrm>
          <a:prstGeom prst="rect">
            <a:avLst/>
          </a:prstGeom>
          <a:solidFill>
            <a:srgbClr val="2B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7" name="Title 1"/>
          <p:cNvSpPr>
            <a:spLocks noGrp="1"/>
          </p:cNvSpPr>
          <p:nvPr>
            <p:ph type="ctrTitle"/>
          </p:nvPr>
        </p:nvSpPr>
        <p:spPr>
          <a:xfrm>
            <a:off x="0" y="6033294"/>
            <a:ext cx="9144000" cy="658813"/>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031230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ddle Title CEI Tea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0" name="Rectangle 9"/>
          <p:cNvSpPr/>
          <p:nvPr userDrawn="1"/>
        </p:nvSpPr>
        <p:spPr>
          <a:xfrm>
            <a:off x="0" y="2724150"/>
            <a:ext cx="9144000" cy="1409700"/>
          </a:xfrm>
          <a:prstGeom prst="rect">
            <a:avLst/>
          </a:prstGeom>
          <a:solidFill>
            <a:srgbClr val="25A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4" name="Title 1"/>
          <p:cNvSpPr>
            <a:spLocks noGrp="1"/>
          </p:cNvSpPr>
          <p:nvPr>
            <p:ph type="ctrTitle"/>
          </p:nvPr>
        </p:nvSpPr>
        <p:spPr>
          <a:xfrm>
            <a:off x="0" y="3099594"/>
            <a:ext cx="9144000" cy="658813"/>
          </a:xfrm>
        </p:spPr>
        <p:txBody>
          <a:bodyPr/>
          <a:lstStyle>
            <a:lvl1pPr>
              <a:defRPr>
                <a:solidFill>
                  <a:schemeClr val="bg1"/>
                </a:solidFill>
              </a:defRPr>
            </a:lvl1pPr>
          </a:lstStyle>
          <a:p>
            <a:endParaRPr lang="en-US" dirty="0"/>
          </a:p>
        </p:txBody>
      </p:sp>
      <p:grpSp>
        <p:nvGrpSpPr>
          <p:cNvPr id="11" name="Group 10"/>
          <p:cNvGrpSpPr/>
          <p:nvPr userDrawn="1"/>
        </p:nvGrpSpPr>
        <p:grpSpPr>
          <a:xfrm>
            <a:off x="152400" y="6172200"/>
            <a:ext cx="1188720" cy="523794"/>
            <a:chOff x="175260" y="6219232"/>
            <a:chExt cx="1188720" cy="52379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5" name="Straight Connector 14"/>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10494284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Blan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8FB205-6589-48CD-861A-5D139032B51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0" name="Group 9"/>
          <p:cNvGrpSpPr/>
          <p:nvPr userDrawn="1"/>
        </p:nvGrpSpPr>
        <p:grpSpPr>
          <a:xfrm>
            <a:off x="152400" y="6172200"/>
            <a:ext cx="1188720" cy="523794"/>
            <a:chOff x="175260" y="6219232"/>
            <a:chExt cx="1188720" cy="523794"/>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256339"/>
              <a:ext cx="449580" cy="449580"/>
            </a:xfrm>
            <a:prstGeom prst="rect">
              <a:avLst/>
            </a:prstGeom>
            <a:noFill/>
          </p:spPr>
        </p:pic>
        <p:cxnSp>
          <p:nvCxnSpPr>
            <p:cNvPr id="16" name="Straight Connector 15"/>
            <p:cNvCxnSpPr/>
            <p:nvPr userDrawn="1"/>
          </p:nvCxnSpPr>
          <p:spPr>
            <a:xfrm>
              <a:off x="750570" y="6219232"/>
              <a:ext cx="0" cy="523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 y="6253842"/>
              <a:ext cx="464566" cy="454575"/>
            </a:xfrm>
            <a:prstGeom prst="rect">
              <a:avLst/>
            </a:prstGeom>
          </p:spPr>
        </p:pic>
      </p:grpSp>
    </p:spTree>
    <p:extLst>
      <p:ext uri="{BB962C8B-B14F-4D97-AF65-F5344CB8AC3E}">
        <p14:creationId xmlns:p14="http://schemas.microsoft.com/office/powerpoint/2010/main" val="30739476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8080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5CBB158-A865-46C9-B3FE-6FFA9E9641D5}" type="datetime1">
              <a:rPr lang="en-US" smtClean="0">
                <a:solidFill>
                  <a:prstClr val="black">
                    <a:tint val="75000"/>
                  </a:prstClr>
                </a:solidFill>
                <a:latin typeface="Calibri"/>
              </a:rPr>
              <a:pPr defTabSz="914400"/>
              <a:t>4/21/2016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88FB205-6589-48CD-861A-5D139032B514}"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01769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3733800"/>
            <a:ext cx="9144000" cy="1460500"/>
          </a:xfrm>
        </p:spPr>
        <p:txBody>
          <a:bodyPr>
            <a:normAutofit/>
          </a:bodyPr>
          <a:lstStyle/>
          <a:p>
            <a:r>
              <a:rPr lang="en-US" dirty="0" smtClean="0"/>
              <a:t>How Does your Approach to </a:t>
            </a:r>
            <a:br>
              <a:rPr lang="en-US" dirty="0" smtClean="0"/>
            </a:br>
            <a:r>
              <a:rPr lang="en-US" dirty="0" smtClean="0"/>
              <a:t>Evaluation Measure Up?</a:t>
            </a:r>
            <a:endParaRPr lang="en-US" dirty="0"/>
          </a:p>
        </p:txBody>
      </p:sp>
      <p:sp>
        <p:nvSpPr>
          <p:cNvPr id="3" name="Title 5"/>
          <p:cNvSpPr txBox="1">
            <a:spLocks/>
          </p:cNvSpPr>
          <p:nvPr/>
        </p:nvSpPr>
        <p:spPr>
          <a:xfrm>
            <a:off x="0" y="5337175"/>
            <a:ext cx="9144000" cy="936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1800" dirty="0" smtClean="0">
                <a:solidFill>
                  <a:prstClr val="white"/>
                </a:solidFill>
                <a:latin typeface="Calibri"/>
              </a:rPr>
              <a:t>GEO National Conference</a:t>
            </a:r>
          </a:p>
          <a:p>
            <a:r>
              <a:rPr lang="en-US" sz="1800" dirty="0" smtClean="0">
                <a:solidFill>
                  <a:prstClr val="white"/>
                </a:solidFill>
                <a:latin typeface="Calibri"/>
              </a:rPr>
              <a:t>May 2016</a:t>
            </a:r>
            <a:endParaRPr lang="en-US" sz="1800" dirty="0">
              <a:solidFill>
                <a:prstClr val="white"/>
              </a:solidFill>
              <a:latin typeface="Calibri"/>
            </a:endParaRPr>
          </a:p>
        </p:txBody>
      </p:sp>
    </p:spTree>
    <p:extLst>
      <p:ext uri="{BB962C8B-B14F-4D97-AF65-F5344CB8AC3E}">
        <p14:creationId xmlns:p14="http://schemas.microsoft.com/office/powerpoint/2010/main" val="4176389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74987"/>
            <a:ext cx="9144000" cy="658813"/>
          </a:xfrm>
        </p:spPr>
        <p:txBody>
          <a:bodyPr>
            <a:normAutofit fontScale="90000"/>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75E75521-A088-4445-9AB6-3D3C933D0FE4}"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09100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2094"/>
            <a:ext cx="9144000" cy="1053306"/>
          </a:xfrm>
        </p:spPr>
        <p:txBody>
          <a:bodyPr>
            <a:noAutofit/>
          </a:bodyPr>
          <a:lstStyle/>
          <a:p>
            <a:r>
              <a:rPr lang="en-US" sz="3600" dirty="0" smtClean="0">
                <a:solidFill>
                  <a:srgbClr val="F57E25"/>
                </a:solidFill>
              </a:rPr>
              <a:t>Almost two-thirds of respondents </a:t>
            </a:r>
            <a:br>
              <a:rPr lang="en-US" sz="3600" dirty="0" smtClean="0">
                <a:solidFill>
                  <a:srgbClr val="F57E25"/>
                </a:solidFill>
              </a:rPr>
            </a:br>
            <a:r>
              <a:rPr lang="en-US" sz="3600" dirty="0" smtClean="0">
                <a:solidFill>
                  <a:srgbClr val="F57E25"/>
                </a:solidFill>
              </a:rPr>
              <a:t>report to the CEO.</a:t>
            </a:r>
            <a:endParaRPr lang="en-US" sz="3600" b="1" dirty="0">
              <a:solidFill>
                <a:srgbClr val="F57E25"/>
              </a:solidFill>
            </a:endParaRPr>
          </a:p>
        </p:txBody>
      </p:sp>
      <p:sp>
        <p:nvSpPr>
          <p:cNvPr id="3" name="Content Placeholder 2"/>
          <p:cNvSpPr>
            <a:spLocks noGrp="1"/>
          </p:cNvSpPr>
          <p:nvPr>
            <p:ph idx="1"/>
          </p:nvPr>
        </p:nvSpPr>
        <p:spPr/>
        <p:txBody>
          <a:bodyPr>
            <a:noAutofit/>
          </a:bodyPr>
          <a:lstStyle/>
          <a:p>
            <a:pPr marL="0" indent="0">
              <a:lnSpc>
                <a:spcPct val="150000"/>
              </a:lnSpc>
              <a:spcBef>
                <a:spcPct val="0"/>
              </a:spcBef>
              <a:buNone/>
            </a:pPr>
            <a:endParaRPr lang="en-US" sz="2400" dirty="0" smtClean="0">
              <a:solidFill>
                <a:srgbClr val="1B364E"/>
              </a:solidFill>
            </a:endParaRPr>
          </a:p>
          <a:p>
            <a:pPr marL="857250" lvl="1" indent="-342900">
              <a:lnSpc>
                <a:spcPct val="150000"/>
              </a:lnSpc>
              <a:spcBef>
                <a:spcPct val="0"/>
              </a:spcBef>
              <a:buClr>
                <a:schemeClr val="accent6"/>
              </a:buClr>
              <a:buFont typeface="Wingdings" charset="2"/>
              <a:buChar char="§"/>
            </a:pPr>
            <a:endParaRPr lang="en-US" dirty="0">
              <a:solidFill>
                <a:srgbClr val="1B364E"/>
              </a:solidFill>
            </a:endParaRPr>
          </a:p>
          <a:p>
            <a:pPr marL="857250" lvl="1" indent="-342900">
              <a:lnSpc>
                <a:spcPct val="150000"/>
              </a:lnSpc>
              <a:spcBef>
                <a:spcPct val="0"/>
              </a:spcBef>
              <a:buClr>
                <a:schemeClr val="accent6"/>
              </a:buClr>
              <a:buFont typeface="Wingdings" charset="2"/>
              <a:buChar char="§"/>
            </a:pPr>
            <a:endParaRPr lang="en-US" dirty="0">
              <a:solidFill>
                <a:srgbClr val="1B364E"/>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25389393"/>
              </p:ext>
            </p:extLst>
          </p:nvPr>
        </p:nvGraphicFramePr>
        <p:xfrm>
          <a:off x="685799" y="2057400"/>
          <a:ext cx="7772402" cy="3699302"/>
        </p:xfrm>
        <a:graphic>
          <a:graphicData uri="http://schemas.openxmlformats.org/drawingml/2006/table">
            <a:tbl>
              <a:tblPr/>
              <a:tblGrid>
                <a:gridCol w="1436817"/>
                <a:gridCol w="1267117"/>
                <a:gridCol w="1267117"/>
                <a:gridCol w="1267117"/>
                <a:gridCol w="1267117"/>
                <a:gridCol w="1267117"/>
              </a:tblGrid>
              <a:tr h="1367135">
                <a:tc>
                  <a:txBody>
                    <a:bodyPr/>
                    <a:lstStyle/>
                    <a:p>
                      <a:pPr algn="ctr"/>
                      <a:r>
                        <a:rPr lang="en-US" sz="2000" b="1" dirty="0" smtClean="0">
                          <a:solidFill>
                            <a:schemeClr val="tx1"/>
                          </a:solidFill>
                          <a:effectLst/>
                        </a:rPr>
                        <a:t>Respondent</a:t>
                      </a:r>
                      <a:r>
                        <a:rPr lang="en-US" sz="2000" b="1" baseline="0" dirty="0" smtClean="0">
                          <a:solidFill>
                            <a:schemeClr val="tx1"/>
                          </a:solidFill>
                          <a:effectLst/>
                        </a:rPr>
                        <a:t> reports to:</a:t>
                      </a:r>
                      <a:endParaRPr lang="en-US" sz="2000" b="1" dirty="0">
                        <a:solidFill>
                          <a:schemeClr val="tx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smtClean="0">
                          <a:solidFill>
                            <a:schemeClr val="bg1"/>
                          </a:solidFill>
                          <a:effectLst/>
                        </a:rPr>
                        <a:t>Overall</a:t>
                      </a:r>
                      <a:endParaRPr lang="en-US" sz="2000" b="1" dirty="0">
                        <a:solidFill>
                          <a:schemeClr val="bg1"/>
                        </a:solidFill>
                        <a:effectLst/>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7E25"/>
                    </a:solidFill>
                  </a:tcPr>
                </a:tc>
                <a:tc>
                  <a:txBody>
                    <a:bodyPr/>
                    <a:lstStyle/>
                    <a:p>
                      <a:pPr algn="ctr"/>
                      <a:r>
                        <a:rPr lang="en-US" sz="2400" b="1" dirty="0" smtClean="0">
                          <a:solidFill>
                            <a:schemeClr val="bg1"/>
                          </a:solidFill>
                          <a:effectLst/>
                        </a:rPr>
                        <a:t>&lt; $20M</a:t>
                      </a:r>
                      <a:r>
                        <a:rPr lang="en-US" sz="2400" b="1" baseline="0" dirty="0" smtClean="0">
                          <a:solidFill>
                            <a:schemeClr val="bg1"/>
                          </a:solidFill>
                          <a:effectLst/>
                        </a:rPr>
                        <a:t> </a:t>
                      </a:r>
                    </a:p>
                    <a:p>
                      <a:pPr algn="ctr"/>
                      <a:r>
                        <a:rPr lang="en-US" sz="2000" b="0" baseline="0" dirty="0" smtClean="0">
                          <a:solidFill>
                            <a:schemeClr val="bg1"/>
                          </a:solidFill>
                          <a:effectLst/>
                        </a:rPr>
                        <a:t>in giving (n=45)</a:t>
                      </a:r>
                      <a:endParaRPr lang="en-US" sz="2000" b="0" dirty="0">
                        <a:solidFill>
                          <a:schemeClr val="bg1"/>
                        </a:solidFill>
                        <a:effectLst/>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$20M-$49M</a:t>
                      </a:r>
                      <a:endParaRPr lang="en-US" sz="2400" b="1" baseline="0" dirty="0" smtClean="0">
                        <a:solidFill>
                          <a:schemeClr val="bg1"/>
                        </a:solidFill>
                        <a:effectLst/>
                      </a:endParaRPr>
                    </a:p>
                    <a:p>
                      <a:pPr algn="ctr"/>
                      <a:r>
                        <a:rPr lang="en-US" sz="2000" b="0" baseline="0" dirty="0" smtClean="0">
                          <a:solidFill>
                            <a:schemeClr val="bg1"/>
                          </a:solidFill>
                          <a:effectLst/>
                        </a:rPr>
                        <a:t>in giving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bg1"/>
                          </a:solidFill>
                          <a:effectLst/>
                        </a:rPr>
                        <a:t>(n=40)</a:t>
                      </a:r>
                      <a:endParaRPr lang="en-US" sz="2000" b="0" dirty="0" smtClean="0">
                        <a:solidFill>
                          <a:schemeClr val="bg1"/>
                        </a:solidFill>
                        <a:effectLst/>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$50M-$200M</a:t>
                      </a:r>
                      <a:endParaRPr lang="en-US" sz="2400" b="1" baseline="0" dirty="0" smtClean="0">
                        <a:solidFill>
                          <a:schemeClr val="bg1"/>
                        </a:solidFill>
                        <a:effectLst/>
                      </a:endParaRPr>
                    </a:p>
                    <a:p>
                      <a:pPr algn="ctr"/>
                      <a:r>
                        <a:rPr lang="en-US" sz="2000" b="0" baseline="0" dirty="0" smtClean="0">
                          <a:solidFill>
                            <a:schemeClr val="bg1"/>
                          </a:solidFill>
                          <a:effectLst/>
                        </a:rPr>
                        <a:t>in giving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bg1"/>
                          </a:solidFill>
                          <a:effectLst/>
                        </a:rPr>
                        <a:t>(n=27)</a:t>
                      </a:r>
                      <a:endParaRPr lang="en-US" sz="2000" b="0" dirty="0" smtClean="0">
                        <a:solidFill>
                          <a:schemeClr val="bg1"/>
                        </a:solidFill>
                        <a:effectLst/>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&gt;$200M</a:t>
                      </a:r>
                      <a:endParaRPr lang="en-US" sz="2400" b="1" baseline="0" dirty="0" smtClean="0">
                        <a:solidFill>
                          <a:schemeClr val="bg1"/>
                        </a:solidFill>
                        <a:effectLst/>
                      </a:endParaRPr>
                    </a:p>
                    <a:p>
                      <a:pPr algn="ctr"/>
                      <a:r>
                        <a:rPr lang="en-US" sz="2000" b="0" baseline="0" dirty="0" smtClean="0">
                          <a:solidFill>
                            <a:schemeClr val="bg1"/>
                          </a:solidFill>
                          <a:effectLst/>
                        </a:rPr>
                        <a:t>in giving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bg1"/>
                          </a:solidFill>
                          <a:effectLst/>
                        </a:rPr>
                        <a:t>(n=10)</a:t>
                      </a:r>
                      <a:endParaRPr lang="en-US" sz="2000" b="0" dirty="0" smtClean="0">
                        <a:solidFill>
                          <a:schemeClr val="bg1"/>
                        </a:solidFill>
                        <a:effectLst/>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626641">
                <a:tc>
                  <a:txBody>
                    <a:bodyPr/>
                    <a:lstStyle/>
                    <a:p>
                      <a:pPr algn="ctr"/>
                      <a:r>
                        <a:rPr lang="en-US" sz="2000" dirty="0" smtClean="0">
                          <a:solidFill>
                            <a:schemeClr val="tx1"/>
                          </a:solidFill>
                          <a:effectLst/>
                        </a:rPr>
                        <a:t>CEO</a:t>
                      </a:r>
                      <a:endParaRPr lang="en-US" sz="2000" dirty="0">
                        <a:solidFill>
                          <a:schemeClr val="tx1"/>
                        </a:solidFill>
                        <a:effectLst/>
                      </a:endParaRPr>
                    </a:p>
                  </a:txBody>
                  <a:tcPr marL="47625" marR="47625" marT="47625" marB="47625" anchor="ctr">
                    <a:lnL w="9525"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smtClean="0">
                          <a:solidFill>
                            <a:srgbClr val="F57E25"/>
                          </a:solidFill>
                        </a:rPr>
                        <a:t>62%</a:t>
                      </a:r>
                      <a:endParaRPr lang="en-US" sz="2400" b="1" dirty="0">
                        <a:solidFill>
                          <a:srgbClr val="F57E25"/>
                        </a:solidFill>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78%</a:t>
                      </a:r>
                      <a:endParaRPr lang="en-US" sz="2400" dirty="0"/>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55%</a:t>
                      </a: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59%</a:t>
                      </a:r>
                      <a:endParaRPr lang="en-US" sz="2400" b="0" dirty="0">
                        <a:solidFill>
                          <a:schemeClr val="tx1"/>
                        </a:solidFill>
                        <a:effectLst/>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50%</a:t>
                      </a:r>
                      <a:endParaRPr lang="en-US" sz="2400" b="0" dirty="0">
                        <a:solidFill>
                          <a:schemeClr val="tx1"/>
                        </a:solidFill>
                        <a:effectLst/>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960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Senior/exec program staff</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txBody>
                  <a:tcPr marL="47625" marR="47625" marT="47625" marB="47625" anchor="ctr">
                    <a:lnL w="9525"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smtClean="0">
                          <a:solidFill>
                            <a:srgbClr val="F57E25"/>
                          </a:solidFill>
                        </a:rPr>
                        <a:t>23%</a:t>
                      </a:r>
                      <a:endParaRPr lang="en-US" sz="2400" b="1" dirty="0">
                        <a:solidFill>
                          <a:srgbClr val="F57E25"/>
                        </a:solidFill>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11%</a:t>
                      </a:r>
                      <a:endParaRPr lang="en-US" sz="2400" dirty="0"/>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30%</a:t>
                      </a:r>
                      <a:endParaRPr lang="en-US" sz="2400" dirty="0"/>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26%</a:t>
                      </a: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30%</a:t>
                      </a: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626641">
                <a:tc>
                  <a:txBody>
                    <a:bodyPr/>
                    <a:lstStyle/>
                    <a:p>
                      <a:pPr algn="ctr"/>
                      <a:r>
                        <a:rPr lang="en-US" sz="2000" dirty="0" smtClean="0">
                          <a:solidFill>
                            <a:schemeClr val="tx1"/>
                          </a:solidFill>
                          <a:effectLst/>
                        </a:rPr>
                        <a:t>Other</a:t>
                      </a: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a:txBody>
                  <a:tcPr marL="47625" marR="47625" marT="47625" marB="47625" anchor="ctr">
                    <a:lnL w="9525"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smtClean="0">
                          <a:solidFill>
                            <a:srgbClr val="F57E25"/>
                          </a:solidFill>
                        </a:rPr>
                        <a:t>15%</a:t>
                      </a:r>
                      <a:endParaRPr lang="en-US" sz="2400" b="1" dirty="0">
                        <a:solidFill>
                          <a:srgbClr val="F57E25"/>
                        </a:solidFill>
                      </a:endParaRP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11%</a:t>
                      </a:r>
                      <a:endParaRPr lang="en-US" sz="2400" dirty="0"/>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15%</a:t>
                      </a:r>
                      <a:endParaRPr lang="en-US" sz="2400" dirty="0"/>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15%</a:t>
                      </a: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20%</a:t>
                      </a:r>
                    </a:p>
                  </a:txBody>
                  <a:tcPr marL="47625" marR="47625" marT="47625" marB="47625" anchor="ctr">
                    <a:lnL w="12700" cap="flat" cmpd="sng" algn="ctr">
                      <a:solidFill>
                        <a:schemeClr val="accent6">
                          <a:lumMod val="60000"/>
                          <a:lumOff val="4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4"/>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7974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About one-third have a separate department. </a:t>
            </a:r>
            <a:endParaRPr lang="en-US" sz="3600" dirty="0"/>
          </a:p>
        </p:txBody>
      </p:sp>
      <p:grpSp>
        <p:nvGrpSpPr>
          <p:cNvPr id="115" name="Group 114"/>
          <p:cNvGrpSpPr>
            <a:grpSpLocks noChangeAspect="1"/>
          </p:cNvGrpSpPr>
          <p:nvPr/>
        </p:nvGrpSpPr>
        <p:grpSpPr>
          <a:xfrm>
            <a:off x="762000" y="1631454"/>
            <a:ext cx="4191000" cy="4186308"/>
            <a:chOff x="1600200" y="1143000"/>
            <a:chExt cx="5950258" cy="5943600"/>
          </a:xfrm>
          <a:solidFill>
            <a:schemeClr val="accent6"/>
          </a:solidFill>
        </p:grpSpPr>
        <p:grpSp>
          <p:nvGrpSpPr>
            <p:cNvPr id="15" name="Group 14"/>
            <p:cNvGrpSpPr>
              <a:grpSpLocks noChangeAspect="1"/>
            </p:cNvGrpSpPr>
            <p:nvPr/>
          </p:nvGrpSpPr>
          <p:grpSpPr>
            <a:xfrm>
              <a:off x="1600200" y="1143000"/>
              <a:ext cx="5943600" cy="457200"/>
              <a:chOff x="2438400" y="1981200"/>
              <a:chExt cx="2971800" cy="228600"/>
            </a:xfrm>
            <a:grpFill/>
          </p:grpSpPr>
          <p:sp>
            <p:nvSpPr>
              <p:cNvPr id="5" name="Rectangle 4"/>
              <p:cNvSpPr/>
              <p:nvPr/>
            </p:nvSpPr>
            <p:spPr>
              <a:xfrm>
                <a:off x="24384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 name="Rectangle 5"/>
              <p:cNvSpPr/>
              <p:nvPr/>
            </p:nvSpPr>
            <p:spPr>
              <a:xfrm>
                <a:off x="27432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 name="Rectangle 6"/>
              <p:cNvSpPr/>
              <p:nvPr/>
            </p:nvSpPr>
            <p:spPr>
              <a:xfrm>
                <a:off x="30480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 name="Rectangle 7"/>
              <p:cNvSpPr/>
              <p:nvPr/>
            </p:nvSpPr>
            <p:spPr>
              <a:xfrm>
                <a:off x="33528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 name="Rectangle 8"/>
              <p:cNvSpPr/>
              <p:nvPr/>
            </p:nvSpPr>
            <p:spPr>
              <a:xfrm>
                <a:off x="36576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 name="Rectangle 9"/>
              <p:cNvSpPr/>
              <p:nvPr/>
            </p:nvSpPr>
            <p:spPr>
              <a:xfrm>
                <a:off x="39624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1" name="Rectangle 10"/>
              <p:cNvSpPr/>
              <p:nvPr/>
            </p:nvSpPr>
            <p:spPr>
              <a:xfrm>
                <a:off x="42672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2" name="Rectangle 11"/>
              <p:cNvSpPr/>
              <p:nvPr/>
            </p:nvSpPr>
            <p:spPr>
              <a:xfrm>
                <a:off x="45720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3" name="Rectangle 12"/>
              <p:cNvSpPr/>
              <p:nvPr/>
            </p:nvSpPr>
            <p:spPr>
              <a:xfrm>
                <a:off x="48768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4" name="Rectangle 13"/>
              <p:cNvSpPr/>
              <p:nvPr/>
            </p:nvSpPr>
            <p:spPr>
              <a:xfrm>
                <a:off x="51816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16" name="Group 15"/>
            <p:cNvGrpSpPr>
              <a:grpSpLocks noChangeAspect="1"/>
            </p:cNvGrpSpPr>
            <p:nvPr/>
          </p:nvGrpSpPr>
          <p:grpSpPr>
            <a:xfrm>
              <a:off x="1600200" y="1752600"/>
              <a:ext cx="5943600" cy="457200"/>
              <a:chOff x="2438400" y="1981200"/>
              <a:chExt cx="2971800" cy="228600"/>
            </a:xfrm>
            <a:grpFill/>
          </p:grpSpPr>
          <p:sp>
            <p:nvSpPr>
              <p:cNvPr id="17" name="Rectangle 16"/>
              <p:cNvSpPr/>
              <p:nvPr/>
            </p:nvSpPr>
            <p:spPr>
              <a:xfrm>
                <a:off x="24384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8" name="Rectangle 17"/>
              <p:cNvSpPr/>
              <p:nvPr/>
            </p:nvSpPr>
            <p:spPr>
              <a:xfrm>
                <a:off x="27432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9" name="Rectangle 18"/>
              <p:cNvSpPr/>
              <p:nvPr/>
            </p:nvSpPr>
            <p:spPr>
              <a:xfrm>
                <a:off x="30480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0" name="Rectangle 19"/>
              <p:cNvSpPr/>
              <p:nvPr/>
            </p:nvSpPr>
            <p:spPr>
              <a:xfrm>
                <a:off x="33528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1" name="Rectangle 20"/>
              <p:cNvSpPr/>
              <p:nvPr/>
            </p:nvSpPr>
            <p:spPr>
              <a:xfrm>
                <a:off x="36576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2" name="Rectangle 21"/>
              <p:cNvSpPr/>
              <p:nvPr/>
            </p:nvSpPr>
            <p:spPr>
              <a:xfrm>
                <a:off x="39624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3" name="Rectangle 22"/>
              <p:cNvSpPr/>
              <p:nvPr/>
            </p:nvSpPr>
            <p:spPr>
              <a:xfrm>
                <a:off x="42672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4" name="Rectangle 23"/>
              <p:cNvSpPr/>
              <p:nvPr/>
            </p:nvSpPr>
            <p:spPr>
              <a:xfrm>
                <a:off x="45720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5" name="Rectangle 24"/>
              <p:cNvSpPr/>
              <p:nvPr/>
            </p:nvSpPr>
            <p:spPr>
              <a:xfrm>
                <a:off x="48768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6" name="Rectangle 25"/>
              <p:cNvSpPr/>
              <p:nvPr/>
            </p:nvSpPr>
            <p:spPr>
              <a:xfrm>
                <a:off x="51816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27" name="Group 26"/>
            <p:cNvGrpSpPr>
              <a:grpSpLocks noChangeAspect="1"/>
            </p:cNvGrpSpPr>
            <p:nvPr/>
          </p:nvGrpSpPr>
          <p:grpSpPr>
            <a:xfrm>
              <a:off x="1600200" y="2362200"/>
              <a:ext cx="5943600" cy="457200"/>
              <a:chOff x="2438400" y="1981200"/>
              <a:chExt cx="2971800" cy="228600"/>
            </a:xfrm>
            <a:grpFill/>
          </p:grpSpPr>
          <p:sp>
            <p:nvSpPr>
              <p:cNvPr id="28" name="Rectangle 27"/>
              <p:cNvSpPr/>
              <p:nvPr/>
            </p:nvSpPr>
            <p:spPr>
              <a:xfrm>
                <a:off x="24384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9" name="Rectangle 28"/>
              <p:cNvSpPr/>
              <p:nvPr/>
            </p:nvSpPr>
            <p:spPr>
              <a:xfrm>
                <a:off x="27432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0" name="Rectangle 29"/>
              <p:cNvSpPr/>
              <p:nvPr/>
            </p:nvSpPr>
            <p:spPr>
              <a:xfrm>
                <a:off x="30480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1" name="Rectangle 30"/>
              <p:cNvSpPr/>
              <p:nvPr/>
            </p:nvSpPr>
            <p:spPr>
              <a:xfrm>
                <a:off x="33528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2" name="Rectangle 31"/>
              <p:cNvSpPr/>
              <p:nvPr/>
            </p:nvSpPr>
            <p:spPr>
              <a:xfrm>
                <a:off x="36576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3" name="Rectangle 32"/>
              <p:cNvSpPr/>
              <p:nvPr/>
            </p:nvSpPr>
            <p:spPr>
              <a:xfrm>
                <a:off x="39624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4" name="Rectangle 33"/>
              <p:cNvSpPr/>
              <p:nvPr/>
            </p:nvSpPr>
            <p:spPr>
              <a:xfrm>
                <a:off x="42672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5" name="Rectangle 34"/>
              <p:cNvSpPr/>
              <p:nvPr/>
            </p:nvSpPr>
            <p:spPr>
              <a:xfrm>
                <a:off x="45720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6" name="Rectangle 35"/>
              <p:cNvSpPr/>
              <p:nvPr/>
            </p:nvSpPr>
            <p:spPr>
              <a:xfrm>
                <a:off x="48768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7" name="Rectangle 36"/>
              <p:cNvSpPr/>
              <p:nvPr/>
            </p:nvSpPr>
            <p:spPr>
              <a:xfrm>
                <a:off x="51816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38" name="Group 37"/>
            <p:cNvGrpSpPr>
              <a:grpSpLocks noChangeAspect="1"/>
            </p:cNvGrpSpPr>
            <p:nvPr/>
          </p:nvGrpSpPr>
          <p:grpSpPr>
            <a:xfrm>
              <a:off x="1600200" y="2971800"/>
              <a:ext cx="5943600" cy="457200"/>
              <a:chOff x="2438400" y="1981200"/>
              <a:chExt cx="2971800" cy="228600"/>
            </a:xfrm>
            <a:grpFill/>
          </p:grpSpPr>
          <p:sp>
            <p:nvSpPr>
              <p:cNvPr id="39" name="Rectangle 38"/>
              <p:cNvSpPr/>
              <p:nvPr/>
            </p:nvSpPr>
            <p:spPr>
              <a:xfrm>
                <a:off x="24384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0" name="Rectangle 39"/>
              <p:cNvSpPr/>
              <p:nvPr/>
            </p:nvSpPr>
            <p:spPr>
              <a:xfrm>
                <a:off x="27432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1" name="Rectangle 40"/>
              <p:cNvSpPr/>
              <p:nvPr/>
            </p:nvSpPr>
            <p:spPr>
              <a:xfrm>
                <a:off x="30480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2" name="Rectangle 41"/>
              <p:cNvSpPr/>
              <p:nvPr/>
            </p:nvSpPr>
            <p:spPr>
              <a:xfrm>
                <a:off x="33528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3" name="Rectangle 42"/>
              <p:cNvSpPr/>
              <p:nvPr/>
            </p:nvSpPr>
            <p:spPr>
              <a:xfrm>
                <a:off x="3657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4" name="Rectangle 43"/>
              <p:cNvSpPr/>
              <p:nvPr/>
            </p:nvSpPr>
            <p:spPr>
              <a:xfrm>
                <a:off x="3962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5" name="Rectangle 44"/>
              <p:cNvSpPr/>
              <p:nvPr/>
            </p:nvSpPr>
            <p:spPr>
              <a:xfrm>
                <a:off x="4267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6" name="Rectangle 45"/>
              <p:cNvSpPr/>
              <p:nvPr/>
            </p:nvSpPr>
            <p:spPr>
              <a:xfrm>
                <a:off x="4572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7" name="Rectangle 46"/>
              <p:cNvSpPr/>
              <p:nvPr/>
            </p:nvSpPr>
            <p:spPr>
              <a:xfrm>
                <a:off x="4876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8" name="Rectangle 47"/>
              <p:cNvSpPr/>
              <p:nvPr/>
            </p:nvSpPr>
            <p:spPr>
              <a:xfrm>
                <a:off x="5181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49" name="Group 48"/>
            <p:cNvGrpSpPr>
              <a:grpSpLocks noChangeAspect="1"/>
            </p:cNvGrpSpPr>
            <p:nvPr/>
          </p:nvGrpSpPr>
          <p:grpSpPr>
            <a:xfrm>
              <a:off x="1600200" y="3581400"/>
              <a:ext cx="5943600" cy="457200"/>
              <a:chOff x="2438400" y="1981200"/>
              <a:chExt cx="2971800" cy="228600"/>
            </a:xfrm>
            <a:grpFill/>
          </p:grpSpPr>
          <p:sp>
            <p:nvSpPr>
              <p:cNvPr id="50" name="Rectangle 49"/>
              <p:cNvSpPr/>
              <p:nvPr/>
            </p:nvSpPr>
            <p:spPr>
              <a:xfrm>
                <a:off x="2438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1" name="Rectangle 50"/>
              <p:cNvSpPr/>
              <p:nvPr/>
            </p:nvSpPr>
            <p:spPr>
              <a:xfrm>
                <a:off x="2743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2" name="Rectangle 51"/>
              <p:cNvSpPr/>
              <p:nvPr/>
            </p:nvSpPr>
            <p:spPr>
              <a:xfrm>
                <a:off x="3048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3" name="Rectangle 52"/>
              <p:cNvSpPr/>
              <p:nvPr/>
            </p:nvSpPr>
            <p:spPr>
              <a:xfrm>
                <a:off x="3352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4" name="Rectangle 53"/>
              <p:cNvSpPr/>
              <p:nvPr/>
            </p:nvSpPr>
            <p:spPr>
              <a:xfrm>
                <a:off x="3657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5" name="Rectangle 54"/>
              <p:cNvSpPr/>
              <p:nvPr/>
            </p:nvSpPr>
            <p:spPr>
              <a:xfrm>
                <a:off x="3962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6" name="Rectangle 55"/>
              <p:cNvSpPr/>
              <p:nvPr/>
            </p:nvSpPr>
            <p:spPr>
              <a:xfrm>
                <a:off x="4267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7" name="Rectangle 56"/>
              <p:cNvSpPr/>
              <p:nvPr/>
            </p:nvSpPr>
            <p:spPr>
              <a:xfrm>
                <a:off x="4572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8" name="Rectangle 57"/>
              <p:cNvSpPr/>
              <p:nvPr/>
            </p:nvSpPr>
            <p:spPr>
              <a:xfrm>
                <a:off x="4876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9" name="Rectangle 58"/>
              <p:cNvSpPr/>
              <p:nvPr/>
            </p:nvSpPr>
            <p:spPr>
              <a:xfrm>
                <a:off x="5181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60" name="Group 59"/>
            <p:cNvGrpSpPr>
              <a:grpSpLocks noChangeAspect="1"/>
            </p:cNvGrpSpPr>
            <p:nvPr/>
          </p:nvGrpSpPr>
          <p:grpSpPr>
            <a:xfrm>
              <a:off x="1606858" y="4191000"/>
              <a:ext cx="5943600" cy="457200"/>
              <a:chOff x="2438400" y="1981200"/>
              <a:chExt cx="2971800" cy="228600"/>
            </a:xfrm>
            <a:grpFill/>
          </p:grpSpPr>
          <p:sp>
            <p:nvSpPr>
              <p:cNvPr id="61" name="Rectangle 60"/>
              <p:cNvSpPr/>
              <p:nvPr/>
            </p:nvSpPr>
            <p:spPr>
              <a:xfrm>
                <a:off x="2438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2" name="Rectangle 61"/>
              <p:cNvSpPr/>
              <p:nvPr/>
            </p:nvSpPr>
            <p:spPr>
              <a:xfrm>
                <a:off x="2743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3" name="Rectangle 62"/>
              <p:cNvSpPr/>
              <p:nvPr/>
            </p:nvSpPr>
            <p:spPr>
              <a:xfrm>
                <a:off x="3048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4" name="Rectangle 63"/>
              <p:cNvSpPr/>
              <p:nvPr/>
            </p:nvSpPr>
            <p:spPr>
              <a:xfrm>
                <a:off x="3352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5" name="Rectangle 64"/>
              <p:cNvSpPr/>
              <p:nvPr/>
            </p:nvSpPr>
            <p:spPr>
              <a:xfrm>
                <a:off x="3657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6" name="Rectangle 65"/>
              <p:cNvSpPr/>
              <p:nvPr/>
            </p:nvSpPr>
            <p:spPr>
              <a:xfrm>
                <a:off x="3962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7" name="Rectangle 66"/>
              <p:cNvSpPr/>
              <p:nvPr/>
            </p:nvSpPr>
            <p:spPr>
              <a:xfrm>
                <a:off x="4267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8" name="Rectangle 67"/>
              <p:cNvSpPr/>
              <p:nvPr/>
            </p:nvSpPr>
            <p:spPr>
              <a:xfrm>
                <a:off x="4572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9" name="Rectangle 68"/>
              <p:cNvSpPr/>
              <p:nvPr/>
            </p:nvSpPr>
            <p:spPr>
              <a:xfrm>
                <a:off x="4876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0" name="Rectangle 69"/>
              <p:cNvSpPr/>
              <p:nvPr/>
            </p:nvSpPr>
            <p:spPr>
              <a:xfrm>
                <a:off x="5181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71" name="Group 70"/>
            <p:cNvGrpSpPr>
              <a:grpSpLocks noChangeAspect="1"/>
            </p:cNvGrpSpPr>
            <p:nvPr/>
          </p:nvGrpSpPr>
          <p:grpSpPr>
            <a:xfrm>
              <a:off x="1600200" y="4800600"/>
              <a:ext cx="5943600" cy="457200"/>
              <a:chOff x="2438400" y="1981200"/>
              <a:chExt cx="2971800" cy="228600"/>
            </a:xfrm>
            <a:grpFill/>
          </p:grpSpPr>
          <p:sp>
            <p:nvSpPr>
              <p:cNvPr id="72" name="Rectangle 71"/>
              <p:cNvSpPr/>
              <p:nvPr/>
            </p:nvSpPr>
            <p:spPr>
              <a:xfrm>
                <a:off x="2438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3" name="Rectangle 72"/>
              <p:cNvSpPr/>
              <p:nvPr/>
            </p:nvSpPr>
            <p:spPr>
              <a:xfrm>
                <a:off x="2743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4" name="Rectangle 73"/>
              <p:cNvSpPr/>
              <p:nvPr/>
            </p:nvSpPr>
            <p:spPr>
              <a:xfrm>
                <a:off x="3048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5" name="Rectangle 74"/>
              <p:cNvSpPr/>
              <p:nvPr/>
            </p:nvSpPr>
            <p:spPr>
              <a:xfrm>
                <a:off x="3352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6" name="Rectangle 75"/>
              <p:cNvSpPr/>
              <p:nvPr/>
            </p:nvSpPr>
            <p:spPr>
              <a:xfrm>
                <a:off x="3657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7" name="Rectangle 76"/>
              <p:cNvSpPr/>
              <p:nvPr/>
            </p:nvSpPr>
            <p:spPr>
              <a:xfrm>
                <a:off x="3962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8" name="Rectangle 77"/>
              <p:cNvSpPr/>
              <p:nvPr/>
            </p:nvSpPr>
            <p:spPr>
              <a:xfrm>
                <a:off x="4267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79" name="Rectangle 78"/>
              <p:cNvSpPr/>
              <p:nvPr/>
            </p:nvSpPr>
            <p:spPr>
              <a:xfrm>
                <a:off x="4572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0" name="Rectangle 79"/>
              <p:cNvSpPr/>
              <p:nvPr/>
            </p:nvSpPr>
            <p:spPr>
              <a:xfrm>
                <a:off x="4876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1" name="Rectangle 80"/>
              <p:cNvSpPr/>
              <p:nvPr/>
            </p:nvSpPr>
            <p:spPr>
              <a:xfrm>
                <a:off x="5181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82" name="Group 81"/>
            <p:cNvGrpSpPr>
              <a:grpSpLocks noChangeAspect="1"/>
            </p:cNvGrpSpPr>
            <p:nvPr/>
          </p:nvGrpSpPr>
          <p:grpSpPr>
            <a:xfrm>
              <a:off x="1600200" y="5410200"/>
              <a:ext cx="5943600" cy="457200"/>
              <a:chOff x="2438400" y="1981200"/>
              <a:chExt cx="2971800" cy="228600"/>
            </a:xfrm>
            <a:grpFill/>
          </p:grpSpPr>
          <p:sp>
            <p:nvSpPr>
              <p:cNvPr id="83" name="Rectangle 82"/>
              <p:cNvSpPr/>
              <p:nvPr/>
            </p:nvSpPr>
            <p:spPr>
              <a:xfrm>
                <a:off x="2438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4" name="Rectangle 83"/>
              <p:cNvSpPr/>
              <p:nvPr/>
            </p:nvSpPr>
            <p:spPr>
              <a:xfrm>
                <a:off x="2743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5" name="Rectangle 84"/>
              <p:cNvSpPr/>
              <p:nvPr/>
            </p:nvSpPr>
            <p:spPr>
              <a:xfrm>
                <a:off x="3048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6" name="Rectangle 85"/>
              <p:cNvSpPr/>
              <p:nvPr/>
            </p:nvSpPr>
            <p:spPr>
              <a:xfrm>
                <a:off x="3352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7" name="Rectangle 86"/>
              <p:cNvSpPr/>
              <p:nvPr/>
            </p:nvSpPr>
            <p:spPr>
              <a:xfrm>
                <a:off x="3657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8" name="Rectangle 87"/>
              <p:cNvSpPr/>
              <p:nvPr/>
            </p:nvSpPr>
            <p:spPr>
              <a:xfrm>
                <a:off x="3962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89" name="Rectangle 88"/>
              <p:cNvSpPr/>
              <p:nvPr/>
            </p:nvSpPr>
            <p:spPr>
              <a:xfrm>
                <a:off x="4267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0" name="Rectangle 89"/>
              <p:cNvSpPr/>
              <p:nvPr/>
            </p:nvSpPr>
            <p:spPr>
              <a:xfrm>
                <a:off x="4572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1" name="Rectangle 90"/>
              <p:cNvSpPr/>
              <p:nvPr/>
            </p:nvSpPr>
            <p:spPr>
              <a:xfrm>
                <a:off x="4876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2" name="Rectangle 91"/>
              <p:cNvSpPr/>
              <p:nvPr/>
            </p:nvSpPr>
            <p:spPr>
              <a:xfrm>
                <a:off x="5181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93" name="Group 92"/>
            <p:cNvGrpSpPr>
              <a:grpSpLocks noChangeAspect="1"/>
            </p:cNvGrpSpPr>
            <p:nvPr/>
          </p:nvGrpSpPr>
          <p:grpSpPr>
            <a:xfrm>
              <a:off x="1606858" y="6019800"/>
              <a:ext cx="5943600" cy="457200"/>
              <a:chOff x="2438400" y="1981200"/>
              <a:chExt cx="2971800" cy="228600"/>
            </a:xfrm>
            <a:grpFill/>
          </p:grpSpPr>
          <p:sp>
            <p:nvSpPr>
              <p:cNvPr id="94" name="Rectangle 93"/>
              <p:cNvSpPr/>
              <p:nvPr/>
            </p:nvSpPr>
            <p:spPr>
              <a:xfrm>
                <a:off x="2438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5" name="Rectangle 94"/>
              <p:cNvSpPr/>
              <p:nvPr/>
            </p:nvSpPr>
            <p:spPr>
              <a:xfrm>
                <a:off x="2743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6" name="Rectangle 95"/>
              <p:cNvSpPr/>
              <p:nvPr/>
            </p:nvSpPr>
            <p:spPr>
              <a:xfrm>
                <a:off x="3048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7" name="Rectangle 96"/>
              <p:cNvSpPr/>
              <p:nvPr/>
            </p:nvSpPr>
            <p:spPr>
              <a:xfrm>
                <a:off x="3352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8" name="Rectangle 97"/>
              <p:cNvSpPr/>
              <p:nvPr/>
            </p:nvSpPr>
            <p:spPr>
              <a:xfrm>
                <a:off x="3657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99" name="Rectangle 98"/>
              <p:cNvSpPr/>
              <p:nvPr/>
            </p:nvSpPr>
            <p:spPr>
              <a:xfrm>
                <a:off x="3962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0" name="Rectangle 99"/>
              <p:cNvSpPr/>
              <p:nvPr/>
            </p:nvSpPr>
            <p:spPr>
              <a:xfrm>
                <a:off x="4267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1" name="Rectangle 100"/>
              <p:cNvSpPr/>
              <p:nvPr/>
            </p:nvSpPr>
            <p:spPr>
              <a:xfrm>
                <a:off x="4572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2" name="Rectangle 101"/>
              <p:cNvSpPr/>
              <p:nvPr/>
            </p:nvSpPr>
            <p:spPr>
              <a:xfrm>
                <a:off x="4876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3" name="Rectangle 102"/>
              <p:cNvSpPr/>
              <p:nvPr/>
            </p:nvSpPr>
            <p:spPr>
              <a:xfrm>
                <a:off x="5181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nvGrpSpPr>
            <p:cNvPr id="104" name="Group 103"/>
            <p:cNvGrpSpPr>
              <a:grpSpLocks noChangeAspect="1"/>
            </p:cNvGrpSpPr>
            <p:nvPr/>
          </p:nvGrpSpPr>
          <p:grpSpPr>
            <a:xfrm>
              <a:off x="1606858" y="6629400"/>
              <a:ext cx="5943600" cy="457200"/>
              <a:chOff x="2438400" y="1981200"/>
              <a:chExt cx="2971800" cy="228600"/>
            </a:xfrm>
            <a:grpFill/>
          </p:grpSpPr>
          <p:sp>
            <p:nvSpPr>
              <p:cNvPr id="105" name="Rectangle 104"/>
              <p:cNvSpPr/>
              <p:nvPr/>
            </p:nvSpPr>
            <p:spPr>
              <a:xfrm>
                <a:off x="2438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6" name="Rectangle 105"/>
              <p:cNvSpPr/>
              <p:nvPr/>
            </p:nvSpPr>
            <p:spPr>
              <a:xfrm>
                <a:off x="2743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7" name="Rectangle 106"/>
              <p:cNvSpPr/>
              <p:nvPr/>
            </p:nvSpPr>
            <p:spPr>
              <a:xfrm>
                <a:off x="3048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8" name="Rectangle 107"/>
              <p:cNvSpPr/>
              <p:nvPr/>
            </p:nvSpPr>
            <p:spPr>
              <a:xfrm>
                <a:off x="3352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09" name="Rectangle 108"/>
              <p:cNvSpPr/>
              <p:nvPr/>
            </p:nvSpPr>
            <p:spPr>
              <a:xfrm>
                <a:off x="3657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10" name="Rectangle 109"/>
              <p:cNvSpPr/>
              <p:nvPr/>
            </p:nvSpPr>
            <p:spPr>
              <a:xfrm>
                <a:off x="39624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11" name="Rectangle 110"/>
              <p:cNvSpPr/>
              <p:nvPr/>
            </p:nvSpPr>
            <p:spPr>
              <a:xfrm>
                <a:off x="42672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12" name="Rectangle 111"/>
              <p:cNvSpPr/>
              <p:nvPr/>
            </p:nvSpPr>
            <p:spPr>
              <a:xfrm>
                <a:off x="45720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13" name="Rectangle 112"/>
              <p:cNvSpPr/>
              <p:nvPr/>
            </p:nvSpPr>
            <p:spPr>
              <a:xfrm>
                <a:off x="48768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14" name="Rectangle 113"/>
              <p:cNvSpPr/>
              <p:nvPr/>
            </p:nvSpPr>
            <p:spPr>
              <a:xfrm>
                <a:off x="5181600" y="1981200"/>
                <a:ext cx="2286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sp>
        <p:nvSpPr>
          <p:cNvPr id="3" name="TextBox 2"/>
          <p:cNvSpPr txBox="1"/>
          <p:nvPr/>
        </p:nvSpPr>
        <p:spPr>
          <a:xfrm>
            <a:off x="5181600" y="1295400"/>
            <a:ext cx="3657600" cy="2708434"/>
          </a:xfrm>
          <a:prstGeom prst="rect">
            <a:avLst/>
          </a:prstGeom>
          <a:noFill/>
        </p:spPr>
        <p:txBody>
          <a:bodyPr wrap="square" rtlCol="0">
            <a:spAutoFit/>
          </a:bodyPr>
          <a:lstStyle/>
          <a:p>
            <a:pPr defTabSz="914400"/>
            <a:r>
              <a:rPr lang="en-US" sz="6600" b="1" dirty="0">
                <a:solidFill>
                  <a:srgbClr val="F2BB3C"/>
                </a:solidFill>
                <a:latin typeface="Calibri"/>
              </a:rPr>
              <a:t>34% </a:t>
            </a:r>
            <a:endParaRPr lang="en-US" sz="6600" b="1" dirty="0" smtClean="0">
              <a:solidFill>
                <a:srgbClr val="F2BB3C"/>
              </a:solidFill>
              <a:latin typeface="Calibri"/>
            </a:endParaRPr>
          </a:p>
          <a:p>
            <a:pPr defTabSz="914400"/>
            <a:r>
              <a:rPr lang="en-US" sz="2100" dirty="0">
                <a:solidFill>
                  <a:prstClr val="black"/>
                </a:solidFill>
                <a:latin typeface="Calibri"/>
              </a:rPr>
              <a:t>h</a:t>
            </a:r>
            <a:r>
              <a:rPr lang="en-US" sz="2100" dirty="0" smtClean="0">
                <a:solidFill>
                  <a:prstClr val="black"/>
                </a:solidFill>
                <a:latin typeface="Calibri"/>
              </a:rPr>
              <a:t>ouse the evaluation function in its own department. </a:t>
            </a:r>
          </a:p>
          <a:p>
            <a:pPr defTabSz="914400"/>
            <a:r>
              <a:rPr lang="en-US" sz="2100" dirty="0" smtClean="0">
                <a:solidFill>
                  <a:prstClr val="black"/>
                </a:solidFill>
                <a:latin typeface="Calibri"/>
              </a:rPr>
              <a:t>Of those departments, 79% had their own budget.</a:t>
            </a:r>
            <a:endParaRPr lang="en-US" sz="2100" dirty="0">
              <a:solidFill>
                <a:prstClr val="black"/>
              </a:solidFill>
              <a:latin typeface="Calibri"/>
            </a:endParaRPr>
          </a:p>
          <a:p>
            <a:pPr defTabSz="914400"/>
            <a:endParaRPr lang="en-US" sz="16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
        <p:nvSpPr>
          <p:cNvPr id="118" name="TextBox 117"/>
          <p:cNvSpPr txBox="1"/>
          <p:nvPr/>
        </p:nvSpPr>
        <p:spPr>
          <a:xfrm>
            <a:off x="5181600" y="3926078"/>
            <a:ext cx="3413151" cy="1569660"/>
          </a:xfrm>
          <a:prstGeom prst="rect">
            <a:avLst/>
          </a:prstGeom>
          <a:solidFill>
            <a:schemeClr val="bg2"/>
          </a:solidFill>
        </p:spPr>
        <p:txBody>
          <a:bodyPr wrap="square" rtlCol="0">
            <a:spAutoFit/>
          </a:bodyPr>
          <a:lstStyle/>
          <a:p>
            <a:pPr defTabSz="914400"/>
            <a:r>
              <a:rPr lang="en-US" sz="2400" dirty="0"/>
              <a:t>If evaluation is not its own department, it most often is embedded in program departments.</a:t>
            </a:r>
            <a:endParaRPr lang="en-US" sz="2100" dirty="0">
              <a:solidFill>
                <a:prstClr val="black"/>
              </a:solidFill>
              <a:latin typeface="Calibri"/>
            </a:endParaRPr>
          </a:p>
        </p:txBody>
      </p:sp>
    </p:spTree>
    <p:extLst>
      <p:ext uri="{BB962C8B-B14F-4D97-AF65-F5344CB8AC3E}">
        <p14:creationId xmlns:p14="http://schemas.microsoft.com/office/powerpoint/2010/main" val="1395998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Median spending on evaluation </a:t>
            </a:r>
            <a:r>
              <a:rPr lang="en-US" dirty="0"/>
              <a:t>i</a:t>
            </a:r>
            <a:r>
              <a:rPr lang="en-US" dirty="0" smtClean="0"/>
              <a:t>s $200,000.</a:t>
            </a:r>
            <a:endParaRPr lang="en-US" dirty="0"/>
          </a:p>
        </p:txBody>
      </p:sp>
      <p:sp>
        <p:nvSpPr>
          <p:cNvPr id="3" name="Content Placeholder 2"/>
          <p:cNvSpPr>
            <a:spLocks noGrp="1"/>
          </p:cNvSpPr>
          <p:nvPr>
            <p:ph idx="1"/>
          </p:nvPr>
        </p:nvSpPr>
        <p:spPr/>
        <p:txBody>
          <a:bodyPr>
            <a:noAutofit/>
          </a:bodyPr>
          <a:lstStyle/>
          <a:p>
            <a:pPr marL="0" indent="0">
              <a:lnSpc>
                <a:spcPct val="150000"/>
              </a:lnSpc>
              <a:spcBef>
                <a:spcPct val="0"/>
              </a:spcBef>
              <a:buNone/>
            </a:pPr>
            <a:endParaRPr lang="en-US" sz="2400" dirty="0">
              <a:solidFill>
                <a:srgbClr val="1B364E"/>
              </a:solidFill>
            </a:endParaRPr>
          </a:p>
          <a:p>
            <a:pPr marL="0" indent="0">
              <a:lnSpc>
                <a:spcPct val="150000"/>
              </a:lnSpc>
              <a:spcBef>
                <a:spcPct val="0"/>
              </a:spcBef>
              <a:buNone/>
            </a:pPr>
            <a:endParaRPr lang="en-US" sz="2400" dirty="0" smtClean="0">
              <a:solidFill>
                <a:srgbClr val="1B364E"/>
              </a:solidFill>
            </a:endParaRPr>
          </a:p>
          <a:p>
            <a:pPr marL="857250" lvl="1" indent="-342900">
              <a:lnSpc>
                <a:spcPct val="150000"/>
              </a:lnSpc>
              <a:spcBef>
                <a:spcPct val="0"/>
              </a:spcBef>
              <a:buClr>
                <a:schemeClr val="accent6"/>
              </a:buClr>
              <a:buFont typeface="Wingdings" charset="2"/>
              <a:buChar char="§"/>
            </a:pPr>
            <a:endParaRPr lang="en-US" dirty="0">
              <a:solidFill>
                <a:srgbClr val="1B364E"/>
              </a:solidFill>
            </a:endParaRPr>
          </a:p>
          <a:p>
            <a:pPr marL="857250" lvl="1" indent="-342900">
              <a:lnSpc>
                <a:spcPct val="150000"/>
              </a:lnSpc>
              <a:spcBef>
                <a:spcPct val="0"/>
              </a:spcBef>
              <a:buClr>
                <a:schemeClr val="accent6"/>
              </a:buClr>
              <a:buFont typeface="Wingdings" charset="2"/>
              <a:buChar char="§"/>
            </a:pPr>
            <a:endParaRPr lang="en-US" dirty="0">
              <a:solidFill>
                <a:srgbClr val="1B364E"/>
              </a:solidFill>
            </a:endParaRPr>
          </a:p>
          <a:p>
            <a:endParaRPr lang="en-US" dirty="0"/>
          </a:p>
        </p:txBody>
      </p:sp>
      <p:sp>
        <p:nvSpPr>
          <p:cNvPr id="5" name="Slide Number Placeholder 4"/>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
        <p:nvSpPr>
          <p:cNvPr id="8" name="Rectangle 7"/>
          <p:cNvSpPr/>
          <p:nvPr/>
        </p:nvSpPr>
        <p:spPr>
          <a:xfrm>
            <a:off x="990600" y="4861507"/>
            <a:ext cx="7162800" cy="892552"/>
          </a:xfrm>
          <a:prstGeom prst="rect">
            <a:avLst/>
          </a:prstGeom>
          <a:solidFill>
            <a:schemeClr val="bg1">
              <a:lumMod val="85000"/>
            </a:schemeClr>
          </a:solidFill>
        </p:spPr>
        <p:txBody>
          <a:bodyPr wrap="square">
            <a:spAutoFit/>
          </a:bodyPr>
          <a:lstStyle/>
          <a:p>
            <a:pPr algn="ctr" defTabSz="914400"/>
            <a:r>
              <a:rPr lang="en-US" sz="2600" b="1" dirty="0" smtClean="0">
                <a:solidFill>
                  <a:srgbClr val="F58025"/>
                </a:solidFill>
                <a:latin typeface="Calibri"/>
              </a:rPr>
              <a:t>Only 35% </a:t>
            </a:r>
            <a:r>
              <a:rPr lang="en-US" sz="2600" dirty="0" smtClean="0">
                <a:solidFill>
                  <a:prstClr val="black"/>
                </a:solidFill>
                <a:latin typeface="Calibri"/>
              </a:rPr>
              <a:t>of respondents were quite or extremely confident in the accuracy of their estimate.</a:t>
            </a:r>
            <a:endParaRPr lang="en-US" sz="2600" dirty="0">
              <a:solidFill>
                <a:prstClr val="black"/>
              </a:solidFill>
              <a:latin typeface="Calibri"/>
            </a:endParaRPr>
          </a:p>
        </p:txBody>
      </p:sp>
      <p:sp>
        <p:nvSpPr>
          <p:cNvPr id="10" name="Rectangle 9"/>
          <p:cNvSpPr/>
          <p:nvPr/>
        </p:nvSpPr>
        <p:spPr>
          <a:xfrm>
            <a:off x="1930960" y="1687015"/>
            <a:ext cx="6781800" cy="707886"/>
          </a:xfrm>
          <a:prstGeom prst="rect">
            <a:avLst/>
          </a:prstGeom>
          <a:solidFill>
            <a:srgbClr val="FFFFFF"/>
          </a:solidFill>
        </p:spPr>
        <p:txBody>
          <a:bodyPr wrap="square">
            <a:spAutoFit/>
          </a:bodyPr>
          <a:lstStyle/>
          <a:p>
            <a:pPr defTabSz="914400"/>
            <a:r>
              <a:rPr lang="en-US" sz="2000" b="1" dirty="0">
                <a:solidFill>
                  <a:prstClr val="black"/>
                </a:solidFill>
                <a:latin typeface="Calibri"/>
              </a:rPr>
              <a:t>In the most recent fiscal year, how much did </a:t>
            </a:r>
            <a:r>
              <a:rPr lang="en-US" sz="2000" b="1" dirty="0" smtClean="0">
                <a:solidFill>
                  <a:prstClr val="black"/>
                </a:solidFill>
                <a:latin typeface="Calibri"/>
              </a:rPr>
              <a:t>your </a:t>
            </a:r>
            <a:r>
              <a:rPr lang="en-US" sz="2000" b="1" dirty="0">
                <a:solidFill>
                  <a:prstClr val="black"/>
                </a:solidFill>
                <a:latin typeface="Calibri"/>
              </a:rPr>
              <a:t>foundation spend on </a:t>
            </a:r>
            <a:r>
              <a:rPr lang="en-US" sz="2000" b="1" dirty="0" smtClean="0">
                <a:solidFill>
                  <a:prstClr val="black"/>
                </a:solidFill>
                <a:latin typeface="Calibri"/>
              </a:rPr>
              <a:t>evaluation?</a:t>
            </a:r>
            <a:endParaRPr lang="en-US" sz="2000" b="1" dirty="0">
              <a:solidFill>
                <a:prstClr val="black"/>
              </a:solidFill>
              <a:latin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1152067210"/>
              </p:ext>
            </p:extLst>
          </p:nvPr>
        </p:nvGraphicFramePr>
        <p:xfrm>
          <a:off x="533401" y="2510790"/>
          <a:ext cx="8077198" cy="1836420"/>
        </p:xfrm>
        <a:graphic>
          <a:graphicData uri="http://schemas.openxmlformats.org/drawingml/2006/table">
            <a:tbl>
              <a:tblPr/>
              <a:tblGrid>
                <a:gridCol w="1493163"/>
                <a:gridCol w="1316807"/>
                <a:gridCol w="1316807"/>
                <a:gridCol w="1316807"/>
                <a:gridCol w="1316807"/>
                <a:gridCol w="1316807"/>
              </a:tblGrid>
              <a:tr h="1072873">
                <a:tc>
                  <a:txBody>
                    <a:bodyPr/>
                    <a:lstStyle/>
                    <a:p>
                      <a:pPr algn="ct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smtClean="0">
                          <a:solidFill>
                            <a:schemeClr val="bg1"/>
                          </a:solidFill>
                          <a:effectLst/>
                        </a:rPr>
                        <a:t>Overall</a:t>
                      </a:r>
                      <a:r>
                        <a:rPr lang="en-US" sz="2400" b="0" dirty="0" smtClean="0">
                          <a:solidFill>
                            <a:schemeClr val="bg1"/>
                          </a:solidFill>
                          <a:effectLst/>
                        </a:rPr>
                        <a:t> Median</a:t>
                      </a: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1" dirty="0" smtClean="0">
                          <a:solidFill>
                            <a:schemeClr val="bg1"/>
                          </a:solidFill>
                          <a:effectLst/>
                        </a:rPr>
                        <a:t>&lt; $20M</a:t>
                      </a:r>
                      <a:r>
                        <a:rPr lang="en-US" sz="2400" b="1" baseline="0" dirty="0" smtClean="0">
                          <a:solidFill>
                            <a:schemeClr val="bg1"/>
                          </a:solidFill>
                          <a:effectLst/>
                        </a:rPr>
                        <a:t> </a:t>
                      </a:r>
                    </a:p>
                    <a:p>
                      <a:pPr algn="ctr"/>
                      <a:r>
                        <a:rPr lang="en-US" sz="2000" b="0" baseline="0" dirty="0" smtClean="0">
                          <a:solidFill>
                            <a:schemeClr val="bg1"/>
                          </a:solidFill>
                          <a:effectLst/>
                        </a:rPr>
                        <a:t>in giving</a:t>
                      </a:r>
                      <a:endParaRPr lang="en-US" sz="20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$20M-$49M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$50M-$200M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&gt;$200M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658375">
                <a:tc>
                  <a:txBody>
                    <a:bodyPr/>
                    <a:lstStyle/>
                    <a:p>
                      <a:pPr algn="ctr"/>
                      <a:r>
                        <a:rPr lang="en-US" sz="4000" dirty="0" smtClean="0">
                          <a:solidFill>
                            <a:schemeClr val="tx1"/>
                          </a:solidFill>
                          <a:effectLst/>
                        </a:rPr>
                        <a:t>2015</a:t>
                      </a:r>
                    </a:p>
                  </a:txBody>
                  <a:tcPr marL="47625" marR="47625" marT="47625" marB="47625"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smtClean="0">
                          <a:solidFill>
                            <a:schemeClr val="accent1"/>
                          </a:solidFill>
                        </a:rPr>
                        <a:t>$200,000</a:t>
                      </a:r>
                      <a:endParaRPr lang="en-US" sz="2400" b="1" dirty="0">
                        <a:solidFill>
                          <a:schemeClr val="accent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$100,000</a:t>
                      </a:r>
                      <a:endParaRPr lang="en-US" sz="24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$80,000</a:t>
                      </a:r>
                      <a:endParaRPr lang="en-US" sz="24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$500,000</a:t>
                      </a:r>
                      <a:endParaRPr lang="en-US" sz="24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effectLst/>
                        </a:rPr>
                        <a:t>$5.5M</a:t>
                      </a:r>
                      <a:endParaRPr lang="en-US" sz="24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31245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370"/>
            <a:ext cx="9144000" cy="1053306"/>
          </a:xfrm>
        </p:spPr>
        <p:txBody>
          <a:bodyPr>
            <a:noAutofit/>
          </a:bodyPr>
          <a:lstStyle/>
          <a:p>
            <a:r>
              <a:rPr lang="en-US" sz="3600" dirty="0" smtClean="0"/>
              <a:t>For every 100 program dollars, </a:t>
            </a:r>
            <a:br>
              <a:rPr lang="en-US" sz="3600" dirty="0" smtClean="0"/>
            </a:br>
            <a:r>
              <a:rPr lang="en-US" sz="3600" dirty="0" smtClean="0"/>
              <a:t>foundations spend 1 dollar on evaluation. </a:t>
            </a:r>
            <a:endParaRPr lang="en-US" sz="3600" dirty="0"/>
          </a:p>
        </p:txBody>
      </p:sp>
      <p:sp>
        <p:nvSpPr>
          <p:cNvPr id="3" name="Content Placeholder 2"/>
          <p:cNvSpPr>
            <a:spLocks noGrp="1"/>
          </p:cNvSpPr>
          <p:nvPr>
            <p:ph idx="1"/>
          </p:nvPr>
        </p:nvSpPr>
        <p:spPr/>
        <p:txBody>
          <a:bodyPr>
            <a:noAutofit/>
          </a:bodyPr>
          <a:lstStyle/>
          <a:p>
            <a:pPr marL="0" indent="0">
              <a:lnSpc>
                <a:spcPct val="150000"/>
              </a:lnSpc>
              <a:spcBef>
                <a:spcPct val="0"/>
              </a:spcBef>
              <a:buNone/>
            </a:pPr>
            <a:endParaRPr lang="en-US" sz="2400" dirty="0">
              <a:solidFill>
                <a:srgbClr val="1B364E"/>
              </a:solidFill>
            </a:endParaRPr>
          </a:p>
          <a:p>
            <a:pPr marL="0" indent="0">
              <a:lnSpc>
                <a:spcPct val="150000"/>
              </a:lnSpc>
              <a:spcBef>
                <a:spcPct val="0"/>
              </a:spcBef>
              <a:buNone/>
            </a:pPr>
            <a:endParaRPr lang="en-US" sz="2400" dirty="0" smtClean="0">
              <a:solidFill>
                <a:srgbClr val="1B364E"/>
              </a:solidFill>
            </a:endParaRPr>
          </a:p>
          <a:p>
            <a:pPr marL="857250" lvl="1" indent="-342900">
              <a:lnSpc>
                <a:spcPct val="150000"/>
              </a:lnSpc>
              <a:spcBef>
                <a:spcPct val="0"/>
              </a:spcBef>
              <a:buClr>
                <a:schemeClr val="accent6"/>
              </a:buClr>
              <a:buFont typeface="Wingdings" charset="2"/>
              <a:buChar char="§"/>
            </a:pPr>
            <a:endParaRPr lang="en-US" dirty="0">
              <a:solidFill>
                <a:srgbClr val="1B364E"/>
              </a:solidFill>
            </a:endParaRPr>
          </a:p>
          <a:p>
            <a:pPr marL="857250" lvl="1" indent="-342900">
              <a:lnSpc>
                <a:spcPct val="150000"/>
              </a:lnSpc>
              <a:spcBef>
                <a:spcPct val="0"/>
              </a:spcBef>
              <a:buClr>
                <a:schemeClr val="accent6"/>
              </a:buClr>
              <a:buFont typeface="Wingdings" charset="2"/>
              <a:buChar char="§"/>
            </a:pPr>
            <a:endParaRPr lang="en-US" dirty="0">
              <a:solidFill>
                <a:srgbClr val="1B364E"/>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3007594"/>
              </p:ext>
            </p:extLst>
          </p:nvPr>
        </p:nvGraphicFramePr>
        <p:xfrm>
          <a:off x="533401" y="2510790"/>
          <a:ext cx="8077198" cy="1836420"/>
        </p:xfrm>
        <a:graphic>
          <a:graphicData uri="http://schemas.openxmlformats.org/drawingml/2006/table">
            <a:tbl>
              <a:tblPr/>
              <a:tblGrid>
                <a:gridCol w="1493163"/>
                <a:gridCol w="1316807"/>
                <a:gridCol w="1316807"/>
                <a:gridCol w="1316807"/>
                <a:gridCol w="1316807"/>
                <a:gridCol w="1316807"/>
              </a:tblGrid>
              <a:tr h="1072873">
                <a:tc>
                  <a:txBody>
                    <a:bodyPr/>
                    <a:lstStyle/>
                    <a:p>
                      <a:pPr algn="ct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smtClean="0">
                          <a:solidFill>
                            <a:schemeClr val="bg1"/>
                          </a:solidFill>
                          <a:effectLst/>
                        </a:rPr>
                        <a:t>Overall</a:t>
                      </a:r>
                      <a:r>
                        <a:rPr lang="en-US" sz="2400" b="0" dirty="0" smtClean="0">
                          <a:solidFill>
                            <a:schemeClr val="bg1"/>
                          </a:solidFill>
                          <a:effectLst/>
                        </a:rPr>
                        <a:t> Median</a:t>
                      </a: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1" dirty="0" smtClean="0">
                          <a:solidFill>
                            <a:schemeClr val="bg1"/>
                          </a:solidFill>
                          <a:effectLst/>
                        </a:rPr>
                        <a:t>&lt; $20M</a:t>
                      </a:r>
                      <a:r>
                        <a:rPr lang="en-US" sz="2400" b="1" baseline="0" dirty="0" smtClean="0">
                          <a:solidFill>
                            <a:schemeClr val="bg1"/>
                          </a:solidFill>
                          <a:effectLst/>
                        </a:rPr>
                        <a:t> </a:t>
                      </a:r>
                    </a:p>
                    <a:p>
                      <a:pPr algn="ctr"/>
                      <a:r>
                        <a:rPr lang="en-US" sz="2000" b="0" baseline="0" dirty="0" smtClean="0">
                          <a:solidFill>
                            <a:schemeClr val="bg1"/>
                          </a:solidFill>
                          <a:effectLst/>
                        </a:rPr>
                        <a:t>in giving</a:t>
                      </a:r>
                      <a:endParaRPr lang="en-US" sz="20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$20M-$49M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$50M-$200M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&gt;$200M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658375">
                <a:tc>
                  <a:txBody>
                    <a:bodyPr/>
                    <a:lstStyle/>
                    <a:p>
                      <a:pPr algn="ctr"/>
                      <a:r>
                        <a:rPr lang="en-US" sz="4000" dirty="0" smtClean="0">
                          <a:solidFill>
                            <a:schemeClr val="tx1"/>
                          </a:solidFill>
                          <a:effectLst/>
                        </a:rPr>
                        <a:t>2015</a:t>
                      </a:r>
                    </a:p>
                  </a:txBody>
                  <a:tcPr marL="47625" marR="47625" marT="47625" marB="47625"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dirty="0" smtClean="0">
                          <a:solidFill>
                            <a:schemeClr val="accent1"/>
                          </a:solidFill>
                        </a:rPr>
                        <a:t>.01</a:t>
                      </a:r>
                      <a:endParaRPr lang="en-US" sz="3600" b="1" dirty="0">
                        <a:solidFill>
                          <a:schemeClr val="accent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smtClean="0">
                          <a:solidFill>
                            <a:schemeClr val="tx1"/>
                          </a:solidFill>
                          <a:effectLst/>
                        </a:rPr>
                        <a:t>.01</a:t>
                      </a:r>
                      <a:endParaRPr lang="en-US" sz="36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smtClean="0">
                          <a:solidFill>
                            <a:schemeClr val="tx1"/>
                          </a:solidFill>
                          <a:effectLst/>
                        </a:rPr>
                        <a:t>.00</a:t>
                      </a:r>
                      <a:endParaRPr lang="en-US" sz="36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smtClean="0">
                          <a:solidFill>
                            <a:schemeClr val="tx1"/>
                          </a:solidFill>
                          <a:effectLst/>
                        </a:rPr>
                        <a:t>.01</a:t>
                      </a:r>
                      <a:endParaRPr lang="en-US" sz="36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smtClean="0">
                          <a:solidFill>
                            <a:schemeClr val="tx1"/>
                          </a:solidFill>
                          <a:effectLst/>
                        </a:rPr>
                        <a:t>.02</a:t>
                      </a:r>
                      <a:endParaRPr lang="en-US" sz="36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4"/>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6" name="Rectangle 5"/>
          <p:cNvSpPr/>
          <p:nvPr/>
        </p:nvSpPr>
        <p:spPr>
          <a:xfrm>
            <a:off x="1676400" y="1959256"/>
            <a:ext cx="6596743" cy="400110"/>
          </a:xfrm>
          <a:prstGeom prst="rect">
            <a:avLst/>
          </a:prstGeom>
          <a:solidFill>
            <a:srgbClr val="FFFFFF"/>
          </a:solidFill>
        </p:spPr>
        <p:txBody>
          <a:bodyPr wrap="square">
            <a:spAutoFit/>
          </a:bodyPr>
          <a:lstStyle/>
          <a:p>
            <a:pPr algn="ctr" defTabSz="914400"/>
            <a:r>
              <a:rPr lang="en-US" sz="2000" b="1" dirty="0" smtClean="0">
                <a:solidFill>
                  <a:prstClr val="black"/>
                </a:solidFill>
                <a:latin typeface="Calibri"/>
              </a:rPr>
              <a:t>Evaluation spending as a percentage of program budgets</a:t>
            </a:r>
            <a:endParaRPr lang="en-US" sz="2000" b="1" dirty="0">
              <a:solidFill>
                <a:prstClr val="black"/>
              </a:solidFill>
              <a:latin typeface="Calibri"/>
            </a:endParaRPr>
          </a:p>
        </p:txBody>
      </p:sp>
    </p:spTree>
    <p:extLst>
      <p:ext uri="{BB962C8B-B14F-4D97-AF65-F5344CB8AC3E}">
        <p14:creationId xmlns:p14="http://schemas.microsoft.com/office/powerpoint/2010/main" val="1267322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5894"/>
            <a:ext cx="9144000" cy="1624806"/>
          </a:xfrm>
        </p:spPr>
        <p:txBody>
          <a:bodyPr>
            <a:noAutofit/>
          </a:bodyPr>
          <a:lstStyle/>
          <a:p>
            <a:r>
              <a:rPr lang="en-US" sz="3600" dirty="0" smtClean="0"/>
              <a:t>Foundations employ few evaluation </a:t>
            </a:r>
            <a:r>
              <a:rPr lang="en-US" sz="3600" dirty="0"/>
              <a:t>staff, </a:t>
            </a:r>
            <a:r>
              <a:rPr lang="en-US" sz="3600" dirty="0" smtClean="0"/>
              <a:t/>
            </a:r>
            <a:br>
              <a:rPr lang="en-US" sz="3600" dirty="0" smtClean="0"/>
            </a:br>
            <a:r>
              <a:rPr lang="en-US" sz="3600" dirty="0" smtClean="0"/>
              <a:t>about </a:t>
            </a:r>
            <a:r>
              <a:rPr lang="en-US" sz="3600" dirty="0"/>
              <a:t>one evaluation </a:t>
            </a:r>
            <a:r>
              <a:rPr lang="en-US" sz="3600" dirty="0" smtClean="0"/>
              <a:t>FTE </a:t>
            </a:r>
            <a:br>
              <a:rPr lang="en-US" sz="3600" dirty="0" smtClean="0"/>
            </a:br>
            <a:r>
              <a:rPr lang="en-US" sz="3600" dirty="0" smtClean="0"/>
              <a:t>for </a:t>
            </a:r>
            <a:r>
              <a:rPr lang="en-US" sz="3600" dirty="0"/>
              <a:t>every 10 program staff</a:t>
            </a:r>
            <a:r>
              <a:rPr lang="en-US" sz="3600" dirty="0" smtClean="0"/>
              <a:t>.</a:t>
            </a:r>
            <a:endParaRPr lang="en-US" sz="3600" dirty="0"/>
          </a:p>
        </p:txBody>
      </p:sp>
      <p:sp>
        <p:nvSpPr>
          <p:cNvPr id="3" name="Content Placeholder 2"/>
          <p:cNvSpPr>
            <a:spLocks noGrp="1"/>
          </p:cNvSpPr>
          <p:nvPr>
            <p:ph idx="1"/>
          </p:nvPr>
        </p:nvSpPr>
        <p:spPr/>
        <p:txBody>
          <a:bodyPr>
            <a:noAutofit/>
          </a:bodyPr>
          <a:lstStyle/>
          <a:p>
            <a:pPr marL="0" indent="0">
              <a:lnSpc>
                <a:spcPct val="150000"/>
              </a:lnSpc>
              <a:spcBef>
                <a:spcPct val="0"/>
              </a:spcBef>
              <a:buNone/>
            </a:pPr>
            <a:endParaRPr lang="en-US" sz="2400" dirty="0">
              <a:solidFill>
                <a:srgbClr val="1B364E"/>
              </a:solidFill>
            </a:endParaRPr>
          </a:p>
          <a:p>
            <a:pPr marL="0" indent="0">
              <a:lnSpc>
                <a:spcPct val="150000"/>
              </a:lnSpc>
              <a:spcBef>
                <a:spcPct val="0"/>
              </a:spcBef>
              <a:buNone/>
            </a:pPr>
            <a:endParaRPr lang="en-US" sz="2400" dirty="0" smtClean="0">
              <a:solidFill>
                <a:srgbClr val="1B364E"/>
              </a:solidFill>
            </a:endParaRPr>
          </a:p>
          <a:p>
            <a:pPr marL="857250" lvl="1" indent="-342900">
              <a:lnSpc>
                <a:spcPct val="150000"/>
              </a:lnSpc>
              <a:spcBef>
                <a:spcPct val="0"/>
              </a:spcBef>
              <a:buClr>
                <a:schemeClr val="accent6"/>
              </a:buClr>
              <a:buFont typeface="Wingdings" charset="2"/>
              <a:buChar char="§"/>
            </a:pPr>
            <a:endParaRPr lang="en-US" dirty="0">
              <a:solidFill>
                <a:srgbClr val="1B364E"/>
              </a:solidFill>
            </a:endParaRPr>
          </a:p>
          <a:p>
            <a:pPr marL="857250" lvl="1" indent="-342900">
              <a:lnSpc>
                <a:spcPct val="150000"/>
              </a:lnSpc>
              <a:spcBef>
                <a:spcPct val="0"/>
              </a:spcBef>
              <a:buClr>
                <a:schemeClr val="accent6"/>
              </a:buClr>
              <a:buFont typeface="Wingdings" charset="2"/>
              <a:buChar char="§"/>
            </a:pPr>
            <a:endParaRPr lang="en-US" dirty="0">
              <a:solidFill>
                <a:srgbClr val="1B364E"/>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0619588"/>
              </p:ext>
            </p:extLst>
          </p:nvPr>
        </p:nvGraphicFramePr>
        <p:xfrm>
          <a:off x="914401" y="3313999"/>
          <a:ext cx="7315199" cy="2048396"/>
        </p:xfrm>
        <a:graphic>
          <a:graphicData uri="http://schemas.openxmlformats.org/drawingml/2006/table">
            <a:tbl>
              <a:tblPr/>
              <a:tblGrid>
                <a:gridCol w="1352299"/>
                <a:gridCol w="1192580"/>
                <a:gridCol w="1192580"/>
                <a:gridCol w="1192580"/>
                <a:gridCol w="1192580"/>
                <a:gridCol w="1192580"/>
              </a:tblGrid>
              <a:tr h="1059522">
                <a:tc>
                  <a:txBody>
                    <a:bodyPr/>
                    <a:lstStyle/>
                    <a:p>
                      <a:pPr algn="ct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smtClean="0">
                          <a:solidFill>
                            <a:schemeClr val="bg1"/>
                          </a:solidFill>
                          <a:effectLst/>
                        </a:rPr>
                        <a:t>Overall</a:t>
                      </a:r>
                      <a:r>
                        <a:rPr lang="en-US" sz="2400" b="0" dirty="0" smtClean="0">
                          <a:solidFill>
                            <a:schemeClr val="bg1"/>
                          </a:solidFill>
                          <a:effectLst/>
                        </a:rPr>
                        <a:t> Median</a:t>
                      </a: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1" dirty="0" smtClean="0">
                          <a:solidFill>
                            <a:schemeClr val="bg1"/>
                          </a:solidFill>
                          <a:effectLst/>
                        </a:rPr>
                        <a:t>&lt; $20M</a:t>
                      </a:r>
                      <a:r>
                        <a:rPr lang="en-US" sz="2400" b="1" baseline="0" dirty="0" smtClean="0">
                          <a:solidFill>
                            <a:schemeClr val="bg1"/>
                          </a:solidFill>
                          <a:effectLst/>
                        </a:rPr>
                        <a:t> </a:t>
                      </a:r>
                    </a:p>
                    <a:p>
                      <a:pPr algn="ctr"/>
                      <a:r>
                        <a:rPr lang="en-US" sz="2000" b="0" baseline="0" dirty="0" smtClean="0">
                          <a:solidFill>
                            <a:schemeClr val="bg1"/>
                          </a:solidFill>
                          <a:effectLst/>
                        </a:rPr>
                        <a:t>in giving</a:t>
                      </a:r>
                      <a:endParaRPr lang="en-US" sz="20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$20M-$49M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$50M-$200M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1" dirty="0" smtClean="0">
                          <a:solidFill>
                            <a:schemeClr val="bg1"/>
                          </a:solidFill>
                          <a:effectLst/>
                        </a:rPr>
                        <a:t>&gt;$200M</a:t>
                      </a:r>
                      <a:endParaRPr lang="en-US" sz="2400" b="1" baseline="0" dirty="0" smtClean="0">
                        <a:solidFill>
                          <a:schemeClr val="bg1"/>
                        </a:solidFill>
                        <a:effectLst/>
                      </a:endParaRPr>
                    </a:p>
                    <a:p>
                      <a:pPr algn="ctr"/>
                      <a:r>
                        <a:rPr lang="en-US" sz="2000" b="0" baseline="0" dirty="0" smtClean="0">
                          <a:solidFill>
                            <a:schemeClr val="bg1"/>
                          </a:solidFill>
                          <a:effectLst/>
                        </a:rPr>
                        <a:t>in giving</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916826">
                <a:tc>
                  <a:txBody>
                    <a:bodyPr/>
                    <a:lstStyle/>
                    <a:p>
                      <a:pPr algn="ctr"/>
                      <a:r>
                        <a:rPr lang="en-US" sz="4000" dirty="0" smtClean="0">
                          <a:solidFill>
                            <a:schemeClr val="tx1"/>
                          </a:solidFill>
                          <a:effectLst/>
                        </a:rPr>
                        <a:t>2015</a:t>
                      </a:r>
                    </a:p>
                  </a:txBody>
                  <a:tcPr marL="47625" marR="47625" marT="47625" marB="47625"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dirty="0" smtClean="0">
                          <a:solidFill>
                            <a:schemeClr val="accent1"/>
                          </a:solidFill>
                          <a:effectLst/>
                        </a:rPr>
                        <a:t>1.5</a:t>
                      </a:r>
                      <a:endParaRPr lang="en-US" sz="3600" b="1" dirty="0">
                        <a:solidFill>
                          <a:schemeClr val="accent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smtClean="0">
                          <a:solidFill>
                            <a:schemeClr val="tx1"/>
                          </a:solidFill>
                          <a:effectLst/>
                        </a:rPr>
                        <a:t>1.0</a:t>
                      </a:r>
                      <a:endParaRPr lang="en-US" sz="36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smtClean="0">
                          <a:solidFill>
                            <a:schemeClr val="tx1"/>
                          </a:solidFill>
                          <a:effectLst/>
                        </a:rPr>
                        <a:t>1.0</a:t>
                      </a:r>
                      <a:endParaRPr lang="en-US" sz="36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smtClean="0">
                          <a:solidFill>
                            <a:schemeClr val="tx1"/>
                          </a:solidFill>
                          <a:effectLst/>
                        </a:rPr>
                        <a:t>2.0</a:t>
                      </a:r>
                      <a:endParaRPr lang="en-US" sz="36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smtClean="0">
                          <a:solidFill>
                            <a:schemeClr val="tx1"/>
                          </a:solidFill>
                          <a:effectLst/>
                        </a:rPr>
                        <a:t>4.0</a:t>
                      </a:r>
                      <a:endParaRPr lang="en-US" sz="3600" b="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4"/>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9" name="Rectangle 8"/>
          <p:cNvSpPr/>
          <p:nvPr/>
        </p:nvSpPr>
        <p:spPr>
          <a:xfrm>
            <a:off x="2188029" y="2418327"/>
            <a:ext cx="6095999" cy="707886"/>
          </a:xfrm>
          <a:prstGeom prst="rect">
            <a:avLst/>
          </a:prstGeom>
        </p:spPr>
        <p:txBody>
          <a:bodyPr wrap="square">
            <a:spAutoFit/>
          </a:bodyPr>
          <a:lstStyle/>
          <a:p>
            <a:pPr defTabSz="914400"/>
            <a:r>
              <a:rPr lang="en-US" sz="2000" b="1" dirty="0">
                <a:solidFill>
                  <a:prstClr val="black"/>
                </a:solidFill>
                <a:latin typeface="Calibri"/>
              </a:rPr>
              <a:t>How many full-time equivalent (FTE) staff </a:t>
            </a:r>
            <a:r>
              <a:rPr lang="en-US" sz="2000" b="1" dirty="0" smtClean="0">
                <a:solidFill>
                  <a:prstClr val="black"/>
                </a:solidFill>
                <a:latin typeface="Calibri"/>
              </a:rPr>
              <a:t>are </a:t>
            </a:r>
            <a:r>
              <a:rPr lang="en-US" sz="2000" b="1" dirty="0">
                <a:solidFill>
                  <a:prstClr val="black"/>
                </a:solidFill>
                <a:latin typeface="Calibri"/>
              </a:rPr>
              <a:t>regularly dedicated to evaluation </a:t>
            </a:r>
            <a:r>
              <a:rPr lang="en-US" sz="2000" b="1" dirty="0" smtClean="0">
                <a:solidFill>
                  <a:prstClr val="black"/>
                </a:solidFill>
                <a:latin typeface="Calibri"/>
              </a:rPr>
              <a:t>work? </a:t>
            </a:r>
            <a:endParaRPr lang="en-US" sz="2000" b="1" dirty="0">
              <a:solidFill>
                <a:prstClr val="black"/>
              </a:solidFill>
              <a:latin typeface="Calibri"/>
            </a:endParaRPr>
          </a:p>
        </p:txBody>
      </p:sp>
    </p:spTree>
    <p:extLst>
      <p:ext uri="{BB962C8B-B14F-4D97-AF65-F5344CB8AC3E}">
        <p14:creationId xmlns:p14="http://schemas.microsoft.com/office/powerpoint/2010/main" val="1067230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FOCUS</a:t>
            </a:r>
            <a:endParaRPr lang="en-US" dirty="0"/>
          </a:p>
        </p:txBody>
      </p:sp>
      <p:sp>
        <p:nvSpPr>
          <p:cNvPr id="3" name="Slide Number Placeholder 2"/>
          <p:cNvSpPr>
            <a:spLocks noGrp="1"/>
          </p:cNvSpPr>
          <p:nvPr>
            <p:ph type="sldNum" sz="quarter" idx="12"/>
          </p:nvPr>
        </p:nvSpPr>
        <p:spPr/>
        <p:txBody>
          <a:bodyPr/>
          <a:lstStyle/>
          <a:p>
            <a:fld id="{75E75521-A088-4445-9AB6-3D3C933D0FE4}"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4354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Roundtable interviewees describe evaluation staff roles as falling into three main categories.</a:t>
            </a:r>
            <a:endParaRPr lang="en-US" sz="3600" b="1" dirty="0"/>
          </a:p>
        </p:txBody>
      </p:sp>
      <p:sp>
        <p:nvSpPr>
          <p:cNvPr id="3" name="Slide Number Placeholder 2"/>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sp>
        <p:nvSpPr>
          <p:cNvPr id="4" name="TextBox 3"/>
          <p:cNvSpPr txBox="1"/>
          <p:nvPr/>
        </p:nvSpPr>
        <p:spPr>
          <a:xfrm>
            <a:off x="304800" y="1660564"/>
            <a:ext cx="2743201" cy="707886"/>
          </a:xfrm>
          <a:prstGeom prst="rect">
            <a:avLst/>
          </a:prstGeom>
          <a:solidFill>
            <a:schemeClr val="bg1">
              <a:lumMod val="75000"/>
            </a:schemeClr>
          </a:solidFill>
        </p:spPr>
        <p:txBody>
          <a:bodyPr wrap="square" rtlCol="0">
            <a:spAutoFit/>
          </a:bodyPr>
          <a:lstStyle/>
          <a:p>
            <a:pPr algn="ctr" defTabSz="914400"/>
            <a:r>
              <a:rPr lang="en-US" sz="2000" dirty="0" smtClean="0">
                <a:solidFill>
                  <a:prstClr val="black"/>
                </a:solidFill>
                <a:latin typeface="Calibri"/>
              </a:rPr>
              <a:t>Funding evaluation as part of the intervention</a:t>
            </a:r>
            <a:endParaRPr lang="en-US" sz="2000" dirty="0">
              <a:solidFill>
                <a:prstClr val="black"/>
              </a:solidFill>
              <a:latin typeface="Calibri"/>
            </a:endParaRPr>
          </a:p>
        </p:txBody>
      </p:sp>
      <p:sp>
        <p:nvSpPr>
          <p:cNvPr id="5" name="TextBox 4"/>
          <p:cNvSpPr txBox="1"/>
          <p:nvPr/>
        </p:nvSpPr>
        <p:spPr>
          <a:xfrm>
            <a:off x="3429000" y="1660564"/>
            <a:ext cx="2514600" cy="707886"/>
          </a:xfrm>
          <a:prstGeom prst="rect">
            <a:avLst/>
          </a:prstGeom>
          <a:solidFill>
            <a:schemeClr val="bg1">
              <a:lumMod val="75000"/>
            </a:schemeClr>
          </a:solidFill>
        </p:spPr>
        <p:txBody>
          <a:bodyPr wrap="square" rtlCol="0">
            <a:spAutoFit/>
          </a:bodyPr>
          <a:lstStyle/>
          <a:p>
            <a:pPr algn="ctr" defTabSz="914400"/>
            <a:r>
              <a:rPr lang="en-US" sz="2000" dirty="0" smtClean="0">
                <a:solidFill>
                  <a:prstClr val="black"/>
                </a:solidFill>
                <a:latin typeface="Calibri"/>
              </a:rPr>
              <a:t>Guiding performance tracking</a:t>
            </a:r>
            <a:endParaRPr lang="en-US" sz="2000" dirty="0">
              <a:solidFill>
                <a:prstClr val="black"/>
              </a:solidFill>
              <a:latin typeface="Calibri"/>
            </a:endParaRPr>
          </a:p>
        </p:txBody>
      </p:sp>
      <p:sp>
        <p:nvSpPr>
          <p:cNvPr id="6" name="TextBox 5"/>
          <p:cNvSpPr txBox="1"/>
          <p:nvPr/>
        </p:nvSpPr>
        <p:spPr>
          <a:xfrm>
            <a:off x="6324600" y="1660564"/>
            <a:ext cx="2514600" cy="707886"/>
          </a:xfrm>
          <a:prstGeom prst="rect">
            <a:avLst/>
          </a:prstGeom>
          <a:solidFill>
            <a:schemeClr val="bg1">
              <a:lumMod val="75000"/>
            </a:schemeClr>
          </a:solidFill>
        </p:spPr>
        <p:txBody>
          <a:bodyPr wrap="square" rtlCol="0">
            <a:spAutoFit/>
          </a:bodyPr>
          <a:lstStyle/>
          <a:p>
            <a:pPr algn="ctr" defTabSz="914400"/>
            <a:r>
              <a:rPr lang="en-US" sz="2000" dirty="0" smtClean="0">
                <a:solidFill>
                  <a:prstClr val="black"/>
                </a:solidFill>
                <a:latin typeface="Calibri"/>
              </a:rPr>
              <a:t>Supporting </a:t>
            </a:r>
          </a:p>
          <a:p>
            <a:pPr algn="ctr" defTabSz="914400"/>
            <a:r>
              <a:rPr lang="en-US" sz="2000" dirty="0" smtClean="0">
                <a:solidFill>
                  <a:prstClr val="black"/>
                </a:solidFill>
                <a:latin typeface="Calibri"/>
              </a:rPr>
              <a:t>program </a:t>
            </a:r>
          </a:p>
        </p:txBody>
      </p:sp>
      <p:cxnSp>
        <p:nvCxnSpPr>
          <p:cNvPr id="9" name="Straight Connector 8"/>
          <p:cNvCxnSpPr/>
          <p:nvPr/>
        </p:nvCxnSpPr>
        <p:spPr>
          <a:xfrm>
            <a:off x="3200400" y="1889164"/>
            <a:ext cx="0" cy="441960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72200" y="1889164"/>
            <a:ext cx="0" cy="441960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276600" y="2582882"/>
            <a:ext cx="2819400" cy="3970318"/>
          </a:xfrm>
          <a:prstGeom prst="rect">
            <a:avLst/>
          </a:prstGeom>
          <a:noFill/>
        </p:spPr>
        <p:txBody>
          <a:bodyPr wrap="square" rtlCol="0">
            <a:spAutoFit/>
          </a:bodyPr>
          <a:lstStyle/>
          <a:p>
            <a:pPr marL="285750" indent="-285750" defTabSz="914400">
              <a:buClr>
                <a:srgbClr val="F57E25"/>
              </a:buClr>
              <a:buFont typeface="Arial"/>
              <a:buChar char="•"/>
            </a:pPr>
            <a:r>
              <a:rPr lang="en-US" dirty="0" smtClean="0">
                <a:solidFill>
                  <a:prstClr val="black"/>
                </a:solidFill>
                <a:latin typeface="Calibri"/>
              </a:rPr>
              <a:t>Monitoring, evaluation, performance measurement guidelines</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r>
              <a:rPr lang="en-US" dirty="0" smtClean="0">
                <a:solidFill>
                  <a:prstClr val="black"/>
                </a:solidFill>
                <a:latin typeface="Calibri"/>
              </a:rPr>
              <a:t>Outcome identification for grants, strategies, foundation level</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r>
              <a:rPr lang="en-US" dirty="0" smtClean="0">
                <a:solidFill>
                  <a:prstClr val="black"/>
                </a:solidFill>
                <a:latin typeface="Calibri"/>
              </a:rPr>
              <a:t>Metrics, indicators, dashboards (identification and/or collection)</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endParaRPr lang="en-US" dirty="0">
              <a:solidFill>
                <a:prstClr val="black"/>
              </a:solidFill>
              <a:latin typeface="Calibri"/>
            </a:endParaRPr>
          </a:p>
        </p:txBody>
      </p:sp>
      <p:sp>
        <p:nvSpPr>
          <p:cNvPr id="12" name="TextBox 11"/>
          <p:cNvSpPr txBox="1"/>
          <p:nvPr/>
        </p:nvSpPr>
        <p:spPr>
          <a:xfrm>
            <a:off x="6248400" y="2574964"/>
            <a:ext cx="2667000" cy="3970318"/>
          </a:xfrm>
          <a:prstGeom prst="rect">
            <a:avLst/>
          </a:prstGeom>
          <a:noFill/>
        </p:spPr>
        <p:txBody>
          <a:bodyPr wrap="square" rtlCol="0">
            <a:spAutoFit/>
          </a:bodyPr>
          <a:lstStyle/>
          <a:p>
            <a:pPr marL="285750" indent="-285750" defTabSz="914400">
              <a:buClr>
                <a:srgbClr val="F57E25"/>
              </a:buClr>
              <a:buFont typeface="Arial"/>
              <a:buChar char="•"/>
            </a:pPr>
            <a:r>
              <a:rPr lang="en-US" dirty="0" smtClean="0">
                <a:solidFill>
                  <a:prstClr val="black"/>
                </a:solidFill>
                <a:latin typeface="Calibri"/>
              </a:rPr>
              <a:t>Research to inform strategy</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r>
              <a:rPr lang="en-US" dirty="0" smtClean="0">
                <a:solidFill>
                  <a:prstClr val="black"/>
                </a:solidFill>
                <a:latin typeface="Calibri"/>
              </a:rPr>
              <a:t>Theories of change or logic models</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r>
              <a:rPr lang="en-US" dirty="0" smtClean="0">
                <a:solidFill>
                  <a:prstClr val="black"/>
                </a:solidFill>
                <a:latin typeface="Calibri"/>
              </a:rPr>
              <a:t>External evaluator selection</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r>
              <a:rPr lang="en-US" dirty="0">
                <a:solidFill>
                  <a:prstClr val="black"/>
                </a:solidFill>
                <a:latin typeface="Calibri"/>
              </a:rPr>
              <a:t>Learning processes</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r>
              <a:rPr lang="en-US" dirty="0" smtClean="0">
                <a:solidFill>
                  <a:prstClr val="black"/>
                </a:solidFill>
                <a:latin typeface="Calibri"/>
              </a:rPr>
              <a:t>Strategy reviews/refreshes</a:t>
            </a:r>
          </a:p>
          <a:p>
            <a:pPr marL="285750" indent="-285750" defTabSz="914400">
              <a:buClr>
                <a:srgbClr val="F57E25"/>
              </a:buClr>
              <a:buFont typeface="Arial"/>
              <a:buChar char="•"/>
            </a:pPr>
            <a:endParaRPr lang="en-US" dirty="0">
              <a:solidFill>
                <a:prstClr val="black"/>
              </a:solidFill>
              <a:latin typeface="Calibri"/>
            </a:endParaRPr>
          </a:p>
        </p:txBody>
      </p:sp>
      <p:sp>
        <p:nvSpPr>
          <p:cNvPr id="13" name="TextBox 12"/>
          <p:cNvSpPr txBox="1"/>
          <p:nvPr/>
        </p:nvSpPr>
        <p:spPr>
          <a:xfrm>
            <a:off x="228600" y="2582882"/>
            <a:ext cx="2819400" cy="3139321"/>
          </a:xfrm>
          <a:prstGeom prst="rect">
            <a:avLst/>
          </a:prstGeom>
          <a:noFill/>
        </p:spPr>
        <p:txBody>
          <a:bodyPr wrap="square" rtlCol="0">
            <a:spAutoFit/>
          </a:bodyPr>
          <a:lstStyle/>
          <a:p>
            <a:pPr marL="285750" indent="-285750" defTabSz="914400">
              <a:buClr>
                <a:srgbClr val="F57E25"/>
              </a:buClr>
              <a:buFont typeface="Arial"/>
              <a:buChar char="•"/>
            </a:pPr>
            <a:r>
              <a:rPr lang="en-US" dirty="0" smtClean="0">
                <a:solidFill>
                  <a:prstClr val="black"/>
                </a:solidFill>
                <a:latin typeface="Calibri"/>
              </a:rPr>
              <a:t>Evaluation designs </a:t>
            </a:r>
          </a:p>
          <a:p>
            <a:pPr lvl="1" defTabSz="914400">
              <a:buClr>
                <a:srgbClr val="F57E25"/>
              </a:buClr>
            </a:pPr>
            <a:r>
              <a:rPr lang="en-US" dirty="0" smtClean="0">
                <a:solidFill>
                  <a:prstClr val="black"/>
                </a:solidFill>
                <a:latin typeface="Calibri"/>
              </a:rPr>
              <a:t>(19% of foundations supported randomized controlled trials)</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r>
              <a:rPr lang="en-US" dirty="0" smtClean="0">
                <a:solidFill>
                  <a:prstClr val="black"/>
                </a:solidFill>
                <a:latin typeface="Calibri"/>
              </a:rPr>
              <a:t>External evaluator selection and management</a:t>
            </a:r>
          </a:p>
          <a:p>
            <a:pPr marL="285750" indent="-285750" defTabSz="914400">
              <a:buClr>
                <a:srgbClr val="F57E25"/>
              </a:buClr>
              <a:buFont typeface="Arial"/>
              <a:buChar char="•"/>
            </a:pPr>
            <a:endParaRPr lang="en-US" dirty="0" smtClean="0">
              <a:solidFill>
                <a:prstClr val="black"/>
              </a:solidFill>
              <a:latin typeface="Calibri"/>
            </a:endParaRPr>
          </a:p>
          <a:p>
            <a:pPr marL="285750" indent="-285750" defTabSz="914400">
              <a:buClr>
                <a:srgbClr val="F57E25"/>
              </a:buClr>
              <a:buFont typeface="Arial"/>
              <a:buChar char="•"/>
            </a:pPr>
            <a:r>
              <a:rPr lang="en-US" dirty="0" smtClean="0">
                <a:solidFill>
                  <a:prstClr val="black"/>
                </a:solidFill>
                <a:latin typeface="Calibri"/>
              </a:rPr>
              <a:t>Evidence management and dissemination</a:t>
            </a:r>
            <a:endParaRPr lang="en-US" dirty="0">
              <a:solidFill>
                <a:prstClr val="black"/>
              </a:solidFill>
              <a:latin typeface="Calibri"/>
            </a:endParaRPr>
          </a:p>
        </p:txBody>
      </p:sp>
    </p:spTree>
    <p:extLst>
      <p:ext uri="{BB962C8B-B14F-4D97-AF65-F5344CB8AC3E}">
        <p14:creationId xmlns:p14="http://schemas.microsoft.com/office/powerpoint/2010/main" val="551855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On average, evaluation staff report eight different areas of responsibility.</a:t>
            </a:r>
            <a:endParaRPr lang="en-US" sz="3600" b="1" dirty="0"/>
          </a:p>
        </p:txBody>
      </p:sp>
      <p:sp>
        <p:nvSpPr>
          <p:cNvPr id="3" name="Slide Number Placeholder 2"/>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sp>
        <p:nvSpPr>
          <p:cNvPr id="6" name="Rectangle 5"/>
          <p:cNvSpPr/>
          <p:nvPr/>
        </p:nvSpPr>
        <p:spPr>
          <a:xfrm>
            <a:off x="502920" y="1569422"/>
            <a:ext cx="4754880" cy="307777"/>
          </a:xfrm>
          <a:prstGeom prst="rect">
            <a:avLst/>
          </a:prstGeom>
        </p:spPr>
        <p:txBody>
          <a:bodyPr wrap="square" anchor="ctr">
            <a:spAutoFit/>
          </a:bodyPr>
          <a:lstStyle/>
          <a:p>
            <a:pPr algn="r" defTabSz="914400"/>
            <a:r>
              <a:rPr lang="en-US" sz="1400" dirty="0">
                <a:solidFill>
                  <a:srgbClr val="000000"/>
                </a:solidFill>
                <a:latin typeface="Calibri"/>
              </a:rPr>
              <a:t>Providing research or data to inform grantmaking strategy</a:t>
            </a:r>
            <a:r>
              <a:rPr lang="en-US" sz="1400" dirty="0">
                <a:solidFill>
                  <a:prstClr val="black"/>
                </a:solidFill>
                <a:latin typeface="Calibri"/>
              </a:rPr>
              <a:t> </a:t>
            </a:r>
          </a:p>
        </p:txBody>
      </p:sp>
      <p:sp>
        <p:nvSpPr>
          <p:cNvPr id="12" name="Rectangle 11"/>
          <p:cNvSpPr/>
          <p:nvPr/>
        </p:nvSpPr>
        <p:spPr>
          <a:xfrm>
            <a:off x="502920" y="2008076"/>
            <a:ext cx="4754880" cy="307777"/>
          </a:xfrm>
          <a:prstGeom prst="rect">
            <a:avLst/>
          </a:prstGeom>
        </p:spPr>
        <p:txBody>
          <a:bodyPr wrap="square" anchor="ctr">
            <a:spAutoFit/>
          </a:bodyPr>
          <a:lstStyle/>
          <a:p>
            <a:pPr algn="r" defTabSz="914400"/>
            <a:r>
              <a:rPr lang="en-US" sz="1400" dirty="0">
                <a:solidFill>
                  <a:srgbClr val="000000"/>
                </a:solidFill>
                <a:latin typeface="Calibri"/>
              </a:rPr>
              <a:t>Evaluating foundation initiatives or strategies</a:t>
            </a:r>
            <a:r>
              <a:rPr lang="en-US" sz="1400" dirty="0">
                <a:solidFill>
                  <a:prstClr val="black"/>
                </a:solidFill>
                <a:latin typeface="Calibri"/>
              </a:rPr>
              <a:t> </a:t>
            </a:r>
          </a:p>
        </p:txBody>
      </p:sp>
      <p:sp>
        <p:nvSpPr>
          <p:cNvPr id="13" name="Rectangle 12"/>
          <p:cNvSpPr/>
          <p:nvPr/>
        </p:nvSpPr>
        <p:spPr>
          <a:xfrm>
            <a:off x="502920" y="2457409"/>
            <a:ext cx="4754880" cy="307777"/>
          </a:xfrm>
          <a:prstGeom prst="rect">
            <a:avLst/>
          </a:prstGeom>
        </p:spPr>
        <p:txBody>
          <a:bodyPr wrap="square" anchor="ctr">
            <a:spAutoFit/>
          </a:bodyPr>
          <a:lstStyle/>
          <a:p>
            <a:pPr algn="r" defTabSz="914400"/>
            <a:r>
              <a:rPr lang="en-US" sz="1400" dirty="0">
                <a:solidFill>
                  <a:srgbClr val="000000"/>
                </a:solidFill>
                <a:latin typeface="Calibri"/>
              </a:rPr>
              <a:t>Refining grantmaking strategy during implementation</a:t>
            </a:r>
            <a:endParaRPr lang="en-US" sz="1400" dirty="0">
              <a:solidFill>
                <a:prstClr val="black"/>
              </a:solidFill>
              <a:latin typeface="Calibri"/>
            </a:endParaRPr>
          </a:p>
        </p:txBody>
      </p:sp>
      <p:sp>
        <p:nvSpPr>
          <p:cNvPr id="14" name="Rectangle 13"/>
          <p:cNvSpPr/>
          <p:nvPr/>
        </p:nvSpPr>
        <p:spPr>
          <a:xfrm>
            <a:off x="502920" y="2870886"/>
            <a:ext cx="4754880" cy="307777"/>
          </a:xfrm>
          <a:prstGeom prst="rect">
            <a:avLst/>
          </a:prstGeom>
        </p:spPr>
        <p:txBody>
          <a:bodyPr wrap="square" anchor="ctr">
            <a:spAutoFit/>
          </a:bodyPr>
          <a:lstStyle/>
          <a:p>
            <a:pPr algn="r" defTabSz="914400"/>
            <a:r>
              <a:rPr lang="en-US" sz="1400" dirty="0">
                <a:solidFill>
                  <a:srgbClr val="000000"/>
                </a:solidFill>
                <a:latin typeface="Calibri"/>
              </a:rPr>
              <a:t>Developing grantmaking strategy</a:t>
            </a:r>
            <a:endParaRPr lang="en-US" sz="1400" dirty="0">
              <a:solidFill>
                <a:prstClr val="black"/>
              </a:solidFill>
              <a:latin typeface="Calibri"/>
            </a:endParaRPr>
          </a:p>
        </p:txBody>
      </p:sp>
      <p:sp>
        <p:nvSpPr>
          <p:cNvPr id="15" name="Rectangle 14"/>
          <p:cNvSpPr/>
          <p:nvPr/>
        </p:nvSpPr>
        <p:spPr>
          <a:xfrm>
            <a:off x="502920" y="3233478"/>
            <a:ext cx="4754880" cy="521208"/>
          </a:xfrm>
          <a:prstGeom prst="rect">
            <a:avLst/>
          </a:prstGeom>
        </p:spPr>
        <p:txBody>
          <a:bodyPr wrap="square" anchor="ctr">
            <a:spAutoFit/>
          </a:bodyPr>
          <a:lstStyle/>
          <a:p>
            <a:pPr algn="r" defTabSz="914400"/>
            <a:r>
              <a:rPr lang="en-US" sz="1400" dirty="0">
                <a:solidFill>
                  <a:srgbClr val="000000"/>
                </a:solidFill>
                <a:latin typeface="Calibri"/>
              </a:rPr>
              <a:t>Designing and/or facilitating learning processes </a:t>
            </a:r>
            <a:endParaRPr lang="en-US" sz="1400" dirty="0" smtClean="0">
              <a:solidFill>
                <a:srgbClr val="000000"/>
              </a:solidFill>
              <a:latin typeface="Calibri"/>
            </a:endParaRPr>
          </a:p>
          <a:p>
            <a:pPr algn="r" defTabSz="914400"/>
            <a:r>
              <a:rPr lang="en-US" sz="1400" dirty="0" smtClean="0">
                <a:solidFill>
                  <a:srgbClr val="000000"/>
                </a:solidFill>
                <a:latin typeface="Calibri"/>
              </a:rPr>
              <a:t>or </a:t>
            </a:r>
            <a:r>
              <a:rPr lang="en-US" sz="1400" dirty="0">
                <a:solidFill>
                  <a:srgbClr val="000000"/>
                </a:solidFill>
                <a:latin typeface="Calibri"/>
              </a:rPr>
              <a:t>events within the foundation</a:t>
            </a:r>
            <a:endParaRPr lang="en-US" sz="1400" dirty="0">
              <a:solidFill>
                <a:prstClr val="black"/>
              </a:solidFill>
              <a:latin typeface="Calibri"/>
            </a:endParaRPr>
          </a:p>
        </p:txBody>
      </p:sp>
      <p:sp>
        <p:nvSpPr>
          <p:cNvPr id="16" name="Rectangle 15"/>
          <p:cNvSpPr/>
          <p:nvPr/>
        </p:nvSpPr>
        <p:spPr>
          <a:xfrm>
            <a:off x="502920" y="3793237"/>
            <a:ext cx="4754880" cy="307777"/>
          </a:xfrm>
          <a:prstGeom prst="rect">
            <a:avLst/>
          </a:prstGeom>
        </p:spPr>
        <p:txBody>
          <a:bodyPr wrap="square" anchor="ctr">
            <a:spAutoFit/>
          </a:bodyPr>
          <a:lstStyle/>
          <a:p>
            <a:pPr algn="r" defTabSz="914400"/>
            <a:r>
              <a:rPr lang="en-US" sz="1400" dirty="0">
                <a:solidFill>
                  <a:srgbClr val="000000"/>
                </a:solidFill>
                <a:latin typeface="Calibri"/>
              </a:rPr>
              <a:t>Evaluating individual grants</a:t>
            </a:r>
            <a:endParaRPr lang="en-US" sz="1400" dirty="0">
              <a:solidFill>
                <a:prstClr val="black"/>
              </a:solidFill>
              <a:latin typeface="Calibri"/>
            </a:endParaRPr>
          </a:p>
        </p:txBody>
      </p:sp>
      <p:sp>
        <p:nvSpPr>
          <p:cNvPr id="17" name="Rectangle 16"/>
          <p:cNvSpPr/>
          <p:nvPr/>
        </p:nvSpPr>
        <p:spPr>
          <a:xfrm>
            <a:off x="502920" y="4100520"/>
            <a:ext cx="4754880" cy="521208"/>
          </a:xfrm>
          <a:prstGeom prst="rect">
            <a:avLst/>
          </a:prstGeom>
        </p:spPr>
        <p:txBody>
          <a:bodyPr wrap="square" anchor="ctr">
            <a:spAutoFit/>
          </a:bodyPr>
          <a:lstStyle/>
          <a:p>
            <a:pPr algn="r" defTabSz="914400"/>
            <a:r>
              <a:rPr lang="en-US" sz="1400" dirty="0">
                <a:solidFill>
                  <a:srgbClr val="000000"/>
                </a:solidFill>
                <a:latin typeface="Calibri"/>
              </a:rPr>
              <a:t>Compiling and/or monitoring </a:t>
            </a:r>
            <a:r>
              <a:rPr lang="en-US" sz="1400" dirty="0" smtClean="0">
                <a:solidFill>
                  <a:srgbClr val="000000"/>
                </a:solidFill>
                <a:latin typeface="Calibri"/>
              </a:rPr>
              <a:t>metrics</a:t>
            </a:r>
          </a:p>
          <a:p>
            <a:pPr algn="r" defTabSz="914400"/>
            <a:r>
              <a:rPr lang="en-US" sz="1400" dirty="0" smtClean="0">
                <a:solidFill>
                  <a:srgbClr val="000000"/>
                </a:solidFill>
                <a:latin typeface="Calibri"/>
              </a:rPr>
              <a:t>to </a:t>
            </a:r>
            <a:r>
              <a:rPr lang="en-US" sz="1400" dirty="0">
                <a:solidFill>
                  <a:srgbClr val="000000"/>
                </a:solidFill>
                <a:latin typeface="Calibri"/>
              </a:rPr>
              <a:t>measure foundation performance</a:t>
            </a:r>
            <a:endParaRPr lang="en-US" sz="1400" dirty="0">
              <a:solidFill>
                <a:prstClr val="black"/>
              </a:solidFill>
              <a:latin typeface="Calibri"/>
            </a:endParaRPr>
          </a:p>
        </p:txBody>
      </p:sp>
      <p:sp>
        <p:nvSpPr>
          <p:cNvPr id="18" name="Rectangle 17"/>
          <p:cNvSpPr/>
          <p:nvPr/>
        </p:nvSpPr>
        <p:spPr>
          <a:xfrm>
            <a:off x="502920" y="4538355"/>
            <a:ext cx="4754880" cy="521208"/>
          </a:xfrm>
          <a:prstGeom prst="rect">
            <a:avLst/>
          </a:prstGeom>
        </p:spPr>
        <p:txBody>
          <a:bodyPr wrap="square" anchor="ctr">
            <a:spAutoFit/>
          </a:bodyPr>
          <a:lstStyle/>
          <a:p>
            <a:pPr algn="r" defTabSz="914400"/>
            <a:r>
              <a:rPr lang="en-US" sz="1400" dirty="0">
                <a:solidFill>
                  <a:srgbClr val="000000"/>
                </a:solidFill>
                <a:latin typeface="Calibri"/>
              </a:rPr>
              <a:t>Designing and/or facilitating learning processes </a:t>
            </a:r>
            <a:r>
              <a:rPr lang="en-US" sz="1400" dirty="0" smtClean="0">
                <a:solidFill>
                  <a:srgbClr val="000000"/>
                </a:solidFill>
                <a:latin typeface="Calibri"/>
              </a:rPr>
              <a:t>or </a:t>
            </a:r>
            <a:r>
              <a:rPr lang="en-US" sz="1400" dirty="0">
                <a:solidFill>
                  <a:srgbClr val="000000"/>
                </a:solidFill>
                <a:latin typeface="Calibri"/>
              </a:rPr>
              <a:t>events </a:t>
            </a:r>
            <a:endParaRPr lang="en-US" sz="1400" dirty="0" smtClean="0">
              <a:solidFill>
                <a:srgbClr val="000000"/>
              </a:solidFill>
              <a:latin typeface="Calibri"/>
            </a:endParaRPr>
          </a:p>
          <a:p>
            <a:pPr algn="r" defTabSz="914400"/>
            <a:r>
              <a:rPr lang="en-US" sz="1400" dirty="0" smtClean="0">
                <a:solidFill>
                  <a:srgbClr val="000000"/>
                </a:solidFill>
                <a:latin typeface="Calibri"/>
              </a:rPr>
              <a:t>with </a:t>
            </a:r>
            <a:r>
              <a:rPr lang="en-US" sz="1400" dirty="0">
                <a:solidFill>
                  <a:srgbClr val="000000"/>
                </a:solidFill>
                <a:latin typeface="Calibri"/>
              </a:rPr>
              <a:t>grantees or other external stakeholders</a:t>
            </a:r>
            <a:endParaRPr lang="en-US" sz="1400" dirty="0">
              <a:solidFill>
                <a:prstClr val="black"/>
              </a:solidFill>
              <a:latin typeface="Calibri"/>
            </a:endParaRPr>
          </a:p>
        </p:txBody>
      </p:sp>
      <p:sp>
        <p:nvSpPr>
          <p:cNvPr id="19" name="Rectangle 18"/>
          <p:cNvSpPr/>
          <p:nvPr/>
        </p:nvSpPr>
        <p:spPr>
          <a:xfrm>
            <a:off x="481149" y="5088147"/>
            <a:ext cx="4754880" cy="307777"/>
          </a:xfrm>
          <a:prstGeom prst="rect">
            <a:avLst/>
          </a:prstGeom>
        </p:spPr>
        <p:txBody>
          <a:bodyPr wrap="square" anchor="ctr">
            <a:spAutoFit/>
          </a:bodyPr>
          <a:lstStyle/>
          <a:p>
            <a:pPr algn="r" defTabSz="914400"/>
            <a:r>
              <a:rPr lang="en-US" sz="1400" dirty="0">
                <a:solidFill>
                  <a:prstClr val="black"/>
                </a:solidFill>
                <a:latin typeface="Calibri"/>
              </a:rPr>
              <a:t>Improving grantee capacity for data collection or evaluation </a:t>
            </a:r>
          </a:p>
        </p:txBody>
      </p:sp>
      <p:sp>
        <p:nvSpPr>
          <p:cNvPr id="20" name="Rectangle 19"/>
          <p:cNvSpPr/>
          <p:nvPr/>
        </p:nvSpPr>
        <p:spPr>
          <a:xfrm>
            <a:off x="502920" y="5424509"/>
            <a:ext cx="4754880" cy="521208"/>
          </a:xfrm>
          <a:prstGeom prst="rect">
            <a:avLst/>
          </a:prstGeom>
        </p:spPr>
        <p:txBody>
          <a:bodyPr wrap="square" anchor="ctr">
            <a:spAutoFit/>
          </a:bodyPr>
          <a:lstStyle/>
          <a:p>
            <a:pPr algn="r" defTabSz="914400"/>
            <a:r>
              <a:rPr lang="en-US" sz="1400" dirty="0">
                <a:solidFill>
                  <a:prstClr val="black"/>
                </a:solidFill>
                <a:latin typeface="Calibri"/>
              </a:rPr>
              <a:t>Conducting/commissioning </a:t>
            </a:r>
            <a:r>
              <a:rPr lang="en-US" sz="1400" dirty="0" smtClean="0">
                <a:solidFill>
                  <a:prstClr val="black"/>
                </a:solidFill>
                <a:latin typeface="Calibri"/>
              </a:rPr>
              <a:t>satisfaction/perception </a:t>
            </a:r>
          </a:p>
          <a:p>
            <a:pPr algn="r" defTabSz="914400"/>
            <a:r>
              <a:rPr lang="en-US" sz="1400" dirty="0" smtClean="0">
                <a:solidFill>
                  <a:prstClr val="black"/>
                </a:solidFill>
                <a:latin typeface="Calibri"/>
              </a:rPr>
              <a:t>surveys </a:t>
            </a:r>
            <a:r>
              <a:rPr lang="en-US" sz="1400" dirty="0">
                <a:solidFill>
                  <a:prstClr val="black"/>
                </a:solidFill>
                <a:latin typeface="Calibri"/>
              </a:rPr>
              <a:t>(of grantees or other stakeholders)</a:t>
            </a:r>
          </a:p>
        </p:txBody>
      </p:sp>
      <p:sp>
        <p:nvSpPr>
          <p:cNvPr id="21" name="Rectangle 20"/>
          <p:cNvSpPr/>
          <p:nvPr/>
        </p:nvSpPr>
        <p:spPr>
          <a:xfrm>
            <a:off x="502920" y="5982452"/>
            <a:ext cx="4754880" cy="307777"/>
          </a:xfrm>
          <a:prstGeom prst="rect">
            <a:avLst/>
          </a:prstGeom>
        </p:spPr>
        <p:txBody>
          <a:bodyPr wrap="square" anchor="ctr">
            <a:spAutoFit/>
          </a:bodyPr>
          <a:lstStyle/>
          <a:p>
            <a:pPr algn="r" defTabSz="914400"/>
            <a:r>
              <a:rPr lang="en-US" sz="1400" dirty="0">
                <a:solidFill>
                  <a:prstClr val="black"/>
                </a:solidFill>
                <a:latin typeface="Calibri"/>
              </a:rPr>
              <a:t>Disseminating evaluation findings externally</a:t>
            </a:r>
          </a:p>
        </p:txBody>
      </p:sp>
      <p:pic>
        <p:nvPicPr>
          <p:cNvPr id="5" name="Picture 4"/>
          <p:cNvPicPr>
            <a:picLocks noChangeAspect="1"/>
          </p:cNvPicPr>
          <p:nvPr/>
        </p:nvPicPr>
        <p:blipFill>
          <a:blip r:embed="rId3"/>
          <a:stretch>
            <a:fillRect/>
          </a:stretch>
        </p:blipFill>
        <p:spPr>
          <a:xfrm>
            <a:off x="5257800" y="1362013"/>
            <a:ext cx="3279932" cy="5114987"/>
          </a:xfrm>
          <a:prstGeom prst="rect">
            <a:avLst/>
          </a:prstGeom>
        </p:spPr>
      </p:pic>
    </p:spTree>
    <p:extLst>
      <p:ext uri="{BB962C8B-B14F-4D97-AF65-F5344CB8AC3E}">
        <p14:creationId xmlns:p14="http://schemas.microsoft.com/office/powerpoint/2010/main" val="3820936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Evaluation staff tend to focus their time </a:t>
            </a:r>
            <a:br>
              <a:rPr lang="en-US" sz="3600" dirty="0" smtClean="0"/>
            </a:br>
            <a:r>
              <a:rPr lang="en-US" sz="3600" dirty="0" smtClean="0"/>
              <a:t>at the strategy or initiative level.</a:t>
            </a:r>
            <a:endParaRPr lang="en-US" sz="3600" b="1" dirty="0"/>
          </a:p>
        </p:txBody>
      </p:sp>
      <p:sp>
        <p:nvSpPr>
          <p:cNvPr id="3" name="Slide Number Placeholder 2"/>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19</a:t>
            </a:fld>
            <a:endParaRPr lang="en-US" dirty="0">
              <a:solidFill>
                <a:prstClr val="black">
                  <a:tint val="75000"/>
                </a:prstClr>
              </a:solidFill>
              <a:latin typeface="Calibri"/>
            </a:endParaRPr>
          </a:p>
        </p:txBody>
      </p:sp>
      <p:sp>
        <p:nvSpPr>
          <p:cNvPr id="4" name="Rectangle 3"/>
          <p:cNvSpPr/>
          <p:nvPr/>
        </p:nvSpPr>
        <p:spPr>
          <a:xfrm>
            <a:off x="3866321" y="4495800"/>
            <a:ext cx="1447802" cy="122387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Calibri"/>
              </a:rPr>
              <a:t>Individual Grants</a:t>
            </a:r>
            <a:endParaRPr lang="en-US" dirty="0">
              <a:solidFill>
                <a:prstClr val="white"/>
              </a:solidFill>
              <a:latin typeface="Calibri"/>
            </a:endParaRPr>
          </a:p>
        </p:txBody>
      </p:sp>
      <p:sp>
        <p:nvSpPr>
          <p:cNvPr id="6" name="Rectangle 5"/>
          <p:cNvSpPr/>
          <p:nvPr/>
        </p:nvSpPr>
        <p:spPr>
          <a:xfrm>
            <a:off x="3866321" y="3078558"/>
            <a:ext cx="1447802" cy="11559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Calibri"/>
              </a:rPr>
              <a:t>Initiatives or Strategies</a:t>
            </a:r>
            <a:endParaRPr lang="en-US" dirty="0">
              <a:solidFill>
                <a:prstClr val="white"/>
              </a:solidFill>
              <a:latin typeface="Calibri"/>
            </a:endParaRPr>
          </a:p>
        </p:txBody>
      </p:sp>
      <p:sp>
        <p:nvSpPr>
          <p:cNvPr id="34" name="TextBox 33"/>
          <p:cNvSpPr txBox="1"/>
          <p:nvPr/>
        </p:nvSpPr>
        <p:spPr>
          <a:xfrm>
            <a:off x="5695121" y="2994831"/>
            <a:ext cx="2512708" cy="1323439"/>
          </a:xfrm>
          <a:prstGeom prst="rect">
            <a:avLst/>
          </a:prstGeom>
          <a:noFill/>
        </p:spPr>
        <p:txBody>
          <a:bodyPr wrap="square" rtlCol="0">
            <a:spAutoFit/>
          </a:bodyPr>
          <a:lstStyle/>
          <a:p>
            <a:pPr defTabSz="914400"/>
            <a:r>
              <a:rPr lang="en-US" sz="2000" b="1" dirty="0" smtClean="0">
                <a:solidFill>
                  <a:srgbClr val="F57E25"/>
                </a:solidFill>
                <a:latin typeface="Calibri"/>
              </a:rPr>
              <a:t>51% say evaluating foundation initiatives or strategies is a priority</a:t>
            </a:r>
            <a:endParaRPr lang="en-US" sz="2000" b="1" dirty="0">
              <a:solidFill>
                <a:srgbClr val="F57E25"/>
              </a:solidFill>
              <a:latin typeface="Calibri"/>
            </a:endParaRPr>
          </a:p>
        </p:txBody>
      </p:sp>
      <p:sp>
        <p:nvSpPr>
          <p:cNvPr id="36" name="Frame 35"/>
          <p:cNvSpPr/>
          <p:nvPr/>
        </p:nvSpPr>
        <p:spPr>
          <a:xfrm>
            <a:off x="3690257" y="2939144"/>
            <a:ext cx="1828800" cy="1447800"/>
          </a:xfrm>
          <a:prstGeom prst="frame">
            <a:avLst>
              <a:gd name="adj1" fmla="val 4873"/>
            </a:avLst>
          </a:prstGeom>
          <a:solidFill>
            <a:srgbClr val="F57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40" name="TextBox 39"/>
          <p:cNvSpPr txBox="1"/>
          <p:nvPr/>
        </p:nvSpPr>
        <p:spPr>
          <a:xfrm>
            <a:off x="794657" y="4763869"/>
            <a:ext cx="2971800" cy="646331"/>
          </a:xfrm>
          <a:prstGeom prst="rect">
            <a:avLst/>
          </a:prstGeom>
          <a:noFill/>
        </p:spPr>
        <p:txBody>
          <a:bodyPr wrap="square" rtlCol="0">
            <a:spAutoFit/>
          </a:bodyPr>
          <a:lstStyle/>
          <a:p>
            <a:pPr algn="r" defTabSz="914400"/>
            <a:r>
              <a:rPr lang="en-US" dirty="0" smtClean="0">
                <a:solidFill>
                  <a:prstClr val="black"/>
                </a:solidFill>
                <a:latin typeface="Calibri"/>
              </a:rPr>
              <a:t>34% say evaluating individual grants is a priority</a:t>
            </a:r>
            <a:endParaRPr lang="en-US" dirty="0">
              <a:solidFill>
                <a:prstClr val="black"/>
              </a:solidFill>
              <a:latin typeface="Calibri"/>
            </a:endParaRPr>
          </a:p>
        </p:txBody>
      </p:sp>
      <p:sp>
        <p:nvSpPr>
          <p:cNvPr id="41" name="Rectangle 40"/>
          <p:cNvSpPr/>
          <p:nvPr/>
        </p:nvSpPr>
        <p:spPr>
          <a:xfrm>
            <a:off x="457199" y="1972270"/>
            <a:ext cx="3309257" cy="923330"/>
          </a:xfrm>
          <a:prstGeom prst="rect">
            <a:avLst/>
          </a:prstGeom>
        </p:spPr>
        <p:txBody>
          <a:bodyPr wrap="square">
            <a:spAutoFit/>
          </a:bodyPr>
          <a:lstStyle/>
          <a:p>
            <a:pPr algn="r" defTabSz="914400"/>
            <a:r>
              <a:rPr lang="en-US" dirty="0" smtClean="0">
                <a:solidFill>
                  <a:prstClr val="black"/>
                </a:solidFill>
                <a:latin typeface="Calibri"/>
              </a:rPr>
              <a:t>32% say compiling or </a:t>
            </a:r>
            <a:r>
              <a:rPr lang="en-US" dirty="0">
                <a:solidFill>
                  <a:prstClr val="black"/>
                </a:solidFill>
                <a:latin typeface="Calibri"/>
              </a:rPr>
              <a:t>monitoring metrics to measure foundation </a:t>
            </a:r>
            <a:r>
              <a:rPr lang="en-US" dirty="0" smtClean="0">
                <a:solidFill>
                  <a:prstClr val="black"/>
                </a:solidFill>
                <a:latin typeface="Calibri"/>
              </a:rPr>
              <a:t>performance is a priority</a:t>
            </a:r>
            <a:endParaRPr lang="en-US" dirty="0">
              <a:solidFill>
                <a:prstClr val="black"/>
              </a:solidFill>
              <a:latin typeface="Calibri"/>
            </a:endParaRPr>
          </a:p>
        </p:txBody>
      </p:sp>
      <p:sp>
        <p:nvSpPr>
          <p:cNvPr id="42" name="Rectangle 41"/>
          <p:cNvSpPr/>
          <p:nvPr/>
        </p:nvSpPr>
        <p:spPr>
          <a:xfrm>
            <a:off x="3866321" y="1905000"/>
            <a:ext cx="1447802" cy="9315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Calibri"/>
              </a:rPr>
              <a:t>Foundation</a:t>
            </a:r>
            <a:endParaRPr lang="en-US" dirty="0">
              <a:solidFill>
                <a:prstClr val="white"/>
              </a:solidFill>
              <a:latin typeface="Calibri"/>
            </a:endParaRPr>
          </a:p>
        </p:txBody>
      </p:sp>
    </p:spTree>
    <p:extLst>
      <p:ext uri="{BB962C8B-B14F-4D97-AF65-F5344CB8AC3E}">
        <p14:creationId xmlns:p14="http://schemas.microsoft.com/office/powerpoint/2010/main" val="192806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825501"/>
          </a:xfrm>
        </p:spPr>
        <p:txBody>
          <a:bodyPr>
            <a:noAutofit/>
          </a:bodyPr>
          <a:lstStyle/>
          <a:p>
            <a:pPr algn="ctr"/>
            <a:r>
              <a:rPr lang="en-US" sz="3600" dirty="0" smtClean="0">
                <a:solidFill>
                  <a:schemeClr val="accent1"/>
                </a:solidFill>
              </a:rPr>
              <a:t>Think about your “fit” across and within.</a:t>
            </a:r>
            <a:endParaRPr lang="en-US" sz="3600" b="0" dirty="0">
              <a:solidFill>
                <a:schemeClr val="accent1"/>
              </a:solidFill>
            </a:endParaRPr>
          </a:p>
        </p:txBody>
      </p:sp>
      <p:cxnSp>
        <p:nvCxnSpPr>
          <p:cNvPr id="3" name="Straight Connector 2"/>
          <p:cNvCxnSpPr/>
          <p:nvPr/>
        </p:nvCxnSpPr>
        <p:spPr>
          <a:xfrm flipV="1">
            <a:off x="3124200" y="1634787"/>
            <a:ext cx="0" cy="522321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6172200" y="1634787"/>
            <a:ext cx="0" cy="522321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flipV="1">
            <a:off x="0" y="1962671"/>
            <a:ext cx="9144000" cy="703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Box 51"/>
          <p:cNvSpPr txBox="1">
            <a:spLocks noChangeArrowheads="1"/>
          </p:cNvSpPr>
          <p:nvPr/>
        </p:nvSpPr>
        <p:spPr bwMode="auto">
          <a:xfrm>
            <a:off x="596530" y="1160422"/>
            <a:ext cx="1923423" cy="461665"/>
          </a:xfrm>
          <a:prstGeom prst="rect">
            <a:avLst/>
          </a:prstGeom>
          <a:solidFill>
            <a:schemeClr val="accent5"/>
          </a:solidFill>
          <a:ln w="9525">
            <a:noFill/>
            <a:miter lim="800000"/>
            <a:headEnd/>
            <a:tailEnd/>
          </a:ln>
        </p:spPr>
        <p:txBody>
          <a:bodyPr wrap="none">
            <a:prstTxWarp prst="textNoShape">
              <a:avLst/>
            </a:prstTxWarp>
            <a:spAutoFit/>
          </a:bodyPr>
          <a:lstStyle/>
          <a:p>
            <a:pPr algn="ctr"/>
            <a:r>
              <a:rPr lang="en-US" sz="2400" dirty="0" smtClean="0">
                <a:solidFill>
                  <a:schemeClr val="bg1"/>
                </a:solidFill>
              </a:rPr>
              <a:t>FOUNDATION </a:t>
            </a:r>
            <a:endParaRPr lang="en-US" sz="2400" dirty="0">
              <a:solidFill>
                <a:schemeClr val="bg1"/>
              </a:solidFill>
            </a:endParaRPr>
          </a:p>
        </p:txBody>
      </p:sp>
      <p:sp>
        <p:nvSpPr>
          <p:cNvPr id="8" name="Text Box 51"/>
          <p:cNvSpPr txBox="1">
            <a:spLocks noChangeArrowheads="1"/>
          </p:cNvSpPr>
          <p:nvPr/>
        </p:nvSpPr>
        <p:spPr bwMode="auto">
          <a:xfrm>
            <a:off x="3669552" y="975756"/>
            <a:ext cx="1822584" cy="830997"/>
          </a:xfrm>
          <a:prstGeom prst="rect">
            <a:avLst/>
          </a:prstGeom>
          <a:solidFill>
            <a:schemeClr val="accent5"/>
          </a:solidFill>
          <a:ln w="9525">
            <a:noFill/>
            <a:miter lim="800000"/>
            <a:headEnd/>
            <a:tailEnd/>
          </a:ln>
        </p:spPr>
        <p:txBody>
          <a:bodyPr wrap="none">
            <a:prstTxWarp prst="textNoShape">
              <a:avLst/>
            </a:prstTxWarp>
            <a:spAutoFit/>
          </a:bodyPr>
          <a:lstStyle/>
          <a:p>
            <a:pPr algn="ctr"/>
            <a:r>
              <a:rPr lang="en-US" sz="2400" dirty="0" smtClean="0">
                <a:solidFill>
                  <a:schemeClr val="bg1"/>
                </a:solidFill>
              </a:rPr>
              <a:t>EVALUATION </a:t>
            </a:r>
          </a:p>
          <a:p>
            <a:pPr algn="ctr"/>
            <a:r>
              <a:rPr lang="en-US" sz="2400" dirty="0" smtClean="0">
                <a:solidFill>
                  <a:schemeClr val="bg1"/>
                </a:solidFill>
              </a:rPr>
              <a:t>FUNCTION</a:t>
            </a:r>
            <a:endParaRPr lang="en-US" sz="2400" dirty="0">
              <a:solidFill>
                <a:schemeClr val="bg1"/>
              </a:solidFill>
            </a:endParaRPr>
          </a:p>
        </p:txBody>
      </p:sp>
      <p:sp>
        <p:nvSpPr>
          <p:cNvPr id="9" name="Text Box 51"/>
          <p:cNvSpPr txBox="1">
            <a:spLocks noChangeArrowheads="1"/>
          </p:cNvSpPr>
          <p:nvPr/>
        </p:nvSpPr>
        <p:spPr bwMode="auto">
          <a:xfrm>
            <a:off x="6742953" y="975756"/>
            <a:ext cx="1822584" cy="830997"/>
          </a:xfrm>
          <a:prstGeom prst="rect">
            <a:avLst/>
          </a:prstGeom>
          <a:solidFill>
            <a:schemeClr val="accent5"/>
          </a:solidFill>
          <a:ln w="9525">
            <a:noFill/>
            <a:miter lim="800000"/>
            <a:headEnd/>
            <a:tailEnd/>
          </a:ln>
        </p:spPr>
        <p:txBody>
          <a:bodyPr wrap="none">
            <a:prstTxWarp prst="textNoShape">
              <a:avLst/>
            </a:prstTxWarp>
            <a:spAutoFit/>
          </a:bodyPr>
          <a:lstStyle/>
          <a:p>
            <a:pPr algn="ctr"/>
            <a:r>
              <a:rPr lang="en-US" sz="2400" dirty="0" smtClean="0">
                <a:solidFill>
                  <a:schemeClr val="bg1"/>
                </a:solidFill>
              </a:rPr>
              <a:t>EVALUATION </a:t>
            </a:r>
          </a:p>
          <a:p>
            <a:pPr algn="ctr"/>
            <a:r>
              <a:rPr lang="en-US" sz="2400" dirty="0" smtClean="0">
                <a:solidFill>
                  <a:schemeClr val="bg1"/>
                </a:solidFill>
              </a:rPr>
              <a:t>CULTURE</a:t>
            </a:r>
            <a:endParaRPr lang="en-US" sz="2400" dirty="0">
              <a:solidFill>
                <a:schemeClr val="bg1"/>
              </a:solidFill>
            </a:endParaRPr>
          </a:p>
        </p:txBody>
      </p:sp>
      <p:sp>
        <p:nvSpPr>
          <p:cNvPr id="10" name="TextBox 9"/>
          <p:cNvSpPr txBox="1"/>
          <p:nvPr/>
        </p:nvSpPr>
        <p:spPr>
          <a:xfrm>
            <a:off x="562115" y="1955977"/>
            <a:ext cx="1995045" cy="369332"/>
          </a:xfrm>
          <a:prstGeom prst="rect">
            <a:avLst/>
          </a:prstGeom>
          <a:noFill/>
        </p:spPr>
        <p:txBody>
          <a:bodyPr wrap="none" rtlCol="0">
            <a:spAutoFit/>
          </a:bodyPr>
          <a:lstStyle/>
          <a:p>
            <a:r>
              <a:rPr lang="en-US" i="1" dirty="0" smtClean="0"/>
              <a:t>What do we need?</a:t>
            </a:r>
            <a:endParaRPr lang="en-US" i="1" dirty="0"/>
          </a:p>
        </p:txBody>
      </p:sp>
      <p:sp>
        <p:nvSpPr>
          <p:cNvPr id="11" name="TextBox 10"/>
          <p:cNvSpPr txBox="1"/>
          <p:nvPr/>
        </p:nvSpPr>
        <p:spPr>
          <a:xfrm>
            <a:off x="3618752" y="1955977"/>
            <a:ext cx="2074393" cy="369332"/>
          </a:xfrm>
          <a:prstGeom prst="rect">
            <a:avLst/>
          </a:prstGeom>
          <a:noFill/>
        </p:spPr>
        <p:txBody>
          <a:bodyPr wrap="none" rtlCol="0">
            <a:spAutoFit/>
          </a:bodyPr>
          <a:lstStyle/>
          <a:p>
            <a:r>
              <a:rPr lang="en-US" i="1" dirty="0" smtClean="0"/>
              <a:t>How should it look?</a:t>
            </a:r>
            <a:endParaRPr lang="en-US" i="1" dirty="0"/>
          </a:p>
        </p:txBody>
      </p:sp>
      <p:sp>
        <p:nvSpPr>
          <p:cNvPr id="12" name="TextBox 11"/>
          <p:cNvSpPr txBox="1"/>
          <p:nvPr/>
        </p:nvSpPr>
        <p:spPr>
          <a:xfrm>
            <a:off x="6209553" y="1955977"/>
            <a:ext cx="2926715" cy="369332"/>
          </a:xfrm>
          <a:prstGeom prst="rect">
            <a:avLst/>
          </a:prstGeom>
          <a:noFill/>
        </p:spPr>
        <p:txBody>
          <a:bodyPr wrap="none" rtlCol="0">
            <a:spAutoFit/>
          </a:bodyPr>
          <a:lstStyle/>
          <a:p>
            <a:r>
              <a:rPr lang="en-US" i="1" dirty="0" smtClean="0"/>
              <a:t>What should we say and do?</a:t>
            </a:r>
            <a:endParaRPr lang="en-US" i="1" dirty="0"/>
          </a:p>
        </p:txBody>
      </p:sp>
      <p:sp>
        <p:nvSpPr>
          <p:cNvPr id="13" name="Text Box 51"/>
          <p:cNvSpPr txBox="1">
            <a:spLocks noChangeArrowheads="1"/>
          </p:cNvSpPr>
          <p:nvPr/>
        </p:nvSpPr>
        <p:spPr bwMode="auto">
          <a:xfrm>
            <a:off x="3961390" y="2582822"/>
            <a:ext cx="1415973"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Staffing</a:t>
            </a:r>
            <a:endParaRPr lang="en-US" sz="2000" dirty="0">
              <a:latin typeface="Courier"/>
              <a:cs typeface="Courier"/>
            </a:endParaRPr>
          </a:p>
        </p:txBody>
      </p:sp>
      <p:sp>
        <p:nvSpPr>
          <p:cNvPr id="14" name="Text Box 51"/>
          <p:cNvSpPr txBox="1">
            <a:spLocks noChangeArrowheads="1"/>
          </p:cNvSpPr>
          <p:nvPr/>
        </p:nvSpPr>
        <p:spPr bwMode="auto">
          <a:xfrm>
            <a:off x="3961390" y="3287741"/>
            <a:ext cx="1415973"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Position</a:t>
            </a:r>
            <a:endParaRPr lang="en-US" sz="2000" dirty="0">
              <a:latin typeface="Courier"/>
              <a:cs typeface="Courier"/>
            </a:endParaRPr>
          </a:p>
        </p:txBody>
      </p:sp>
      <p:sp>
        <p:nvSpPr>
          <p:cNvPr id="15" name="Text Box 51"/>
          <p:cNvSpPr txBox="1">
            <a:spLocks noChangeArrowheads="1"/>
          </p:cNvSpPr>
          <p:nvPr/>
        </p:nvSpPr>
        <p:spPr bwMode="auto">
          <a:xfrm>
            <a:off x="4269217" y="3913066"/>
            <a:ext cx="800319"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Role</a:t>
            </a:r>
            <a:endParaRPr lang="en-US" sz="2000" dirty="0">
              <a:latin typeface="Courier"/>
              <a:cs typeface="Courier"/>
            </a:endParaRPr>
          </a:p>
        </p:txBody>
      </p:sp>
      <p:sp>
        <p:nvSpPr>
          <p:cNvPr id="16" name="Text Box 51"/>
          <p:cNvSpPr txBox="1">
            <a:spLocks noChangeArrowheads="1"/>
          </p:cNvSpPr>
          <p:nvPr/>
        </p:nvSpPr>
        <p:spPr bwMode="auto">
          <a:xfrm>
            <a:off x="3345737" y="4526100"/>
            <a:ext cx="2647279" cy="707886"/>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Scope/</a:t>
            </a:r>
          </a:p>
          <a:p>
            <a:pPr algn="ctr"/>
            <a:r>
              <a:rPr lang="en-US" sz="2000" dirty="0" smtClean="0">
                <a:latin typeface="Courier"/>
                <a:cs typeface="Courier"/>
              </a:rPr>
              <a:t>Responsibilities</a:t>
            </a:r>
            <a:endParaRPr lang="en-US" sz="2000" dirty="0">
              <a:latin typeface="Courier"/>
              <a:cs typeface="Courier"/>
            </a:endParaRPr>
          </a:p>
        </p:txBody>
      </p:sp>
      <p:sp>
        <p:nvSpPr>
          <p:cNvPr id="17" name="Text Box 51"/>
          <p:cNvSpPr txBox="1">
            <a:spLocks noChangeArrowheads="1"/>
          </p:cNvSpPr>
          <p:nvPr/>
        </p:nvSpPr>
        <p:spPr bwMode="auto">
          <a:xfrm>
            <a:off x="4115303" y="6176922"/>
            <a:ext cx="1108146"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Budget</a:t>
            </a:r>
            <a:endParaRPr lang="en-US" sz="2000" dirty="0">
              <a:latin typeface="Courier"/>
              <a:cs typeface="Courier"/>
            </a:endParaRPr>
          </a:p>
        </p:txBody>
      </p:sp>
      <p:sp>
        <p:nvSpPr>
          <p:cNvPr id="21" name="Text Box 51"/>
          <p:cNvSpPr txBox="1">
            <a:spLocks noChangeArrowheads="1"/>
          </p:cNvSpPr>
          <p:nvPr/>
        </p:nvSpPr>
        <p:spPr bwMode="auto">
          <a:xfrm>
            <a:off x="3422693" y="5500566"/>
            <a:ext cx="2493366"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Users/Audiences</a:t>
            </a:r>
            <a:endParaRPr lang="en-US" sz="2000" dirty="0">
              <a:latin typeface="Courier"/>
              <a:cs typeface="Courier"/>
            </a:endParaRPr>
          </a:p>
        </p:txBody>
      </p:sp>
      <p:sp>
        <p:nvSpPr>
          <p:cNvPr id="23" name="Text Box 51"/>
          <p:cNvSpPr txBox="1">
            <a:spLocks noChangeArrowheads="1"/>
          </p:cNvSpPr>
          <p:nvPr/>
        </p:nvSpPr>
        <p:spPr bwMode="auto">
          <a:xfrm>
            <a:off x="67622" y="2535176"/>
            <a:ext cx="2955106"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Niche and Approach</a:t>
            </a:r>
            <a:endParaRPr lang="en-US" sz="2000" dirty="0">
              <a:latin typeface="Courier"/>
              <a:cs typeface="Courier"/>
            </a:endParaRPr>
          </a:p>
        </p:txBody>
      </p:sp>
      <p:sp>
        <p:nvSpPr>
          <p:cNvPr id="24" name="Text Box 51"/>
          <p:cNvSpPr txBox="1">
            <a:spLocks noChangeArrowheads="1"/>
          </p:cNvSpPr>
          <p:nvPr/>
        </p:nvSpPr>
        <p:spPr bwMode="auto">
          <a:xfrm>
            <a:off x="811789" y="5140262"/>
            <a:ext cx="1415973"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Strategy</a:t>
            </a:r>
            <a:endParaRPr lang="en-US" sz="2000" dirty="0">
              <a:latin typeface="Courier"/>
              <a:cs typeface="Courier"/>
            </a:endParaRPr>
          </a:p>
        </p:txBody>
      </p:sp>
      <p:sp>
        <p:nvSpPr>
          <p:cNvPr id="27" name="Text Box 51"/>
          <p:cNvSpPr txBox="1">
            <a:spLocks noChangeArrowheads="1"/>
          </p:cNvSpPr>
          <p:nvPr/>
        </p:nvSpPr>
        <p:spPr bwMode="auto">
          <a:xfrm>
            <a:off x="888746" y="5711762"/>
            <a:ext cx="1262059"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Culture</a:t>
            </a:r>
            <a:endParaRPr lang="en-US" sz="2000" dirty="0">
              <a:latin typeface="Courier"/>
              <a:cs typeface="Courier"/>
            </a:endParaRPr>
          </a:p>
        </p:txBody>
      </p:sp>
      <p:sp>
        <p:nvSpPr>
          <p:cNvPr id="28" name="Text Box 51"/>
          <p:cNvSpPr txBox="1">
            <a:spLocks noChangeArrowheads="1"/>
          </p:cNvSpPr>
          <p:nvPr/>
        </p:nvSpPr>
        <p:spPr bwMode="auto">
          <a:xfrm>
            <a:off x="221541" y="3087686"/>
            <a:ext cx="2647279"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Arenas of Action</a:t>
            </a:r>
            <a:endParaRPr lang="en-US" sz="2000" dirty="0">
              <a:latin typeface="Courier"/>
              <a:cs typeface="Courier"/>
            </a:endParaRPr>
          </a:p>
        </p:txBody>
      </p:sp>
      <p:sp>
        <p:nvSpPr>
          <p:cNvPr id="29" name="Text Box 51"/>
          <p:cNvSpPr txBox="1">
            <a:spLocks noChangeArrowheads="1"/>
          </p:cNvSpPr>
          <p:nvPr/>
        </p:nvSpPr>
        <p:spPr bwMode="auto">
          <a:xfrm>
            <a:off x="221536" y="3698992"/>
            <a:ext cx="2647279"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Leadership Roles</a:t>
            </a:r>
            <a:endParaRPr lang="en-US" sz="2000" dirty="0">
              <a:latin typeface="Courier"/>
              <a:cs typeface="Courier"/>
            </a:endParaRPr>
          </a:p>
        </p:txBody>
      </p:sp>
      <p:sp>
        <p:nvSpPr>
          <p:cNvPr id="30" name="Text Box 51"/>
          <p:cNvSpPr txBox="1">
            <a:spLocks noChangeArrowheads="1"/>
          </p:cNvSpPr>
          <p:nvPr/>
        </p:nvSpPr>
        <p:spPr bwMode="auto">
          <a:xfrm>
            <a:off x="298499" y="4313176"/>
            <a:ext cx="2493366" cy="707886"/>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Program Officer </a:t>
            </a:r>
          </a:p>
          <a:p>
            <a:pPr algn="ctr"/>
            <a:r>
              <a:rPr lang="en-US" sz="2000" dirty="0" smtClean="0">
                <a:latin typeface="Courier"/>
                <a:cs typeface="Courier"/>
              </a:rPr>
              <a:t>Roles</a:t>
            </a:r>
            <a:endParaRPr lang="en-US" sz="2000" dirty="0">
              <a:latin typeface="Courier"/>
              <a:cs typeface="Courier"/>
            </a:endParaRPr>
          </a:p>
        </p:txBody>
      </p:sp>
      <p:sp>
        <p:nvSpPr>
          <p:cNvPr id="35" name="Slide Number Placeholder 3"/>
          <p:cNvSpPr>
            <a:spLocks noGrp="1"/>
          </p:cNvSpPr>
          <p:nvPr>
            <p:ph type="sldNum" sz="quarter" idx="12"/>
          </p:nvPr>
        </p:nvSpPr>
        <p:spPr>
          <a:xfrm>
            <a:off x="0" y="6604000"/>
            <a:ext cx="647700" cy="253999"/>
          </a:xfrm>
        </p:spPr>
        <p:txBody>
          <a:bodyPr/>
          <a:lstStyle/>
          <a:p>
            <a:fld id="{31C3BF4F-9B77-EB44-8277-3A956F0D0572}" type="slidenum">
              <a:rPr lang="en-US" sz="1000" smtClean="0"/>
              <a:pPr/>
              <a:t>2</a:t>
            </a:fld>
            <a:endParaRPr lang="en-US" sz="1000" dirty="0"/>
          </a:p>
        </p:txBody>
      </p:sp>
      <p:sp>
        <p:nvSpPr>
          <p:cNvPr id="36" name="Text Box 51"/>
          <p:cNvSpPr txBox="1">
            <a:spLocks noChangeArrowheads="1"/>
          </p:cNvSpPr>
          <p:nvPr/>
        </p:nvSpPr>
        <p:spPr bwMode="auto">
          <a:xfrm>
            <a:off x="6551737" y="3675151"/>
            <a:ext cx="2339453" cy="707886"/>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Espoused </a:t>
            </a:r>
          </a:p>
          <a:p>
            <a:pPr algn="ctr"/>
            <a:r>
              <a:rPr lang="en-US" sz="2000" dirty="0" smtClean="0">
                <a:latin typeface="Courier"/>
                <a:cs typeface="Courier"/>
              </a:rPr>
              <a:t>Beliefs/Values</a:t>
            </a:r>
            <a:endParaRPr lang="en-US" sz="2000" dirty="0">
              <a:latin typeface="Courier"/>
              <a:cs typeface="Courier"/>
            </a:endParaRPr>
          </a:p>
        </p:txBody>
      </p:sp>
      <p:sp>
        <p:nvSpPr>
          <p:cNvPr id="37" name="Text Box 51"/>
          <p:cNvSpPr txBox="1">
            <a:spLocks noChangeArrowheads="1"/>
          </p:cNvSpPr>
          <p:nvPr/>
        </p:nvSpPr>
        <p:spPr bwMode="auto">
          <a:xfrm>
            <a:off x="6853372" y="4816761"/>
            <a:ext cx="1569886" cy="400110"/>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Artifacts</a:t>
            </a:r>
            <a:endParaRPr lang="en-US" sz="2000" dirty="0">
              <a:latin typeface="Courier"/>
              <a:cs typeface="Courier"/>
            </a:endParaRPr>
          </a:p>
        </p:txBody>
      </p:sp>
      <p:sp>
        <p:nvSpPr>
          <p:cNvPr id="38" name="Text Box 51"/>
          <p:cNvSpPr txBox="1">
            <a:spLocks noChangeArrowheads="1"/>
          </p:cNvSpPr>
          <p:nvPr/>
        </p:nvSpPr>
        <p:spPr bwMode="auto">
          <a:xfrm>
            <a:off x="6853372" y="5594379"/>
            <a:ext cx="1569886" cy="707886"/>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Rituals/</a:t>
            </a:r>
          </a:p>
          <a:p>
            <a:pPr algn="ctr"/>
            <a:r>
              <a:rPr lang="en-US" sz="2000" dirty="0" smtClean="0">
                <a:latin typeface="Courier"/>
                <a:cs typeface="Courier"/>
              </a:rPr>
              <a:t>Processes</a:t>
            </a:r>
            <a:endParaRPr lang="en-US" sz="2000" dirty="0">
              <a:latin typeface="Courier"/>
              <a:cs typeface="Courier"/>
            </a:endParaRPr>
          </a:p>
        </p:txBody>
      </p:sp>
      <p:sp>
        <p:nvSpPr>
          <p:cNvPr id="39" name="Text Box 51"/>
          <p:cNvSpPr txBox="1">
            <a:spLocks noChangeArrowheads="1"/>
          </p:cNvSpPr>
          <p:nvPr/>
        </p:nvSpPr>
        <p:spPr bwMode="auto">
          <a:xfrm>
            <a:off x="6742953" y="2579855"/>
            <a:ext cx="1877713" cy="707886"/>
          </a:xfrm>
          <a:prstGeom prst="rect">
            <a:avLst/>
          </a:prstGeom>
          <a:solidFill>
            <a:schemeClr val="bg1">
              <a:lumMod val="75000"/>
            </a:schemeClr>
          </a:solidFill>
          <a:ln w="9525">
            <a:noFill/>
            <a:miter lim="800000"/>
            <a:headEnd/>
            <a:tailEnd/>
          </a:ln>
        </p:spPr>
        <p:txBody>
          <a:bodyPr wrap="none">
            <a:prstTxWarp prst="textNoShape">
              <a:avLst/>
            </a:prstTxWarp>
            <a:spAutoFit/>
          </a:bodyPr>
          <a:lstStyle/>
          <a:p>
            <a:pPr algn="ctr"/>
            <a:r>
              <a:rPr lang="en-US" sz="2000" dirty="0" smtClean="0">
                <a:latin typeface="Courier"/>
                <a:cs typeface="Courier"/>
              </a:rPr>
              <a:t>Underlying </a:t>
            </a:r>
          </a:p>
          <a:p>
            <a:pPr algn="ctr"/>
            <a:r>
              <a:rPr lang="en-US" sz="2000" dirty="0" smtClean="0">
                <a:latin typeface="Courier"/>
                <a:cs typeface="Courier"/>
              </a:rPr>
              <a:t>Assumptions</a:t>
            </a:r>
            <a:endParaRPr lang="en-US" sz="2000" dirty="0">
              <a:latin typeface="Courier"/>
              <a:cs typeface="Courier"/>
            </a:endParaRPr>
          </a:p>
        </p:txBody>
      </p:sp>
    </p:spTree>
    <p:extLst>
      <p:ext uri="{BB962C8B-B14F-4D97-AF65-F5344CB8AC3E}">
        <p14:creationId xmlns:p14="http://schemas.microsoft.com/office/powerpoint/2010/main" val="2137070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LEARNING AND USE</a:t>
            </a:r>
            <a:endParaRPr lang="en-US" dirty="0"/>
          </a:p>
        </p:txBody>
      </p:sp>
      <p:sp>
        <p:nvSpPr>
          <p:cNvPr id="3" name="Slide Number Placeholder 2"/>
          <p:cNvSpPr>
            <a:spLocks noGrp="1"/>
          </p:cNvSpPr>
          <p:nvPr>
            <p:ph type="sldNum" sz="quarter" idx="12"/>
          </p:nvPr>
        </p:nvSpPr>
        <p:spPr/>
        <p:txBody>
          <a:bodyPr/>
          <a:lstStyle/>
          <a:p>
            <a:fld id="{75E75521-A088-4445-9AB6-3D3C933D0FE4}"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58872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Roundtable interviewees shared </a:t>
            </a:r>
            <a:br>
              <a:rPr lang="en-US" sz="3600" dirty="0" smtClean="0"/>
            </a:br>
            <a:r>
              <a:rPr lang="en-US" sz="3600" dirty="0" smtClean="0"/>
              <a:t>four top signals of success.</a:t>
            </a:r>
            <a:endParaRPr lang="en-US" sz="3600" dirty="0"/>
          </a:p>
        </p:txBody>
      </p:sp>
      <p:sp>
        <p:nvSpPr>
          <p:cNvPr id="4" name="Slide Number Placeholder 3"/>
          <p:cNvSpPr>
            <a:spLocks noGrp="1"/>
          </p:cNvSpPr>
          <p:nvPr>
            <p:ph type="sldNum" sz="quarter" idx="12"/>
          </p:nvPr>
        </p:nvSpPr>
        <p:spPr>
          <a:xfrm>
            <a:off x="6553200" y="6416675"/>
            <a:ext cx="2133600" cy="365125"/>
          </a:xfrm>
        </p:spPr>
        <p:txBody>
          <a:bodyPr/>
          <a:lstStyle/>
          <a:p>
            <a:fld id="{B57890BD-A4B1-4511-A2D1-EBDBEFF6B272}"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sp>
        <p:nvSpPr>
          <p:cNvPr id="10" name="TextBox 9"/>
          <p:cNvSpPr txBox="1"/>
          <p:nvPr/>
        </p:nvSpPr>
        <p:spPr>
          <a:xfrm>
            <a:off x="1143000" y="1772742"/>
            <a:ext cx="3048000" cy="4431982"/>
          </a:xfrm>
          <a:prstGeom prst="rect">
            <a:avLst/>
          </a:prstGeom>
          <a:noFill/>
        </p:spPr>
        <p:txBody>
          <a:bodyPr wrap="square" rtlCol="0">
            <a:spAutoFit/>
          </a:bodyPr>
          <a:lstStyle/>
          <a:p>
            <a:pPr marL="342900" indent="-342900" defTabSz="914400">
              <a:spcAft>
                <a:spcPts val="3200"/>
              </a:spcAft>
              <a:buFont typeface="+mj-lt"/>
              <a:buAutoNum type="arabicPeriod"/>
            </a:pPr>
            <a:r>
              <a:rPr lang="en-US" sz="2400" dirty="0" smtClean="0">
                <a:solidFill>
                  <a:prstClr val="black"/>
                </a:solidFill>
                <a:latin typeface="Calibri"/>
              </a:rPr>
              <a:t>Program staff demand </a:t>
            </a:r>
          </a:p>
          <a:p>
            <a:pPr marL="342900" indent="-342900" defTabSz="914400">
              <a:spcAft>
                <a:spcPts val="3200"/>
              </a:spcAft>
              <a:buFont typeface="+mj-lt"/>
              <a:buAutoNum type="arabicPeriod"/>
            </a:pPr>
            <a:r>
              <a:rPr lang="en-US" sz="2400" dirty="0" smtClean="0">
                <a:solidFill>
                  <a:prstClr val="black"/>
                </a:solidFill>
                <a:latin typeface="Calibri"/>
              </a:rPr>
              <a:t>Use of data for decision making</a:t>
            </a:r>
          </a:p>
          <a:p>
            <a:pPr marL="342900" indent="-342900" defTabSz="914400">
              <a:spcAft>
                <a:spcPts val="3200"/>
              </a:spcAft>
              <a:buFont typeface="+mj-lt"/>
              <a:buAutoNum type="arabicPeriod"/>
            </a:pPr>
            <a:r>
              <a:rPr lang="en-US" sz="2400" dirty="0" smtClean="0">
                <a:solidFill>
                  <a:prstClr val="black"/>
                </a:solidFill>
                <a:latin typeface="Calibri"/>
              </a:rPr>
              <a:t>Grantee satisfaction with the approach</a:t>
            </a:r>
          </a:p>
          <a:p>
            <a:pPr marL="342900" indent="-342900" defTabSz="914400">
              <a:spcAft>
                <a:spcPts val="3200"/>
              </a:spcAft>
              <a:buFont typeface="+mj-lt"/>
              <a:buAutoNum type="arabicPeriod"/>
            </a:pPr>
            <a:r>
              <a:rPr lang="en-US" sz="2400" dirty="0" smtClean="0">
                <a:solidFill>
                  <a:prstClr val="black"/>
                </a:solidFill>
                <a:latin typeface="Calibri"/>
              </a:rPr>
              <a:t>Leadership</a:t>
            </a:r>
            <a:r>
              <a:rPr lang="en-US" sz="2400" dirty="0">
                <a:solidFill>
                  <a:prstClr val="black"/>
                </a:solidFill>
                <a:latin typeface="Calibri"/>
              </a:rPr>
              <a:t> </a:t>
            </a:r>
            <a:r>
              <a:rPr lang="en-US" sz="2400" dirty="0" smtClean="0">
                <a:solidFill>
                  <a:prstClr val="black"/>
                </a:solidFill>
                <a:latin typeface="Calibri"/>
              </a:rPr>
              <a:t>support and satisfaction</a:t>
            </a:r>
          </a:p>
        </p:txBody>
      </p:sp>
      <p:sp>
        <p:nvSpPr>
          <p:cNvPr id="5" name="Rectangular Callout 4"/>
          <p:cNvSpPr/>
          <p:nvPr/>
        </p:nvSpPr>
        <p:spPr>
          <a:xfrm>
            <a:off x="4572000" y="1660525"/>
            <a:ext cx="3352800" cy="990600"/>
          </a:xfrm>
          <a:prstGeom prst="wedgeRectCallout">
            <a:avLst>
              <a:gd name="adj1" fmla="val -58394"/>
              <a:gd name="adj2" fmla="val 881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US" sz="1600" dirty="0" smtClean="0">
                <a:solidFill>
                  <a:prstClr val="black"/>
                </a:solidFill>
                <a:latin typeface="Calibri"/>
              </a:rPr>
              <a:t>“They </a:t>
            </a:r>
            <a:r>
              <a:rPr lang="en-US" sz="1600" dirty="0">
                <a:solidFill>
                  <a:prstClr val="black"/>
                </a:solidFill>
                <a:latin typeface="Calibri"/>
              </a:rPr>
              <a:t>seek us out and ask for our advice and work positively and constructively with us as thought partners</a:t>
            </a:r>
            <a:r>
              <a:rPr lang="en-US" sz="1600" dirty="0" smtClean="0">
                <a:solidFill>
                  <a:prstClr val="black"/>
                </a:solidFill>
                <a:latin typeface="Calibri"/>
              </a:rPr>
              <a:t>.”</a:t>
            </a:r>
            <a:endParaRPr lang="en-US" sz="1600" dirty="0">
              <a:solidFill>
                <a:prstClr val="black"/>
              </a:solidFill>
              <a:latin typeface="Calibri"/>
            </a:endParaRPr>
          </a:p>
        </p:txBody>
      </p:sp>
      <p:sp>
        <p:nvSpPr>
          <p:cNvPr id="12" name="Rectangular Callout 11"/>
          <p:cNvSpPr/>
          <p:nvPr/>
        </p:nvSpPr>
        <p:spPr>
          <a:xfrm>
            <a:off x="4572000" y="2879725"/>
            <a:ext cx="3352800" cy="914400"/>
          </a:xfrm>
          <a:prstGeom prst="wedgeRectCallout">
            <a:avLst>
              <a:gd name="adj1" fmla="val -58804"/>
              <a:gd name="adj2" fmla="val -1661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US" sz="1600" dirty="0">
                <a:solidFill>
                  <a:srgbClr val="000000"/>
                </a:solidFill>
                <a:latin typeface="Calibri"/>
              </a:rPr>
              <a:t>“There is adaptation in response to learning, but </a:t>
            </a:r>
            <a:r>
              <a:rPr lang="en-US" sz="1600" dirty="0" smtClean="0">
                <a:solidFill>
                  <a:srgbClr val="000000"/>
                </a:solidFill>
                <a:latin typeface="Calibri"/>
              </a:rPr>
              <a:t>work is also stopped when </a:t>
            </a:r>
            <a:r>
              <a:rPr lang="en-US" sz="1600" dirty="0">
                <a:solidFill>
                  <a:srgbClr val="000000"/>
                </a:solidFill>
                <a:latin typeface="Calibri"/>
              </a:rPr>
              <a:t>something is not effective.”</a:t>
            </a:r>
          </a:p>
        </p:txBody>
      </p:sp>
      <p:sp>
        <p:nvSpPr>
          <p:cNvPr id="14" name="Rectangular Callout 13"/>
          <p:cNvSpPr/>
          <p:nvPr/>
        </p:nvSpPr>
        <p:spPr>
          <a:xfrm>
            <a:off x="4572000" y="4098925"/>
            <a:ext cx="3352800" cy="914400"/>
          </a:xfrm>
          <a:prstGeom prst="wedgeRectCallout">
            <a:avLst>
              <a:gd name="adj1" fmla="val -59607"/>
              <a:gd name="adj2" fmla="val 1255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US" sz="1600" dirty="0" smtClean="0">
                <a:solidFill>
                  <a:srgbClr val="000000"/>
                </a:solidFill>
                <a:latin typeface="Calibri"/>
              </a:rPr>
              <a:t>“</a:t>
            </a:r>
            <a:r>
              <a:rPr lang="en-US" sz="1600" dirty="0">
                <a:solidFill>
                  <a:srgbClr val="000000"/>
                </a:solidFill>
                <a:latin typeface="Calibri"/>
              </a:rPr>
              <a:t>It has to be a collaborative process. </a:t>
            </a:r>
            <a:r>
              <a:rPr lang="en-US" sz="1600" dirty="0" smtClean="0">
                <a:solidFill>
                  <a:srgbClr val="000000"/>
                </a:solidFill>
                <a:latin typeface="Calibri"/>
              </a:rPr>
              <a:t>Our strategies are dependent on the success of our grantees.</a:t>
            </a:r>
            <a:r>
              <a:rPr lang="en-US" sz="1600" dirty="0">
                <a:solidFill>
                  <a:srgbClr val="000000"/>
                </a:solidFill>
                <a:latin typeface="Calibri"/>
              </a:rPr>
              <a:t>”</a:t>
            </a:r>
          </a:p>
        </p:txBody>
      </p:sp>
      <p:sp>
        <p:nvSpPr>
          <p:cNvPr id="15" name="Rectangular Callout 14"/>
          <p:cNvSpPr/>
          <p:nvPr/>
        </p:nvSpPr>
        <p:spPr>
          <a:xfrm>
            <a:off x="4495800" y="5241925"/>
            <a:ext cx="3419856" cy="914400"/>
          </a:xfrm>
          <a:prstGeom prst="wedgeRectCallout">
            <a:avLst>
              <a:gd name="adj1" fmla="val -57471"/>
              <a:gd name="adj2" fmla="val -11057"/>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US" sz="1600" dirty="0" smtClean="0">
                <a:solidFill>
                  <a:srgbClr val="000000"/>
                </a:solidFill>
                <a:latin typeface="Calibri"/>
              </a:rPr>
              <a:t>“The executive team and board ask evaluative questions and feel like they are getting good and honest answers.”</a:t>
            </a:r>
            <a:endParaRPr lang="en-US" sz="1600" dirty="0">
              <a:solidFill>
                <a:srgbClr val="000000"/>
              </a:solidFill>
              <a:latin typeface="Calibri"/>
            </a:endParaRPr>
          </a:p>
        </p:txBody>
      </p:sp>
    </p:spTree>
    <p:extLst>
      <p:ext uri="{BB962C8B-B14F-4D97-AF65-F5344CB8AC3E}">
        <p14:creationId xmlns:p14="http://schemas.microsoft.com/office/powerpoint/2010/main" val="107469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52600"/>
          </a:xfrm>
        </p:spPr>
        <p:txBody>
          <a:bodyPr>
            <a:noAutofit/>
          </a:bodyPr>
          <a:lstStyle/>
          <a:p>
            <a:r>
              <a:rPr lang="en-US" sz="3600" dirty="0" smtClean="0"/>
              <a:t>Interviewees said program demand </a:t>
            </a:r>
            <a:br>
              <a:rPr lang="en-US" sz="3600" dirty="0" smtClean="0"/>
            </a:br>
            <a:r>
              <a:rPr lang="en-US" sz="3600" dirty="0" smtClean="0"/>
              <a:t>has increased, but finding ways to meet this increase is a challenge. </a:t>
            </a:r>
            <a:endParaRPr lang="en-US" sz="3600" dirty="0"/>
          </a:p>
        </p:txBody>
      </p:sp>
      <p:sp>
        <p:nvSpPr>
          <p:cNvPr id="4" name="Slide Number Placeholder 3"/>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sp>
        <p:nvSpPr>
          <p:cNvPr id="3" name="TextBox 2"/>
          <p:cNvSpPr txBox="1"/>
          <p:nvPr/>
        </p:nvSpPr>
        <p:spPr>
          <a:xfrm>
            <a:off x="304800" y="2661982"/>
            <a:ext cx="2514600" cy="1200328"/>
          </a:xfrm>
          <a:prstGeom prst="rect">
            <a:avLst/>
          </a:prstGeom>
          <a:noFill/>
        </p:spPr>
        <p:txBody>
          <a:bodyPr wrap="square" rtlCol="0">
            <a:spAutoFit/>
          </a:bodyPr>
          <a:lstStyle/>
          <a:p>
            <a:pPr algn="ctr" defTabSz="914400"/>
            <a:r>
              <a:rPr lang="en-US" sz="2400" dirty="0" smtClean="0">
                <a:solidFill>
                  <a:prstClr val="black"/>
                </a:solidFill>
                <a:latin typeface="Calibri"/>
              </a:rPr>
              <a:t>Program demand for evaluation support is high.</a:t>
            </a:r>
            <a:endParaRPr lang="en-US" sz="2400" dirty="0">
              <a:solidFill>
                <a:prstClr val="black"/>
              </a:solidFill>
              <a:latin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2304001553"/>
              </p:ext>
            </p:extLst>
          </p:nvPr>
        </p:nvGraphicFramePr>
        <p:xfrm>
          <a:off x="12700" y="4332210"/>
          <a:ext cx="2971800" cy="1264920"/>
        </p:xfrm>
        <a:graphic>
          <a:graphicData uri="http://schemas.openxmlformats.org/drawingml/2006/table">
            <a:tbl>
              <a:tblPr firstRow="1" bandRow="1">
                <a:tableStyleId>{5C22544A-7EE6-4342-B048-85BDC9FD1C3A}</a:tableStyleId>
              </a:tblPr>
              <a:tblGrid>
                <a:gridCol w="838200"/>
                <a:gridCol w="2133600"/>
              </a:tblGrid>
              <a:tr h="9753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5"/>
                          </a:solidFill>
                        </a:rPr>
                        <a:t>Only4%</a:t>
                      </a:r>
                    </a:p>
                  </a:txBody>
                  <a:tcPr>
                    <a:lnR w="12700" cap="flat" cmpd="sng" algn="ctr">
                      <a:solidFill>
                        <a:schemeClr val="accent1"/>
                      </a:solidFill>
                      <a:prstDash val="solid"/>
                      <a:round/>
                      <a:headEnd type="none" w="med" len="med"/>
                      <a:tailEnd type="none" w="med" len="med"/>
                    </a:ln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Said program attitudes toward</a:t>
                      </a:r>
                      <a:r>
                        <a:rPr lang="en-US" sz="1600" b="0" baseline="0" dirty="0" smtClean="0">
                          <a:solidFill>
                            <a:srgbClr val="000000"/>
                          </a:solidFill>
                        </a:rPr>
                        <a:t> evaluation were a major challenge to use of evaluative data.</a:t>
                      </a:r>
                      <a:endParaRPr lang="en-US" sz="1600" b="0" dirty="0">
                        <a:solidFill>
                          <a:srgbClr val="000000"/>
                        </a:solidFill>
                      </a:endParaRPr>
                    </a:p>
                  </a:txBody>
                  <a:tcPr marB="0">
                    <a:lnL w="12700" cap="flat" cmpd="sng" algn="ctr">
                      <a:solidFill>
                        <a:schemeClr val="accent1"/>
                      </a:solidFill>
                      <a:prstDash val="solid"/>
                      <a:round/>
                      <a:headEnd type="none" w="med" len="med"/>
                      <a:tailEnd type="none" w="med" len="med"/>
                    </a:lnL>
                    <a:solidFill>
                      <a:schemeClr val="bg1"/>
                    </a:solidFill>
                  </a:tcPr>
                </a:tc>
              </a:tr>
            </a:tbl>
          </a:graphicData>
        </a:graphic>
      </p:graphicFrame>
      <p:sp>
        <p:nvSpPr>
          <p:cNvPr id="12" name="TextBox 11"/>
          <p:cNvSpPr txBox="1"/>
          <p:nvPr/>
        </p:nvSpPr>
        <p:spPr>
          <a:xfrm>
            <a:off x="6096000" y="2661982"/>
            <a:ext cx="2667000" cy="1200328"/>
          </a:xfrm>
          <a:prstGeom prst="rect">
            <a:avLst/>
          </a:prstGeom>
          <a:noFill/>
        </p:spPr>
        <p:txBody>
          <a:bodyPr wrap="square" rtlCol="0">
            <a:spAutoFit/>
          </a:bodyPr>
          <a:lstStyle/>
          <a:p>
            <a:pPr algn="ctr" defTabSz="914400"/>
            <a:r>
              <a:rPr lang="en-US" sz="2400" dirty="0" smtClean="0">
                <a:solidFill>
                  <a:prstClr val="black"/>
                </a:solidFill>
                <a:latin typeface="Calibri"/>
              </a:rPr>
              <a:t>Evaluation staff have to try to meet demand.</a:t>
            </a:r>
            <a:endParaRPr lang="en-US" sz="2400" dirty="0">
              <a:solidFill>
                <a:prstClr val="black"/>
              </a:solidFill>
              <a:latin typeface="Calibri"/>
            </a:endParaRPr>
          </a:p>
        </p:txBody>
      </p:sp>
      <p:sp>
        <p:nvSpPr>
          <p:cNvPr id="13" name="TextBox 12"/>
          <p:cNvSpPr txBox="1"/>
          <p:nvPr/>
        </p:nvSpPr>
        <p:spPr>
          <a:xfrm>
            <a:off x="3276600" y="2661982"/>
            <a:ext cx="2438400" cy="1569660"/>
          </a:xfrm>
          <a:prstGeom prst="rect">
            <a:avLst/>
          </a:prstGeom>
          <a:noFill/>
        </p:spPr>
        <p:txBody>
          <a:bodyPr wrap="square" rtlCol="0">
            <a:spAutoFit/>
          </a:bodyPr>
          <a:lstStyle/>
          <a:p>
            <a:pPr algn="ctr" defTabSz="914400"/>
            <a:r>
              <a:rPr lang="en-US" sz="2400" dirty="0" smtClean="0">
                <a:solidFill>
                  <a:prstClr val="black"/>
                </a:solidFill>
                <a:latin typeface="Calibri"/>
              </a:rPr>
              <a:t>There is only one FTE evaluation staff for every 10 program staff.</a:t>
            </a:r>
            <a:endParaRPr lang="en-US" sz="2400" dirty="0">
              <a:solidFill>
                <a:prstClr val="black"/>
              </a:solidFill>
              <a:latin typeface="Calibri"/>
            </a:endParaRPr>
          </a:p>
        </p:txBody>
      </p:sp>
      <p:sp>
        <p:nvSpPr>
          <p:cNvPr id="6" name="TextBox 5"/>
          <p:cNvSpPr txBox="1"/>
          <p:nvPr/>
        </p:nvSpPr>
        <p:spPr>
          <a:xfrm>
            <a:off x="1333449" y="2052382"/>
            <a:ext cx="457302" cy="523220"/>
          </a:xfrm>
          <a:prstGeom prst="rect">
            <a:avLst/>
          </a:prstGeom>
          <a:solidFill>
            <a:srgbClr val="000000"/>
          </a:solidFill>
        </p:spPr>
        <p:txBody>
          <a:bodyPr wrap="none" rtlCol="0">
            <a:spAutoFit/>
          </a:bodyPr>
          <a:lstStyle/>
          <a:p>
            <a:pPr defTabSz="914400"/>
            <a:r>
              <a:rPr lang="en-US" sz="2800" dirty="0" smtClean="0">
                <a:solidFill>
                  <a:srgbClr val="FFFFFF"/>
                </a:solidFill>
                <a:latin typeface="Calibri"/>
              </a:rPr>
              <a:t>1. </a:t>
            </a:r>
            <a:endParaRPr lang="en-US" sz="2800" dirty="0">
              <a:solidFill>
                <a:srgbClr val="FFFFFF"/>
              </a:solidFill>
              <a:latin typeface="Calibri"/>
            </a:endParaRPr>
          </a:p>
        </p:txBody>
      </p:sp>
      <p:sp>
        <p:nvSpPr>
          <p:cNvPr id="14" name="TextBox 13"/>
          <p:cNvSpPr txBox="1"/>
          <p:nvPr/>
        </p:nvSpPr>
        <p:spPr>
          <a:xfrm>
            <a:off x="4267149" y="2052382"/>
            <a:ext cx="457302" cy="523220"/>
          </a:xfrm>
          <a:prstGeom prst="rect">
            <a:avLst/>
          </a:prstGeom>
          <a:solidFill>
            <a:srgbClr val="000000"/>
          </a:solidFill>
        </p:spPr>
        <p:txBody>
          <a:bodyPr wrap="none" rtlCol="0">
            <a:spAutoFit/>
          </a:bodyPr>
          <a:lstStyle/>
          <a:p>
            <a:pPr defTabSz="914400"/>
            <a:r>
              <a:rPr lang="en-US" sz="2800" dirty="0">
                <a:solidFill>
                  <a:srgbClr val="FFFFFF"/>
                </a:solidFill>
                <a:latin typeface="Calibri"/>
              </a:rPr>
              <a:t>2</a:t>
            </a:r>
            <a:r>
              <a:rPr lang="en-US" sz="2800" dirty="0" smtClean="0">
                <a:solidFill>
                  <a:srgbClr val="FFFFFF"/>
                </a:solidFill>
                <a:latin typeface="Calibri"/>
              </a:rPr>
              <a:t>. </a:t>
            </a:r>
            <a:endParaRPr lang="en-US" sz="2800" dirty="0">
              <a:solidFill>
                <a:srgbClr val="FFFFFF"/>
              </a:solidFill>
              <a:latin typeface="Calibri"/>
            </a:endParaRPr>
          </a:p>
        </p:txBody>
      </p:sp>
      <p:sp>
        <p:nvSpPr>
          <p:cNvPr id="15" name="TextBox 14"/>
          <p:cNvSpPr txBox="1"/>
          <p:nvPr/>
        </p:nvSpPr>
        <p:spPr>
          <a:xfrm>
            <a:off x="7200849" y="2052382"/>
            <a:ext cx="457302" cy="523220"/>
          </a:xfrm>
          <a:prstGeom prst="rect">
            <a:avLst/>
          </a:prstGeom>
          <a:solidFill>
            <a:srgbClr val="000000"/>
          </a:solidFill>
        </p:spPr>
        <p:txBody>
          <a:bodyPr wrap="none" rtlCol="0">
            <a:spAutoFit/>
          </a:bodyPr>
          <a:lstStyle/>
          <a:p>
            <a:pPr defTabSz="914400"/>
            <a:r>
              <a:rPr lang="en-US" sz="2800" dirty="0" smtClean="0">
                <a:solidFill>
                  <a:srgbClr val="FFFFFF"/>
                </a:solidFill>
                <a:latin typeface="Calibri"/>
              </a:rPr>
              <a:t>3. </a:t>
            </a:r>
            <a:endParaRPr lang="en-US" sz="2800" dirty="0">
              <a:solidFill>
                <a:srgbClr val="FFFFFF"/>
              </a:solidFill>
              <a:latin typeface="Calibri"/>
            </a:endParaRPr>
          </a:p>
        </p:txBody>
      </p:sp>
      <p:graphicFrame>
        <p:nvGraphicFramePr>
          <p:cNvPr id="16" name="Table 15"/>
          <p:cNvGraphicFramePr>
            <a:graphicFrameLocks noGrp="1"/>
          </p:cNvGraphicFramePr>
          <p:nvPr>
            <p:extLst>
              <p:ext uri="{D42A27DB-BD31-4B8C-83A1-F6EECF244321}">
                <p14:modId xmlns:p14="http://schemas.microsoft.com/office/powerpoint/2010/main" val="2602014981"/>
              </p:ext>
            </p:extLst>
          </p:nvPr>
        </p:nvGraphicFramePr>
        <p:xfrm>
          <a:off x="2971800" y="4332210"/>
          <a:ext cx="2971800" cy="1021080"/>
        </p:xfrm>
        <a:graphic>
          <a:graphicData uri="http://schemas.openxmlformats.org/drawingml/2006/table">
            <a:tbl>
              <a:tblPr firstRow="1" bandRow="1">
                <a:tableStyleId>{5C22544A-7EE6-4342-B048-85BDC9FD1C3A}</a:tableStyleId>
              </a:tblPr>
              <a:tblGrid>
                <a:gridCol w="838200"/>
                <a:gridCol w="2133600"/>
              </a:tblGrid>
              <a:tr h="9753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5"/>
                          </a:solidFill>
                        </a:rPr>
                        <a:t>But</a:t>
                      </a:r>
                    </a:p>
                    <a:p>
                      <a:pPr marL="0" marR="0" indent="0" algn="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5"/>
                          </a:solidFill>
                        </a:rPr>
                        <a:t>41%</a:t>
                      </a:r>
                    </a:p>
                  </a:txBody>
                  <a:tcPr>
                    <a:lnR w="12700" cap="flat" cmpd="sng" algn="ctr">
                      <a:solidFill>
                        <a:schemeClr val="accent1"/>
                      </a:solidFill>
                      <a:prstDash val="solid"/>
                      <a:round/>
                      <a:headEnd type="none" w="med" len="med"/>
                      <a:tailEnd type="none" w="med" len="med"/>
                    </a:lnR>
                    <a:solidFill>
                      <a:schemeClr val="bg1"/>
                    </a:solidFill>
                  </a:tcPr>
                </a:tc>
                <a:tc>
                  <a:txBody>
                    <a:bodyPr/>
                    <a:lstStyle/>
                    <a:p>
                      <a:pPr>
                        <a:defRPr/>
                      </a:pPr>
                      <a:r>
                        <a:rPr lang="en-US" sz="1600" b="0" dirty="0" smtClean="0">
                          <a:solidFill>
                            <a:srgbClr val="000000"/>
                          </a:solidFill>
                        </a:rPr>
                        <a:t>Said program staff lack of time </a:t>
                      </a:r>
                      <a:r>
                        <a:rPr lang="en-US" sz="1600" b="0" baseline="0" dirty="0" smtClean="0">
                          <a:solidFill>
                            <a:srgbClr val="000000"/>
                          </a:solidFill>
                        </a:rPr>
                        <a:t>was a major challenge to use of evaluative data.</a:t>
                      </a:r>
                      <a:endParaRPr lang="en-US" sz="1600" b="0" dirty="0">
                        <a:solidFill>
                          <a:srgbClr val="000000"/>
                        </a:solidFill>
                      </a:endParaRPr>
                    </a:p>
                  </a:txBody>
                  <a:tcPr marB="0">
                    <a:lnL w="12700" cap="flat" cmpd="sng" algn="ctr">
                      <a:solidFill>
                        <a:schemeClr val="accent1"/>
                      </a:solidFill>
                      <a:prstDash val="solid"/>
                      <a:round/>
                      <a:headEnd type="none" w="med" len="med"/>
                      <a:tailEnd type="none" w="med" len="med"/>
                    </a:lnL>
                    <a:solidFill>
                      <a:schemeClr val="bg1"/>
                    </a:solidFill>
                  </a:tcPr>
                </a:tc>
              </a:tr>
            </a:tbl>
          </a:graphicData>
        </a:graphic>
      </p:graphicFrame>
      <p:sp>
        <p:nvSpPr>
          <p:cNvPr id="17" name="TextBox 16"/>
          <p:cNvSpPr txBox="1"/>
          <p:nvPr/>
        </p:nvSpPr>
        <p:spPr>
          <a:xfrm>
            <a:off x="6172200" y="5161340"/>
            <a:ext cx="2819400" cy="1569660"/>
          </a:xfrm>
          <a:prstGeom prst="rect">
            <a:avLst/>
          </a:prstGeom>
          <a:noFill/>
        </p:spPr>
        <p:txBody>
          <a:bodyPr wrap="square" rtlCol="0">
            <a:spAutoFit/>
          </a:bodyPr>
          <a:lstStyle/>
          <a:p>
            <a:pPr marL="342900" indent="-342900" defTabSz="914400">
              <a:buFontTx/>
              <a:buAutoNum type="alphaLcPeriod"/>
            </a:pPr>
            <a:r>
              <a:rPr lang="en-US" sz="1600" dirty="0">
                <a:solidFill>
                  <a:prstClr val="black"/>
                </a:solidFill>
                <a:latin typeface="Calibri"/>
              </a:rPr>
              <a:t>U</a:t>
            </a:r>
            <a:r>
              <a:rPr lang="en-US" sz="1600" dirty="0" smtClean="0">
                <a:solidFill>
                  <a:prstClr val="black"/>
                </a:solidFill>
                <a:latin typeface="Calibri"/>
              </a:rPr>
              <a:t>se a market-driven approach and go where there is momentum.</a:t>
            </a:r>
            <a:endParaRPr lang="en-US" sz="1600" dirty="0">
              <a:solidFill>
                <a:prstClr val="black"/>
              </a:solidFill>
              <a:latin typeface="Calibri"/>
            </a:endParaRPr>
          </a:p>
          <a:p>
            <a:pPr marL="342900" indent="-342900" defTabSz="914400">
              <a:buFontTx/>
              <a:buAutoNum type="alphaLcPeriod"/>
            </a:pPr>
            <a:r>
              <a:rPr lang="en-US" sz="1600" dirty="0" smtClean="0">
                <a:solidFill>
                  <a:prstClr val="black"/>
                </a:solidFill>
                <a:latin typeface="Calibri"/>
              </a:rPr>
              <a:t>Build staff capacity to perform their own evaluation work. </a:t>
            </a:r>
            <a:endParaRPr lang="en-US" sz="1600" dirty="0">
              <a:solidFill>
                <a:prstClr val="black"/>
              </a:solidFill>
              <a:latin typeface="Calibri"/>
            </a:endParaRPr>
          </a:p>
        </p:txBody>
      </p:sp>
      <p:sp>
        <p:nvSpPr>
          <p:cNvPr id="18" name="Rectangle 17"/>
          <p:cNvSpPr/>
          <p:nvPr/>
        </p:nvSpPr>
        <p:spPr>
          <a:xfrm>
            <a:off x="6172200" y="4332210"/>
            <a:ext cx="2819400" cy="830997"/>
          </a:xfrm>
          <a:prstGeom prst="rect">
            <a:avLst/>
          </a:prstGeom>
        </p:spPr>
        <p:txBody>
          <a:bodyPr wrap="square">
            <a:spAutoFit/>
          </a:bodyPr>
          <a:lstStyle/>
          <a:p>
            <a:pPr defTabSz="914400"/>
            <a:r>
              <a:rPr lang="en-US" sz="1600" dirty="0" smtClean="0">
                <a:solidFill>
                  <a:prstClr val="black"/>
                </a:solidFill>
                <a:latin typeface="Calibri"/>
              </a:rPr>
              <a:t>Most evaluation staff  standardize </a:t>
            </a:r>
            <a:r>
              <a:rPr lang="en-US" sz="1600" dirty="0">
                <a:solidFill>
                  <a:prstClr val="black"/>
                </a:solidFill>
                <a:latin typeface="Calibri"/>
              </a:rPr>
              <a:t>some </a:t>
            </a:r>
            <a:r>
              <a:rPr lang="en-US" sz="1600" dirty="0" smtClean="0">
                <a:solidFill>
                  <a:prstClr val="black"/>
                </a:solidFill>
                <a:latin typeface="Calibri"/>
              </a:rPr>
              <a:t>processes and then either:</a:t>
            </a:r>
            <a:endParaRPr lang="en-US" sz="1600" dirty="0">
              <a:solidFill>
                <a:prstClr val="black"/>
              </a:solidFill>
              <a:latin typeface="Calibri"/>
            </a:endParaRPr>
          </a:p>
        </p:txBody>
      </p:sp>
    </p:spTree>
    <p:extLst>
      <p:ext uri="{BB962C8B-B14F-4D97-AF65-F5344CB8AC3E}">
        <p14:creationId xmlns:p14="http://schemas.microsoft.com/office/powerpoint/2010/main" val="456389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053306"/>
          </a:xfrm>
        </p:spPr>
        <p:txBody>
          <a:bodyPr>
            <a:noAutofit/>
          </a:bodyPr>
          <a:lstStyle/>
          <a:p>
            <a:r>
              <a:rPr lang="en-US" sz="3600" dirty="0" smtClean="0"/>
              <a:t>Having evaluations result in meaningful and useful insights is a challenge.</a:t>
            </a:r>
            <a:endParaRPr lang="en-US" sz="3600" dirty="0"/>
          </a:p>
        </p:txBody>
      </p:sp>
      <p:sp>
        <p:nvSpPr>
          <p:cNvPr id="3" name="Slide Number Placeholder 2"/>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grpSp>
        <p:nvGrpSpPr>
          <p:cNvPr id="27" name="Group 26"/>
          <p:cNvGrpSpPr/>
          <p:nvPr/>
        </p:nvGrpSpPr>
        <p:grpSpPr>
          <a:xfrm>
            <a:off x="822958" y="2842962"/>
            <a:ext cx="7559042" cy="1729038"/>
            <a:chOff x="795902" y="1533264"/>
            <a:chExt cx="7559042" cy="1729038"/>
          </a:xfrm>
        </p:grpSpPr>
        <p:graphicFrame>
          <p:nvGraphicFramePr>
            <p:cNvPr id="8" name="Chart 7"/>
            <p:cNvGraphicFramePr>
              <a:graphicFrameLocks/>
            </p:cNvGraphicFramePr>
            <p:nvPr>
              <p:extLst>
                <p:ext uri="{D42A27DB-BD31-4B8C-83A1-F6EECF244321}">
                  <p14:modId xmlns:p14="http://schemas.microsoft.com/office/powerpoint/2010/main" val="2217418719"/>
                </p:ext>
              </p:extLst>
            </p:nvPr>
          </p:nvGraphicFramePr>
          <p:xfrm>
            <a:off x="1075362" y="1533264"/>
            <a:ext cx="7010400" cy="121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4735535" y="2372696"/>
              <a:ext cx="596638" cy="503651"/>
              <a:chOff x="47154" y="3939174"/>
              <a:chExt cx="596638" cy="503651"/>
            </a:xfrm>
          </p:grpSpPr>
          <p:sp>
            <p:nvSpPr>
              <p:cNvPr id="9" name="Oval 8"/>
              <p:cNvSpPr>
                <a:spLocks noChangeAspect="1"/>
              </p:cNvSpPr>
              <p:nvPr/>
            </p:nvSpPr>
            <p:spPr>
              <a:xfrm>
                <a:off x="93978" y="3939174"/>
                <a:ext cx="502986" cy="5036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Rectangle 9"/>
              <p:cNvSpPr/>
              <p:nvPr/>
            </p:nvSpPr>
            <p:spPr>
              <a:xfrm>
                <a:off x="47154" y="4006334"/>
                <a:ext cx="596638" cy="369332"/>
              </a:xfrm>
              <a:prstGeom prst="rect">
                <a:avLst/>
              </a:prstGeom>
            </p:spPr>
            <p:txBody>
              <a:bodyPr wrap="none">
                <a:spAutoFit/>
              </a:bodyPr>
              <a:lstStyle/>
              <a:p>
                <a:pPr algn="ctr" defTabSz="914400"/>
                <a:r>
                  <a:rPr lang="en-US" b="1" dirty="0" smtClean="0">
                    <a:solidFill>
                      <a:prstClr val="white"/>
                    </a:solidFill>
                    <a:latin typeface="Calibri"/>
                  </a:rPr>
                  <a:t>3.24</a:t>
                </a:r>
                <a:endParaRPr lang="en-US" b="1" dirty="0">
                  <a:solidFill>
                    <a:prstClr val="white"/>
                  </a:solidFill>
                  <a:latin typeface="Calibri"/>
                </a:endParaRPr>
              </a:p>
            </p:txBody>
          </p:sp>
        </p:grpSp>
        <p:sp>
          <p:nvSpPr>
            <p:cNvPr id="12" name="TextBox 11"/>
            <p:cNvSpPr txBox="1"/>
            <p:nvPr/>
          </p:nvSpPr>
          <p:spPr>
            <a:xfrm>
              <a:off x="795902"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1</a:t>
              </a:r>
            </a:p>
            <a:p>
              <a:pPr algn="ctr" defTabSz="914400"/>
              <a:r>
                <a:rPr lang="en-US" sz="1200" dirty="0" smtClean="0">
                  <a:solidFill>
                    <a:srgbClr val="72828E"/>
                  </a:solidFill>
                  <a:latin typeface="Calibri"/>
                </a:rPr>
                <a:t>Not at all</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13" name="TextBox 12"/>
            <p:cNvSpPr txBox="1"/>
            <p:nvPr/>
          </p:nvSpPr>
          <p:spPr>
            <a:xfrm>
              <a:off x="2465334"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2</a:t>
              </a:r>
            </a:p>
            <a:p>
              <a:pPr algn="ctr" defTabSz="914400"/>
              <a:r>
                <a:rPr lang="en-US" sz="1200" dirty="0" smtClean="0">
                  <a:solidFill>
                    <a:srgbClr val="72828E"/>
                  </a:solidFill>
                  <a:latin typeface="Calibri"/>
                </a:rPr>
                <a:t>Not very</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14" name="TextBox 13"/>
            <p:cNvSpPr txBox="1"/>
            <p:nvPr/>
          </p:nvSpPr>
          <p:spPr>
            <a:xfrm>
              <a:off x="4134766"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3</a:t>
              </a:r>
            </a:p>
            <a:p>
              <a:pPr algn="ctr" defTabSz="914400"/>
              <a:r>
                <a:rPr lang="en-US" sz="1200" dirty="0" smtClean="0">
                  <a:solidFill>
                    <a:srgbClr val="72828E"/>
                  </a:solidFill>
                  <a:latin typeface="Calibri"/>
                </a:rPr>
                <a:t>Somewhat</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15" name="TextBox 14"/>
            <p:cNvSpPr txBox="1"/>
            <p:nvPr/>
          </p:nvSpPr>
          <p:spPr>
            <a:xfrm>
              <a:off x="5804197"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4</a:t>
              </a:r>
            </a:p>
            <a:p>
              <a:pPr algn="ctr" defTabSz="914400"/>
              <a:r>
                <a:rPr lang="en-US" sz="1200" dirty="0" smtClean="0">
                  <a:solidFill>
                    <a:srgbClr val="72828E"/>
                  </a:solidFill>
                  <a:latin typeface="Calibri"/>
                </a:rPr>
                <a:t>Quite</a:t>
              </a:r>
            </a:p>
            <a:p>
              <a:pPr algn="ctr" defTabSz="914400"/>
              <a:r>
                <a:rPr lang="en-US" sz="1200" dirty="0" smtClean="0">
                  <a:solidFill>
                    <a:srgbClr val="72828E"/>
                  </a:solidFill>
                  <a:latin typeface="Calibri"/>
                </a:rPr>
                <a:t>challenging</a:t>
              </a:r>
            </a:p>
          </p:txBody>
        </p:sp>
        <p:sp>
          <p:nvSpPr>
            <p:cNvPr id="16" name="TextBox 15"/>
            <p:cNvSpPr txBox="1"/>
            <p:nvPr/>
          </p:nvSpPr>
          <p:spPr>
            <a:xfrm>
              <a:off x="7463354"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5</a:t>
              </a:r>
            </a:p>
            <a:p>
              <a:pPr algn="ctr" defTabSz="914400"/>
              <a:r>
                <a:rPr lang="en-US" sz="1200" dirty="0" smtClean="0">
                  <a:solidFill>
                    <a:srgbClr val="72828E"/>
                  </a:solidFill>
                  <a:latin typeface="Calibri"/>
                </a:rPr>
                <a:t>Extremely</a:t>
              </a:r>
            </a:p>
            <a:p>
              <a:pPr algn="ctr" defTabSz="914400"/>
              <a:r>
                <a:rPr lang="en-US" sz="1200" dirty="0" smtClean="0">
                  <a:solidFill>
                    <a:srgbClr val="72828E"/>
                  </a:solidFill>
                  <a:latin typeface="Calibri"/>
                </a:rPr>
                <a:t>challenging</a:t>
              </a:r>
            </a:p>
          </p:txBody>
        </p:sp>
        <p:sp>
          <p:nvSpPr>
            <p:cNvPr id="17" name="Rectangle 16"/>
            <p:cNvSpPr/>
            <p:nvPr/>
          </p:nvSpPr>
          <p:spPr>
            <a:xfrm>
              <a:off x="1142914" y="1977078"/>
              <a:ext cx="6942848" cy="388696"/>
            </a:xfrm>
            <a:prstGeom prst="rect">
              <a:avLst/>
            </a:prstGeom>
          </p:spPr>
          <p:txBody>
            <a:bodyPr wrap="square">
              <a:spAutoFit/>
            </a:bodyPr>
            <a:lstStyle/>
            <a:p>
              <a:pPr defTabSz="914400">
                <a:lnSpc>
                  <a:spcPct val="107000"/>
                </a:lnSpc>
                <a:spcBef>
                  <a:spcPts val="200"/>
                </a:spcBef>
              </a:pPr>
              <a:r>
                <a:rPr lang="en-US" dirty="0">
                  <a:solidFill>
                    <a:prstClr val="black"/>
                  </a:solidFill>
                  <a:latin typeface="Calibri"/>
                </a:rPr>
                <a:t>Having evaluations result in useful lessons for </a:t>
              </a:r>
              <a:r>
                <a:rPr lang="en-US" b="1" dirty="0">
                  <a:solidFill>
                    <a:srgbClr val="F2BB3C"/>
                  </a:solidFill>
                  <a:latin typeface="Calibri"/>
                </a:rPr>
                <a:t>grantees </a:t>
              </a:r>
              <a:endParaRPr lang="en-US" b="1" dirty="0">
                <a:solidFill>
                  <a:srgbClr val="F2BB3C"/>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Rectangle 5"/>
          <p:cNvSpPr/>
          <p:nvPr/>
        </p:nvSpPr>
        <p:spPr>
          <a:xfrm>
            <a:off x="1143000" y="1295400"/>
            <a:ext cx="6858000" cy="400110"/>
          </a:xfrm>
          <a:prstGeom prst="rect">
            <a:avLst/>
          </a:prstGeom>
          <a:solidFill>
            <a:srgbClr val="D9D9D9"/>
          </a:solidFill>
        </p:spPr>
        <p:txBody>
          <a:bodyPr wrap="square">
            <a:spAutoFit/>
          </a:bodyPr>
          <a:lstStyle/>
          <a:p>
            <a:pPr algn="ctr" defTabSz="914400"/>
            <a:r>
              <a:rPr lang="en-US" sz="2000" b="1" dirty="0">
                <a:solidFill>
                  <a:prstClr val="black"/>
                </a:solidFill>
                <a:latin typeface="Calibri"/>
              </a:rPr>
              <a:t>How challenging have each of the following </a:t>
            </a:r>
            <a:r>
              <a:rPr lang="en-US" sz="2000" b="1" dirty="0" smtClean="0">
                <a:solidFill>
                  <a:prstClr val="black"/>
                </a:solidFill>
                <a:latin typeface="Calibri"/>
              </a:rPr>
              <a:t>been? </a:t>
            </a:r>
            <a:endParaRPr lang="en-US" sz="2000" b="1" dirty="0">
              <a:solidFill>
                <a:prstClr val="black"/>
              </a:solidFill>
              <a:latin typeface="Calibri"/>
            </a:endParaRPr>
          </a:p>
        </p:txBody>
      </p:sp>
      <p:grpSp>
        <p:nvGrpSpPr>
          <p:cNvPr id="72" name="Group 71"/>
          <p:cNvGrpSpPr/>
          <p:nvPr/>
        </p:nvGrpSpPr>
        <p:grpSpPr>
          <a:xfrm>
            <a:off x="822958" y="4495800"/>
            <a:ext cx="7559042" cy="1729038"/>
            <a:chOff x="795902" y="1533264"/>
            <a:chExt cx="7559042" cy="1729038"/>
          </a:xfrm>
        </p:grpSpPr>
        <p:graphicFrame>
          <p:nvGraphicFramePr>
            <p:cNvPr id="73" name="Chart 72"/>
            <p:cNvGraphicFramePr>
              <a:graphicFrameLocks/>
            </p:cNvGraphicFramePr>
            <p:nvPr>
              <p:extLst>
                <p:ext uri="{D42A27DB-BD31-4B8C-83A1-F6EECF244321}">
                  <p14:modId xmlns:p14="http://schemas.microsoft.com/office/powerpoint/2010/main" val="2356658653"/>
                </p:ext>
              </p:extLst>
            </p:nvPr>
          </p:nvGraphicFramePr>
          <p:xfrm>
            <a:off x="1075362" y="1533264"/>
            <a:ext cx="7010400" cy="1219200"/>
          </p:xfrm>
          <a:graphic>
            <a:graphicData uri="http://schemas.openxmlformats.org/drawingml/2006/chart">
              <c:chart xmlns:c="http://schemas.openxmlformats.org/drawingml/2006/chart" xmlns:r="http://schemas.openxmlformats.org/officeDocument/2006/relationships" r:id="rId4"/>
            </a:graphicData>
          </a:graphic>
        </p:graphicFrame>
        <p:grpSp>
          <p:nvGrpSpPr>
            <p:cNvPr id="74" name="Group 73"/>
            <p:cNvGrpSpPr/>
            <p:nvPr/>
          </p:nvGrpSpPr>
          <p:grpSpPr>
            <a:xfrm>
              <a:off x="4961562" y="2372696"/>
              <a:ext cx="596637" cy="503651"/>
              <a:chOff x="273181" y="3939174"/>
              <a:chExt cx="596637" cy="503651"/>
            </a:xfrm>
          </p:grpSpPr>
          <p:sp>
            <p:nvSpPr>
              <p:cNvPr id="81" name="Oval 80"/>
              <p:cNvSpPr>
                <a:spLocks noChangeAspect="1"/>
              </p:cNvSpPr>
              <p:nvPr/>
            </p:nvSpPr>
            <p:spPr>
              <a:xfrm>
                <a:off x="320006" y="3939174"/>
                <a:ext cx="502986" cy="5036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2" name="Rectangle 81"/>
              <p:cNvSpPr/>
              <p:nvPr/>
            </p:nvSpPr>
            <p:spPr>
              <a:xfrm>
                <a:off x="273181" y="4006334"/>
                <a:ext cx="596637" cy="369332"/>
              </a:xfrm>
              <a:prstGeom prst="rect">
                <a:avLst/>
              </a:prstGeom>
            </p:spPr>
            <p:txBody>
              <a:bodyPr wrap="none">
                <a:spAutoFit/>
              </a:bodyPr>
              <a:lstStyle/>
              <a:p>
                <a:pPr algn="ctr" defTabSz="914400"/>
                <a:r>
                  <a:rPr lang="en-US" b="1" dirty="0">
                    <a:solidFill>
                      <a:prstClr val="white"/>
                    </a:solidFill>
                    <a:latin typeface="Calibri"/>
                  </a:rPr>
                  <a:t>3.40</a:t>
                </a:r>
              </a:p>
            </p:txBody>
          </p:sp>
        </p:grpSp>
        <p:sp>
          <p:nvSpPr>
            <p:cNvPr id="75" name="TextBox 74"/>
            <p:cNvSpPr txBox="1"/>
            <p:nvPr/>
          </p:nvSpPr>
          <p:spPr>
            <a:xfrm>
              <a:off x="795902"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1</a:t>
              </a:r>
            </a:p>
            <a:p>
              <a:pPr algn="ctr" defTabSz="914400"/>
              <a:r>
                <a:rPr lang="en-US" sz="1200" dirty="0" smtClean="0">
                  <a:solidFill>
                    <a:srgbClr val="72828E"/>
                  </a:solidFill>
                  <a:latin typeface="Calibri"/>
                </a:rPr>
                <a:t>Not at all</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76" name="TextBox 75"/>
            <p:cNvSpPr txBox="1"/>
            <p:nvPr/>
          </p:nvSpPr>
          <p:spPr>
            <a:xfrm>
              <a:off x="2465334"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2</a:t>
              </a:r>
            </a:p>
            <a:p>
              <a:pPr algn="ctr" defTabSz="914400"/>
              <a:r>
                <a:rPr lang="en-US" sz="1200" dirty="0" smtClean="0">
                  <a:solidFill>
                    <a:srgbClr val="72828E"/>
                  </a:solidFill>
                  <a:latin typeface="Calibri"/>
                </a:rPr>
                <a:t>Not very</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77" name="TextBox 76"/>
            <p:cNvSpPr txBox="1"/>
            <p:nvPr/>
          </p:nvSpPr>
          <p:spPr>
            <a:xfrm>
              <a:off x="4134766"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3</a:t>
              </a:r>
            </a:p>
            <a:p>
              <a:pPr algn="ctr" defTabSz="914400"/>
              <a:r>
                <a:rPr lang="en-US" sz="1200" dirty="0" smtClean="0">
                  <a:solidFill>
                    <a:srgbClr val="72828E"/>
                  </a:solidFill>
                  <a:latin typeface="Calibri"/>
                </a:rPr>
                <a:t>Somewhat</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78" name="TextBox 77"/>
            <p:cNvSpPr txBox="1"/>
            <p:nvPr/>
          </p:nvSpPr>
          <p:spPr>
            <a:xfrm>
              <a:off x="5804197"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4</a:t>
              </a:r>
            </a:p>
            <a:p>
              <a:pPr algn="ctr" defTabSz="914400"/>
              <a:r>
                <a:rPr lang="en-US" sz="1200" dirty="0" smtClean="0">
                  <a:solidFill>
                    <a:srgbClr val="72828E"/>
                  </a:solidFill>
                  <a:latin typeface="Calibri"/>
                </a:rPr>
                <a:t>Quite</a:t>
              </a:r>
            </a:p>
            <a:p>
              <a:pPr algn="ctr" defTabSz="914400"/>
              <a:r>
                <a:rPr lang="en-US" sz="1200" dirty="0" smtClean="0">
                  <a:solidFill>
                    <a:srgbClr val="72828E"/>
                  </a:solidFill>
                  <a:latin typeface="Calibri"/>
                </a:rPr>
                <a:t>challenging</a:t>
              </a:r>
            </a:p>
          </p:txBody>
        </p:sp>
        <p:sp>
          <p:nvSpPr>
            <p:cNvPr id="79" name="TextBox 78"/>
            <p:cNvSpPr txBox="1"/>
            <p:nvPr/>
          </p:nvSpPr>
          <p:spPr>
            <a:xfrm>
              <a:off x="7463354"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5</a:t>
              </a:r>
            </a:p>
            <a:p>
              <a:pPr algn="ctr" defTabSz="914400"/>
              <a:r>
                <a:rPr lang="en-US" sz="1200" dirty="0" smtClean="0">
                  <a:solidFill>
                    <a:srgbClr val="72828E"/>
                  </a:solidFill>
                  <a:latin typeface="Calibri"/>
                </a:rPr>
                <a:t>Extremely</a:t>
              </a:r>
            </a:p>
            <a:p>
              <a:pPr algn="ctr" defTabSz="914400"/>
              <a:r>
                <a:rPr lang="en-US" sz="1200" dirty="0" smtClean="0">
                  <a:solidFill>
                    <a:srgbClr val="72828E"/>
                  </a:solidFill>
                  <a:latin typeface="Calibri"/>
                </a:rPr>
                <a:t>challenging</a:t>
              </a:r>
            </a:p>
          </p:txBody>
        </p:sp>
        <p:sp>
          <p:nvSpPr>
            <p:cNvPr id="80" name="Rectangle 79"/>
            <p:cNvSpPr/>
            <p:nvPr/>
          </p:nvSpPr>
          <p:spPr>
            <a:xfrm>
              <a:off x="1142914" y="1977078"/>
              <a:ext cx="6942848" cy="388696"/>
            </a:xfrm>
            <a:prstGeom prst="rect">
              <a:avLst/>
            </a:prstGeom>
          </p:spPr>
          <p:txBody>
            <a:bodyPr wrap="square">
              <a:spAutoFit/>
            </a:bodyPr>
            <a:lstStyle/>
            <a:p>
              <a:pPr defTabSz="914400">
                <a:lnSpc>
                  <a:spcPct val="107000"/>
                </a:lnSpc>
                <a:spcBef>
                  <a:spcPts val="200"/>
                </a:spcBef>
              </a:pPr>
              <a:r>
                <a:rPr lang="en-US" dirty="0">
                  <a:solidFill>
                    <a:prstClr val="black"/>
                  </a:solidFill>
                  <a:latin typeface="Calibri"/>
                </a:rPr>
                <a:t>Having evaluations result in useful lessons for the </a:t>
              </a:r>
              <a:r>
                <a:rPr lang="en-US" b="1" dirty="0">
                  <a:solidFill>
                    <a:srgbClr val="F58025"/>
                  </a:solidFill>
                  <a:latin typeface="Calibri"/>
                </a:rPr>
                <a:t>field </a:t>
              </a:r>
              <a:endParaRPr lang="en-US" b="1" dirty="0">
                <a:solidFill>
                  <a:srgbClr val="F58025"/>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3" name="Group 82"/>
          <p:cNvGrpSpPr/>
          <p:nvPr/>
        </p:nvGrpSpPr>
        <p:grpSpPr>
          <a:xfrm>
            <a:off x="822958" y="1395162"/>
            <a:ext cx="7559042" cy="1729038"/>
            <a:chOff x="795902" y="1533264"/>
            <a:chExt cx="7559042" cy="1729038"/>
          </a:xfrm>
        </p:grpSpPr>
        <p:graphicFrame>
          <p:nvGraphicFramePr>
            <p:cNvPr id="84" name="Chart 83"/>
            <p:cNvGraphicFramePr>
              <a:graphicFrameLocks/>
            </p:cNvGraphicFramePr>
            <p:nvPr>
              <p:extLst>
                <p:ext uri="{D42A27DB-BD31-4B8C-83A1-F6EECF244321}">
                  <p14:modId xmlns:p14="http://schemas.microsoft.com/office/powerpoint/2010/main" val="335324294"/>
                </p:ext>
              </p:extLst>
            </p:nvPr>
          </p:nvGraphicFramePr>
          <p:xfrm>
            <a:off x="1075362" y="1533264"/>
            <a:ext cx="7010400" cy="1219200"/>
          </p:xfrm>
          <a:graphic>
            <a:graphicData uri="http://schemas.openxmlformats.org/drawingml/2006/chart">
              <c:chart xmlns:c="http://schemas.openxmlformats.org/drawingml/2006/chart" xmlns:r="http://schemas.openxmlformats.org/officeDocument/2006/relationships" r:id="rId5"/>
            </a:graphicData>
          </a:graphic>
        </p:graphicFrame>
        <p:grpSp>
          <p:nvGrpSpPr>
            <p:cNvPr id="85" name="Group 84"/>
            <p:cNvGrpSpPr/>
            <p:nvPr/>
          </p:nvGrpSpPr>
          <p:grpSpPr>
            <a:xfrm>
              <a:off x="4509508" y="2372696"/>
              <a:ext cx="596638" cy="503651"/>
              <a:chOff x="-178873" y="3939174"/>
              <a:chExt cx="596638" cy="503651"/>
            </a:xfrm>
          </p:grpSpPr>
          <p:sp>
            <p:nvSpPr>
              <p:cNvPr id="92" name="Oval 91"/>
              <p:cNvSpPr>
                <a:spLocks noChangeAspect="1"/>
              </p:cNvSpPr>
              <p:nvPr/>
            </p:nvSpPr>
            <p:spPr>
              <a:xfrm>
                <a:off x="-132050" y="3939174"/>
                <a:ext cx="502986" cy="5036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2C3B82"/>
                  </a:solidFill>
                  <a:latin typeface="Calibri"/>
                </a:endParaRPr>
              </a:p>
            </p:txBody>
          </p:sp>
          <p:sp>
            <p:nvSpPr>
              <p:cNvPr id="93" name="Rectangle 92"/>
              <p:cNvSpPr/>
              <p:nvPr/>
            </p:nvSpPr>
            <p:spPr>
              <a:xfrm>
                <a:off x="-178873" y="4006334"/>
                <a:ext cx="596638" cy="369332"/>
              </a:xfrm>
              <a:prstGeom prst="rect">
                <a:avLst/>
              </a:prstGeom>
            </p:spPr>
            <p:txBody>
              <a:bodyPr wrap="none">
                <a:spAutoFit/>
              </a:bodyPr>
              <a:lstStyle/>
              <a:p>
                <a:pPr algn="ctr" defTabSz="914400"/>
                <a:r>
                  <a:rPr lang="en-US" b="1" dirty="0" smtClean="0">
                    <a:solidFill>
                      <a:prstClr val="white"/>
                    </a:solidFill>
                    <a:latin typeface="Calibri"/>
                  </a:rPr>
                  <a:t>3.10</a:t>
                </a:r>
                <a:endParaRPr lang="en-US" b="1" dirty="0">
                  <a:solidFill>
                    <a:prstClr val="white"/>
                  </a:solidFill>
                  <a:latin typeface="Calibri"/>
                </a:endParaRPr>
              </a:p>
            </p:txBody>
          </p:sp>
        </p:grpSp>
        <p:sp>
          <p:nvSpPr>
            <p:cNvPr id="86" name="TextBox 85"/>
            <p:cNvSpPr txBox="1"/>
            <p:nvPr/>
          </p:nvSpPr>
          <p:spPr>
            <a:xfrm>
              <a:off x="795902"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1</a:t>
              </a:r>
            </a:p>
            <a:p>
              <a:pPr algn="ctr" defTabSz="914400"/>
              <a:r>
                <a:rPr lang="en-US" sz="1200" dirty="0" smtClean="0">
                  <a:solidFill>
                    <a:srgbClr val="72828E"/>
                  </a:solidFill>
                  <a:latin typeface="Calibri"/>
                </a:rPr>
                <a:t>Not at all</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87" name="TextBox 86"/>
            <p:cNvSpPr txBox="1"/>
            <p:nvPr/>
          </p:nvSpPr>
          <p:spPr>
            <a:xfrm>
              <a:off x="2465334"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2</a:t>
              </a:r>
            </a:p>
            <a:p>
              <a:pPr algn="ctr" defTabSz="914400"/>
              <a:r>
                <a:rPr lang="en-US" sz="1200" dirty="0" smtClean="0">
                  <a:solidFill>
                    <a:srgbClr val="72828E"/>
                  </a:solidFill>
                  <a:latin typeface="Calibri"/>
                </a:rPr>
                <a:t>Not very</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88" name="TextBox 87"/>
            <p:cNvSpPr txBox="1"/>
            <p:nvPr/>
          </p:nvSpPr>
          <p:spPr>
            <a:xfrm>
              <a:off x="4134766" y="2615971"/>
              <a:ext cx="891590" cy="646331"/>
            </a:xfrm>
            <a:prstGeom prst="rect">
              <a:avLst/>
            </a:prstGeom>
            <a:noFill/>
          </p:spPr>
          <p:txBody>
            <a:bodyPr wrap="none" rtlCol="0">
              <a:spAutoFit/>
            </a:bodyPr>
            <a:lstStyle/>
            <a:p>
              <a:pPr algn="ctr" defTabSz="914400"/>
              <a:endParaRPr lang="en-US" sz="1200" dirty="0" smtClean="0">
                <a:solidFill>
                  <a:srgbClr val="72828E"/>
                </a:solidFill>
                <a:latin typeface="Calibri"/>
              </a:endParaRPr>
            </a:p>
            <a:p>
              <a:pPr algn="ctr" defTabSz="914400"/>
              <a:r>
                <a:rPr lang="en-US" sz="1200" dirty="0" smtClean="0">
                  <a:solidFill>
                    <a:srgbClr val="72828E"/>
                  </a:solidFill>
                  <a:latin typeface="Calibri"/>
                </a:rPr>
                <a:t>Somewhat</a:t>
              </a:r>
            </a:p>
            <a:p>
              <a:pPr algn="ctr" defTabSz="914400"/>
              <a:r>
                <a:rPr lang="en-US" sz="1200" dirty="0" smtClean="0">
                  <a:solidFill>
                    <a:srgbClr val="72828E"/>
                  </a:solidFill>
                  <a:latin typeface="Calibri"/>
                </a:rPr>
                <a:t>challenging</a:t>
              </a:r>
              <a:endParaRPr lang="en-US" sz="1200" dirty="0">
                <a:solidFill>
                  <a:srgbClr val="72828E"/>
                </a:solidFill>
                <a:latin typeface="Calibri"/>
              </a:endParaRPr>
            </a:p>
          </p:txBody>
        </p:sp>
        <p:sp>
          <p:nvSpPr>
            <p:cNvPr id="89" name="TextBox 88"/>
            <p:cNvSpPr txBox="1"/>
            <p:nvPr/>
          </p:nvSpPr>
          <p:spPr>
            <a:xfrm>
              <a:off x="5804197"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4</a:t>
              </a:r>
            </a:p>
            <a:p>
              <a:pPr algn="ctr" defTabSz="914400"/>
              <a:r>
                <a:rPr lang="en-US" sz="1200" dirty="0" smtClean="0">
                  <a:solidFill>
                    <a:srgbClr val="72828E"/>
                  </a:solidFill>
                  <a:latin typeface="Calibri"/>
                </a:rPr>
                <a:t>Quite</a:t>
              </a:r>
            </a:p>
            <a:p>
              <a:pPr algn="ctr" defTabSz="914400"/>
              <a:r>
                <a:rPr lang="en-US" sz="1200" dirty="0" smtClean="0">
                  <a:solidFill>
                    <a:srgbClr val="72828E"/>
                  </a:solidFill>
                  <a:latin typeface="Calibri"/>
                </a:rPr>
                <a:t>challenging</a:t>
              </a:r>
            </a:p>
          </p:txBody>
        </p:sp>
        <p:sp>
          <p:nvSpPr>
            <p:cNvPr id="90" name="TextBox 89"/>
            <p:cNvSpPr txBox="1"/>
            <p:nvPr/>
          </p:nvSpPr>
          <p:spPr>
            <a:xfrm>
              <a:off x="7463354" y="2615971"/>
              <a:ext cx="891590" cy="646331"/>
            </a:xfrm>
            <a:prstGeom prst="rect">
              <a:avLst/>
            </a:prstGeom>
            <a:noFill/>
          </p:spPr>
          <p:txBody>
            <a:bodyPr wrap="none" rtlCol="0">
              <a:spAutoFit/>
            </a:bodyPr>
            <a:lstStyle/>
            <a:p>
              <a:pPr algn="ctr" defTabSz="914400"/>
              <a:r>
                <a:rPr lang="en-US" sz="1200" dirty="0" smtClean="0">
                  <a:solidFill>
                    <a:srgbClr val="72828E"/>
                  </a:solidFill>
                  <a:latin typeface="Calibri"/>
                </a:rPr>
                <a:t>5</a:t>
              </a:r>
            </a:p>
            <a:p>
              <a:pPr algn="ctr" defTabSz="914400"/>
              <a:r>
                <a:rPr lang="en-US" sz="1200" dirty="0" smtClean="0">
                  <a:solidFill>
                    <a:srgbClr val="72828E"/>
                  </a:solidFill>
                  <a:latin typeface="Calibri"/>
                </a:rPr>
                <a:t>Extremely</a:t>
              </a:r>
            </a:p>
            <a:p>
              <a:pPr algn="ctr" defTabSz="914400"/>
              <a:r>
                <a:rPr lang="en-US" sz="1200" dirty="0" smtClean="0">
                  <a:solidFill>
                    <a:srgbClr val="72828E"/>
                  </a:solidFill>
                  <a:latin typeface="Calibri"/>
                </a:rPr>
                <a:t>challenging</a:t>
              </a:r>
            </a:p>
          </p:txBody>
        </p:sp>
        <p:sp>
          <p:nvSpPr>
            <p:cNvPr id="91" name="Rectangle 90"/>
            <p:cNvSpPr/>
            <p:nvPr/>
          </p:nvSpPr>
          <p:spPr>
            <a:xfrm>
              <a:off x="1142914" y="1977078"/>
              <a:ext cx="6942848" cy="388696"/>
            </a:xfrm>
            <a:prstGeom prst="rect">
              <a:avLst/>
            </a:prstGeom>
          </p:spPr>
          <p:txBody>
            <a:bodyPr wrap="square">
              <a:spAutoFit/>
            </a:bodyPr>
            <a:lstStyle/>
            <a:p>
              <a:pPr defTabSz="914400">
                <a:lnSpc>
                  <a:spcPct val="107000"/>
                </a:lnSpc>
                <a:spcBef>
                  <a:spcPts val="200"/>
                </a:spcBef>
              </a:pPr>
              <a:r>
                <a:rPr lang="en-US" dirty="0">
                  <a:solidFill>
                    <a:prstClr val="black"/>
                  </a:solidFill>
                  <a:latin typeface="Calibri"/>
                </a:rPr>
                <a:t>Having evaluations result in meaningful insights for the </a:t>
              </a:r>
              <a:r>
                <a:rPr lang="en-US" b="1" dirty="0">
                  <a:solidFill>
                    <a:srgbClr val="2C3B82"/>
                  </a:solidFill>
                  <a:latin typeface="Calibri"/>
                </a:rPr>
                <a:t>foundation </a:t>
              </a:r>
              <a:endParaRPr lang="en-US" b="1" dirty="0">
                <a:solidFill>
                  <a:srgbClr val="2C3B82"/>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72282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LEADERSHIP SUPPORT</a:t>
            </a:r>
            <a:endParaRPr lang="en-US" dirty="0"/>
          </a:p>
        </p:txBody>
      </p:sp>
      <p:sp>
        <p:nvSpPr>
          <p:cNvPr id="3" name="Slide Number Placeholder 2"/>
          <p:cNvSpPr>
            <a:spLocks noGrp="1"/>
          </p:cNvSpPr>
          <p:nvPr>
            <p:ph type="sldNum" sz="quarter" idx="12"/>
          </p:nvPr>
        </p:nvSpPr>
        <p:spPr/>
        <p:txBody>
          <a:bodyPr/>
          <a:lstStyle/>
          <a:p>
            <a:fld id="{75E75521-A088-4445-9AB6-3D3C933D0FE4}"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72705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Intended audiences for evaluation </a:t>
            </a:r>
            <a:br>
              <a:rPr lang="en-US" sz="3600" dirty="0" smtClean="0"/>
            </a:br>
            <a:r>
              <a:rPr lang="en-US" sz="3600" dirty="0" smtClean="0"/>
              <a:t>primarily are internal. </a:t>
            </a:r>
            <a:endParaRPr lang="en-US" sz="3600" dirty="0"/>
          </a:p>
        </p:txBody>
      </p:sp>
      <p:sp>
        <p:nvSpPr>
          <p:cNvPr id="3" name="Slide Number Placeholder 2"/>
          <p:cNvSpPr>
            <a:spLocks noGrp="1"/>
          </p:cNvSpPr>
          <p:nvPr>
            <p:ph type="sldNum" sz="quarter" idx="12"/>
          </p:nvPr>
        </p:nvSpPr>
        <p:spPr>
          <a:xfrm>
            <a:off x="6553200" y="6324600"/>
            <a:ext cx="2133600" cy="365125"/>
          </a:xfrm>
        </p:spPr>
        <p:txBody>
          <a:bodyPr/>
          <a:lstStyle/>
          <a:p>
            <a:fld id="{B57890BD-A4B1-4511-A2D1-EBDBEFF6B272}" type="slidenum">
              <a:rPr lang="en-US" smtClean="0">
                <a:solidFill>
                  <a:prstClr val="black">
                    <a:tint val="75000"/>
                  </a:prstClr>
                </a:solidFill>
                <a:latin typeface="Calibri"/>
              </a:rPr>
              <a:pPr/>
              <a:t>25</a:t>
            </a:fld>
            <a:endParaRPr lang="en-US" dirty="0">
              <a:solidFill>
                <a:prstClr val="black">
                  <a:tint val="75000"/>
                </a:prstClr>
              </a:solidFill>
              <a:latin typeface="Calibri"/>
            </a:endParaRPr>
          </a:p>
        </p:txBody>
      </p:sp>
      <p:graphicFrame>
        <p:nvGraphicFramePr>
          <p:cNvPr id="8" name="Chart 7"/>
          <p:cNvGraphicFramePr>
            <a:graphicFrameLocks/>
          </p:cNvGraphicFramePr>
          <p:nvPr>
            <p:extLst>
              <p:ext uri="{D42A27DB-BD31-4B8C-83A1-F6EECF244321}">
                <p14:modId xmlns:p14="http://schemas.microsoft.com/office/powerpoint/2010/main" val="2177588"/>
              </p:ext>
            </p:extLst>
          </p:nvPr>
        </p:nvGraphicFramePr>
        <p:xfrm>
          <a:off x="514992" y="1965325"/>
          <a:ext cx="8114016" cy="39701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166627" y="5903110"/>
            <a:ext cx="851452" cy="523220"/>
          </a:xfrm>
          <a:prstGeom prst="rect">
            <a:avLst/>
          </a:prstGeom>
          <a:noFill/>
        </p:spPr>
        <p:txBody>
          <a:bodyPr wrap="none" rtlCol="0">
            <a:spAutoFit/>
          </a:bodyPr>
          <a:lstStyle/>
          <a:p>
            <a:pPr algn="ctr" defTabSz="914400"/>
            <a:r>
              <a:rPr lang="en-US" sz="1400" dirty="0" smtClean="0">
                <a:solidFill>
                  <a:prstClr val="black"/>
                </a:solidFill>
                <a:latin typeface="Calibri"/>
              </a:rPr>
              <a:t>1</a:t>
            </a:r>
          </a:p>
          <a:p>
            <a:pPr algn="ctr" defTabSz="914400"/>
            <a:r>
              <a:rPr lang="en-US" sz="1400" dirty="0" smtClean="0">
                <a:solidFill>
                  <a:prstClr val="black"/>
                </a:solidFill>
                <a:latin typeface="Calibri"/>
              </a:rPr>
              <a:t>Not at all</a:t>
            </a:r>
          </a:p>
        </p:txBody>
      </p:sp>
      <p:sp>
        <p:nvSpPr>
          <p:cNvPr id="10" name="TextBox 9"/>
          <p:cNvSpPr txBox="1"/>
          <p:nvPr/>
        </p:nvSpPr>
        <p:spPr>
          <a:xfrm>
            <a:off x="3729085" y="5903110"/>
            <a:ext cx="663003" cy="523220"/>
          </a:xfrm>
          <a:prstGeom prst="rect">
            <a:avLst/>
          </a:prstGeom>
          <a:noFill/>
        </p:spPr>
        <p:txBody>
          <a:bodyPr wrap="none" rtlCol="0">
            <a:spAutoFit/>
          </a:bodyPr>
          <a:lstStyle/>
          <a:p>
            <a:pPr algn="ctr" defTabSz="914400"/>
            <a:r>
              <a:rPr lang="en-US" sz="1400" dirty="0" smtClean="0">
                <a:solidFill>
                  <a:prstClr val="black"/>
                </a:solidFill>
                <a:latin typeface="Calibri"/>
              </a:rPr>
              <a:t>2</a:t>
            </a:r>
          </a:p>
          <a:p>
            <a:pPr algn="ctr" defTabSz="914400"/>
            <a:r>
              <a:rPr lang="en-US" sz="1400" dirty="0" smtClean="0">
                <a:solidFill>
                  <a:prstClr val="black"/>
                </a:solidFill>
                <a:latin typeface="Calibri"/>
              </a:rPr>
              <a:t>A little</a:t>
            </a:r>
            <a:endParaRPr lang="en-US" sz="1400" dirty="0">
              <a:solidFill>
                <a:prstClr val="black"/>
              </a:solidFill>
              <a:latin typeface="Calibri"/>
            </a:endParaRPr>
          </a:p>
        </p:txBody>
      </p:sp>
      <p:sp>
        <p:nvSpPr>
          <p:cNvPr id="11" name="TextBox 10"/>
          <p:cNvSpPr txBox="1"/>
          <p:nvPr/>
        </p:nvSpPr>
        <p:spPr>
          <a:xfrm>
            <a:off x="5068789" y="5903110"/>
            <a:ext cx="961162" cy="523220"/>
          </a:xfrm>
          <a:prstGeom prst="rect">
            <a:avLst/>
          </a:prstGeom>
          <a:noFill/>
        </p:spPr>
        <p:txBody>
          <a:bodyPr wrap="none" rtlCol="0">
            <a:spAutoFit/>
          </a:bodyPr>
          <a:lstStyle/>
          <a:p>
            <a:pPr algn="ctr" defTabSz="914400"/>
            <a:r>
              <a:rPr lang="en-US" sz="1400" dirty="0" smtClean="0">
                <a:solidFill>
                  <a:prstClr val="black"/>
                </a:solidFill>
                <a:latin typeface="Calibri"/>
              </a:rPr>
              <a:t>3</a:t>
            </a:r>
          </a:p>
          <a:p>
            <a:pPr algn="ctr" defTabSz="914400"/>
            <a:r>
              <a:rPr lang="en-US" sz="1400" dirty="0" smtClean="0">
                <a:solidFill>
                  <a:prstClr val="black"/>
                </a:solidFill>
                <a:latin typeface="Calibri"/>
              </a:rPr>
              <a:t>Somewhat</a:t>
            </a:r>
            <a:endParaRPr lang="en-US" sz="1400" dirty="0">
              <a:solidFill>
                <a:prstClr val="black"/>
              </a:solidFill>
              <a:latin typeface="Calibri"/>
            </a:endParaRPr>
          </a:p>
        </p:txBody>
      </p:sp>
      <p:sp>
        <p:nvSpPr>
          <p:cNvPr id="12" name="TextBox 11"/>
          <p:cNvSpPr txBox="1"/>
          <p:nvPr/>
        </p:nvSpPr>
        <p:spPr>
          <a:xfrm>
            <a:off x="6539487" y="5903110"/>
            <a:ext cx="953787" cy="523220"/>
          </a:xfrm>
          <a:prstGeom prst="rect">
            <a:avLst/>
          </a:prstGeom>
          <a:noFill/>
        </p:spPr>
        <p:txBody>
          <a:bodyPr wrap="none" rtlCol="0">
            <a:spAutoFit/>
          </a:bodyPr>
          <a:lstStyle/>
          <a:p>
            <a:pPr algn="ctr" defTabSz="914400"/>
            <a:r>
              <a:rPr lang="en-US" sz="1400" dirty="0" smtClean="0">
                <a:solidFill>
                  <a:prstClr val="black"/>
                </a:solidFill>
                <a:latin typeface="Calibri"/>
              </a:rPr>
              <a:t>4</a:t>
            </a:r>
          </a:p>
          <a:p>
            <a:pPr algn="ctr" defTabSz="914400"/>
            <a:r>
              <a:rPr lang="en-US" sz="1400" dirty="0" smtClean="0">
                <a:solidFill>
                  <a:prstClr val="black"/>
                </a:solidFill>
                <a:latin typeface="Calibri"/>
              </a:rPr>
              <a:t>Quite</a:t>
            </a:r>
            <a:r>
              <a:rPr lang="en-US" sz="1400" dirty="0">
                <a:solidFill>
                  <a:prstClr val="black"/>
                </a:solidFill>
                <a:latin typeface="Calibri"/>
              </a:rPr>
              <a:t> </a:t>
            </a:r>
            <a:r>
              <a:rPr lang="en-US" sz="1400" dirty="0" smtClean="0">
                <a:solidFill>
                  <a:prstClr val="black"/>
                </a:solidFill>
                <a:latin typeface="Calibri"/>
              </a:rPr>
              <a:t>a bit</a:t>
            </a:r>
          </a:p>
        </p:txBody>
      </p:sp>
      <p:sp>
        <p:nvSpPr>
          <p:cNvPr id="13" name="TextBox 12"/>
          <p:cNvSpPr txBox="1"/>
          <p:nvPr/>
        </p:nvSpPr>
        <p:spPr>
          <a:xfrm>
            <a:off x="8231833" y="5903110"/>
            <a:ext cx="526106" cy="523220"/>
          </a:xfrm>
          <a:prstGeom prst="rect">
            <a:avLst/>
          </a:prstGeom>
          <a:noFill/>
        </p:spPr>
        <p:txBody>
          <a:bodyPr wrap="none" rtlCol="0">
            <a:spAutoFit/>
          </a:bodyPr>
          <a:lstStyle/>
          <a:p>
            <a:pPr algn="ctr" defTabSz="914400"/>
            <a:r>
              <a:rPr lang="en-US" sz="1400" dirty="0" smtClean="0">
                <a:solidFill>
                  <a:prstClr val="black"/>
                </a:solidFill>
                <a:latin typeface="Calibri"/>
              </a:rPr>
              <a:t>5</a:t>
            </a:r>
          </a:p>
          <a:p>
            <a:pPr algn="ctr" defTabSz="914400"/>
            <a:r>
              <a:rPr lang="en-US" sz="1400" dirty="0" smtClean="0">
                <a:solidFill>
                  <a:prstClr val="black"/>
                </a:solidFill>
                <a:latin typeface="Calibri"/>
              </a:rPr>
              <a:t>A lot</a:t>
            </a:r>
          </a:p>
        </p:txBody>
      </p:sp>
      <p:sp>
        <p:nvSpPr>
          <p:cNvPr id="4" name="Left Arrow 3"/>
          <p:cNvSpPr/>
          <p:nvPr/>
        </p:nvSpPr>
        <p:spPr>
          <a:xfrm>
            <a:off x="6096000" y="4022725"/>
            <a:ext cx="609600" cy="533400"/>
          </a:xfrm>
          <a:prstGeom prst="leftArrow">
            <a:avLst/>
          </a:prstGeom>
          <a:solidFill>
            <a:srgbClr val="F2BB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6" name="Oval 15"/>
          <p:cNvSpPr/>
          <p:nvPr/>
        </p:nvSpPr>
        <p:spPr>
          <a:xfrm>
            <a:off x="6858000" y="3505200"/>
            <a:ext cx="2057400" cy="1981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latin typeface="Calibri"/>
              </a:rPr>
              <a:t>Only 29% said their foundation invests “an appropriate amount” in disseminating findings externally.</a:t>
            </a:r>
          </a:p>
        </p:txBody>
      </p:sp>
      <p:sp>
        <p:nvSpPr>
          <p:cNvPr id="15" name="Rectangle 14"/>
          <p:cNvSpPr/>
          <p:nvPr/>
        </p:nvSpPr>
        <p:spPr>
          <a:xfrm>
            <a:off x="514992" y="1549400"/>
            <a:ext cx="8400408" cy="400110"/>
          </a:xfrm>
          <a:prstGeom prst="rect">
            <a:avLst/>
          </a:prstGeom>
          <a:solidFill>
            <a:schemeClr val="bg1">
              <a:lumMod val="85000"/>
            </a:schemeClr>
          </a:solidFill>
        </p:spPr>
        <p:txBody>
          <a:bodyPr wrap="square">
            <a:spAutoFit/>
          </a:bodyPr>
          <a:lstStyle/>
          <a:p>
            <a:pPr algn="ctr"/>
            <a:r>
              <a:rPr lang="en-US" sz="2000" b="1" dirty="0"/>
              <a:t>To what extent are evaluation findings shared with the following audiences?</a:t>
            </a:r>
          </a:p>
        </p:txBody>
      </p:sp>
    </p:spTree>
    <p:extLst>
      <p:ext uri="{BB962C8B-B14F-4D97-AF65-F5344CB8AC3E}">
        <p14:creationId xmlns:p14="http://schemas.microsoft.com/office/powerpoint/2010/main" val="4161751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053306"/>
          </a:xfrm>
        </p:spPr>
        <p:txBody>
          <a:bodyPr>
            <a:noAutofit/>
          </a:bodyPr>
          <a:lstStyle/>
          <a:p>
            <a:r>
              <a:rPr lang="en-US" sz="3600" dirty="0"/>
              <a:t>L</a:t>
            </a:r>
            <a:r>
              <a:rPr lang="en-US" sz="3600" dirty="0" smtClean="0"/>
              <a:t>eadership support matters. </a:t>
            </a:r>
            <a:endParaRPr lang="en-US" sz="3600" dirty="0"/>
          </a:p>
        </p:txBody>
      </p:sp>
      <p:sp>
        <p:nvSpPr>
          <p:cNvPr id="4" name="Slide Number Placeholder 3"/>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26</a:t>
            </a:fld>
            <a:endParaRPr lang="en-US" dirty="0">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379960975"/>
              </p:ext>
            </p:extLst>
          </p:nvPr>
        </p:nvGraphicFramePr>
        <p:xfrm>
          <a:off x="990600" y="1485091"/>
          <a:ext cx="7543801" cy="4610909"/>
        </p:xfrm>
        <a:graphic>
          <a:graphicData uri="http://schemas.openxmlformats.org/drawingml/2006/table">
            <a:tbl>
              <a:tblPr firstRow="1" bandRow="1">
                <a:tableStyleId>{5C22544A-7EE6-4342-B048-85BDC9FD1C3A}</a:tableStyleId>
              </a:tblPr>
              <a:tblGrid>
                <a:gridCol w="3200400"/>
                <a:gridCol w="2057400"/>
                <a:gridCol w="2286001"/>
              </a:tblGrid>
              <a:tr h="875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Foundations are significantly more likely to experience these evaluation challenges if:</a:t>
                      </a:r>
                      <a:r>
                        <a:rPr lang="en-US" baseline="0" dirty="0" smtClean="0">
                          <a:solidFill>
                            <a:srgbClr val="000000"/>
                          </a:solidFill>
                        </a:rPr>
                        <a:t> </a:t>
                      </a:r>
                      <a:r>
                        <a:rPr lang="en-US" dirty="0" smtClean="0">
                          <a:solidFill>
                            <a:srgbClr val="000000"/>
                          </a:solidFill>
                          <a:sym typeface="Wingdings"/>
                        </a:rPr>
                        <a:t> </a:t>
                      </a:r>
                      <a:endParaRPr lang="en-US" dirty="0" smtClean="0">
                        <a:solidFill>
                          <a:srgbClr val="000000"/>
                        </a:solidFill>
                      </a:endParaRPr>
                    </a:p>
                  </a:txBody>
                  <a:tcPr>
                    <a:noFill/>
                  </a:tcPr>
                </a:tc>
                <a:tc>
                  <a:txBody>
                    <a:bodyPr/>
                    <a:lstStyle/>
                    <a:p>
                      <a:pPr algn="ctr"/>
                      <a:r>
                        <a:rPr lang="en-US" sz="1800" b="0" dirty="0" smtClean="0">
                          <a:solidFill>
                            <a:schemeClr val="bg1"/>
                          </a:solidFill>
                        </a:rPr>
                        <a:t>The</a:t>
                      </a:r>
                      <a:r>
                        <a:rPr lang="en-US" sz="1800" b="0" baseline="0" dirty="0" smtClean="0">
                          <a:solidFill>
                            <a:schemeClr val="bg1"/>
                          </a:solidFill>
                        </a:rPr>
                        <a:t> b</a:t>
                      </a:r>
                      <a:r>
                        <a:rPr lang="en-US" sz="1800" b="0" dirty="0" smtClean="0">
                          <a:solidFill>
                            <a:schemeClr val="bg1"/>
                          </a:solidFill>
                        </a:rPr>
                        <a:t>oard is less supportive of evaluation </a:t>
                      </a:r>
                      <a:endParaRPr lang="en-US" sz="1800" b="0" dirty="0">
                        <a:solidFill>
                          <a:schemeClr val="bg1"/>
                        </a:solidFill>
                      </a:endParaRPr>
                    </a:p>
                  </a:txBody>
                  <a:tcPr>
                    <a:solidFill>
                      <a:schemeClr val="tx1">
                        <a:lumMod val="65000"/>
                        <a:lumOff val="35000"/>
                      </a:schemeClr>
                    </a:solidFill>
                  </a:tcPr>
                </a:tc>
                <a:tc>
                  <a:txBody>
                    <a:bodyPr/>
                    <a:lstStyle/>
                    <a:p>
                      <a:pPr algn="ctr"/>
                      <a:r>
                        <a:rPr lang="en-US" sz="1800" b="0" dirty="0" smtClean="0">
                          <a:solidFill>
                            <a:schemeClr val="bg1"/>
                          </a:solidFill>
                        </a:rPr>
                        <a:t>Senior management engages too little in evaluation</a:t>
                      </a:r>
                      <a:endParaRPr lang="en-US" sz="1800" b="0" dirty="0">
                        <a:solidFill>
                          <a:schemeClr val="bg1"/>
                        </a:solidFill>
                      </a:endParaRPr>
                    </a:p>
                  </a:txBody>
                  <a:tcPr>
                    <a:solidFill>
                      <a:schemeClr val="tx1">
                        <a:lumMod val="65000"/>
                        <a:lumOff val="35000"/>
                      </a:schemeClr>
                    </a:solidFill>
                  </a:tcPr>
                </a:tc>
              </a:tr>
              <a:tr h="616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000000"/>
                          </a:solidFill>
                          <a:ea typeface="Calibri"/>
                          <a:cs typeface="Calibri"/>
                        </a:rPr>
                        <a:t>Allocating sufficient monetary resources for evaluation efforts</a:t>
                      </a:r>
                    </a:p>
                  </a:txBody>
                  <a:tcPr>
                    <a:solidFill>
                      <a:schemeClr val="bg1">
                        <a:lumMod val="85000"/>
                      </a:schemeClr>
                    </a:solidFill>
                  </a:tcPr>
                </a:tc>
                <a:tc>
                  <a:txBody>
                    <a:bodyPr/>
                    <a:lstStyle/>
                    <a:p>
                      <a:pPr algn="ctr"/>
                      <a:r>
                        <a:rPr lang="en-US" sz="2400" dirty="0" smtClean="0">
                          <a:solidFill>
                            <a:srgbClr val="F57E25"/>
                          </a:solidFill>
                          <a:latin typeface="Zapf Dingbats"/>
                          <a:ea typeface="Zapf Dingbats"/>
                          <a:cs typeface="Zapf Dingbats"/>
                          <a:sym typeface="Zapf Dingbats"/>
                        </a:rPr>
                        <a:t>✔</a:t>
                      </a:r>
                      <a:endParaRPr lang="en-US" sz="2400" dirty="0">
                        <a:solidFill>
                          <a:srgbClr val="F57E25"/>
                        </a:solidFill>
                      </a:endParaRP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57E25"/>
                          </a:solidFill>
                          <a:latin typeface="Zapf Dingbats"/>
                          <a:ea typeface="Zapf Dingbats"/>
                          <a:cs typeface="Zapf Dingbats"/>
                          <a:sym typeface="Zapf Dingbats"/>
                        </a:rPr>
                        <a:t>✔</a:t>
                      </a:r>
                      <a:endParaRPr lang="en-US" sz="2800" dirty="0" smtClean="0">
                        <a:solidFill>
                          <a:srgbClr val="F57E25"/>
                        </a:solidFill>
                      </a:endParaRPr>
                    </a:p>
                  </a:txBody>
                  <a:tcPr anchor="ctr">
                    <a:solidFill>
                      <a:schemeClr val="bg1">
                        <a:lumMod val="85000"/>
                      </a:schemeClr>
                    </a:solidFill>
                  </a:tcPr>
                </a:tc>
              </a:tr>
              <a:tr h="616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000000"/>
                          </a:solidFill>
                          <a:ea typeface="Calibri"/>
                          <a:cs typeface="Calibri"/>
                        </a:rPr>
                        <a:t>Having evaluations result in meaningful insights</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57E25"/>
                          </a:solidFill>
                          <a:latin typeface="Zapf Dingbats"/>
                          <a:ea typeface="Zapf Dingbats"/>
                          <a:cs typeface="Zapf Dingbats"/>
                          <a:sym typeface="Zapf Dingbats"/>
                        </a:rPr>
                        <a:t>✔</a:t>
                      </a:r>
                      <a:endParaRPr lang="en-US" sz="2400" dirty="0" smtClean="0">
                        <a:solidFill>
                          <a:srgbClr val="F57E25"/>
                        </a:solidFill>
                      </a:endParaRPr>
                    </a:p>
                  </a:txBody>
                  <a:tcPr anchor="ctr">
                    <a:solidFill>
                      <a:schemeClr val="bg1">
                        <a:lumMod val="95000"/>
                      </a:schemeClr>
                    </a:solidFill>
                  </a:tcPr>
                </a:tc>
                <a:tc>
                  <a:txBody>
                    <a:bodyPr/>
                    <a:lstStyle/>
                    <a:p>
                      <a:pPr algn="ctr"/>
                      <a:endParaRPr lang="en-US" sz="2800" dirty="0"/>
                    </a:p>
                  </a:txBody>
                  <a:tcPr anchor="ctr">
                    <a:solidFill>
                      <a:schemeClr val="bg1">
                        <a:lumMod val="95000"/>
                      </a:schemeClr>
                    </a:solidFill>
                  </a:tcPr>
                </a:tc>
              </a:tr>
              <a:tr h="616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000000"/>
                          </a:solidFill>
                          <a:ea typeface="Calibri"/>
                          <a:cs typeface="Calibri"/>
                        </a:rPr>
                        <a:t>Incorporating evaluation results into future work</a:t>
                      </a:r>
                      <a:endParaRPr lang="en-US" sz="1500" dirty="0" smtClean="0">
                        <a:solidFill>
                          <a:srgbClr val="000000"/>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57E25"/>
                          </a:solidFill>
                          <a:latin typeface="Zapf Dingbats"/>
                          <a:ea typeface="Zapf Dingbats"/>
                          <a:cs typeface="Zapf Dingbats"/>
                          <a:sym typeface="Zapf Dingbats"/>
                        </a:rPr>
                        <a:t>✔</a:t>
                      </a:r>
                      <a:endParaRPr lang="en-US" sz="2400" dirty="0" smtClean="0">
                        <a:solidFill>
                          <a:srgbClr val="F57E25"/>
                        </a:solidFill>
                      </a:endParaRP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57E25"/>
                          </a:solidFill>
                          <a:latin typeface="Zapf Dingbats"/>
                          <a:ea typeface="Zapf Dingbats"/>
                          <a:cs typeface="Zapf Dingbats"/>
                          <a:sym typeface="Zapf Dingbats"/>
                        </a:rPr>
                        <a:t>✔</a:t>
                      </a:r>
                      <a:endParaRPr lang="en-US" sz="2800" dirty="0" smtClean="0">
                        <a:solidFill>
                          <a:srgbClr val="F57E25"/>
                        </a:solidFill>
                      </a:endParaRPr>
                    </a:p>
                  </a:txBody>
                  <a:tcPr anchor="ctr">
                    <a:solidFill>
                      <a:schemeClr val="bg1">
                        <a:lumMod val="85000"/>
                      </a:schemeClr>
                    </a:solidFill>
                  </a:tcPr>
                </a:tc>
              </a:tr>
              <a:tr h="616085">
                <a:tc>
                  <a:txBody>
                    <a:bodyPr/>
                    <a:lstStyle/>
                    <a:p>
                      <a:r>
                        <a:rPr lang="en-US" sz="1500" dirty="0" smtClean="0"/>
                        <a:t>Having foundation staff and grantees agree on evaluation goals</a:t>
                      </a:r>
                      <a:endParaRPr lang="en-US" sz="150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57E25"/>
                          </a:solidFill>
                          <a:latin typeface="Zapf Dingbats"/>
                          <a:ea typeface="Zapf Dingbats"/>
                          <a:cs typeface="Zapf Dingbats"/>
                          <a:sym typeface="Zapf Dingbats"/>
                        </a:rPr>
                        <a:t>✔</a:t>
                      </a:r>
                      <a:endParaRPr lang="en-US" sz="2400" dirty="0" smtClean="0">
                        <a:solidFill>
                          <a:srgbClr val="F57E25"/>
                        </a:solidFill>
                      </a:endParaRPr>
                    </a:p>
                  </a:txBody>
                  <a:tcPr anchor="ctr">
                    <a:solidFill>
                      <a:schemeClr val="bg1">
                        <a:lumMod val="95000"/>
                      </a:schemeClr>
                    </a:solidFill>
                  </a:tcPr>
                </a:tc>
                <a:tc>
                  <a:txBody>
                    <a:bodyPr/>
                    <a:lstStyle/>
                    <a:p>
                      <a:pPr algn="ctr"/>
                      <a:endParaRPr lang="en-US" sz="2800" dirty="0"/>
                    </a:p>
                  </a:txBody>
                  <a:tcPr anchor="ctr">
                    <a:solidFill>
                      <a:schemeClr val="bg1">
                        <a:lumMod val="95000"/>
                      </a:schemeClr>
                    </a:solidFill>
                  </a:tcPr>
                </a:tc>
              </a:tr>
              <a:tr h="616085">
                <a:tc>
                  <a:txBody>
                    <a:bodyPr/>
                    <a:lstStyle/>
                    <a:p>
                      <a:r>
                        <a:rPr lang="en-US" sz="1500" dirty="0" smtClean="0"/>
                        <a:t>Having evaluations result in useful lessons for grantees </a:t>
                      </a:r>
                      <a:endParaRPr lang="en-US" sz="150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57E25"/>
                          </a:solidFill>
                          <a:latin typeface="Zapf Dingbats"/>
                          <a:ea typeface="Zapf Dingbats"/>
                          <a:cs typeface="Zapf Dingbats"/>
                          <a:sym typeface="Zapf Dingbats"/>
                        </a:rPr>
                        <a:t>✔</a:t>
                      </a:r>
                      <a:endParaRPr lang="en-US" sz="2400" dirty="0" smtClean="0">
                        <a:solidFill>
                          <a:srgbClr val="F57E25"/>
                        </a:solidFill>
                      </a:endParaRPr>
                    </a:p>
                  </a:txBody>
                  <a:tcPr anchor="ctr">
                    <a:solidFill>
                      <a:schemeClr val="bg1">
                        <a:lumMod val="85000"/>
                      </a:schemeClr>
                    </a:solidFill>
                  </a:tcPr>
                </a:tc>
                <a:tc>
                  <a:txBody>
                    <a:bodyPr/>
                    <a:lstStyle/>
                    <a:p>
                      <a:pPr algn="ctr"/>
                      <a:endParaRPr lang="en-US" sz="2800" dirty="0"/>
                    </a:p>
                  </a:txBody>
                  <a:tcPr anchor="ctr">
                    <a:solidFill>
                      <a:schemeClr val="bg1">
                        <a:lumMod val="85000"/>
                      </a:schemeClr>
                    </a:solidFill>
                  </a:tcPr>
                </a:tc>
              </a:tr>
              <a:tr h="616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Having evaluations result in useful lessons for</a:t>
                      </a:r>
                      <a:r>
                        <a:rPr lang="en-US" sz="1500" baseline="0" dirty="0" smtClean="0"/>
                        <a:t> the field</a:t>
                      </a:r>
                      <a:endParaRPr lang="en-US" sz="1500" dirty="0" smtClean="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57E25"/>
                          </a:solidFill>
                          <a:latin typeface="Zapf Dingbats"/>
                          <a:ea typeface="Zapf Dingbats"/>
                          <a:cs typeface="Zapf Dingbats"/>
                          <a:sym typeface="Zapf Dingbats"/>
                        </a:rPr>
                        <a:t>✔</a:t>
                      </a:r>
                      <a:endParaRPr lang="en-US" sz="2400" dirty="0" smtClean="0">
                        <a:solidFill>
                          <a:srgbClr val="F57E25"/>
                        </a:solidFill>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57E25"/>
                          </a:solidFill>
                          <a:latin typeface="Zapf Dingbats"/>
                          <a:ea typeface="Zapf Dingbats"/>
                          <a:cs typeface="Zapf Dingbats"/>
                          <a:sym typeface="Zapf Dingbats"/>
                        </a:rPr>
                        <a:t>✔</a:t>
                      </a:r>
                      <a:endParaRPr lang="en-US" sz="2800" dirty="0" smtClean="0">
                        <a:solidFill>
                          <a:srgbClr val="F57E25"/>
                        </a:solidFill>
                      </a:endParaRPr>
                    </a:p>
                  </a:txBody>
                  <a:tcPr anchor="ctr">
                    <a:solidFill>
                      <a:schemeClr val="bg1">
                        <a:lumMod val="95000"/>
                      </a:schemeClr>
                    </a:solidFill>
                  </a:tcPr>
                </a:tc>
              </a:tr>
            </a:tbl>
          </a:graphicData>
        </a:graphic>
      </p:graphicFrame>
    </p:spTree>
    <p:extLst>
      <p:ext uri="{BB962C8B-B14F-4D97-AF65-F5344CB8AC3E}">
        <p14:creationId xmlns:p14="http://schemas.microsoft.com/office/powerpoint/2010/main" val="137288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Small-Group Discussions. </a:t>
            </a:r>
            <a:endParaRPr lang="en-US" sz="3600" dirty="0"/>
          </a:p>
        </p:txBody>
      </p:sp>
      <p:sp>
        <p:nvSpPr>
          <p:cNvPr id="4" name="Slide Number Placeholder 3"/>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27</a:t>
            </a:fld>
            <a:endParaRPr lang="en-US" dirty="0">
              <a:solidFill>
                <a:prstClr val="black">
                  <a:tint val="75000"/>
                </a:prstClr>
              </a:solidFill>
              <a:latin typeface="Calibri"/>
            </a:endParaRPr>
          </a:p>
        </p:txBody>
      </p:sp>
      <p:sp>
        <p:nvSpPr>
          <p:cNvPr id="7" name="Oval 6"/>
          <p:cNvSpPr/>
          <p:nvPr/>
        </p:nvSpPr>
        <p:spPr>
          <a:xfrm>
            <a:off x="546100" y="1219200"/>
            <a:ext cx="2413000" cy="231224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1.</a:t>
            </a:r>
          </a:p>
          <a:p>
            <a:pPr algn="ctr"/>
            <a:r>
              <a:rPr lang="en-US" sz="2400" dirty="0" smtClean="0">
                <a:solidFill>
                  <a:schemeClr val="tx1"/>
                </a:solidFill>
              </a:rPr>
              <a:t>RESOURCES</a:t>
            </a:r>
            <a:endParaRPr lang="en-US" sz="2400" dirty="0">
              <a:solidFill>
                <a:schemeClr val="tx1"/>
              </a:solidFill>
            </a:endParaRPr>
          </a:p>
        </p:txBody>
      </p:sp>
      <p:sp>
        <p:nvSpPr>
          <p:cNvPr id="12" name="Oval 11"/>
          <p:cNvSpPr/>
          <p:nvPr/>
        </p:nvSpPr>
        <p:spPr>
          <a:xfrm>
            <a:off x="3340100" y="1219200"/>
            <a:ext cx="2413000" cy="2312241"/>
          </a:xfrm>
          <a:prstGeom prst="ellipse">
            <a:avLst/>
          </a:prstGeom>
          <a:solidFill>
            <a:srgbClr val="F2BB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2</a:t>
            </a:r>
            <a:r>
              <a:rPr lang="en-US" sz="2400" dirty="0" smtClean="0">
                <a:solidFill>
                  <a:schemeClr val="tx1"/>
                </a:solidFill>
              </a:rPr>
              <a:t>.</a:t>
            </a:r>
          </a:p>
          <a:p>
            <a:pPr algn="ctr"/>
            <a:r>
              <a:rPr lang="en-US" sz="2400" dirty="0" smtClean="0">
                <a:solidFill>
                  <a:schemeClr val="tx1"/>
                </a:solidFill>
              </a:rPr>
              <a:t>FOCUS</a:t>
            </a:r>
            <a:endParaRPr lang="en-US" sz="2400" dirty="0">
              <a:solidFill>
                <a:schemeClr val="tx1"/>
              </a:solidFill>
            </a:endParaRPr>
          </a:p>
        </p:txBody>
      </p:sp>
      <p:sp>
        <p:nvSpPr>
          <p:cNvPr id="13" name="Oval 12"/>
          <p:cNvSpPr/>
          <p:nvPr/>
        </p:nvSpPr>
        <p:spPr>
          <a:xfrm>
            <a:off x="6108700" y="1219200"/>
            <a:ext cx="2413000" cy="231224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3.</a:t>
            </a:r>
          </a:p>
          <a:p>
            <a:pPr algn="ctr"/>
            <a:r>
              <a:rPr lang="en-US" sz="2400" dirty="0" smtClean="0">
                <a:solidFill>
                  <a:schemeClr val="tx1"/>
                </a:solidFill>
              </a:rPr>
              <a:t>LEARNING AND USE</a:t>
            </a:r>
            <a:endParaRPr lang="en-US" sz="2400" dirty="0">
              <a:solidFill>
                <a:schemeClr val="tx1"/>
              </a:solidFill>
            </a:endParaRPr>
          </a:p>
        </p:txBody>
      </p:sp>
      <p:sp>
        <p:nvSpPr>
          <p:cNvPr id="14" name="Oval 13"/>
          <p:cNvSpPr/>
          <p:nvPr/>
        </p:nvSpPr>
        <p:spPr>
          <a:xfrm>
            <a:off x="546100" y="3759200"/>
            <a:ext cx="2413000" cy="231224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4.</a:t>
            </a:r>
          </a:p>
          <a:p>
            <a:pPr algn="ctr"/>
            <a:r>
              <a:rPr lang="en-US" sz="2400" dirty="0" smtClean="0">
                <a:solidFill>
                  <a:schemeClr val="tx1"/>
                </a:solidFill>
              </a:rPr>
              <a:t>GRANTEE REQUIRE-MENTS</a:t>
            </a:r>
            <a:endParaRPr lang="en-US" sz="2400" dirty="0">
              <a:solidFill>
                <a:schemeClr val="tx1"/>
              </a:solidFill>
            </a:endParaRPr>
          </a:p>
        </p:txBody>
      </p:sp>
      <p:sp>
        <p:nvSpPr>
          <p:cNvPr id="15" name="Oval 14"/>
          <p:cNvSpPr/>
          <p:nvPr/>
        </p:nvSpPr>
        <p:spPr>
          <a:xfrm>
            <a:off x="3314700" y="3759200"/>
            <a:ext cx="2413000" cy="231224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5.</a:t>
            </a:r>
          </a:p>
          <a:p>
            <a:pPr algn="ctr"/>
            <a:r>
              <a:rPr lang="en-US" sz="2400" dirty="0" smtClean="0">
                <a:solidFill>
                  <a:schemeClr val="tx1"/>
                </a:solidFill>
              </a:rPr>
              <a:t>LEADERSHIP SUPPORT</a:t>
            </a:r>
            <a:endParaRPr lang="en-US" sz="2400" dirty="0">
              <a:solidFill>
                <a:schemeClr val="tx1"/>
              </a:solidFill>
            </a:endParaRPr>
          </a:p>
        </p:txBody>
      </p:sp>
      <p:sp>
        <p:nvSpPr>
          <p:cNvPr id="9" name="Oval 8"/>
          <p:cNvSpPr/>
          <p:nvPr/>
        </p:nvSpPr>
        <p:spPr>
          <a:xfrm>
            <a:off x="6108700" y="3759200"/>
            <a:ext cx="2413000" cy="2312241"/>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solidFill>
                  <a:schemeClr val="tx1"/>
                </a:solidFill>
              </a:rPr>
              <a:t>Any others?</a:t>
            </a:r>
            <a:endParaRPr lang="en-US" sz="2400" i="1" dirty="0">
              <a:solidFill>
                <a:schemeClr val="tx1"/>
              </a:solidFill>
            </a:endParaRPr>
          </a:p>
        </p:txBody>
      </p:sp>
    </p:spTree>
    <p:extLst>
      <p:ext uri="{BB962C8B-B14F-4D97-AF65-F5344CB8AC3E}">
        <p14:creationId xmlns:p14="http://schemas.microsoft.com/office/powerpoint/2010/main" val="3488538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2184400"/>
          </a:xfrm>
        </p:spPr>
        <p:txBody>
          <a:bodyPr>
            <a:noAutofit/>
          </a:bodyPr>
          <a:lstStyle/>
          <a:p>
            <a:pPr algn="ctr"/>
            <a:r>
              <a:rPr lang="en-US" sz="3600" dirty="0" smtClean="0">
                <a:solidFill>
                  <a:srgbClr val="F58025"/>
                </a:solidFill>
              </a:rPr>
              <a:t>Write down the questions the data </a:t>
            </a:r>
            <a:br>
              <a:rPr lang="en-US" sz="3600" dirty="0" smtClean="0">
                <a:solidFill>
                  <a:srgbClr val="F58025"/>
                </a:solidFill>
              </a:rPr>
            </a:br>
            <a:r>
              <a:rPr lang="en-US" sz="3600" dirty="0" smtClean="0">
                <a:solidFill>
                  <a:srgbClr val="F58025"/>
                </a:solidFill>
              </a:rPr>
              <a:t>raise for you about your own foundation </a:t>
            </a:r>
            <a:br>
              <a:rPr lang="en-US" sz="3600" dirty="0" smtClean="0">
                <a:solidFill>
                  <a:srgbClr val="F58025"/>
                </a:solidFill>
              </a:rPr>
            </a:br>
            <a:r>
              <a:rPr lang="en-US" sz="3600" dirty="0" smtClean="0">
                <a:solidFill>
                  <a:srgbClr val="F58025"/>
                </a:solidFill>
              </a:rPr>
              <a:t>and your evaluation function’s fit.</a:t>
            </a:r>
            <a:endParaRPr lang="en-US" sz="3600" b="0" dirty="0">
              <a:solidFill>
                <a:srgbClr val="F58025"/>
              </a:solidFill>
            </a:endParaRPr>
          </a:p>
        </p:txBody>
      </p:sp>
      <p:pic>
        <p:nvPicPr>
          <p:cNvPr id="31" name="Picture 30"/>
          <p:cNvPicPr>
            <a:picLocks noChangeAspect="1"/>
          </p:cNvPicPr>
          <p:nvPr/>
        </p:nvPicPr>
        <p:blipFill rotWithShape="1">
          <a:blip r:embed="rId3"/>
          <a:srcRect l="9430" t="5077" r="14548" b="-9668"/>
          <a:stretch/>
        </p:blipFill>
        <p:spPr>
          <a:xfrm>
            <a:off x="913714" y="2364123"/>
            <a:ext cx="4304096" cy="4467108"/>
          </a:xfrm>
          <a:prstGeom prst="rect">
            <a:avLst/>
          </a:prstGeom>
        </p:spPr>
      </p:pic>
      <p:pic>
        <p:nvPicPr>
          <p:cNvPr id="32" name="Picture 31"/>
          <p:cNvPicPr>
            <a:picLocks noChangeAspect="1"/>
          </p:cNvPicPr>
          <p:nvPr/>
        </p:nvPicPr>
        <p:blipFill rotWithShape="1">
          <a:blip r:embed="rId4"/>
          <a:srcRect b="48483"/>
          <a:stretch/>
        </p:blipFill>
        <p:spPr>
          <a:xfrm rot="18104762">
            <a:off x="4011287" y="3445320"/>
            <a:ext cx="4526748" cy="1639425"/>
          </a:xfrm>
          <a:prstGeom prst="rect">
            <a:avLst/>
          </a:prstGeom>
        </p:spPr>
      </p:pic>
      <p:sp>
        <p:nvSpPr>
          <p:cNvPr id="2" name="TextBox 1"/>
          <p:cNvSpPr txBox="1"/>
          <p:nvPr/>
        </p:nvSpPr>
        <p:spPr>
          <a:xfrm>
            <a:off x="2007887" y="3773823"/>
            <a:ext cx="2505814" cy="646331"/>
          </a:xfrm>
          <a:prstGeom prst="rect">
            <a:avLst/>
          </a:prstGeom>
          <a:noFill/>
        </p:spPr>
        <p:txBody>
          <a:bodyPr wrap="none" rtlCol="0">
            <a:spAutoFit/>
          </a:bodyPr>
          <a:lstStyle/>
          <a:p>
            <a:r>
              <a:rPr lang="en-US" sz="3600" dirty="0" smtClean="0">
                <a:latin typeface="Handwriting - Dakota"/>
                <a:cs typeface="Handwriting - Dakota"/>
              </a:rPr>
              <a:t>Questions</a:t>
            </a:r>
            <a:endParaRPr lang="en-US" sz="3600" dirty="0">
              <a:latin typeface="Handwriting - Dakota"/>
              <a:cs typeface="Handwriting - Dakota"/>
            </a:endParaRPr>
          </a:p>
        </p:txBody>
      </p:sp>
    </p:spTree>
    <p:extLst>
      <p:ext uri="{BB962C8B-B14F-4D97-AF65-F5344CB8AC3E}">
        <p14:creationId xmlns:p14="http://schemas.microsoft.com/office/powerpoint/2010/main" val="815368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spcBef>
                <a:spcPct val="50000"/>
              </a:spcBef>
            </a:pPr>
            <a:r>
              <a:rPr lang="en-US" sz="3600" dirty="0" smtClean="0">
                <a:latin typeface="Calibri" charset="0"/>
                <a:ea typeface="ＭＳ Ｐゴシック" charset="0"/>
              </a:rPr>
              <a:t>We benchmarked </a:t>
            </a:r>
            <a:r>
              <a:rPr lang="en-US" sz="3600" dirty="0">
                <a:latin typeface="Calibri" charset="0"/>
                <a:ea typeface="ＭＳ Ｐゴシック" charset="0"/>
              </a:rPr>
              <a:t>foundation </a:t>
            </a:r>
            <a:r>
              <a:rPr lang="en-US" sz="3600" dirty="0" smtClean="0">
                <a:latin typeface="Calibri" charset="0"/>
                <a:ea typeface="ＭＳ Ｐゴシック" charset="0"/>
              </a:rPr>
              <a:t/>
            </a:r>
            <a:br>
              <a:rPr lang="en-US" sz="3600" dirty="0" smtClean="0">
                <a:latin typeface="Calibri" charset="0"/>
                <a:ea typeface="ＭＳ Ｐゴシック" charset="0"/>
              </a:rPr>
            </a:br>
            <a:r>
              <a:rPr lang="en-US" sz="3600" dirty="0" smtClean="0">
                <a:latin typeface="Calibri" charset="0"/>
                <a:ea typeface="ＭＳ Ｐゴシック" charset="0"/>
              </a:rPr>
              <a:t>evaluation practices.</a:t>
            </a:r>
            <a:endParaRPr lang="en-US" sz="3600" dirty="0">
              <a:latin typeface="Calibri" charset="0"/>
              <a:ea typeface="ＭＳ Ｐゴシック" charset="0"/>
            </a:endParaRPr>
          </a:p>
        </p:txBody>
      </p:sp>
      <p:sp>
        <p:nvSpPr>
          <p:cNvPr id="3" name="Content Placeholder 2"/>
          <p:cNvSpPr>
            <a:spLocks noGrp="1"/>
          </p:cNvSpPr>
          <p:nvPr>
            <p:ph idx="1"/>
          </p:nvPr>
        </p:nvSpPr>
        <p:spPr>
          <a:xfrm>
            <a:off x="457200" y="1828800"/>
            <a:ext cx="8229600" cy="3559863"/>
          </a:xfrm>
        </p:spPr>
        <p:txBody>
          <a:bodyPr/>
          <a:lstStyle/>
          <a:p>
            <a:pPr marL="0" lvl="2" indent="0">
              <a:buClr>
                <a:srgbClr val="F58025"/>
              </a:buClr>
              <a:buNone/>
            </a:pPr>
            <a:r>
              <a:rPr lang="en-US" sz="2800" dirty="0" smtClean="0"/>
              <a:t>We wanted to understand:</a:t>
            </a:r>
          </a:p>
          <a:p>
            <a:pPr marL="0" lvl="2" indent="0">
              <a:buClr>
                <a:srgbClr val="F58025"/>
              </a:buClr>
              <a:buNone/>
            </a:pPr>
            <a:endParaRPr lang="en-US" sz="2800" dirty="0" smtClean="0"/>
          </a:p>
        </p:txBody>
      </p:sp>
      <p:grpSp>
        <p:nvGrpSpPr>
          <p:cNvPr id="4" name="Group 3"/>
          <p:cNvGrpSpPr/>
          <p:nvPr/>
        </p:nvGrpSpPr>
        <p:grpSpPr>
          <a:xfrm>
            <a:off x="434163" y="2458618"/>
            <a:ext cx="8219343" cy="1921021"/>
            <a:chOff x="499802" y="3236544"/>
            <a:chExt cx="8219343" cy="1921021"/>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02" y="3414932"/>
              <a:ext cx="1716197" cy="7997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6740" y="3291840"/>
              <a:ext cx="1196719" cy="10459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3406" y="3236544"/>
              <a:ext cx="1571364" cy="115652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3374760"/>
              <a:ext cx="1176596" cy="88009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2999" y="3332630"/>
              <a:ext cx="964353" cy="964353"/>
            </a:xfrm>
            <a:prstGeom prst="rect">
              <a:avLst/>
            </a:prstGeom>
          </p:spPr>
        </p:pic>
        <p:sp>
          <p:nvSpPr>
            <p:cNvPr id="10" name="TextBox 9"/>
            <p:cNvSpPr txBox="1"/>
            <p:nvPr/>
          </p:nvSpPr>
          <p:spPr>
            <a:xfrm>
              <a:off x="617201" y="4503613"/>
              <a:ext cx="1481397" cy="646331"/>
            </a:xfrm>
            <a:prstGeom prst="rect">
              <a:avLst/>
            </a:prstGeom>
            <a:noFill/>
          </p:spPr>
          <p:txBody>
            <a:bodyPr wrap="square" rtlCol="0">
              <a:spAutoFit/>
            </a:bodyPr>
            <a:lstStyle/>
            <a:p>
              <a:pPr algn="ctr" defTabSz="914400"/>
              <a:r>
                <a:rPr lang="en-US" b="1" dirty="0" smtClean="0">
                  <a:solidFill>
                    <a:srgbClr val="72828E"/>
                  </a:solidFill>
                  <a:latin typeface="Calibri"/>
                </a:rPr>
                <a:t>staffing and structure</a:t>
              </a:r>
              <a:endParaRPr lang="en-US" b="1" dirty="0">
                <a:solidFill>
                  <a:srgbClr val="72828E"/>
                </a:solidFill>
                <a:latin typeface="Calibri"/>
              </a:endParaRPr>
            </a:p>
          </p:txBody>
        </p:sp>
        <p:sp>
          <p:nvSpPr>
            <p:cNvPr id="11" name="TextBox 10"/>
            <p:cNvSpPr txBox="1"/>
            <p:nvPr/>
          </p:nvSpPr>
          <p:spPr>
            <a:xfrm>
              <a:off x="2434400" y="4503613"/>
              <a:ext cx="1481397" cy="646331"/>
            </a:xfrm>
            <a:prstGeom prst="rect">
              <a:avLst/>
            </a:prstGeom>
            <a:noFill/>
          </p:spPr>
          <p:txBody>
            <a:bodyPr wrap="square" rtlCol="0">
              <a:spAutoFit/>
            </a:bodyPr>
            <a:lstStyle/>
            <a:p>
              <a:pPr algn="ctr" defTabSz="914400"/>
              <a:r>
                <a:rPr lang="en-US" b="1" dirty="0" smtClean="0">
                  <a:solidFill>
                    <a:srgbClr val="72828E"/>
                  </a:solidFill>
                  <a:latin typeface="Calibri"/>
                </a:rPr>
                <a:t>relationship with strategy</a:t>
              </a:r>
              <a:endParaRPr lang="en-US" b="1" dirty="0">
                <a:solidFill>
                  <a:srgbClr val="72828E"/>
                </a:solidFill>
                <a:latin typeface="Calibri"/>
              </a:endParaRPr>
            </a:p>
          </p:txBody>
        </p:sp>
        <p:sp>
          <p:nvSpPr>
            <p:cNvPr id="12" name="TextBox 11"/>
            <p:cNvSpPr txBox="1"/>
            <p:nvPr/>
          </p:nvSpPr>
          <p:spPr>
            <a:xfrm>
              <a:off x="4088389" y="4502796"/>
              <a:ext cx="1481397" cy="646331"/>
            </a:xfrm>
            <a:prstGeom prst="rect">
              <a:avLst/>
            </a:prstGeom>
            <a:noFill/>
          </p:spPr>
          <p:txBody>
            <a:bodyPr wrap="square" rtlCol="0">
              <a:spAutoFit/>
            </a:bodyPr>
            <a:lstStyle/>
            <a:p>
              <a:pPr algn="ctr" defTabSz="914400"/>
              <a:r>
                <a:rPr lang="en-US" b="1" dirty="0" smtClean="0">
                  <a:solidFill>
                    <a:srgbClr val="72828E"/>
                  </a:solidFill>
                  <a:latin typeface="Calibri"/>
                </a:rPr>
                <a:t>investment and support</a:t>
              </a:r>
              <a:endParaRPr lang="en-US" b="1" dirty="0">
                <a:solidFill>
                  <a:srgbClr val="72828E"/>
                </a:solidFill>
                <a:latin typeface="Calibri"/>
              </a:endParaRPr>
            </a:p>
          </p:txBody>
        </p:sp>
        <p:sp>
          <p:nvSpPr>
            <p:cNvPr id="13" name="TextBox 12"/>
            <p:cNvSpPr txBox="1"/>
            <p:nvPr/>
          </p:nvSpPr>
          <p:spPr>
            <a:xfrm>
              <a:off x="5634476" y="4503613"/>
              <a:ext cx="1481397" cy="369332"/>
            </a:xfrm>
            <a:prstGeom prst="rect">
              <a:avLst/>
            </a:prstGeom>
            <a:noFill/>
          </p:spPr>
          <p:txBody>
            <a:bodyPr wrap="square" rtlCol="0">
              <a:spAutoFit/>
            </a:bodyPr>
            <a:lstStyle/>
            <a:p>
              <a:pPr algn="ctr" defTabSz="914400"/>
              <a:r>
                <a:rPr lang="en-US" b="1" dirty="0" smtClean="0">
                  <a:solidFill>
                    <a:srgbClr val="72828E"/>
                  </a:solidFill>
                  <a:latin typeface="Calibri"/>
                </a:rPr>
                <a:t>activities</a:t>
              </a:r>
              <a:endParaRPr lang="en-US" b="1" dirty="0">
                <a:solidFill>
                  <a:srgbClr val="72828E"/>
                </a:solidFill>
                <a:latin typeface="Calibri"/>
              </a:endParaRPr>
            </a:p>
          </p:txBody>
        </p:sp>
        <p:sp>
          <p:nvSpPr>
            <p:cNvPr id="14" name="TextBox 13"/>
            <p:cNvSpPr txBox="1"/>
            <p:nvPr/>
          </p:nvSpPr>
          <p:spPr>
            <a:xfrm>
              <a:off x="7237748" y="4511234"/>
              <a:ext cx="1481397" cy="646331"/>
            </a:xfrm>
            <a:prstGeom prst="rect">
              <a:avLst/>
            </a:prstGeom>
            <a:noFill/>
          </p:spPr>
          <p:txBody>
            <a:bodyPr wrap="square" rtlCol="0">
              <a:spAutoFit/>
            </a:bodyPr>
            <a:lstStyle/>
            <a:p>
              <a:pPr algn="ctr" defTabSz="914400"/>
              <a:r>
                <a:rPr lang="en-US" b="1" dirty="0" smtClean="0">
                  <a:solidFill>
                    <a:srgbClr val="72828E"/>
                  </a:solidFill>
                  <a:latin typeface="Calibri"/>
                </a:rPr>
                <a:t>usefulness and use</a:t>
              </a:r>
              <a:endParaRPr lang="en-US" b="1" dirty="0">
                <a:solidFill>
                  <a:srgbClr val="72828E"/>
                </a:solidFill>
                <a:latin typeface="Calibri"/>
              </a:endParaRPr>
            </a:p>
          </p:txBody>
        </p:sp>
      </p:grpSp>
      <p:sp>
        <p:nvSpPr>
          <p:cNvPr id="15" name="Slide Number Placeholder 14"/>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
        <p:nvSpPr>
          <p:cNvPr id="17" name="Title 1"/>
          <p:cNvSpPr txBox="1">
            <a:spLocks/>
          </p:cNvSpPr>
          <p:nvPr/>
        </p:nvSpPr>
        <p:spPr>
          <a:xfrm>
            <a:off x="0" y="4876800"/>
            <a:ext cx="9144000" cy="1053306"/>
          </a:xfrm>
          <a:prstGeom prst="rect">
            <a:avLst/>
          </a:prstGeom>
          <a:solidFill>
            <a:schemeClr val="bg2"/>
          </a:solidFill>
        </p:spPr>
        <p:txBody>
          <a:bodyPr vert="horz" lIns="91440" tIns="45720" rIns="91440" bIns="45720" rtlCol="0" anchor="ctr">
            <a:normAutofit fontScale="97500"/>
          </a:bodyPr>
          <a:lstStyle>
            <a:lvl1pPr algn="ctr" defTabSz="914400" rtl="0" eaLnBrk="1" latinLnBrk="0" hangingPunct="1">
              <a:spcBef>
                <a:spcPct val="0"/>
              </a:spcBef>
              <a:buNone/>
              <a:defRPr sz="4000" kern="1200">
                <a:solidFill>
                  <a:srgbClr val="F57E25"/>
                </a:solidFill>
                <a:latin typeface="+mj-lt"/>
                <a:ea typeface="+mj-ea"/>
                <a:cs typeface="+mj-cs"/>
              </a:defRPr>
            </a:lvl1pPr>
          </a:lstStyle>
          <a:p>
            <a:pPr>
              <a:spcBef>
                <a:spcPts val="0"/>
              </a:spcBef>
            </a:pPr>
            <a:r>
              <a:rPr lang="en-US" sz="2800" dirty="0" smtClean="0">
                <a:solidFill>
                  <a:prstClr val="black"/>
                </a:solidFill>
                <a:latin typeface="Calibri" charset="0"/>
                <a:ea typeface="ＭＳ Ｐゴシック" charset="0"/>
              </a:rPr>
              <a:t>CEI and CEP partnered for the first time </a:t>
            </a:r>
          </a:p>
          <a:p>
            <a:pPr>
              <a:spcBef>
                <a:spcPts val="0"/>
              </a:spcBef>
            </a:pPr>
            <a:r>
              <a:rPr lang="en-US" sz="2800" dirty="0" smtClean="0">
                <a:solidFill>
                  <a:prstClr val="black"/>
                </a:solidFill>
                <a:latin typeface="Calibri" charset="0"/>
                <a:ea typeface="ＭＳ Ｐゴシック" charset="0"/>
              </a:rPr>
              <a:t>in 2015 on our benchmarking work.</a:t>
            </a:r>
            <a:endParaRPr lang="en-US" sz="2800"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591742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96100"/>
            <a:ext cx="7010400" cy="4525963"/>
          </a:xfrm>
        </p:spPr>
        <p:txBody>
          <a:bodyPr/>
          <a:lstStyle/>
          <a:p>
            <a:pPr marL="0" lvl="2" indent="0">
              <a:buClr>
                <a:srgbClr val="F58025"/>
              </a:buClr>
              <a:buNone/>
            </a:pPr>
            <a:r>
              <a:rPr lang="en-US" sz="3200" dirty="0" smtClean="0"/>
              <a:t>We defined </a:t>
            </a:r>
            <a:r>
              <a:rPr lang="en-US" sz="3200" b="1" u="sng" dirty="0" smtClean="0"/>
              <a:t>evaluation </a:t>
            </a:r>
            <a:r>
              <a:rPr lang="en-US" sz="3200" b="1" u="sng" dirty="0"/>
              <a:t>and</a:t>
            </a:r>
            <a:r>
              <a:rPr lang="en-US" sz="3200" b="1" u="sng" dirty="0" smtClean="0"/>
              <a:t>/or </a:t>
            </a:r>
            <a:r>
              <a:rPr lang="en-US" sz="3200" b="1" u="sng" dirty="0"/>
              <a:t>evaluation-related </a:t>
            </a:r>
            <a:r>
              <a:rPr lang="en-US" sz="3200" b="1" u="sng" dirty="0" smtClean="0"/>
              <a:t>activities</a:t>
            </a:r>
            <a:r>
              <a:rPr lang="en-US" sz="3200" dirty="0" smtClean="0"/>
              <a:t> as activities: </a:t>
            </a:r>
          </a:p>
          <a:p>
            <a:pPr marL="457200" lvl="2" indent="-457200">
              <a:buClr>
                <a:srgbClr val="F58025"/>
              </a:buClr>
            </a:pPr>
            <a:r>
              <a:rPr lang="en-US" sz="3200" dirty="0" smtClean="0"/>
              <a:t>undertaken to </a:t>
            </a:r>
            <a:r>
              <a:rPr lang="en-US" sz="3200" b="1" dirty="0" smtClean="0">
                <a:solidFill>
                  <a:schemeClr val="accent1"/>
                </a:solidFill>
              </a:rPr>
              <a:t>systematically</a:t>
            </a:r>
            <a:r>
              <a:rPr lang="en-US" sz="3200" dirty="0" smtClean="0"/>
              <a:t> assess and learn about the foundation’s work</a:t>
            </a:r>
          </a:p>
          <a:p>
            <a:pPr marL="457200" lvl="2" indent="-457200">
              <a:buClr>
                <a:srgbClr val="F58025"/>
              </a:buClr>
            </a:pPr>
            <a:r>
              <a:rPr lang="en-US" sz="3200" b="1" dirty="0" smtClean="0">
                <a:solidFill>
                  <a:schemeClr val="accent1"/>
                </a:solidFill>
              </a:rPr>
              <a:t>above </a:t>
            </a:r>
            <a:r>
              <a:rPr lang="en-US" sz="3200" b="1" dirty="0">
                <a:solidFill>
                  <a:schemeClr val="accent1"/>
                </a:solidFill>
              </a:rPr>
              <a:t>and beyond </a:t>
            </a:r>
            <a:r>
              <a:rPr lang="en-US" sz="3200" dirty="0"/>
              <a:t>final grant or finance reporting, monitoring, and standard due diligence practices.</a:t>
            </a:r>
            <a:endParaRPr lang="en-US" sz="3200" dirty="0" smtClean="0"/>
          </a:p>
          <a:p>
            <a:pPr marL="0" lvl="2" indent="0">
              <a:buClr>
                <a:srgbClr val="F58025"/>
              </a:buClr>
              <a:buNone/>
            </a:pPr>
            <a:endParaRPr lang="en-US" dirty="0"/>
          </a:p>
          <a:p>
            <a:pPr marL="0" lvl="2" indent="0">
              <a:buClr>
                <a:srgbClr val="F58025"/>
              </a:buCl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6825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Benchmarking methodology</a:t>
            </a:r>
            <a:endParaRPr lang="en-US" dirty="0"/>
          </a:p>
        </p:txBody>
      </p:sp>
      <p:sp>
        <p:nvSpPr>
          <p:cNvPr id="3" name="Slide Number Placeholder 2"/>
          <p:cNvSpPr>
            <a:spLocks noGrp="1"/>
          </p:cNvSpPr>
          <p:nvPr>
            <p:ph type="sldNum" sz="quarter" idx="12"/>
          </p:nvPr>
        </p:nvSpPr>
        <p:spPr/>
        <p:txBody>
          <a:bodyPr/>
          <a:lstStyle/>
          <a:p>
            <a:fld id="{75E75521-A088-4445-9AB6-3D3C933D0FE4}"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7351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We used two methods to collect data.</a:t>
            </a:r>
            <a:endParaRPr lang="en-US" sz="3600" b="1" dirty="0"/>
          </a:p>
        </p:txBody>
      </p:sp>
      <p:sp>
        <p:nvSpPr>
          <p:cNvPr id="3" name="Content Placeholder 2"/>
          <p:cNvSpPr>
            <a:spLocks noGrp="1"/>
          </p:cNvSpPr>
          <p:nvPr>
            <p:ph idx="1"/>
          </p:nvPr>
        </p:nvSpPr>
        <p:spPr>
          <a:xfrm>
            <a:off x="457200" y="1570037"/>
            <a:ext cx="8229600" cy="4525963"/>
          </a:xfrm>
        </p:spPr>
        <p:txBody>
          <a:bodyPr/>
          <a:lstStyle/>
          <a:p>
            <a:pPr marL="2686050" lvl="6" indent="0">
              <a:spcAft>
                <a:spcPts val="1600"/>
              </a:spcAft>
              <a:buNone/>
            </a:pPr>
            <a:r>
              <a:rPr lang="en-US" sz="3200" dirty="0" smtClean="0"/>
              <a:t>A </a:t>
            </a:r>
            <a:r>
              <a:rPr lang="en-US" sz="3200" b="1" dirty="0" smtClean="0">
                <a:solidFill>
                  <a:srgbClr val="F57E25"/>
                </a:solidFill>
              </a:rPr>
              <a:t>survey</a:t>
            </a:r>
            <a:r>
              <a:rPr lang="en-US" sz="3200" dirty="0" smtClean="0">
                <a:solidFill>
                  <a:schemeClr val="accent1"/>
                </a:solidFill>
              </a:rPr>
              <a:t> </a:t>
            </a:r>
            <a:r>
              <a:rPr lang="en-US" sz="3200" dirty="0"/>
              <a:t>of </a:t>
            </a:r>
            <a:r>
              <a:rPr lang="en-US" sz="3200" dirty="0" smtClean="0"/>
              <a:t>the most senior evaluation or program staff at foundations</a:t>
            </a:r>
          </a:p>
          <a:p>
            <a:pPr marL="2686050" lvl="6" indent="0">
              <a:spcAft>
                <a:spcPts val="1600"/>
              </a:spcAft>
              <a:buNone/>
            </a:pPr>
            <a:r>
              <a:rPr lang="en-US" sz="3200" b="1" dirty="0" smtClean="0">
                <a:solidFill>
                  <a:srgbClr val="F57E25"/>
                </a:solidFill>
              </a:rPr>
              <a:t>Interviews</a:t>
            </a:r>
            <a:r>
              <a:rPr lang="en-US" sz="3200" dirty="0" smtClean="0">
                <a:solidFill>
                  <a:schemeClr val="accent1"/>
                </a:solidFill>
              </a:rPr>
              <a:t> </a:t>
            </a:r>
            <a:r>
              <a:rPr lang="en-US" sz="3200" dirty="0" smtClean="0"/>
              <a:t>with the most senior evaluation staff at foundations attending the Evaluation Roundtable convening</a:t>
            </a:r>
            <a:endParaRPr lang="en-US" sz="32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70276"/>
            <a:ext cx="2076450" cy="1499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867" y="1447562"/>
            <a:ext cx="1579915" cy="1851661"/>
          </a:xfrm>
          <a:prstGeom prst="rect">
            <a:avLst/>
          </a:prstGeom>
        </p:spPr>
      </p:pic>
      <p:sp>
        <p:nvSpPr>
          <p:cNvPr id="6" name="Slide Number Placeholder 5"/>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03815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Our sample was broader than </a:t>
            </a:r>
            <a:br>
              <a:rPr lang="en-US" dirty="0" smtClean="0"/>
            </a:br>
            <a:r>
              <a:rPr lang="en-US" dirty="0" smtClean="0"/>
              <a:t>previous benchmarking surveys.</a:t>
            </a:r>
            <a:endParaRPr lang="en-US" b="1" dirty="0"/>
          </a:p>
        </p:txBody>
      </p:sp>
      <p:sp>
        <p:nvSpPr>
          <p:cNvPr id="3" name="Content Placeholder 2"/>
          <p:cNvSpPr>
            <a:spLocks noGrp="1"/>
          </p:cNvSpPr>
          <p:nvPr>
            <p:ph idx="1"/>
          </p:nvPr>
        </p:nvSpPr>
        <p:spPr>
          <a:xfrm>
            <a:off x="685800" y="1722437"/>
            <a:ext cx="7924800" cy="4525963"/>
          </a:xfrm>
        </p:spPr>
        <p:txBody>
          <a:bodyPr/>
          <a:lstStyle/>
          <a:p>
            <a:pPr marL="0" indent="0">
              <a:spcAft>
                <a:spcPts val="3600"/>
              </a:spcAft>
              <a:buNone/>
            </a:pPr>
            <a:r>
              <a:rPr lang="en-US" dirty="0" smtClean="0">
                <a:latin typeface="Calibri" pitchFamily="34" charset="0"/>
                <a:cs typeface="Calibri" pitchFamily="34" charset="0"/>
              </a:rPr>
              <a:t>Included were U.S. and Canadian independent and community foundations that either:</a:t>
            </a:r>
          </a:p>
          <a:p>
            <a:pPr marL="2743200" lvl="6" indent="0">
              <a:spcBef>
                <a:spcPts val="0"/>
              </a:spcBef>
              <a:spcAft>
                <a:spcPts val="1600"/>
              </a:spcAft>
              <a:buNone/>
            </a:pPr>
            <a:r>
              <a:rPr lang="en-US" sz="3200" dirty="0" smtClean="0">
                <a:latin typeface="Calibri" pitchFamily="34" charset="0"/>
                <a:cs typeface="Calibri" pitchFamily="34" charset="0"/>
              </a:rPr>
              <a:t>provide </a:t>
            </a:r>
            <a:r>
              <a:rPr lang="en-US" sz="3200" b="1" dirty="0" smtClean="0">
                <a:solidFill>
                  <a:srgbClr val="F57E25"/>
                </a:solidFill>
                <a:latin typeface="Calibri" pitchFamily="34" charset="0"/>
                <a:cs typeface="Calibri" pitchFamily="34" charset="0"/>
              </a:rPr>
              <a:t>$10M or </a:t>
            </a:r>
            <a:r>
              <a:rPr lang="en-US" sz="3200" b="1" dirty="0">
                <a:solidFill>
                  <a:srgbClr val="F57E25"/>
                </a:solidFill>
                <a:latin typeface="Calibri" pitchFamily="34" charset="0"/>
                <a:cs typeface="Calibri" pitchFamily="34" charset="0"/>
              </a:rPr>
              <a:t>more </a:t>
            </a:r>
            <a:r>
              <a:rPr lang="en-US" sz="3200" dirty="0" smtClean="0">
                <a:latin typeface="Calibri" pitchFamily="34" charset="0"/>
                <a:cs typeface="Calibri" pitchFamily="34" charset="0"/>
              </a:rPr>
              <a:t>in </a:t>
            </a:r>
            <a:r>
              <a:rPr lang="en-US" sz="3200" dirty="0">
                <a:latin typeface="Calibri" pitchFamily="34" charset="0"/>
                <a:cs typeface="Calibri" pitchFamily="34" charset="0"/>
              </a:rPr>
              <a:t>annual </a:t>
            </a:r>
            <a:r>
              <a:rPr lang="en-US" sz="3200" dirty="0" smtClean="0">
                <a:latin typeface="Calibri" pitchFamily="34" charset="0"/>
                <a:cs typeface="Calibri" pitchFamily="34" charset="0"/>
              </a:rPr>
              <a:t>giving</a:t>
            </a:r>
          </a:p>
          <a:p>
            <a:pPr marL="2743200" lvl="6" indent="0">
              <a:spcAft>
                <a:spcPts val="1200"/>
              </a:spcAft>
              <a:buNone/>
            </a:pPr>
            <a:r>
              <a:rPr lang="en-US" sz="3200" dirty="0" smtClean="0">
                <a:latin typeface="Calibri" pitchFamily="34" charset="0"/>
                <a:cs typeface="Calibri" pitchFamily="34" charset="0"/>
              </a:rPr>
              <a:t>are members </a:t>
            </a:r>
            <a:r>
              <a:rPr lang="en-US" sz="3200" dirty="0">
                <a:latin typeface="Calibri" pitchFamily="34" charset="0"/>
                <a:cs typeface="Calibri" pitchFamily="34" charset="0"/>
              </a:rPr>
              <a:t>of </a:t>
            </a:r>
            <a:r>
              <a:rPr lang="en-US" sz="3200" dirty="0" smtClean="0">
                <a:latin typeface="Calibri" pitchFamily="34" charset="0"/>
                <a:cs typeface="Calibri" pitchFamily="34" charset="0"/>
              </a:rPr>
              <a:t>the </a:t>
            </a:r>
            <a:r>
              <a:rPr lang="en-US" sz="3200" b="1" dirty="0" smtClean="0">
                <a:solidFill>
                  <a:srgbClr val="F57E25"/>
                </a:solidFill>
                <a:latin typeface="Calibri" pitchFamily="34" charset="0"/>
                <a:cs typeface="Calibri" pitchFamily="34" charset="0"/>
              </a:rPr>
              <a:t>Evaluation </a:t>
            </a:r>
            <a:r>
              <a:rPr lang="en-US" sz="3200" b="1" dirty="0">
                <a:solidFill>
                  <a:srgbClr val="F57E25"/>
                </a:solidFill>
                <a:latin typeface="Calibri" pitchFamily="34" charset="0"/>
                <a:cs typeface="Calibri" pitchFamily="34" charset="0"/>
              </a:rPr>
              <a:t>Roundtable</a:t>
            </a:r>
          </a:p>
          <a:p>
            <a:pPr>
              <a:spcAft>
                <a:spcPts val="1200"/>
              </a:spcAft>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27" y="3280006"/>
            <a:ext cx="2057402" cy="7776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740" y="4343400"/>
            <a:ext cx="1393776" cy="1290637"/>
          </a:xfrm>
          <a:prstGeom prst="rect">
            <a:avLst/>
          </a:prstGeom>
        </p:spPr>
      </p:pic>
      <p:sp>
        <p:nvSpPr>
          <p:cNvPr id="4" name="Slide Number Placeholder 3"/>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39359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The survey had a 50 percent response rate. </a:t>
            </a:r>
            <a:br>
              <a:rPr lang="en-US" sz="3600" dirty="0" smtClean="0"/>
            </a:br>
            <a:r>
              <a:rPr lang="en-US" sz="3600" dirty="0" smtClean="0"/>
              <a:t>Respondents’ median giving was $28 million. </a:t>
            </a:r>
            <a:endParaRPr lang="en-US" sz="3600" b="1" dirty="0"/>
          </a:p>
        </p:txBody>
      </p:sp>
      <p:graphicFrame>
        <p:nvGraphicFramePr>
          <p:cNvPr id="7" name="Table 6"/>
          <p:cNvGraphicFramePr>
            <a:graphicFrameLocks noGrp="1"/>
          </p:cNvGraphicFramePr>
          <p:nvPr>
            <p:extLst>
              <p:ext uri="{D42A27DB-BD31-4B8C-83A1-F6EECF244321}">
                <p14:modId xmlns:p14="http://schemas.microsoft.com/office/powerpoint/2010/main" val="3476841721"/>
              </p:ext>
            </p:extLst>
          </p:nvPr>
        </p:nvGraphicFramePr>
        <p:xfrm>
          <a:off x="936215" y="3737610"/>
          <a:ext cx="7271571" cy="1748790"/>
        </p:xfrm>
        <a:graphic>
          <a:graphicData uri="http://schemas.openxmlformats.org/drawingml/2006/table">
            <a:tbl>
              <a:tblPr/>
              <a:tblGrid>
                <a:gridCol w="2631019"/>
                <a:gridCol w="2320276"/>
                <a:gridCol w="2320276"/>
              </a:tblGrid>
              <a:tr h="390332">
                <a:tc>
                  <a:txBody>
                    <a:bodyPr/>
                    <a:lstStyle/>
                    <a:p>
                      <a:pPr algn="ctr"/>
                      <a:r>
                        <a:rPr lang="en-US" sz="2400" b="0" dirty="0" smtClean="0">
                          <a:solidFill>
                            <a:schemeClr val="bg1"/>
                          </a:solidFill>
                          <a:effectLst/>
                        </a:rPr>
                        <a:t>Respondent</a:t>
                      </a:r>
                    </a:p>
                    <a:p>
                      <a:pPr algn="ctr"/>
                      <a:r>
                        <a:rPr lang="en-US" sz="2400" b="0" baseline="0" dirty="0" smtClean="0">
                          <a:solidFill>
                            <a:schemeClr val="bg1"/>
                          </a:solidFill>
                          <a:effectLst/>
                        </a:rPr>
                        <a:t>Characteristics</a:t>
                      </a: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7E25"/>
                    </a:solidFill>
                  </a:tcPr>
                </a:tc>
                <a:tc>
                  <a:txBody>
                    <a:bodyPr/>
                    <a:lstStyle/>
                    <a:p>
                      <a:pPr algn="ctr"/>
                      <a:r>
                        <a:rPr lang="en-US" sz="2400" b="0" dirty="0" smtClean="0">
                          <a:solidFill>
                            <a:schemeClr val="bg1"/>
                          </a:solidFill>
                          <a:effectLst/>
                        </a:rPr>
                        <a:t>Range</a:t>
                      </a: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7E25"/>
                    </a:solidFill>
                  </a:tcPr>
                </a:tc>
                <a:tc>
                  <a:txBody>
                    <a:bodyPr/>
                    <a:lstStyle/>
                    <a:p>
                      <a:pPr algn="ctr"/>
                      <a:r>
                        <a:rPr lang="en-US" sz="2400" b="0" dirty="0" smtClean="0">
                          <a:solidFill>
                            <a:schemeClr val="bg1"/>
                          </a:solidFill>
                          <a:effectLst/>
                        </a:rPr>
                        <a:t>Median Value</a:t>
                      </a: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7E25"/>
                    </a:solidFill>
                  </a:tcPr>
                </a:tc>
              </a:tr>
              <a:tr h="390332">
                <a:tc>
                  <a:txBody>
                    <a:bodyPr/>
                    <a:lstStyle/>
                    <a:p>
                      <a:pPr algn="ctr"/>
                      <a:r>
                        <a:rPr lang="en-US" sz="2400" dirty="0" smtClean="0">
                          <a:solidFill>
                            <a:schemeClr val="tx1"/>
                          </a:solidFill>
                          <a:effectLst/>
                        </a:rPr>
                        <a:t>Assets</a:t>
                      </a:r>
                      <a:endParaRPr lang="en-US" sz="2400" dirty="0">
                        <a:solidFill>
                          <a:schemeClr val="tx1"/>
                        </a:solidFill>
                        <a:effectLst/>
                      </a:endParaRPr>
                    </a:p>
                  </a:txBody>
                  <a:tcPr marL="47625" marR="47625" marT="47625" marB="47625"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effectLst/>
                        </a:rPr>
                        <a:t>$2M to </a:t>
                      </a:r>
                      <a:r>
                        <a:rPr lang="en-US" sz="2400" baseline="0" dirty="0" smtClean="0">
                          <a:solidFill>
                            <a:schemeClr val="tx1"/>
                          </a:solidFill>
                          <a:effectLst/>
                        </a:rPr>
                        <a:t>&gt;</a:t>
                      </a:r>
                      <a:r>
                        <a:rPr lang="en-US" sz="2400" dirty="0" smtClean="0">
                          <a:solidFill>
                            <a:schemeClr val="tx1"/>
                          </a:solidFill>
                          <a:effectLst/>
                        </a:rPr>
                        <a:t>$11B</a:t>
                      </a: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effectLst/>
                        </a:rPr>
                        <a:t>$533</a:t>
                      </a:r>
                      <a:r>
                        <a:rPr lang="en-US" sz="2400" baseline="0" dirty="0" smtClean="0">
                          <a:solidFill>
                            <a:schemeClr val="tx1"/>
                          </a:solidFill>
                          <a:effectLst/>
                        </a:rPr>
                        <a:t>M</a:t>
                      </a:r>
                      <a:endParaRPr lang="en-US" sz="240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r>
              <a:tr h="390332">
                <a:tc>
                  <a:txBody>
                    <a:bodyPr/>
                    <a:lstStyle/>
                    <a:p>
                      <a:pPr algn="ctr"/>
                      <a:r>
                        <a:rPr lang="en-US" sz="2400" dirty="0" smtClean="0">
                          <a:solidFill>
                            <a:schemeClr val="tx1"/>
                          </a:solidFill>
                          <a:effectLst/>
                        </a:rPr>
                        <a:t>Giving</a:t>
                      </a:r>
                      <a:endParaRPr lang="en-US" sz="2400" dirty="0">
                        <a:solidFill>
                          <a:schemeClr val="tx1"/>
                        </a:solidFill>
                        <a:effectLst/>
                      </a:endParaRPr>
                    </a:p>
                  </a:txBody>
                  <a:tcPr marL="47625" marR="47625" marT="47625" marB="47625"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3B0A5"/>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effectLst/>
                        </a:rPr>
                        <a:t>$1M to</a:t>
                      </a:r>
                      <a:r>
                        <a:rPr lang="en-US" sz="2400" baseline="0" dirty="0" smtClean="0">
                          <a:solidFill>
                            <a:schemeClr val="tx1"/>
                          </a:solidFill>
                          <a:effectLst/>
                        </a:rPr>
                        <a:t> &gt;</a:t>
                      </a:r>
                      <a:r>
                        <a:rPr lang="en-US" sz="2400" dirty="0" smtClean="0">
                          <a:solidFill>
                            <a:schemeClr val="tx1"/>
                          </a:solidFill>
                          <a:effectLst/>
                        </a:rPr>
                        <a:t>$590M</a:t>
                      </a:r>
                      <a:endParaRPr lang="en-US" sz="2400" dirty="0">
                        <a:solidFill>
                          <a:schemeClr val="tx1"/>
                        </a:solidFill>
                        <a:effectLst/>
                      </a:endParaRPr>
                    </a:p>
                  </a:txBody>
                  <a:tcPr marL="47625" marR="47625" marT="47625" marB="476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3B0A5"/>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effectLst/>
                        </a:rPr>
                        <a:t>$28M</a:t>
                      </a:r>
                    </a:p>
                  </a:txBody>
                  <a:tcPr marL="47625" marR="47625" marT="47625" marB="47625" anchor="ctr">
                    <a:lnL w="12700"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3B0A5"/>
                      </a:solidFill>
                      <a:prstDash val="solid"/>
                      <a:round/>
                      <a:headEnd type="none" w="med" len="med"/>
                      <a:tailEnd type="none" w="med" len="med"/>
                    </a:lnT>
                    <a:lnB w="12700" cap="flat" cmpd="sng" algn="ctr">
                      <a:solidFill>
                        <a:srgbClr val="B3B0A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59962335"/>
              </p:ext>
            </p:extLst>
          </p:nvPr>
        </p:nvGraphicFramePr>
        <p:xfrm>
          <a:off x="940025" y="2017460"/>
          <a:ext cx="7263950" cy="1287780"/>
        </p:xfrm>
        <a:graphic>
          <a:graphicData uri="http://schemas.openxmlformats.org/drawingml/2006/table">
            <a:tbl>
              <a:tblPr/>
              <a:tblGrid>
                <a:gridCol w="2625292"/>
                <a:gridCol w="2322401"/>
                <a:gridCol w="2316257"/>
              </a:tblGrid>
              <a:tr h="0">
                <a:tc>
                  <a:txBody>
                    <a:bodyPr/>
                    <a:lstStyle/>
                    <a:p>
                      <a:pPr algn="ctr"/>
                      <a:r>
                        <a:rPr lang="en-US" sz="2400" b="0" dirty="0" smtClean="0">
                          <a:solidFill>
                            <a:schemeClr val="bg1"/>
                          </a:solidFill>
                          <a:effectLst/>
                        </a:rPr>
                        <a:t>Survey </a:t>
                      </a:r>
                      <a:r>
                        <a:rPr lang="en-US" sz="2400" b="0" dirty="0">
                          <a:solidFill>
                            <a:schemeClr val="bg1"/>
                          </a:solidFill>
                          <a:effectLst/>
                        </a:rPr>
                        <a:t>Period</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0" dirty="0">
                          <a:solidFill>
                            <a:schemeClr val="bg1"/>
                          </a:solidFill>
                          <a:effectLst/>
                        </a:rPr>
                        <a:t>Number of </a:t>
                      </a:r>
                      <a:r>
                        <a:rPr lang="en-US" sz="2400" b="0" dirty="0" smtClean="0">
                          <a:solidFill>
                            <a:schemeClr val="bg1"/>
                          </a:solidFill>
                          <a:effectLst/>
                        </a:rPr>
                        <a:t>Responses</a:t>
                      </a:r>
                      <a:endParaRPr lang="en-US" sz="2400" b="0" dirty="0">
                        <a:solidFill>
                          <a:schemeClr val="bg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400" b="0" dirty="0" smtClean="0">
                          <a:solidFill>
                            <a:schemeClr val="bg1"/>
                          </a:solidFill>
                          <a:effectLst/>
                        </a:rPr>
                        <a:t>Survey</a:t>
                      </a:r>
                    </a:p>
                    <a:p>
                      <a:pPr algn="ctr"/>
                      <a:r>
                        <a:rPr lang="en-US" sz="2400" b="0" dirty="0" smtClean="0">
                          <a:solidFill>
                            <a:schemeClr val="bg1"/>
                          </a:solidFill>
                          <a:effectLst/>
                        </a:rPr>
                        <a:t>Response </a:t>
                      </a:r>
                      <a:r>
                        <a:rPr lang="en-US" sz="2400" b="0" dirty="0">
                          <a:solidFill>
                            <a:schemeClr val="bg1"/>
                          </a:solidFill>
                          <a:effectLst/>
                        </a:rPr>
                        <a:t>Rate</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0">
                <a:tc>
                  <a:txBody>
                    <a:bodyPr/>
                    <a:lstStyle/>
                    <a:p>
                      <a:pPr algn="ctr"/>
                      <a:r>
                        <a:rPr lang="en-US" sz="2400" dirty="0" smtClean="0">
                          <a:solidFill>
                            <a:schemeClr val="tx1"/>
                          </a:solidFill>
                          <a:effectLst/>
                        </a:rPr>
                        <a:t>Sept – Oct</a:t>
                      </a:r>
                      <a:r>
                        <a:rPr lang="en-US" sz="2400" baseline="0" dirty="0" smtClean="0">
                          <a:solidFill>
                            <a:schemeClr val="tx1"/>
                          </a:solidFill>
                          <a:effectLst/>
                        </a:rPr>
                        <a:t> 2015</a:t>
                      </a:r>
                      <a:endParaRPr lang="en-US" sz="2400" dirty="0">
                        <a:solidFill>
                          <a:schemeClr val="tx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effectLst/>
                        </a:rPr>
                        <a:t>Total: 127</a:t>
                      </a:r>
                      <a:endParaRPr lang="en-US" sz="2400" baseline="0" dirty="0" smtClean="0">
                        <a:solidFill>
                          <a:schemeClr val="tx1"/>
                        </a:solidFill>
                        <a:effectLst/>
                      </a:endParaRP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effectLst/>
                        </a:rPr>
                        <a:t>Total: 50%</a:t>
                      </a:r>
                    </a:p>
                  </a:txBody>
                  <a:tcPr marL="47625" marR="47625" marT="47625" marB="47625"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Slide Number Placeholder 2"/>
          <p:cNvSpPr>
            <a:spLocks noGrp="1"/>
          </p:cNvSpPr>
          <p:nvPr>
            <p:ph type="sldNum" sz="quarter" idx="12"/>
          </p:nvPr>
        </p:nvSpPr>
        <p:spPr/>
        <p:txBody>
          <a:bodyPr/>
          <a:lstStyle/>
          <a:p>
            <a:fld id="{B57890BD-A4B1-4511-A2D1-EBDBEFF6B272}"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21029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EP Colors">
      <a:dk1>
        <a:sysClr val="windowText" lastClr="000000"/>
      </a:dk1>
      <a:lt1>
        <a:sysClr val="window" lastClr="FFFFFF"/>
      </a:lt1>
      <a:dk2>
        <a:srgbClr val="1C374F"/>
      </a:dk2>
      <a:lt2>
        <a:srgbClr val="C8C5BC"/>
      </a:lt2>
      <a:accent1>
        <a:srgbClr val="F58025"/>
      </a:accent1>
      <a:accent2>
        <a:srgbClr val="F2BB3C"/>
      </a:accent2>
      <a:accent3>
        <a:srgbClr val="D5E5F1"/>
      </a:accent3>
      <a:accent4>
        <a:srgbClr val="B2C6D8"/>
      </a:accent4>
      <a:accent5>
        <a:srgbClr val="2C3B82"/>
      </a:accent5>
      <a:accent6>
        <a:srgbClr val="72828E"/>
      </a:accent6>
      <a:hlink>
        <a:srgbClr val="2C3B82"/>
      </a:hlink>
      <a:folHlink>
        <a:srgbClr val="1C37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EP Colors">
    <a:dk1>
      <a:sysClr val="windowText" lastClr="000000"/>
    </a:dk1>
    <a:lt1>
      <a:sysClr val="window" lastClr="FFFFFF"/>
    </a:lt1>
    <a:dk2>
      <a:srgbClr val="1C374F"/>
    </a:dk2>
    <a:lt2>
      <a:srgbClr val="C8C5BC"/>
    </a:lt2>
    <a:accent1>
      <a:srgbClr val="F58025"/>
    </a:accent1>
    <a:accent2>
      <a:srgbClr val="F2BB3C"/>
    </a:accent2>
    <a:accent3>
      <a:srgbClr val="D5E5F1"/>
    </a:accent3>
    <a:accent4>
      <a:srgbClr val="B2C6D8"/>
    </a:accent4>
    <a:accent5>
      <a:srgbClr val="2C3B82"/>
    </a:accent5>
    <a:accent6>
      <a:srgbClr val="72828E"/>
    </a:accent6>
    <a:hlink>
      <a:srgbClr val="2C3B82"/>
    </a:hlink>
    <a:folHlink>
      <a:srgbClr val="1C37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EP Colors">
    <a:dk1>
      <a:sysClr val="windowText" lastClr="000000"/>
    </a:dk1>
    <a:lt1>
      <a:sysClr val="window" lastClr="FFFFFF"/>
    </a:lt1>
    <a:dk2>
      <a:srgbClr val="1C374F"/>
    </a:dk2>
    <a:lt2>
      <a:srgbClr val="C8C5BC"/>
    </a:lt2>
    <a:accent1>
      <a:srgbClr val="F58025"/>
    </a:accent1>
    <a:accent2>
      <a:srgbClr val="F2BB3C"/>
    </a:accent2>
    <a:accent3>
      <a:srgbClr val="D5E5F1"/>
    </a:accent3>
    <a:accent4>
      <a:srgbClr val="B2C6D8"/>
    </a:accent4>
    <a:accent5>
      <a:srgbClr val="2C3B82"/>
    </a:accent5>
    <a:accent6>
      <a:srgbClr val="72828E"/>
    </a:accent6>
    <a:hlink>
      <a:srgbClr val="2C3B82"/>
    </a:hlink>
    <a:folHlink>
      <a:srgbClr val="1C37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EP Colors">
    <a:dk1>
      <a:sysClr val="windowText" lastClr="000000"/>
    </a:dk1>
    <a:lt1>
      <a:sysClr val="window" lastClr="FFFFFF"/>
    </a:lt1>
    <a:dk2>
      <a:srgbClr val="1C374F"/>
    </a:dk2>
    <a:lt2>
      <a:srgbClr val="C8C5BC"/>
    </a:lt2>
    <a:accent1>
      <a:srgbClr val="F58025"/>
    </a:accent1>
    <a:accent2>
      <a:srgbClr val="F2BB3C"/>
    </a:accent2>
    <a:accent3>
      <a:srgbClr val="D5E5F1"/>
    </a:accent3>
    <a:accent4>
      <a:srgbClr val="B2C6D8"/>
    </a:accent4>
    <a:accent5>
      <a:srgbClr val="2C3B82"/>
    </a:accent5>
    <a:accent6>
      <a:srgbClr val="72828E"/>
    </a:accent6>
    <a:hlink>
      <a:srgbClr val="2C3B82"/>
    </a:hlink>
    <a:folHlink>
      <a:srgbClr val="1C37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EP Colors">
    <a:dk1>
      <a:sysClr val="windowText" lastClr="000000"/>
    </a:dk1>
    <a:lt1>
      <a:sysClr val="window" lastClr="FFFFFF"/>
    </a:lt1>
    <a:dk2>
      <a:srgbClr val="1C374F"/>
    </a:dk2>
    <a:lt2>
      <a:srgbClr val="C8C5BC"/>
    </a:lt2>
    <a:accent1>
      <a:srgbClr val="F58025"/>
    </a:accent1>
    <a:accent2>
      <a:srgbClr val="F2BB3C"/>
    </a:accent2>
    <a:accent3>
      <a:srgbClr val="D5E5F1"/>
    </a:accent3>
    <a:accent4>
      <a:srgbClr val="B2C6D8"/>
    </a:accent4>
    <a:accent5>
      <a:srgbClr val="2C3B82"/>
    </a:accent5>
    <a:accent6>
      <a:srgbClr val="72828E"/>
    </a:accent6>
    <a:hlink>
      <a:srgbClr val="2C3B82"/>
    </a:hlink>
    <a:folHlink>
      <a:srgbClr val="1C37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5219</TotalTime>
  <Words>3131</Words>
  <Application>Microsoft Office PowerPoint</Application>
  <PresentationFormat>On-screen Show (4:3)</PresentationFormat>
  <Paragraphs>526</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Courier</vt:lpstr>
      <vt:lpstr>Handwriting - Dakota</vt:lpstr>
      <vt:lpstr>Times New Roman</vt:lpstr>
      <vt:lpstr>Wingdings</vt:lpstr>
      <vt:lpstr>Zapf Dingbats</vt:lpstr>
      <vt:lpstr>1_Office Theme</vt:lpstr>
      <vt:lpstr>How Does your Approach to  Evaluation Measure Up?</vt:lpstr>
      <vt:lpstr>Think about your “fit” across and within.</vt:lpstr>
      <vt:lpstr>Write down the questions the data  raise for you about your own foundation  and your evaluation function’s fit.</vt:lpstr>
      <vt:lpstr>We benchmarked foundation  evaluation practices.</vt:lpstr>
      <vt:lpstr>PowerPoint Presentation</vt:lpstr>
      <vt:lpstr>Benchmarking methodology</vt:lpstr>
      <vt:lpstr>We used two methods to collect data.</vt:lpstr>
      <vt:lpstr>Our sample was broader than  previous benchmarking surveys.</vt:lpstr>
      <vt:lpstr>The survey had a 50 percent response rate.  Respondents’ median giving was $28 million. </vt:lpstr>
      <vt:lpstr>RESOURCES</vt:lpstr>
      <vt:lpstr>Almost two-thirds of respondents  report to the CEO.</vt:lpstr>
      <vt:lpstr>About one-third have a separate department. </vt:lpstr>
      <vt:lpstr>Median spending on evaluation is $200,000.</vt:lpstr>
      <vt:lpstr>For every 100 program dollars,  foundations spend 1 dollar on evaluation. </vt:lpstr>
      <vt:lpstr>Foundations employ few evaluation staff,  about one evaluation FTE  for every 10 program staff.</vt:lpstr>
      <vt:lpstr>FOCUS</vt:lpstr>
      <vt:lpstr>Roundtable interviewees describe evaluation staff roles as falling into three main categories.</vt:lpstr>
      <vt:lpstr>On average, evaluation staff report eight different areas of responsibility.</vt:lpstr>
      <vt:lpstr>Evaluation staff tend to focus their time  at the strategy or initiative level.</vt:lpstr>
      <vt:lpstr>LEARNING AND USE</vt:lpstr>
      <vt:lpstr>Roundtable interviewees shared  four top signals of success.</vt:lpstr>
      <vt:lpstr>Interviewees said program demand  has increased, but finding ways to meet this increase is a challenge. </vt:lpstr>
      <vt:lpstr>Having evaluations result in meaningful and useful insights is a challenge.</vt:lpstr>
      <vt:lpstr>LEADERSHIP SUPPORT</vt:lpstr>
      <vt:lpstr>Intended audiences for evaluation  primarily are internal. </vt:lpstr>
      <vt:lpstr>Leadership support matters. </vt:lpstr>
      <vt:lpstr>Small-Group Discussions.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dc:creator>
  <cp:lastModifiedBy>Rumsha Ahmed</cp:lastModifiedBy>
  <cp:revision>603</cp:revision>
  <cp:lastPrinted>2016-02-12T20:36:08Z</cp:lastPrinted>
  <dcterms:created xsi:type="dcterms:W3CDTF">2014-07-08T12:53:21Z</dcterms:created>
  <dcterms:modified xsi:type="dcterms:W3CDTF">2016-04-21T13:25:14Z</dcterms:modified>
</cp:coreProperties>
</file>