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7" r:id="rId2"/>
    <p:sldId id="258" r:id="rId3"/>
    <p:sldId id="259" r:id="rId4"/>
    <p:sldId id="260" r:id="rId5"/>
    <p:sldId id="261" r:id="rId6"/>
    <p:sldId id="262" r:id="rId7"/>
    <p:sldId id="263" r:id="rId8"/>
    <p:sldId id="264" r:id="rId9"/>
    <p:sldId id="265" r:id="rId10"/>
    <p:sldId id="266" r:id="rId11"/>
    <p:sldId id="276" r:id="rId12"/>
    <p:sldId id="277" r:id="rId13"/>
    <p:sldId id="278" r:id="rId14"/>
    <p:sldId id="279" r:id="rId15"/>
    <p:sldId id="280" r:id="rId16"/>
    <p:sldId id="281" r:id="rId17"/>
    <p:sldId id="282" r:id="rId18"/>
    <p:sldId id="284" r:id="rId19"/>
    <p:sldId id="285" r:id="rId20"/>
    <p:sldId id="286" r:id="rId21"/>
    <p:sldId id="294" r:id="rId22"/>
    <p:sldId id="295" r:id="rId23"/>
    <p:sldId id="296" r:id="rId24"/>
    <p:sldId id="297" r:id="rId25"/>
    <p:sldId id="299" r:id="rId26"/>
    <p:sldId id="300" r:id="rId27"/>
    <p:sldId id="302" r:id="rId28"/>
    <p:sldId id="306"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3" d="100"/>
          <a:sy n="63" d="100"/>
        </p:scale>
        <p:origin x="-1512"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20F442-720C-4A42-9A65-069AD2045904}" type="datetimeFigureOut">
              <a:rPr lang="en-US" smtClean="0"/>
              <a:t>5/1/16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8819DB-E6D8-F449-AADF-2D6010512954}" type="slidenum">
              <a:rPr lang="en-US" smtClean="0"/>
              <a:t>‹#›</a:t>
            </a:fld>
            <a:endParaRPr lang="en-US"/>
          </a:p>
        </p:txBody>
      </p:sp>
    </p:spTree>
    <p:extLst>
      <p:ext uri="{BB962C8B-B14F-4D97-AF65-F5344CB8AC3E}">
        <p14:creationId xmlns:p14="http://schemas.microsoft.com/office/powerpoint/2010/main" val="239945233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From 1-10,</a:t>
            </a:r>
            <a:r>
              <a:rPr lang="en-US" baseline="0" dirty="0" smtClean="0"/>
              <a:t> how comfortable do you feel using nonfiction materials in your classroom?</a:t>
            </a:r>
          </a:p>
          <a:p>
            <a:pPr marL="228600" indent="-228600">
              <a:buAutoNum type="arabicPeriod"/>
            </a:pPr>
            <a:r>
              <a:rPr lang="en-US" baseline="0" dirty="0" smtClean="0"/>
              <a:t>What type of nonfiction do you currently use?</a:t>
            </a:r>
          </a:p>
          <a:p>
            <a:pPr marL="228600" indent="-228600">
              <a:buAutoNum type="arabicPeriod"/>
            </a:pPr>
            <a:r>
              <a:rPr lang="en-US" baseline="0" dirty="0" smtClean="0"/>
              <a:t>What strategies do you currently use to teach nonfiction in your ESL classroom?</a:t>
            </a:r>
          </a:p>
          <a:p>
            <a:pPr marL="228600" indent="-228600">
              <a:buAutoNum type="arabicPeriod"/>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Photo Credit: Mahler. "February 25th, 2015 Do Now and Close Reading." ELA with </a:t>
            </a:r>
            <a:r>
              <a:rPr lang="en-US" baseline="0" dirty="0" err="1" smtClean="0"/>
              <a:t>Ms</a:t>
            </a:r>
            <a:r>
              <a:rPr lang="en-US" baseline="0" dirty="0" smtClean="0"/>
              <a:t> Mahler. </a:t>
            </a:r>
            <a:r>
              <a:rPr lang="en-US" baseline="0" dirty="0" err="1" smtClean="0"/>
              <a:t>N.p</a:t>
            </a:r>
            <a:r>
              <a:rPr lang="en-US" baseline="0" dirty="0" smtClean="0"/>
              <a:t>., 25 Feb. 2015. Web. 19 July 2015.</a:t>
            </a:r>
          </a:p>
        </p:txBody>
      </p:sp>
      <p:sp>
        <p:nvSpPr>
          <p:cNvPr id="4" name="Slide Number Placeholder 3"/>
          <p:cNvSpPr>
            <a:spLocks noGrp="1"/>
          </p:cNvSpPr>
          <p:nvPr>
            <p:ph type="sldNum" sz="quarter" idx="10"/>
          </p:nvPr>
        </p:nvSpPr>
        <p:spPr/>
        <p:txBody>
          <a:bodyPr/>
          <a:lstStyle/>
          <a:p>
            <a:fld id="{2CC6C64C-C569-AF4B-B180-EDBA7905B91E}" type="slidenum">
              <a:rPr lang="en-US" smtClean="0"/>
              <a:t>2</a:t>
            </a:fld>
            <a:endParaRPr lang="en-US"/>
          </a:p>
        </p:txBody>
      </p:sp>
    </p:spTree>
    <p:extLst>
      <p:ext uri="{BB962C8B-B14F-4D97-AF65-F5344CB8AC3E}">
        <p14:creationId xmlns:p14="http://schemas.microsoft.com/office/powerpoint/2010/main" val="3426689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a:t>
            </a:r>
            <a:r>
              <a:rPr lang="en-US" baseline="0" dirty="0" smtClean="0"/>
              <a:t> Credit: Region 10 Education Service Center. (</a:t>
            </a:r>
            <a:r>
              <a:rPr lang="en-US" baseline="0" dirty="0" err="1" smtClean="0"/>
              <a:t>n.d.</a:t>
            </a:r>
            <a:r>
              <a:rPr lang="en-US" baseline="0" dirty="0" smtClean="0"/>
              <a:t>). English Language Proficiency Standards (ELPS) Domains. Retrieved July 30, 2015.</a:t>
            </a:r>
            <a:endParaRPr lang="en-US" dirty="0"/>
          </a:p>
        </p:txBody>
      </p:sp>
      <p:sp>
        <p:nvSpPr>
          <p:cNvPr id="4" name="Slide Number Placeholder 3"/>
          <p:cNvSpPr>
            <a:spLocks noGrp="1"/>
          </p:cNvSpPr>
          <p:nvPr>
            <p:ph type="sldNum" sz="quarter" idx="10"/>
          </p:nvPr>
        </p:nvSpPr>
        <p:spPr/>
        <p:txBody>
          <a:bodyPr/>
          <a:lstStyle/>
          <a:p>
            <a:fld id="{2CC6C64C-C569-AF4B-B180-EDBA7905B91E}" type="slidenum">
              <a:rPr lang="en-US" smtClean="0"/>
              <a:t>14</a:t>
            </a:fld>
            <a:endParaRPr lang="en-US"/>
          </a:p>
        </p:txBody>
      </p:sp>
    </p:spTree>
    <p:extLst>
      <p:ext uri="{BB962C8B-B14F-4D97-AF65-F5344CB8AC3E}">
        <p14:creationId xmlns:p14="http://schemas.microsoft.com/office/powerpoint/2010/main" val="2532376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 Credit: Hulbert, M. (2013). Be Prepared for FCAT Writing. Retrieved July 16, 2015.</a:t>
            </a:r>
            <a:endParaRPr lang="en-US" dirty="0"/>
          </a:p>
        </p:txBody>
      </p:sp>
      <p:sp>
        <p:nvSpPr>
          <p:cNvPr id="4" name="Slide Number Placeholder 3"/>
          <p:cNvSpPr>
            <a:spLocks noGrp="1"/>
          </p:cNvSpPr>
          <p:nvPr>
            <p:ph type="sldNum" sz="quarter" idx="10"/>
          </p:nvPr>
        </p:nvSpPr>
        <p:spPr/>
        <p:txBody>
          <a:bodyPr/>
          <a:lstStyle/>
          <a:p>
            <a:fld id="{2CC6C64C-C569-AF4B-B180-EDBA7905B91E}" type="slidenum">
              <a:rPr lang="en-US" smtClean="0"/>
              <a:t>15</a:t>
            </a:fld>
            <a:endParaRPr lang="en-US"/>
          </a:p>
        </p:txBody>
      </p:sp>
    </p:spTree>
    <p:extLst>
      <p:ext uri="{BB962C8B-B14F-4D97-AF65-F5344CB8AC3E}">
        <p14:creationId xmlns:p14="http://schemas.microsoft.com/office/powerpoint/2010/main" val="103084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 Credit: Stuart, D. (2014, September 24). Getting Started with Gallagher's Article of the Week. Retrieved July 15, 2015.</a:t>
            </a:r>
            <a:endParaRPr lang="en-US" dirty="0"/>
          </a:p>
        </p:txBody>
      </p:sp>
      <p:sp>
        <p:nvSpPr>
          <p:cNvPr id="4" name="Slide Number Placeholder 3"/>
          <p:cNvSpPr>
            <a:spLocks noGrp="1"/>
          </p:cNvSpPr>
          <p:nvPr>
            <p:ph type="sldNum" sz="quarter" idx="10"/>
          </p:nvPr>
        </p:nvSpPr>
        <p:spPr/>
        <p:txBody>
          <a:bodyPr/>
          <a:lstStyle/>
          <a:p>
            <a:fld id="{2CC6C64C-C569-AF4B-B180-EDBA7905B91E}" type="slidenum">
              <a:rPr lang="en-US" smtClean="0"/>
              <a:t>18</a:t>
            </a:fld>
            <a:endParaRPr lang="en-US"/>
          </a:p>
        </p:txBody>
      </p:sp>
    </p:spTree>
    <p:extLst>
      <p:ext uri="{BB962C8B-B14F-4D97-AF65-F5344CB8AC3E}">
        <p14:creationId xmlns:p14="http://schemas.microsoft.com/office/powerpoint/2010/main" val="14166215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Photo Credit: Multimedia Archives. (2011, February 2). Retrieved July 16, 2015.</a:t>
            </a:r>
          </a:p>
          <a:p>
            <a:endParaRPr lang="en-US" dirty="0"/>
          </a:p>
        </p:txBody>
      </p:sp>
      <p:sp>
        <p:nvSpPr>
          <p:cNvPr id="4" name="Slide Number Placeholder 3"/>
          <p:cNvSpPr>
            <a:spLocks noGrp="1"/>
          </p:cNvSpPr>
          <p:nvPr>
            <p:ph type="sldNum" sz="quarter" idx="10"/>
          </p:nvPr>
        </p:nvSpPr>
        <p:spPr/>
        <p:txBody>
          <a:bodyPr/>
          <a:lstStyle/>
          <a:p>
            <a:fld id="{2CC6C64C-C569-AF4B-B180-EDBA7905B91E}" type="slidenum">
              <a:rPr lang="en-US" smtClean="0"/>
              <a:t>21</a:t>
            </a:fld>
            <a:endParaRPr lang="en-US"/>
          </a:p>
        </p:txBody>
      </p:sp>
    </p:spTree>
    <p:extLst>
      <p:ext uri="{BB962C8B-B14F-4D97-AF65-F5344CB8AC3E}">
        <p14:creationId xmlns:p14="http://schemas.microsoft.com/office/powerpoint/2010/main" val="37720383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CCSSO. (2010). English Language Arts Standards » Introduction » Key Design Consideration. Retrieved July 16, 2015.</a:t>
            </a:r>
            <a:endParaRPr lang="en-US" dirty="0"/>
          </a:p>
        </p:txBody>
      </p:sp>
      <p:sp>
        <p:nvSpPr>
          <p:cNvPr id="4" name="Slide Number Placeholder 3"/>
          <p:cNvSpPr>
            <a:spLocks noGrp="1"/>
          </p:cNvSpPr>
          <p:nvPr>
            <p:ph type="sldNum" sz="quarter" idx="10"/>
          </p:nvPr>
        </p:nvSpPr>
        <p:spPr/>
        <p:txBody>
          <a:bodyPr/>
          <a:lstStyle/>
          <a:p>
            <a:fld id="{2CC6C64C-C569-AF4B-B180-EDBA7905B91E}" type="slidenum">
              <a:rPr lang="en-US" smtClean="0"/>
              <a:t>22</a:t>
            </a:fld>
            <a:endParaRPr lang="en-US"/>
          </a:p>
        </p:txBody>
      </p:sp>
    </p:spTree>
    <p:extLst>
      <p:ext uri="{BB962C8B-B14F-4D97-AF65-F5344CB8AC3E}">
        <p14:creationId xmlns:p14="http://schemas.microsoft.com/office/powerpoint/2010/main" val="1314841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effectLst/>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2CC6C64C-C569-AF4B-B180-EDBA7905B91E}" type="slidenum">
              <a:rPr lang="en-US" smtClean="0"/>
              <a:t>23</a:t>
            </a:fld>
            <a:endParaRPr lang="en-US"/>
          </a:p>
        </p:txBody>
      </p:sp>
    </p:spTree>
    <p:extLst>
      <p:ext uri="{BB962C8B-B14F-4D97-AF65-F5344CB8AC3E}">
        <p14:creationId xmlns:p14="http://schemas.microsoft.com/office/powerpoint/2010/main" val="4197327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Photo Credit: </a:t>
            </a:r>
            <a:r>
              <a:rPr lang="en-US" dirty="0" err="1" smtClean="0"/>
              <a:t>Bibo</a:t>
            </a:r>
            <a:r>
              <a:rPr lang="en-US" dirty="0" smtClean="0"/>
              <a:t>, K. (2015). A Day in the Life of a Multimedia Teacher. Retrieved July 16, 2015.</a:t>
            </a:r>
          </a:p>
          <a:p>
            <a:endParaRPr lang="en-US" dirty="0"/>
          </a:p>
        </p:txBody>
      </p:sp>
      <p:sp>
        <p:nvSpPr>
          <p:cNvPr id="4" name="Slide Number Placeholder 3"/>
          <p:cNvSpPr>
            <a:spLocks noGrp="1"/>
          </p:cNvSpPr>
          <p:nvPr>
            <p:ph type="sldNum" sz="quarter" idx="10"/>
          </p:nvPr>
        </p:nvSpPr>
        <p:spPr/>
        <p:txBody>
          <a:bodyPr/>
          <a:lstStyle/>
          <a:p>
            <a:fld id="{2CC6C64C-C569-AF4B-B180-EDBA7905B91E}" type="slidenum">
              <a:rPr lang="en-US" smtClean="0"/>
              <a:t>24</a:t>
            </a:fld>
            <a:endParaRPr lang="en-US"/>
          </a:p>
        </p:txBody>
      </p:sp>
    </p:spTree>
    <p:extLst>
      <p:ext uri="{BB962C8B-B14F-4D97-AF65-F5344CB8AC3E}">
        <p14:creationId xmlns:p14="http://schemas.microsoft.com/office/powerpoint/2010/main" val="282270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 Credit: </a:t>
            </a:r>
            <a:r>
              <a:rPr lang="en-US" dirty="0" err="1" smtClean="0"/>
              <a:t>Lacta</a:t>
            </a:r>
            <a:r>
              <a:rPr lang="en-US" dirty="0" smtClean="0"/>
              <a:t> Chocolate. (2014, February 13). </a:t>
            </a:r>
            <a:r>
              <a:rPr lang="en-US" dirty="0" err="1" smtClean="0"/>
              <a:t>Lacta</a:t>
            </a:r>
            <a:r>
              <a:rPr lang="en-US" dirty="0" smtClean="0"/>
              <a:t> Documentary - Does Love Exist? Retrieved July 30, 2015.</a:t>
            </a:r>
            <a:endParaRPr lang="en-US" dirty="0"/>
          </a:p>
        </p:txBody>
      </p:sp>
      <p:sp>
        <p:nvSpPr>
          <p:cNvPr id="4" name="Slide Number Placeholder 3"/>
          <p:cNvSpPr>
            <a:spLocks noGrp="1"/>
          </p:cNvSpPr>
          <p:nvPr>
            <p:ph type="sldNum" sz="quarter" idx="10"/>
          </p:nvPr>
        </p:nvSpPr>
        <p:spPr/>
        <p:txBody>
          <a:bodyPr/>
          <a:lstStyle/>
          <a:p>
            <a:fld id="{2CC6C64C-C569-AF4B-B180-EDBA7905B91E}" type="slidenum">
              <a:rPr lang="en-US" smtClean="0"/>
              <a:t>25</a:t>
            </a:fld>
            <a:endParaRPr lang="en-US"/>
          </a:p>
        </p:txBody>
      </p:sp>
    </p:spTree>
    <p:extLst>
      <p:ext uri="{BB962C8B-B14F-4D97-AF65-F5344CB8AC3E}">
        <p14:creationId xmlns:p14="http://schemas.microsoft.com/office/powerpoint/2010/main" val="4556111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 Credit: </a:t>
            </a:r>
            <a:r>
              <a:rPr lang="en-US" dirty="0" err="1" smtClean="0"/>
              <a:t>Brandowski</a:t>
            </a:r>
            <a:r>
              <a:rPr lang="en-US" dirty="0" smtClean="0"/>
              <a:t>, D. (2013). Making the Most Of Your Practice Time - </a:t>
            </a:r>
            <a:r>
              <a:rPr lang="en-US" dirty="0" err="1" smtClean="0"/>
              <a:t>Deering</a:t>
            </a:r>
            <a:r>
              <a:rPr lang="en-US" dirty="0" smtClean="0"/>
              <a:t>® Banjo Company. Retrieved July 17, 2015.</a:t>
            </a:r>
            <a:endParaRPr lang="en-US" dirty="0"/>
          </a:p>
        </p:txBody>
      </p:sp>
      <p:sp>
        <p:nvSpPr>
          <p:cNvPr id="4" name="Slide Number Placeholder 3"/>
          <p:cNvSpPr>
            <a:spLocks noGrp="1"/>
          </p:cNvSpPr>
          <p:nvPr>
            <p:ph type="sldNum" sz="quarter" idx="10"/>
          </p:nvPr>
        </p:nvSpPr>
        <p:spPr/>
        <p:txBody>
          <a:bodyPr/>
          <a:lstStyle/>
          <a:p>
            <a:fld id="{2CC6C64C-C569-AF4B-B180-EDBA7905B91E}" type="slidenum">
              <a:rPr lang="en-US" smtClean="0"/>
              <a:t>27</a:t>
            </a:fld>
            <a:endParaRPr lang="en-US"/>
          </a:p>
        </p:txBody>
      </p:sp>
    </p:spTree>
    <p:extLst>
      <p:ext uri="{BB962C8B-B14F-4D97-AF65-F5344CB8AC3E}">
        <p14:creationId xmlns:p14="http://schemas.microsoft.com/office/powerpoint/2010/main" val="20183213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 Credit: </a:t>
            </a:r>
            <a:r>
              <a:rPr lang="en-US" dirty="0" err="1" smtClean="0"/>
              <a:t>Guinan</a:t>
            </a:r>
            <a:r>
              <a:rPr lang="en-US" dirty="0" smtClean="0"/>
              <a:t>, S. (2013, March 31). Getting Students to Read Online. Retrieved July 15, 2015.</a:t>
            </a:r>
            <a:endParaRPr lang="en-US" dirty="0"/>
          </a:p>
        </p:txBody>
      </p:sp>
      <p:sp>
        <p:nvSpPr>
          <p:cNvPr id="4" name="Slide Number Placeholder 3"/>
          <p:cNvSpPr>
            <a:spLocks noGrp="1"/>
          </p:cNvSpPr>
          <p:nvPr>
            <p:ph type="sldNum" sz="quarter" idx="10"/>
          </p:nvPr>
        </p:nvSpPr>
        <p:spPr/>
        <p:txBody>
          <a:bodyPr/>
          <a:lstStyle/>
          <a:p>
            <a:fld id="{2CC6C64C-C569-AF4B-B180-EDBA7905B91E}" type="slidenum">
              <a:rPr lang="en-US" smtClean="0"/>
              <a:t>28</a:t>
            </a:fld>
            <a:endParaRPr lang="en-US"/>
          </a:p>
        </p:txBody>
      </p:sp>
    </p:spTree>
    <p:extLst>
      <p:ext uri="{BB962C8B-B14F-4D97-AF65-F5344CB8AC3E}">
        <p14:creationId xmlns:p14="http://schemas.microsoft.com/office/powerpoint/2010/main" val="3045910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C6C64C-C569-AF4B-B180-EDBA7905B91E}" type="slidenum">
              <a:rPr lang="en-US" smtClean="0"/>
              <a:t>3</a:t>
            </a:fld>
            <a:endParaRPr lang="en-US"/>
          </a:p>
        </p:txBody>
      </p:sp>
    </p:spTree>
    <p:extLst>
      <p:ext uri="{BB962C8B-B14F-4D97-AF65-F5344CB8AC3E}">
        <p14:creationId xmlns:p14="http://schemas.microsoft.com/office/powerpoint/2010/main" val="139478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 Credit: Great River Regional Library. (</a:t>
            </a:r>
            <a:r>
              <a:rPr lang="en-US" dirty="0" err="1" smtClean="0"/>
              <a:t>n.d.</a:t>
            </a:r>
            <a:r>
              <a:rPr lang="en-US" dirty="0" smtClean="0"/>
              <a:t>). Try New Nonfiction! Retrieved July 18, 2015.</a:t>
            </a:r>
            <a:endParaRPr lang="en-US" dirty="0"/>
          </a:p>
        </p:txBody>
      </p:sp>
      <p:sp>
        <p:nvSpPr>
          <p:cNvPr id="4" name="Slide Number Placeholder 3"/>
          <p:cNvSpPr>
            <a:spLocks noGrp="1"/>
          </p:cNvSpPr>
          <p:nvPr>
            <p:ph type="sldNum" sz="quarter" idx="10"/>
          </p:nvPr>
        </p:nvSpPr>
        <p:spPr/>
        <p:txBody>
          <a:bodyPr/>
          <a:lstStyle/>
          <a:p>
            <a:fld id="{2CC6C64C-C569-AF4B-B180-EDBA7905B91E}" type="slidenum">
              <a:rPr lang="en-US" smtClean="0"/>
              <a:t>7</a:t>
            </a:fld>
            <a:endParaRPr lang="en-US"/>
          </a:p>
        </p:txBody>
      </p:sp>
    </p:spTree>
    <p:extLst>
      <p:ext uri="{BB962C8B-B14F-4D97-AF65-F5344CB8AC3E}">
        <p14:creationId xmlns:p14="http://schemas.microsoft.com/office/powerpoint/2010/main" val="3348507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NGA Center and CCSSO.</a:t>
            </a:r>
            <a:r>
              <a:rPr lang="en-US" baseline="0" dirty="0" smtClean="0"/>
              <a:t>  “Standard 10: Range of Text Types for 6-12.”  </a:t>
            </a:r>
            <a:r>
              <a:rPr lang="en-US" i="1" baseline="0" dirty="0" smtClean="0"/>
              <a:t>English Language Arts Standards</a:t>
            </a:r>
            <a:r>
              <a:rPr lang="en-US" i="0" baseline="0" dirty="0" smtClean="0"/>
              <a:t>.  </a:t>
            </a:r>
            <a:r>
              <a:rPr lang="en-US" baseline="0" dirty="0" smtClean="0"/>
              <a:t>  </a:t>
            </a:r>
            <a:r>
              <a:rPr lang="en-US" baseline="0" dirty="0" err="1" smtClean="0"/>
              <a:t>Np</a:t>
            </a:r>
            <a:r>
              <a:rPr lang="en-US" baseline="0" dirty="0" smtClean="0"/>
              <a:t>, June 2010.  Web 20 July 2015.</a:t>
            </a:r>
            <a:endParaRPr lang="en-US" dirty="0"/>
          </a:p>
        </p:txBody>
      </p:sp>
      <p:sp>
        <p:nvSpPr>
          <p:cNvPr id="4" name="Slide Number Placeholder 3"/>
          <p:cNvSpPr>
            <a:spLocks noGrp="1"/>
          </p:cNvSpPr>
          <p:nvPr>
            <p:ph type="sldNum" sz="quarter" idx="10"/>
          </p:nvPr>
        </p:nvSpPr>
        <p:spPr/>
        <p:txBody>
          <a:bodyPr/>
          <a:lstStyle/>
          <a:p>
            <a:fld id="{2CC6C64C-C569-AF4B-B180-EDBA7905B91E}" type="slidenum">
              <a:rPr lang="en-US" smtClean="0"/>
              <a:t>8</a:t>
            </a:fld>
            <a:endParaRPr lang="en-US"/>
          </a:p>
        </p:txBody>
      </p:sp>
    </p:spTree>
    <p:extLst>
      <p:ext uri="{BB962C8B-B14F-4D97-AF65-F5344CB8AC3E}">
        <p14:creationId xmlns:p14="http://schemas.microsoft.com/office/powerpoint/2010/main" val="3180123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 Credit: Dillon, A. (2014, August 15). Common Core and the Struggle For Stupidity. Retrieved July 10, 2015.</a:t>
            </a:r>
            <a:endParaRPr lang="en-US" dirty="0"/>
          </a:p>
        </p:txBody>
      </p:sp>
      <p:sp>
        <p:nvSpPr>
          <p:cNvPr id="4" name="Slide Number Placeholder 3"/>
          <p:cNvSpPr>
            <a:spLocks noGrp="1"/>
          </p:cNvSpPr>
          <p:nvPr>
            <p:ph type="sldNum" sz="quarter" idx="10"/>
          </p:nvPr>
        </p:nvSpPr>
        <p:spPr/>
        <p:txBody>
          <a:bodyPr/>
          <a:lstStyle/>
          <a:p>
            <a:fld id="{2CC6C64C-C569-AF4B-B180-EDBA7905B91E}" type="slidenum">
              <a:rPr lang="en-US" smtClean="0"/>
              <a:t>9</a:t>
            </a:fld>
            <a:endParaRPr lang="en-US"/>
          </a:p>
        </p:txBody>
      </p:sp>
    </p:spTree>
    <p:extLst>
      <p:ext uri="{BB962C8B-B14F-4D97-AF65-F5344CB8AC3E}">
        <p14:creationId xmlns:p14="http://schemas.microsoft.com/office/powerpoint/2010/main" val="3085466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 Credit: </a:t>
            </a:r>
            <a:r>
              <a:rPr lang="en-US" dirty="0" err="1" smtClean="0"/>
              <a:t>Zazzle</a:t>
            </a:r>
            <a:r>
              <a:rPr lang="en-US" dirty="0" smtClean="0"/>
              <a:t> Inc. (</a:t>
            </a:r>
            <a:r>
              <a:rPr lang="en-US" dirty="0" err="1" smtClean="0"/>
              <a:t>n.d.</a:t>
            </a:r>
            <a:r>
              <a:rPr lang="en-US" dirty="0" smtClean="0"/>
              <a:t>). ESL Hats. Retrieved July 12, 2015.</a:t>
            </a:r>
            <a:endParaRPr lang="en-US" dirty="0"/>
          </a:p>
        </p:txBody>
      </p:sp>
      <p:sp>
        <p:nvSpPr>
          <p:cNvPr id="4" name="Slide Number Placeholder 3"/>
          <p:cNvSpPr>
            <a:spLocks noGrp="1"/>
          </p:cNvSpPr>
          <p:nvPr>
            <p:ph type="sldNum" sz="quarter" idx="10"/>
          </p:nvPr>
        </p:nvSpPr>
        <p:spPr/>
        <p:txBody>
          <a:bodyPr/>
          <a:lstStyle/>
          <a:p>
            <a:fld id="{2CC6C64C-C569-AF4B-B180-EDBA7905B91E}" type="slidenum">
              <a:rPr lang="en-US" smtClean="0"/>
              <a:t>10</a:t>
            </a:fld>
            <a:endParaRPr lang="en-US"/>
          </a:p>
        </p:txBody>
      </p:sp>
    </p:spTree>
    <p:extLst>
      <p:ext uri="{BB962C8B-B14F-4D97-AF65-F5344CB8AC3E}">
        <p14:creationId xmlns:p14="http://schemas.microsoft.com/office/powerpoint/2010/main" val="3632622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 Credit: </a:t>
            </a:r>
            <a:r>
              <a:rPr lang="en-US" dirty="0" err="1" smtClean="0"/>
              <a:t>BuzzQuotes</a:t>
            </a:r>
            <a:r>
              <a:rPr lang="en-US" dirty="0" smtClean="0"/>
              <a:t>. (2015). CHOCOLATE QUOTES FOR TEACHERS. Retrieved July 10, 2015.</a:t>
            </a:r>
            <a:endParaRPr lang="en-US" dirty="0"/>
          </a:p>
        </p:txBody>
      </p:sp>
      <p:sp>
        <p:nvSpPr>
          <p:cNvPr id="4" name="Slide Number Placeholder 3"/>
          <p:cNvSpPr>
            <a:spLocks noGrp="1"/>
          </p:cNvSpPr>
          <p:nvPr>
            <p:ph type="sldNum" sz="quarter" idx="10"/>
          </p:nvPr>
        </p:nvSpPr>
        <p:spPr/>
        <p:txBody>
          <a:bodyPr/>
          <a:lstStyle/>
          <a:p>
            <a:fld id="{2CC6C64C-C569-AF4B-B180-EDBA7905B91E}" type="slidenum">
              <a:rPr lang="en-US" smtClean="0"/>
              <a:t>11</a:t>
            </a:fld>
            <a:endParaRPr lang="en-US"/>
          </a:p>
        </p:txBody>
      </p:sp>
    </p:spTree>
    <p:extLst>
      <p:ext uri="{BB962C8B-B14F-4D97-AF65-F5344CB8AC3E}">
        <p14:creationId xmlns:p14="http://schemas.microsoft.com/office/powerpoint/2010/main" val="3545528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a:t>
            </a:r>
            <a:r>
              <a:rPr lang="en-US" baseline="0" dirty="0" smtClean="0"/>
              <a:t> Credit: </a:t>
            </a:r>
            <a:r>
              <a:rPr lang="en-US" baseline="0" dirty="0" err="1" smtClean="0"/>
              <a:t>Langone</a:t>
            </a:r>
            <a:r>
              <a:rPr lang="en-US" baseline="0" dirty="0" smtClean="0"/>
              <a:t>, N. </a:t>
            </a:r>
            <a:r>
              <a:rPr lang="en-US" baseline="0" dirty="0" err="1" smtClean="0"/>
              <a:t>Pinterest</a:t>
            </a:r>
            <a:r>
              <a:rPr lang="en-US" baseline="0" dirty="0" smtClean="0"/>
              <a:t>.  (2014). Scaffolding. Retrieved July 10, 2015.</a:t>
            </a:r>
            <a:endParaRPr lang="en-US" dirty="0"/>
          </a:p>
        </p:txBody>
      </p:sp>
      <p:sp>
        <p:nvSpPr>
          <p:cNvPr id="4" name="Slide Number Placeholder 3"/>
          <p:cNvSpPr>
            <a:spLocks noGrp="1"/>
          </p:cNvSpPr>
          <p:nvPr>
            <p:ph type="sldNum" sz="quarter" idx="10"/>
          </p:nvPr>
        </p:nvSpPr>
        <p:spPr/>
        <p:txBody>
          <a:bodyPr/>
          <a:lstStyle/>
          <a:p>
            <a:fld id="{2CC6C64C-C569-AF4B-B180-EDBA7905B91E}" type="slidenum">
              <a:rPr lang="en-US" smtClean="0"/>
              <a:t>12</a:t>
            </a:fld>
            <a:endParaRPr lang="en-US"/>
          </a:p>
        </p:txBody>
      </p:sp>
    </p:spTree>
    <p:extLst>
      <p:ext uri="{BB962C8B-B14F-4D97-AF65-F5344CB8AC3E}">
        <p14:creationId xmlns:p14="http://schemas.microsoft.com/office/powerpoint/2010/main" val="1728073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a:t>
            </a:r>
            <a:r>
              <a:rPr lang="en-US" baseline="0" dirty="0" smtClean="0"/>
              <a:t> Credit: </a:t>
            </a:r>
            <a:r>
              <a:rPr lang="en-US" baseline="0" dirty="0" err="1" smtClean="0"/>
              <a:t>Wahlstrom</a:t>
            </a:r>
            <a:r>
              <a:rPr lang="en-US" baseline="0" dirty="0" smtClean="0"/>
              <a:t>, D. (2012, February 4). Examples of Lessons for Teaching Vocabulary: ELA K-12. Retrieved July 15, 2015.</a:t>
            </a:r>
            <a:endParaRPr lang="en-US" dirty="0"/>
          </a:p>
        </p:txBody>
      </p:sp>
      <p:sp>
        <p:nvSpPr>
          <p:cNvPr id="4" name="Slide Number Placeholder 3"/>
          <p:cNvSpPr>
            <a:spLocks noGrp="1"/>
          </p:cNvSpPr>
          <p:nvPr>
            <p:ph type="sldNum" sz="quarter" idx="10"/>
          </p:nvPr>
        </p:nvSpPr>
        <p:spPr/>
        <p:txBody>
          <a:bodyPr/>
          <a:lstStyle/>
          <a:p>
            <a:fld id="{2CC6C64C-C569-AF4B-B180-EDBA7905B91E}" type="slidenum">
              <a:rPr lang="en-US" smtClean="0"/>
              <a:t>13</a:t>
            </a:fld>
            <a:endParaRPr lang="en-US"/>
          </a:p>
        </p:txBody>
      </p:sp>
    </p:spTree>
    <p:extLst>
      <p:ext uri="{BB962C8B-B14F-4D97-AF65-F5344CB8AC3E}">
        <p14:creationId xmlns:p14="http://schemas.microsoft.com/office/powerpoint/2010/main" val="2721008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D8C285-4885-5940-8190-4016A7EA8398}" type="datetimeFigureOut">
              <a:rPr lang="en-US" smtClean="0"/>
              <a:t>5/1/16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4CF93B-4FD0-3048-8406-0E20C1FB6341}" type="slidenum">
              <a:rPr lang="en-US" smtClean="0"/>
              <a:t>‹#›</a:t>
            </a:fld>
            <a:endParaRPr lang="en-US"/>
          </a:p>
        </p:txBody>
      </p:sp>
    </p:spTree>
    <p:extLst>
      <p:ext uri="{BB962C8B-B14F-4D97-AF65-F5344CB8AC3E}">
        <p14:creationId xmlns:p14="http://schemas.microsoft.com/office/powerpoint/2010/main" val="1275243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D8C285-4885-5940-8190-4016A7EA8398}" type="datetimeFigureOut">
              <a:rPr lang="en-US" smtClean="0"/>
              <a:t>5/1/16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4CF93B-4FD0-3048-8406-0E20C1FB6341}" type="slidenum">
              <a:rPr lang="en-US" smtClean="0"/>
              <a:t>‹#›</a:t>
            </a:fld>
            <a:endParaRPr lang="en-US"/>
          </a:p>
        </p:txBody>
      </p:sp>
    </p:spTree>
    <p:extLst>
      <p:ext uri="{BB962C8B-B14F-4D97-AF65-F5344CB8AC3E}">
        <p14:creationId xmlns:p14="http://schemas.microsoft.com/office/powerpoint/2010/main" val="1522882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D8C285-4885-5940-8190-4016A7EA8398}" type="datetimeFigureOut">
              <a:rPr lang="en-US" smtClean="0"/>
              <a:t>5/1/16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4CF93B-4FD0-3048-8406-0E20C1FB6341}" type="slidenum">
              <a:rPr lang="en-US" smtClean="0"/>
              <a:t>‹#›</a:t>
            </a:fld>
            <a:endParaRPr lang="en-US"/>
          </a:p>
        </p:txBody>
      </p:sp>
    </p:spTree>
    <p:extLst>
      <p:ext uri="{BB962C8B-B14F-4D97-AF65-F5344CB8AC3E}">
        <p14:creationId xmlns:p14="http://schemas.microsoft.com/office/powerpoint/2010/main" val="4085062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D8C285-4885-5940-8190-4016A7EA8398}" type="datetimeFigureOut">
              <a:rPr lang="en-US" smtClean="0"/>
              <a:t>5/1/16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4CF93B-4FD0-3048-8406-0E20C1FB6341}" type="slidenum">
              <a:rPr lang="en-US" smtClean="0"/>
              <a:t>‹#›</a:t>
            </a:fld>
            <a:endParaRPr lang="en-US"/>
          </a:p>
        </p:txBody>
      </p:sp>
    </p:spTree>
    <p:extLst>
      <p:ext uri="{BB962C8B-B14F-4D97-AF65-F5344CB8AC3E}">
        <p14:creationId xmlns:p14="http://schemas.microsoft.com/office/powerpoint/2010/main" val="3531809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D8C285-4885-5940-8190-4016A7EA8398}" type="datetimeFigureOut">
              <a:rPr lang="en-US" smtClean="0"/>
              <a:t>5/1/16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4CF93B-4FD0-3048-8406-0E20C1FB6341}" type="slidenum">
              <a:rPr lang="en-US" smtClean="0"/>
              <a:t>‹#›</a:t>
            </a:fld>
            <a:endParaRPr lang="en-US"/>
          </a:p>
        </p:txBody>
      </p:sp>
    </p:spTree>
    <p:extLst>
      <p:ext uri="{BB962C8B-B14F-4D97-AF65-F5344CB8AC3E}">
        <p14:creationId xmlns:p14="http://schemas.microsoft.com/office/powerpoint/2010/main" val="4097344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D8C285-4885-5940-8190-4016A7EA8398}" type="datetimeFigureOut">
              <a:rPr lang="en-US" smtClean="0"/>
              <a:t>5/1/16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4CF93B-4FD0-3048-8406-0E20C1FB6341}" type="slidenum">
              <a:rPr lang="en-US" smtClean="0"/>
              <a:t>‹#›</a:t>
            </a:fld>
            <a:endParaRPr lang="en-US"/>
          </a:p>
        </p:txBody>
      </p:sp>
    </p:spTree>
    <p:extLst>
      <p:ext uri="{BB962C8B-B14F-4D97-AF65-F5344CB8AC3E}">
        <p14:creationId xmlns:p14="http://schemas.microsoft.com/office/powerpoint/2010/main" val="1199234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D8C285-4885-5940-8190-4016A7EA8398}" type="datetimeFigureOut">
              <a:rPr lang="en-US" smtClean="0"/>
              <a:t>5/1/16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4CF93B-4FD0-3048-8406-0E20C1FB6341}" type="slidenum">
              <a:rPr lang="en-US" smtClean="0"/>
              <a:t>‹#›</a:t>
            </a:fld>
            <a:endParaRPr lang="en-US"/>
          </a:p>
        </p:txBody>
      </p:sp>
    </p:spTree>
    <p:extLst>
      <p:ext uri="{BB962C8B-B14F-4D97-AF65-F5344CB8AC3E}">
        <p14:creationId xmlns:p14="http://schemas.microsoft.com/office/powerpoint/2010/main" val="1949696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D8C285-4885-5940-8190-4016A7EA8398}" type="datetimeFigureOut">
              <a:rPr lang="en-US" smtClean="0"/>
              <a:t>5/1/16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4CF93B-4FD0-3048-8406-0E20C1FB6341}" type="slidenum">
              <a:rPr lang="en-US" smtClean="0"/>
              <a:t>‹#›</a:t>
            </a:fld>
            <a:endParaRPr lang="en-US"/>
          </a:p>
        </p:txBody>
      </p:sp>
    </p:spTree>
    <p:extLst>
      <p:ext uri="{BB962C8B-B14F-4D97-AF65-F5344CB8AC3E}">
        <p14:creationId xmlns:p14="http://schemas.microsoft.com/office/powerpoint/2010/main" val="4038130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D8C285-4885-5940-8190-4016A7EA8398}" type="datetimeFigureOut">
              <a:rPr lang="en-US" smtClean="0"/>
              <a:t>5/1/16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4CF93B-4FD0-3048-8406-0E20C1FB6341}" type="slidenum">
              <a:rPr lang="en-US" smtClean="0"/>
              <a:t>‹#›</a:t>
            </a:fld>
            <a:endParaRPr lang="en-US"/>
          </a:p>
        </p:txBody>
      </p:sp>
    </p:spTree>
    <p:extLst>
      <p:ext uri="{BB962C8B-B14F-4D97-AF65-F5344CB8AC3E}">
        <p14:creationId xmlns:p14="http://schemas.microsoft.com/office/powerpoint/2010/main" val="3839083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D8C285-4885-5940-8190-4016A7EA8398}" type="datetimeFigureOut">
              <a:rPr lang="en-US" smtClean="0"/>
              <a:t>5/1/16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4CF93B-4FD0-3048-8406-0E20C1FB6341}" type="slidenum">
              <a:rPr lang="en-US" smtClean="0"/>
              <a:t>‹#›</a:t>
            </a:fld>
            <a:endParaRPr lang="en-US"/>
          </a:p>
        </p:txBody>
      </p:sp>
    </p:spTree>
    <p:extLst>
      <p:ext uri="{BB962C8B-B14F-4D97-AF65-F5344CB8AC3E}">
        <p14:creationId xmlns:p14="http://schemas.microsoft.com/office/powerpoint/2010/main" val="1382731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D8C285-4885-5940-8190-4016A7EA8398}" type="datetimeFigureOut">
              <a:rPr lang="en-US" smtClean="0"/>
              <a:t>5/1/16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4CF93B-4FD0-3048-8406-0E20C1FB6341}" type="slidenum">
              <a:rPr lang="en-US" smtClean="0"/>
              <a:t>‹#›</a:t>
            </a:fld>
            <a:endParaRPr lang="en-US"/>
          </a:p>
        </p:txBody>
      </p:sp>
    </p:spTree>
    <p:extLst>
      <p:ext uri="{BB962C8B-B14F-4D97-AF65-F5344CB8AC3E}">
        <p14:creationId xmlns:p14="http://schemas.microsoft.com/office/powerpoint/2010/main" val="27003661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D8C285-4885-5940-8190-4016A7EA8398}" type="datetimeFigureOut">
              <a:rPr lang="en-US" smtClean="0"/>
              <a:t>5/1/16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4CF93B-4FD0-3048-8406-0E20C1FB6341}" type="slidenum">
              <a:rPr lang="en-US" smtClean="0"/>
              <a:t>‹#›</a:t>
            </a:fld>
            <a:endParaRPr lang="en-US"/>
          </a:p>
        </p:txBody>
      </p:sp>
    </p:spTree>
    <p:extLst>
      <p:ext uri="{BB962C8B-B14F-4D97-AF65-F5344CB8AC3E}">
        <p14:creationId xmlns:p14="http://schemas.microsoft.com/office/powerpoint/2010/main" val="9637269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4.xml.rels><?xml version="1.0" encoding="UTF-8" standalone="yes"?>
<Relationships xmlns="http://schemas.openxmlformats.org/package/2006/relationships"><Relationship Id="rId3" Type="http://schemas.openxmlformats.org/officeDocument/2006/relationships/hyperlink" Target="http://www.corestandards.org/ELA-Literacy/CCRA/R/9/" TargetMode="External"/><Relationship Id="rId4" Type="http://schemas.openxmlformats.org/officeDocument/2006/relationships/image" Target="../media/image15.jp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ubGhzVdnhQw"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8.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Teaching Nonfiction and the Secondary ESL Classroom</a:t>
            </a:r>
            <a:endParaRPr lang="en-US" b="1" dirty="0"/>
          </a:p>
        </p:txBody>
      </p:sp>
      <p:sp>
        <p:nvSpPr>
          <p:cNvPr id="3" name="Subtitle 2"/>
          <p:cNvSpPr>
            <a:spLocks noGrp="1"/>
          </p:cNvSpPr>
          <p:nvPr>
            <p:ph type="subTitle" idx="1"/>
          </p:nvPr>
        </p:nvSpPr>
        <p:spPr/>
        <p:txBody>
          <a:bodyPr/>
          <a:lstStyle/>
          <a:p>
            <a:r>
              <a:rPr lang="en-US" dirty="0" smtClean="0"/>
              <a:t>Created by Nicole </a:t>
            </a:r>
            <a:r>
              <a:rPr lang="en-US" dirty="0" err="1" smtClean="0"/>
              <a:t>Tabolt</a:t>
            </a:r>
            <a:r>
              <a:rPr lang="en-US" dirty="0" smtClean="0"/>
              <a:t> Da Silva</a:t>
            </a:r>
          </a:p>
          <a:p>
            <a:r>
              <a:rPr lang="en-US" dirty="0" smtClean="0"/>
              <a:t>For </a:t>
            </a:r>
            <a:r>
              <a:rPr lang="en-US" dirty="0" smtClean="0"/>
              <a:t>MATSOL Conference</a:t>
            </a:r>
          </a:p>
          <a:p>
            <a:r>
              <a:rPr lang="en-US" dirty="0" smtClean="0"/>
              <a:t>May 5, 2016</a:t>
            </a:r>
            <a:endParaRPr lang="en-US" dirty="0"/>
          </a:p>
        </p:txBody>
      </p:sp>
    </p:spTree>
    <p:extLst>
      <p:ext uri="{BB962C8B-B14F-4D97-AF65-F5344CB8AC3E}">
        <p14:creationId xmlns:p14="http://schemas.microsoft.com/office/powerpoint/2010/main" val="113823934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Nonfiction and the ESL Teacher’s Responsibilities</a:t>
            </a:r>
            <a:endParaRPr lang="en-US" b="1" dirty="0"/>
          </a:p>
        </p:txBody>
      </p:sp>
      <p:sp>
        <p:nvSpPr>
          <p:cNvPr id="3" name="Content Placeholder 2"/>
          <p:cNvSpPr>
            <a:spLocks noGrp="1"/>
          </p:cNvSpPr>
          <p:nvPr>
            <p:ph idx="1"/>
          </p:nvPr>
        </p:nvSpPr>
        <p:spPr>
          <a:xfrm>
            <a:off x="457200" y="1600200"/>
            <a:ext cx="3567723" cy="4525963"/>
          </a:xfrm>
        </p:spPr>
        <p:txBody>
          <a:bodyPr/>
          <a:lstStyle/>
          <a:p>
            <a:r>
              <a:rPr lang="en-US" dirty="0" smtClean="0"/>
              <a:t>Double-blocks</a:t>
            </a:r>
          </a:p>
          <a:p>
            <a:r>
              <a:rPr lang="en-US" dirty="0" smtClean="0"/>
              <a:t>1 main “ELA” class and 1-2 support classes</a:t>
            </a:r>
          </a:p>
          <a:p>
            <a:r>
              <a:rPr lang="en-US" dirty="0" smtClean="0"/>
              <a:t>Humanities</a:t>
            </a:r>
          </a:p>
          <a:p>
            <a:r>
              <a:rPr lang="en-US" dirty="0" smtClean="0"/>
              <a:t>Push-In</a:t>
            </a:r>
          </a:p>
          <a:p>
            <a:r>
              <a:rPr lang="en-US" dirty="0" smtClean="0"/>
              <a:t>Pull-Out </a:t>
            </a:r>
          </a:p>
          <a:p>
            <a:r>
              <a:rPr lang="en-US" dirty="0" smtClean="0"/>
              <a:t>HILT </a:t>
            </a:r>
            <a:endParaRPr lang="en-US" dirty="0"/>
          </a:p>
        </p:txBody>
      </p:sp>
      <p:pic>
        <p:nvPicPr>
          <p:cNvPr id="4" name="Picture 3" descr="blackboard_worlds_greatest_esl_teacher_hat-r7865dab2fedf435e91c09defdb110f1f_v9wfy_8byvr_3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5782" y="1780116"/>
            <a:ext cx="3871383" cy="4823884"/>
          </a:xfrm>
          <a:prstGeom prst="rect">
            <a:avLst/>
          </a:prstGeom>
        </p:spPr>
      </p:pic>
    </p:spTree>
    <p:extLst>
      <p:ext uri="{BB962C8B-B14F-4D97-AF65-F5344CB8AC3E}">
        <p14:creationId xmlns:p14="http://schemas.microsoft.com/office/powerpoint/2010/main" val="40543101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Challenges for the Common Core ESL Classroom</a:t>
            </a:r>
            <a:endParaRPr lang="en-US" b="1" dirty="0"/>
          </a:p>
        </p:txBody>
      </p:sp>
      <p:sp>
        <p:nvSpPr>
          <p:cNvPr id="3" name="Content Placeholder 2"/>
          <p:cNvSpPr>
            <a:spLocks noGrp="1"/>
          </p:cNvSpPr>
          <p:nvPr>
            <p:ph idx="1"/>
          </p:nvPr>
        </p:nvSpPr>
        <p:spPr>
          <a:xfrm>
            <a:off x="457200" y="1600200"/>
            <a:ext cx="4411133" cy="5257800"/>
          </a:xfrm>
        </p:spPr>
        <p:txBody>
          <a:bodyPr>
            <a:normAutofit fontScale="92500" lnSpcReduction="10000"/>
          </a:bodyPr>
          <a:lstStyle/>
          <a:p>
            <a:r>
              <a:rPr lang="en-US" dirty="0"/>
              <a:t>Multiple levels of </a:t>
            </a:r>
            <a:r>
              <a:rPr lang="en-US" dirty="0" smtClean="0"/>
              <a:t>English </a:t>
            </a:r>
            <a:r>
              <a:rPr lang="en-US" dirty="0"/>
              <a:t>in one </a:t>
            </a:r>
            <a:r>
              <a:rPr lang="en-US" dirty="0" smtClean="0"/>
              <a:t>classroom</a:t>
            </a:r>
          </a:p>
          <a:p>
            <a:r>
              <a:rPr lang="en-US" dirty="0" smtClean="0"/>
              <a:t>Teaching grade-level content at lower ELD levels</a:t>
            </a:r>
          </a:p>
          <a:p>
            <a:r>
              <a:rPr lang="en-US" dirty="0" smtClean="0"/>
              <a:t>Many secondary ESL students who have interrupted learning in native language and/or low literacy levels in native language</a:t>
            </a:r>
            <a:endParaRPr lang="en-US" dirty="0"/>
          </a:p>
          <a:p>
            <a:pPr marL="0" indent="0">
              <a:buNone/>
            </a:pPr>
            <a:endParaRPr lang="en-US" dirty="0"/>
          </a:p>
        </p:txBody>
      </p:sp>
      <p:pic>
        <p:nvPicPr>
          <p:cNvPr id="5" name="Picture 4" descr="teacher-humor-quotes-meme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8333" y="1417638"/>
            <a:ext cx="4572000" cy="4958292"/>
          </a:xfrm>
          <a:prstGeom prst="rect">
            <a:avLst/>
          </a:prstGeom>
        </p:spPr>
      </p:pic>
    </p:spTree>
    <p:extLst>
      <p:ext uri="{BB962C8B-B14F-4D97-AF65-F5344CB8AC3E}">
        <p14:creationId xmlns:p14="http://schemas.microsoft.com/office/powerpoint/2010/main" val="135287798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Special ESL Scaffolds</a:t>
            </a:r>
            <a:endParaRPr lang="en-US" b="1" dirty="0"/>
          </a:p>
        </p:txBody>
      </p:sp>
      <p:sp>
        <p:nvSpPr>
          <p:cNvPr id="3" name="Content Placeholder 2"/>
          <p:cNvSpPr>
            <a:spLocks noGrp="1"/>
          </p:cNvSpPr>
          <p:nvPr>
            <p:ph idx="1"/>
          </p:nvPr>
        </p:nvSpPr>
        <p:spPr>
          <a:xfrm>
            <a:off x="3544277" y="1600200"/>
            <a:ext cx="5599723" cy="4525963"/>
          </a:xfrm>
        </p:spPr>
        <p:txBody>
          <a:bodyPr>
            <a:normAutofit lnSpcReduction="10000"/>
          </a:bodyPr>
          <a:lstStyle/>
          <a:p>
            <a:r>
              <a:rPr lang="en-US" dirty="0" smtClean="0"/>
              <a:t>Review grammatical structures used in specific nonfiction text or series of texts (passive voice, past, quotations, etc.)</a:t>
            </a:r>
          </a:p>
          <a:p>
            <a:r>
              <a:rPr lang="en-US" dirty="0"/>
              <a:t>Explicitly discuss text features and structures of nonfiction (headlines, reading a map or graph, subheadings, captions)</a:t>
            </a:r>
          </a:p>
          <a:p>
            <a:endParaRPr lang="en-US" dirty="0" smtClean="0"/>
          </a:p>
          <a:p>
            <a:endParaRPr lang="en-US" dirty="0"/>
          </a:p>
        </p:txBody>
      </p:sp>
      <p:pic>
        <p:nvPicPr>
          <p:cNvPr id="4" name="Picture 3" descr="e310ef848c92aef9f5d00d01e9159fe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782233"/>
            <a:ext cx="2997200" cy="2997200"/>
          </a:xfrm>
          <a:prstGeom prst="rect">
            <a:avLst/>
          </a:prstGeom>
        </p:spPr>
      </p:pic>
    </p:spTree>
    <p:extLst>
      <p:ext uri="{BB962C8B-B14F-4D97-AF65-F5344CB8AC3E}">
        <p14:creationId xmlns:p14="http://schemas.microsoft.com/office/powerpoint/2010/main" val="47529116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Special ESL Scaffolds</a:t>
            </a:r>
            <a:endParaRPr lang="en-US" b="1" dirty="0"/>
          </a:p>
        </p:txBody>
      </p:sp>
      <p:sp>
        <p:nvSpPr>
          <p:cNvPr id="3" name="Content Placeholder 2"/>
          <p:cNvSpPr>
            <a:spLocks noGrp="1"/>
          </p:cNvSpPr>
          <p:nvPr>
            <p:ph idx="1"/>
          </p:nvPr>
        </p:nvSpPr>
        <p:spPr>
          <a:xfrm>
            <a:off x="605692" y="1600200"/>
            <a:ext cx="3985848" cy="4525963"/>
          </a:xfrm>
        </p:spPr>
        <p:txBody>
          <a:bodyPr/>
          <a:lstStyle/>
          <a:p>
            <a:r>
              <a:rPr lang="en-US" dirty="0" smtClean="0"/>
              <a:t>More scaffolds for vocabulary and background information (especially on American-specific topics)</a:t>
            </a:r>
          </a:p>
        </p:txBody>
      </p:sp>
      <p:pic>
        <p:nvPicPr>
          <p:cNvPr id="4" name="Picture 3" descr="2-4-2012-1-18-44-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0917" y="1439333"/>
            <a:ext cx="4773083" cy="4402667"/>
          </a:xfrm>
          <a:prstGeom prst="rect">
            <a:avLst/>
          </a:prstGeom>
        </p:spPr>
      </p:pic>
    </p:spTree>
    <p:extLst>
      <p:ext uri="{BB962C8B-B14F-4D97-AF65-F5344CB8AC3E}">
        <p14:creationId xmlns:p14="http://schemas.microsoft.com/office/powerpoint/2010/main" val="91779695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Special ESL Scaffolds</a:t>
            </a:r>
            <a:endParaRPr lang="en-US" b="1" dirty="0"/>
          </a:p>
        </p:txBody>
      </p:sp>
      <p:sp>
        <p:nvSpPr>
          <p:cNvPr id="3" name="Content Placeholder 2"/>
          <p:cNvSpPr>
            <a:spLocks noGrp="1"/>
          </p:cNvSpPr>
          <p:nvPr>
            <p:ph idx="1"/>
          </p:nvPr>
        </p:nvSpPr>
        <p:spPr>
          <a:xfrm>
            <a:off x="4435231" y="1637323"/>
            <a:ext cx="4552462" cy="4525963"/>
          </a:xfrm>
        </p:spPr>
        <p:txBody>
          <a:bodyPr/>
          <a:lstStyle/>
          <a:p>
            <a:r>
              <a:rPr lang="en-US" dirty="0" smtClean="0"/>
              <a:t>Need to support the understanding of nonfiction text in all 4 language domains</a:t>
            </a:r>
          </a:p>
          <a:p>
            <a:pPr marL="0" indent="0">
              <a:buNone/>
            </a:pPr>
            <a:endParaRPr lang="en-US" dirty="0" smtClean="0"/>
          </a:p>
          <a:p>
            <a:pPr marL="0" indent="0">
              <a:buNone/>
            </a:pPr>
            <a:endParaRPr lang="en-US" dirty="0"/>
          </a:p>
        </p:txBody>
      </p:sp>
      <p:pic>
        <p:nvPicPr>
          <p:cNvPr id="4" name="Picture 3" descr="img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 y="1417638"/>
            <a:ext cx="3929273" cy="4310510"/>
          </a:xfrm>
          <a:prstGeom prst="rect">
            <a:avLst/>
          </a:prstGeom>
        </p:spPr>
      </p:pic>
    </p:spTree>
    <p:extLst>
      <p:ext uri="{BB962C8B-B14F-4D97-AF65-F5344CB8AC3E}">
        <p14:creationId xmlns:p14="http://schemas.microsoft.com/office/powerpoint/2010/main" val="139393688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Nonfiction Teaching Strategy #1: Article of the Week </a:t>
            </a:r>
            <a:endParaRPr lang="en-US" b="1" dirty="0"/>
          </a:p>
        </p:txBody>
      </p:sp>
      <p:sp>
        <p:nvSpPr>
          <p:cNvPr id="3" name="Content Placeholder 2"/>
          <p:cNvSpPr>
            <a:spLocks noGrp="1"/>
          </p:cNvSpPr>
          <p:nvPr>
            <p:ph idx="1"/>
          </p:nvPr>
        </p:nvSpPr>
        <p:spPr>
          <a:xfrm>
            <a:off x="457200" y="1600200"/>
            <a:ext cx="5443415" cy="4867031"/>
          </a:xfrm>
        </p:spPr>
        <p:txBody>
          <a:bodyPr>
            <a:normAutofit fontScale="92500" lnSpcReduction="10000"/>
          </a:bodyPr>
          <a:lstStyle/>
          <a:p>
            <a:pPr marL="0" indent="0">
              <a:buNone/>
            </a:pPr>
            <a:r>
              <a:rPr lang="en-US" b="1" u="sng" dirty="0" smtClean="0"/>
              <a:t>Article of the Week = </a:t>
            </a:r>
          </a:p>
          <a:p>
            <a:pPr marL="0" indent="0">
              <a:buNone/>
            </a:pPr>
            <a:r>
              <a:rPr lang="en-US" dirty="0" smtClean="0"/>
              <a:t>A Strategy created by Kelly Gallagher where students read, respond to and discuss an article of the week </a:t>
            </a:r>
          </a:p>
          <a:p>
            <a:pPr marL="0" indent="0">
              <a:buNone/>
            </a:pPr>
            <a:r>
              <a:rPr lang="en-US" b="1" u="sng" dirty="0" smtClean="0"/>
              <a:t>2 Purposes: </a:t>
            </a:r>
          </a:p>
          <a:p>
            <a:pPr marL="0" indent="0">
              <a:buNone/>
            </a:pPr>
            <a:r>
              <a:rPr lang="en-US" dirty="0"/>
              <a:t>-</a:t>
            </a:r>
            <a:r>
              <a:rPr lang="en-US" dirty="0" smtClean="0"/>
              <a:t>Increase exposure and mastery of nonfiction</a:t>
            </a:r>
          </a:p>
          <a:p>
            <a:pPr marL="0" indent="0">
              <a:buNone/>
            </a:pPr>
            <a:r>
              <a:rPr lang="en-US" dirty="0" smtClean="0"/>
              <a:t>-Increase knowledge of current news and topics</a:t>
            </a:r>
          </a:p>
          <a:p>
            <a:pPr marL="0" indent="0">
              <a:buNone/>
            </a:pPr>
            <a:endParaRPr lang="en-US" dirty="0" smtClean="0"/>
          </a:p>
          <a:p>
            <a:pPr marL="0" indent="0">
              <a:buNone/>
            </a:pPr>
            <a:endParaRPr lang="en-US" dirty="0"/>
          </a:p>
        </p:txBody>
      </p:sp>
      <p:pic>
        <p:nvPicPr>
          <p:cNvPr id="4" name="Picture 3" descr="article-week-kelly-gallagher-video-cover-ar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2667" y="1600199"/>
            <a:ext cx="3178098" cy="4867032"/>
          </a:xfrm>
          <a:prstGeom prst="rect">
            <a:avLst/>
          </a:prstGeom>
        </p:spPr>
      </p:pic>
    </p:spTree>
    <p:extLst>
      <p:ext uri="{BB962C8B-B14F-4D97-AF65-F5344CB8AC3E}">
        <p14:creationId xmlns:p14="http://schemas.microsoft.com/office/powerpoint/2010/main" val="26205960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Kelly Gallagher Video </a:t>
            </a:r>
            <a:endParaRPr lang="en-US" b="1" dirty="0"/>
          </a:p>
        </p:txBody>
      </p:sp>
      <p:sp>
        <p:nvSpPr>
          <p:cNvPr id="3" name="Content Placeholder 2"/>
          <p:cNvSpPr>
            <a:spLocks noGrp="1"/>
          </p:cNvSpPr>
          <p:nvPr>
            <p:ph idx="1"/>
          </p:nvPr>
        </p:nvSpPr>
        <p:spPr/>
        <p:txBody>
          <a:bodyPr/>
          <a:lstStyle/>
          <a:p>
            <a:pPr marL="0" indent="0">
              <a:buNone/>
            </a:pPr>
            <a:r>
              <a:rPr lang="en-US" dirty="0"/>
              <a:t>http://</a:t>
            </a:r>
            <a:r>
              <a:rPr lang="en-US" dirty="0" err="1"/>
              <a:t>www.stenhouse.com</a:t>
            </a:r>
            <a:r>
              <a:rPr lang="en-US" dirty="0"/>
              <a:t>/html/article-of-the-</a:t>
            </a:r>
            <a:r>
              <a:rPr lang="en-US" dirty="0" err="1"/>
              <a:t>week.htm</a:t>
            </a:r>
            <a:r>
              <a:rPr lang="en-US" dirty="0" smtClean="0">
                <a:effectLst/>
              </a:rPr>
              <a:t> </a:t>
            </a:r>
            <a:endParaRPr lang="en-US" dirty="0"/>
          </a:p>
        </p:txBody>
      </p:sp>
    </p:spTree>
    <p:extLst>
      <p:ext uri="{BB962C8B-B14F-4D97-AF65-F5344CB8AC3E}">
        <p14:creationId xmlns:p14="http://schemas.microsoft.com/office/powerpoint/2010/main" val="45867290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Reading and Annotation</a:t>
            </a:r>
            <a:endParaRPr lang="en-US" b="1" dirty="0"/>
          </a:p>
        </p:txBody>
      </p:sp>
      <p:sp>
        <p:nvSpPr>
          <p:cNvPr id="3" name="Content Placeholder 2"/>
          <p:cNvSpPr>
            <a:spLocks noGrp="1"/>
          </p:cNvSpPr>
          <p:nvPr>
            <p:ph idx="1"/>
          </p:nvPr>
        </p:nvSpPr>
        <p:spPr>
          <a:xfrm>
            <a:off x="457200" y="1600200"/>
            <a:ext cx="5831977" cy="4525963"/>
          </a:xfrm>
        </p:spPr>
        <p:txBody>
          <a:bodyPr/>
          <a:lstStyle/>
          <a:p>
            <a:pPr marL="0" indent="0">
              <a:buNone/>
            </a:pPr>
            <a:r>
              <a:rPr lang="en-US" dirty="0" smtClean="0"/>
              <a:t>Directions:</a:t>
            </a:r>
          </a:p>
          <a:p>
            <a:r>
              <a:rPr lang="en-US" dirty="0" smtClean="0"/>
              <a:t>Read the article on Syrian refugees </a:t>
            </a:r>
          </a:p>
          <a:p>
            <a:r>
              <a:rPr lang="en-US" dirty="0" smtClean="0"/>
              <a:t>As you read, annotate for </a:t>
            </a:r>
          </a:p>
          <a:p>
            <a:pPr marL="0" indent="0">
              <a:buNone/>
            </a:pPr>
            <a:r>
              <a:rPr lang="en-US" dirty="0"/>
              <a:t>	</a:t>
            </a:r>
            <a:r>
              <a:rPr lang="en-US" dirty="0" smtClean="0"/>
              <a:t>1) Ideas that You Agree or Disagree with </a:t>
            </a:r>
          </a:p>
          <a:p>
            <a:pPr marL="0" indent="0">
              <a:buNone/>
            </a:pPr>
            <a:r>
              <a:rPr lang="en-US" dirty="0"/>
              <a:t>	</a:t>
            </a:r>
            <a:r>
              <a:rPr lang="en-US" dirty="0" smtClean="0"/>
              <a:t>2) Ways You Could Use His Ideas in Your 	Classroom</a:t>
            </a:r>
            <a:endParaRPr lang="en-US" dirty="0"/>
          </a:p>
        </p:txBody>
      </p:sp>
    </p:spTree>
    <p:extLst>
      <p:ext uri="{BB962C8B-B14F-4D97-AF65-F5344CB8AC3E}">
        <p14:creationId xmlns:p14="http://schemas.microsoft.com/office/powerpoint/2010/main" val="422983758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Great Idea---But How does it work in ESL Classroom?</a:t>
            </a:r>
            <a:endParaRPr lang="en-US" b="1" dirty="0"/>
          </a:p>
        </p:txBody>
      </p:sp>
      <p:sp>
        <p:nvSpPr>
          <p:cNvPr id="3" name="Content Placeholder 2"/>
          <p:cNvSpPr>
            <a:spLocks noGrp="1"/>
          </p:cNvSpPr>
          <p:nvPr>
            <p:ph idx="1"/>
          </p:nvPr>
        </p:nvSpPr>
        <p:spPr/>
        <p:txBody>
          <a:bodyPr>
            <a:normAutofit/>
          </a:bodyPr>
          <a:lstStyle/>
          <a:p>
            <a:r>
              <a:rPr lang="en-US" sz="3600" dirty="0" smtClean="0"/>
              <a:t>Leveled Articles of the Week (Lite, Medium and A+ Challenge) Pages 21-36</a:t>
            </a:r>
          </a:p>
          <a:p>
            <a:r>
              <a:rPr lang="en-US" sz="3600" dirty="0" smtClean="0"/>
              <a:t>Leveled Examples of Analysis/Responses </a:t>
            </a:r>
            <a:endParaRPr lang="en-US" sz="3600" dirty="0"/>
          </a:p>
        </p:txBody>
      </p:sp>
      <p:pic>
        <p:nvPicPr>
          <p:cNvPr id="4" name="Picture 3" descr="hqdefaul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4999" y="3596745"/>
            <a:ext cx="5609167" cy="3049587"/>
          </a:xfrm>
          <a:prstGeom prst="rect">
            <a:avLst/>
          </a:prstGeom>
        </p:spPr>
      </p:pic>
    </p:spTree>
    <p:extLst>
      <p:ext uri="{BB962C8B-B14F-4D97-AF65-F5344CB8AC3E}">
        <p14:creationId xmlns:p14="http://schemas.microsoft.com/office/powerpoint/2010/main" val="200497794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Great Idea---But How does it work in ESL Classroom?</a:t>
            </a:r>
            <a:endParaRPr lang="en-US" b="1" dirty="0"/>
          </a:p>
        </p:txBody>
      </p:sp>
      <p:sp>
        <p:nvSpPr>
          <p:cNvPr id="3" name="Content Placeholder 2"/>
          <p:cNvSpPr>
            <a:spLocks noGrp="1"/>
          </p:cNvSpPr>
          <p:nvPr>
            <p:ph idx="1"/>
          </p:nvPr>
        </p:nvSpPr>
        <p:spPr>
          <a:xfrm>
            <a:off x="0" y="1600200"/>
            <a:ext cx="4919133" cy="4525963"/>
          </a:xfrm>
        </p:spPr>
        <p:txBody>
          <a:bodyPr>
            <a:normAutofit fontScale="92500" lnSpcReduction="20000"/>
          </a:bodyPr>
          <a:lstStyle/>
          <a:p>
            <a:r>
              <a:rPr lang="en-US" sz="3600" dirty="0" smtClean="0"/>
              <a:t>Supporting Speaking/Listening Domains:</a:t>
            </a:r>
          </a:p>
          <a:p>
            <a:pPr lvl="1"/>
            <a:r>
              <a:rPr lang="en-US" sz="3600" dirty="0" smtClean="0"/>
              <a:t>Socratic </a:t>
            </a:r>
            <a:r>
              <a:rPr lang="en-US" sz="3600" dirty="0" smtClean="0"/>
              <a:t>Seminars</a:t>
            </a:r>
          </a:p>
          <a:p>
            <a:pPr lvl="1"/>
            <a:r>
              <a:rPr lang="en-US" sz="3600" dirty="0" smtClean="0"/>
              <a:t>Table Debates </a:t>
            </a:r>
            <a:endParaRPr lang="en-US" sz="3600" dirty="0" smtClean="0"/>
          </a:p>
          <a:p>
            <a:pPr lvl="1"/>
            <a:r>
              <a:rPr lang="en-US" sz="3600" dirty="0" smtClean="0"/>
              <a:t>Online Discussions: </a:t>
            </a:r>
            <a:r>
              <a:rPr lang="en-US" sz="3600" dirty="0" smtClean="0"/>
              <a:t>Google/</a:t>
            </a:r>
            <a:r>
              <a:rPr lang="en-US" sz="3600" dirty="0" err="1" smtClean="0"/>
              <a:t>Edmodo</a:t>
            </a:r>
            <a:r>
              <a:rPr lang="en-US" sz="3600" dirty="0" smtClean="0"/>
              <a:t> </a:t>
            </a:r>
            <a:r>
              <a:rPr lang="en-US" sz="3600" dirty="0" smtClean="0"/>
              <a:t>Small </a:t>
            </a:r>
            <a:r>
              <a:rPr lang="en-US" sz="3600" dirty="0"/>
              <a:t>G</a:t>
            </a:r>
            <a:r>
              <a:rPr lang="en-US" sz="3600" dirty="0" smtClean="0"/>
              <a:t>roups allow for multiple small group discussions for leveled articles</a:t>
            </a:r>
          </a:p>
          <a:p>
            <a:pPr lvl="1"/>
            <a:endParaRPr lang="en-US" dirty="0"/>
          </a:p>
        </p:txBody>
      </p:sp>
      <p:pic>
        <p:nvPicPr>
          <p:cNvPr id="4" name="Picture 3" descr="Screen Shot 2015-07-30 at 11.52.1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6567" y="1814979"/>
            <a:ext cx="4017433" cy="3662954"/>
          </a:xfrm>
          <a:prstGeom prst="rect">
            <a:avLst/>
          </a:prstGeom>
        </p:spPr>
      </p:pic>
    </p:spTree>
    <p:extLst>
      <p:ext uri="{BB962C8B-B14F-4D97-AF65-F5344CB8AC3E}">
        <p14:creationId xmlns:p14="http://schemas.microsoft.com/office/powerpoint/2010/main" val="119231279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Please answer the 3 questions on the intake paper.</a:t>
            </a:r>
            <a:endParaRPr lang="en-US" b="1" dirty="0"/>
          </a:p>
        </p:txBody>
      </p:sp>
      <p:pic>
        <p:nvPicPr>
          <p:cNvPr id="4" name="Picture 3" descr="mzl.quzmbses.175x175-7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3088" y="1669473"/>
            <a:ext cx="3972417" cy="3972417"/>
          </a:xfrm>
          <a:prstGeom prst="rect">
            <a:avLst/>
          </a:prstGeom>
        </p:spPr>
      </p:pic>
    </p:spTree>
    <p:extLst>
      <p:ext uri="{BB962C8B-B14F-4D97-AF65-F5344CB8AC3E}">
        <p14:creationId xmlns:p14="http://schemas.microsoft.com/office/powerpoint/2010/main" val="250985915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Great Idea---But How does it work in ESL Classroom?</a:t>
            </a:r>
            <a:endParaRPr lang="en-US" b="1" dirty="0"/>
          </a:p>
        </p:txBody>
      </p:sp>
      <p:sp>
        <p:nvSpPr>
          <p:cNvPr id="3" name="Content Placeholder 2"/>
          <p:cNvSpPr>
            <a:spLocks noGrp="1"/>
          </p:cNvSpPr>
          <p:nvPr>
            <p:ph idx="1"/>
          </p:nvPr>
        </p:nvSpPr>
        <p:spPr>
          <a:xfrm>
            <a:off x="3568700" y="1600200"/>
            <a:ext cx="5575300" cy="4525963"/>
          </a:xfrm>
        </p:spPr>
        <p:txBody>
          <a:bodyPr>
            <a:normAutofit fontScale="92500"/>
          </a:bodyPr>
          <a:lstStyle/>
          <a:p>
            <a:r>
              <a:rPr lang="en-US" sz="3600" dirty="0" smtClean="0"/>
              <a:t>Vocabulary Strategies</a:t>
            </a:r>
          </a:p>
          <a:p>
            <a:pPr lvl="1"/>
            <a:r>
              <a:rPr lang="en-US" sz="3600" dirty="0" smtClean="0"/>
              <a:t>Pre-teaching vocabulary with visuals</a:t>
            </a:r>
          </a:p>
          <a:p>
            <a:pPr lvl="1"/>
            <a:r>
              <a:rPr lang="en-US" sz="3600" dirty="0" smtClean="0"/>
              <a:t>Vocabulary word-splash graphic organizer</a:t>
            </a:r>
          </a:p>
          <a:p>
            <a:pPr lvl="1"/>
            <a:r>
              <a:rPr lang="en-US" sz="3600" dirty="0" smtClean="0"/>
              <a:t>Requiring students to use vocabulary words in responses and discussions</a:t>
            </a:r>
          </a:p>
        </p:txBody>
      </p:sp>
      <p:pic>
        <p:nvPicPr>
          <p:cNvPr id="4" name="Picture 3" descr="IMG_017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56833"/>
            <a:ext cx="3825875" cy="5101167"/>
          </a:xfrm>
          <a:prstGeom prst="rect">
            <a:avLst/>
          </a:prstGeom>
        </p:spPr>
      </p:pic>
    </p:spTree>
    <p:extLst>
      <p:ext uri="{BB962C8B-B14F-4D97-AF65-F5344CB8AC3E}">
        <p14:creationId xmlns:p14="http://schemas.microsoft.com/office/powerpoint/2010/main" val="34578517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7638"/>
            <a:ext cx="8229600" cy="1143000"/>
          </a:xfrm>
        </p:spPr>
        <p:txBody>
          <a:bodyPr>
            <a:normAutofit fontScale="90000"/>
          </a:bodyPr>
          <a:lstStyle/>
          <a:p>
            <a:r>
              <a:rPr lang="en-US" b="1" dirty="0" smtClean="0"/>
              <a:t>Nonfiction Reading Strategy #2: </a:t>
            </a:r>
            <a:r>
              <a:rPr lang="en-US" b="1" dirty="0"/>
              <a:t>Using Informational Multimedia to Augment your Literary Choices</a:t>
            </a:r>
            <a:br>
              <a:rPr lang="en-US" b="1" dirty="0"/>
            </a:br>
            <a:endParaRPr lang="en-US" b="1" dirty="0"/>
          </a:p>
        </p:txBody>
      </p:sp>
      <p:sp>
        <p:nvSpPr>
          <p:cNvPr id="3" name="Content Placeholder 2"/>
          <p:cNvSpPr>
            <a:spLocks noGrp="1"/>
          </p:cNvSpPr>
          <p:nvPr>
            <p:ph idx="1"/>
          </p:nvPr>
        </p:nvSpPr>
        <p:spPr>
          <a:xfrm>
            <a:off x="2020277" y="3223846"/>
            <a:ext cx="6010031" cy="2726471"/>
          </a:xfrm>
        </p:spPr>
        <p:txBody>
          <a:bodyPr/>
          <a:lstStyle/>
          <a:p>
            <a:endParaRPr lang="en-US" dirty="0"/>
          </a:p>
        </p:txBody>
      </p:sp>
      <p:pic>
        <p:nvPicPr>
          <p:cNvPr id="4" name="Picture 3" descr="img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2666" y="3223845"/>
            <a:ext cx="6167641" cy="2788365"/>
          </a:xfrm>
          <a:prstGeom prst="rect">
            <a:avLst/>
          </a:prstGeom>
        </p:spPr>
      </p:pic>
    </p:spTree>
    <p:extLst>
      <p:ext uri="{BB962C8B-B14F-4D97-AF65-F5344CB8AC3E}">
        <p14:creationId xmlns:p14="http://schemas.microsoft.com/office/powerpoint/2010/main" val="323399104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Why should you use multimedia?</a:t>
            </a:r>
            <a:endParaRPr lang="en-US" b="1" dirty="0"/>
          </a:p>
        </p:txBody>
      </p:sp>
      <p:sp>
        <p:nvSpPr>
          <p:cNvPr id="3" name="Content Placeholder 2"/>
          <p:cNvSpPr>
            <a:spLocks noGrp="1"/>
          </p:cNvSpPr>
          <p:nvPr>
            <p:ph idx="1"/>
          </p:nvPr>
        </p:nvSpPr>
        <p:spPr/>
        <p:txBody>
          <a:bodyPr>
            <a:normAutofit/>
          </a:bodyPr>
          <a:lstStyle/>
          <a:p>
            <a:r>
              <a:rPr lang="en-US" b="1" dirty="0" smtClean="0"/>
              <a:t>Common Core Connection</a:t>
            </a:r>
            <a:r>
              <a:rPr lang="en-US" b="1" dirty="0"/>
              <a:t>: </a:t>
            </a:r>
            <a:r>
              <a:rPr lang="en-US" dirty="0"/>
              <a:t>“The need to conduct research and to produce and consume media is embedded into every aspect of today’s curriculum. In like fashion, research and media skills and understandings are embedded throughout the Standards rather than treated in a separate section</a:t>
            </a:r>
            <a:r>
              <a:rPr lang="en-US" dirty="0" smtClean="0"/>
              <a:t>.” </a:t>
            </a:r>
          </a:p>
        </p:txBody>
      </p:sp>
    </p:spTree>
    <p:extLst>
      <p:ext uri="{BB962C8B-B14F-4D97-AF65-F5344CB8AC3E}">
        <p14:creationId xmlns:p14="http://schemas.microsoft.com/office/powerpoint/2010/main" val="394899866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type of multimedia can you use?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562938264"/>
              </p:ext>
            </p:extLst>
          </p:nvPr>
        </p:nvGraphicFramePr>
        <p:xfrm>
          <a:off x="867832" y="1767840"/>
          <a:ext cx="7818968" cy="4986553"/>
        </p:xfrm>
        <a:graphic>
          <a:graphicData uri="http://schemas.openxmlformats.org/drawingml/2006/table">
            <a:tbl>
              <a:tblPr firstRow="1" bandRow="1">
                <a:tableStyleId>{5C22544A-7EE6-4342-B048-85BDC9FD1C3A}</a:tableStyleId>
              </a:tblPr>
              <a:tblGrid>
                <a:gridCol w="3909484"/>
                <a:gridCol w="3909484"/>
              </a:tblGrid>
              <a:tr h="553187">
                <a:tc>
                  <a:txBody>
                    <a:bodyPr/>
                    <a:lstStyle/>
                    <a:p>
                      <a:r>
                        <a:rPr lang="en-US" sz="3600" dirty="0" smtClean="0"/>
                        <a:t>Informational</a:t>
                      </a:r>
                      <a:endParaRPr lang="en-US" sz="3600" dirty="0"/>
                    </a:p>
                  </a:txBody>
                  <a:tcPr/>
                </a:tc>
                <a:tc>
                  <a:txBody>
                    <a:bodyPr/>
                    <a:lstStyle/>
                    <a:p>
                      <a:r>
                        <a:rPr lang="en-US" sz="3600" dirty="0" smtClean="0"/>
                        <a:t>Argumentative</a:t>
                      </a:r>
                      <a:endParaRPr lang="en-US" sz="3600" dirty="0"/>
                    </a:p>
                  </a:txBody>
                  <a:tcPr/>
                </a:tc>
              </a:tr>
              <a:tr h="4346473">
                <a:tc>
                  <a:txBody>
                    <a:bodyPr/>
                    <a:lstStyle/>
                    <a:p>
                      <a:r>
                        <a:rPr lang="en-US" sz="3600" dirty="0" smtClean="0"/>
                        <a:t>Documentaries</a:t>
                      </a:r>
                    </a:p>
                    <a:p>
                      <a:r>
                        <a:rPr lang="en-US" sz="3600" dirty="0" smtClean="0"/>
                        <a:t>Newscasts</a:t>
                      </a:r>
                    </a:p>
                    <a:p>
                      <a:r>
                        <a:rPr lang="en-US" sz="3600" dirty="0" smtClean="0"/>
                        <a:t>Radio Clips</a:t>
                      </a:r>
                    </a:p>
                    <a:p>
                      <a:endParaRPr lang="en-US" sz="3600" dirty="0"/>
                    </a:p>
                  </a:txBody>
                  <a:tcPr/>
                </a:tc>
                <a:tc>
                  <a:txBody>
                    <a:bodyPr/>
                    <a:lstStyle/>
                    <a:p>
                      <a:r>
                        <a:rPr lang="en-US" sz="3600" dirty="0" smtClean="0"/>
                        <a:t>Commercials</a:t>
                      </a:r>
                    </a:p>
                    <a:p>
                      <a:r>
                        <a:rPr lang="en-US" sz="3600" dirty="0" smtClean="0"/>
                        <a:t>Video</a:t>
                      </a:r>
                      <a:r>
                        <a:rPr lang="en-US" sz="3600" baseline="0" dirty="0" smtClean="0"/>
                        <a:t> Editorials</a:t>
                      </a:r>
                    </a:p>
                    <a:p>
                      <a:r>
                        <a:rPr lang="en-US" sz="3600" baseline="0" dirty="0" smtClean="0"/>
                        <a:t>Blogs and Websites</a:t>
                      </a:r>
                    </a:p>
                    <a:p>
                      <a:r>
                        <a:rPr lang="en-US" sz="3600" baseline="0" dirty="0" smtClean="0"/>
                        <a:t>Radio/Video Interviews</a:t>
                      </a:r>
                    </a:p>
                    <a:p>
                      <a:r>
                        <a:rPr lang="en-US" sz="3600" baseline="0" dirty="0" smtClean="0"/>
                        <a:t>Lectures/</a:t>
                      </a:r>
                      <a:r>
                        <a:rPr lang="en-US" sz="3600" baseline="0" dirty="0" err="1" smtClean="0"/>
                        <a:t>TedTalks</a:t>
                      </a:r>
                      <a:endParaRPr lang="en-US" sz="3600" dirty="0" smtClean="0"/>
                    </a:p>
                  </a:txBody>
                  <a:tcPr/>
                </a:tc>
              </a:tr>
            </a:tbl>
          </a:graphicData>
        </a:graphic>
      </p:graphicFrame>
    </p:spTree>
    <p:extLst>
      <p:ext uri="{BB962C8B-B14F-4D97-AF65-F5344CB8AC3E}">
        <p14:creationId xmlns:p14="http://schemas.microsoft.com/office/powerpoint/2010/main" val="382191169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Way to Scaffold Nonfiction Reading and Synthesis Skills</a:t>
            </a:r>
            <a:br>
              <a:rPr lang="en-US" dirty="0"/>
            </a:br>
            <a:endParaRPr lang="en-US" dirty="0"/>
          </a:p>
        </p:txBody>
      </p:sp>
      <p:sp>
        <p:nvSpPr>
          <p:cNvPr id="3" name="Content Placeholder 2"/>
          <p:cNvSpPr>
            <a:spLocks noGrp="1"/>
          </p:cNvSpPr>
          <p:nvPr>
            <p:ph idx="1"/>
          </p:nvPr>
        </p:nvSpPr>
        <p:spPr/>
        <p:txBody>
          <a:bodyPr/>
          <a:lstStyle/>
          <a:p>
            <a:r>
              <a:rPr lang="en-US" cap="all" dirty="0">
                <a:hlinkClick r:id="rId3"/>
              </a:rPr>
              <a:t>CCSS.ELA-LITERACY.CCRA.R.9</a:t>
            </a:r>
            <a:r>
              <a:rPr lang="en-US" dirty="0"/>
              <a:t/>
            </a:r>
            <a:br>
              <a:rPr lang="en-US" dirty="0"/>
            </a:br>
            <a:r>
              <a:rPr lang="en-US" dirty="0"/>
              <a:t>Analyze how two or more texts address similar themes or topics in order to build knowledge or to compare the approaches the authors take.</a:t>
            </a:r>
            <a:r>
              <a:rPr lang="en-US" dirty="0" smtClean="0">
                <a:effectLst/>
              </a:rPr>
              <a:t> </a:t>
            </a:r>
          </a:p>
        </p:txBody>
      </p:sp>
      <p:pic>
        <p:nvPicPr>
          <p:cNvPr id="5" name="Picture 4" descr="shutterstock_22152013_crop380w.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4633" y="3811671"/>
            <a:ext cx="4212167" cy="2771163"/>
          </a:xfrm>
          <a:prstGeom prst="rect">
            <a:avLst/>
          </a:prstGeom>
        </p:spPr>
      </p:pic>
    </p:spTree>
    <p:extLst>
      <p:ext uri="{BB962C8B-B14F-4D97-AF65-F5344CB8AC3E}">
        <p14:creationId xmlns:p14="http://schemas.microsoft.com/office/powerpoint/2010/main" val="380088118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Syrian Refugee Crisis </a:t>
            </a:r>
            <a:endParaRPr lang="en-US" dirty="0"/>
          </a:p>
        </p:txBody>
      </p:sp>
      <p:pic>
        <p:nvPicPr>
          <p:cNvPr id="5" name="Picture 4"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638" y="1417637"/>
            <a:ext cx="4211162" cy="5610034"/>
          </a:xfrm>
          <a:prstGeom prst="rect">
            <a:avLst/>
          </a:prstGeom>
        </p:spPr>
      </p:pic>
      <p:pic>
        <p:nvPicPr>
          <p:cNvPr id="6" name="Picture 5"/>
          <p:cNvPicPr>
            <a:picLocks noChangeAspect="1"/>
          </p:cNvPicPr>
          <p:nvPr/>
        </p:nvPicPr>
        <p:blipFill>
          <a:blip r:embed="rId4"/>
          <a:stretch>
            <a:fillRect/>
          </a:stretch>
        </p:blipFill>
        <p:spPr>
          <a:xfrm>
            <a:off x="4495800" y="1417638"/>
            <a:ext cx="4377265" cy="5130352"/>
          </a:xfrm>
          <a:prstGeom prst="rect">
            <a:avLst/>
          </a:prstGeom>
        </p:spPr>
      </p:pic>
    </p:spTree>
    <p:extLst>
      <p:ext uri="{BB962C8B-B14F-4D97-AF65-F5344CB8AC3E}">
        <p14:creationId xmlns:p14="http://schemas.microsoft.com/office/powerpoint/2010/main" val="367589441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462651"/>
            <a:ext cx="8412813" cy="3659081"/>
          </a:xfrm>
        </p:spPr>
        <p:txBody>
          <a:bodyPr>
            <a:normAutofit fontScale="90000"/>
          </a:bodyPr>
          <a:lstStyle/>
          <a:p>
            <a:r>
              <a:rPr lang="en-US" b="1" dirty="0" smtClean="0"/>
              <a:t>Video: The Guardian Documentary </a:t>
            </a:r>
            <a:br>
              <a:rPr lang="en-US" b="1" dirty="0" smtClean="0"/>
            </a:br>
            <a:r>
              <a:rPr lang="en-US" b="1" dirty="0" smtClean="0"/>
              <a:t>“We Walk Together: </a:t>
            </a:r>
            <a:br>
              <a:rPr lang="en-US" b="1" dirty="0" smtClean="0"/>
            </a:br>
            <a:r>
              <a:rPr lang="en-US" b="1" dirty="0" smtClean="0"/>
              <a:t>a Syrian Refugee Family’s Journey to the Heart of </a:t>
            </a:r>
            <a:br>
              <a:rPr lang="en-US" b="1" dirty="0" smtClean="0"/>
            </a:br>
            <a:r>
              <a:rPr lang="en-US" b="1" dirty="0" err="1" smtClean="0"/>
              <a:t>Europe</a:t>
            </a:r>
            <a:r>
              <a:rPr lang="en-US" b="1" dirty="0" err="1" smtClean="0">
                <a:hlinkClick r:id="rId2"/>
              </a:rPr>
              <a:t>”</a:t>
            </a:r>
            <a:r>
              <a:rPr lang="en-US" dirty="0" err="1" smtClean="0">
                <a:hlinkClick r:id="rId2"/>
              </a:rPr>
              <a:t>https</a:t>
            </a:r>
            <a:r>
              <a:rPr lang="en-US" dirty="0" smtClean="0">
                <a:hlinkClick r:id="rId2"/>
              </a:rPr>
              <a:t>://www.youtube.com/watch?v=ubGhzVdnhQw</a:t>
            </a:r>
            <a:r>
              <a:rPr lang="en-US" dirty="0" smtClean="0"/>
              <a:t/>
            </a:r>
            <a:br>
              <a:rPr lang="en-US" dirty="0" smtClean="0"/>
            </a:br>
            <a:endParaRPr lang="en-US" b="1" dirty="0"/>
          </a:p>
        </p:txBody>
      </p:sp>
    </p:spTree>
    <p:extLst>
      <p:ext uri="{BB962C8B-B14F-4D97-AF65-F5344CB8AC3E}">
        <p14:creationId xmlns:p14="http://schemas.microsoft.com/office/powerpoint/2010/main" val="263992378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Practice Synthesis Work</a:t>
            </a:r>
            <a:endParaRPr lang="en-US" b="1" dirty="0"/>
          </a:p>
        </p:txBody>
      </p:sp>
      <p:sp>
        <p:nvSpPr>
          <p:cNvPr id="3" name="Content Placeholder 2"/>
          <p:cNvSpPr>
            <a:spLocks noGrp="1"/>
          </p:cNvSpPr>
          <p:nvPr>
            <p:ph idx="1"/>
          </p:nvPr>
        </p:nvSpPr>
        <p:spPr>
          <a:xfrm>
            <a:off x="457200" y="1600200"/>
            <a:ext cx="5151967" cy="4525963"/>
          </a:xfrm>
        </p:spPr>
        <p:txBody>
          <a:bodyPr>
            <a:normAutofit lnSpcReduction="10000"/>
          </a:bodyPr>
          <a:lstStyle/>
          <a:p>
            <a:pPr marL="0" indent="0">
              <a:buNone/>
            </a:pPr>
            <a:r>
              <a:rPr lang="en-US" dirty="0" smtClean="0"/>
              <a:t>Directions:</a:t>
            </a:r>
          </a:p>
          <a:p>
            <a:pPr marL="0" indent="0">
              <a:buNone/>
            </a:pPr>
            <a:r>
              <a:rPr lang="en-US" dirty="0" smtClean="0"/>
              <a:t>Step 1: Complete the Venn Diagram on page </a:t>
            </a:r>
            <a:r>
              <a:rPr lang="en-US" dirty="0" smtClean="0"/>
              <a:t>39. </a:t>
            </a:r>
          </a:p>
          <a:p>
            <a:pPr marL="0" indent="0">
              <a:buNone/>
            </a:pPr>
            <a:r>
              <a:rPr lang="en-US" dirty="0" smtClean="0"/>
              <a:t>Step </a:t>
            </a:r>
            <a:r>
              <a:rPr lang="en-US" dirty="0" smtClean="0"/>
              <a:t>2</a:t>
            </a:r>
            <a:r>
              <a:rPr lang="en-US" dirty="0" smtClean="0"/>
              <a:t>:  Read the example synthesis paragraph.</a:t>
            </a:r>
          </a:p>
          <a:p>
            <a:pPr marL="0" indent="0">
              <a:buNone/>
            </a:pPr>
            <a:r>
              <a:rPr lang="en-US" dirty="0" smtClean="0"/>
              <a:t>Step 3:</a:t>
            </a:r>
            <a:r>
              <a:rPr lang="en-US" dirty="0" smtClean="0"/>
              <a:t> </a:t>
            </a:r>
            <a:r>
              <a:rPr lang="en-US" dirty="0" smtClean="0"/>
              <a:t>Write 2-3 ways that you could use informational multimedia in your classroom.</a:t>
            </a:r>
            <a:endParaRPr lang="en-US" dirty="0"/>
          </a:p>
        </p:txBody>
      </p:sp>
      <p:pic>
        <p:nvPicPr>
          <p:cNvPr id="4" name="Picture 3" descr="img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7667" y="1824566"/>
            <a:ext cx="3860800" cy="2108200"/>
          </a:xfrm>
          <a:prstGeom prst="rect">
            <a:avLst/>
          </a:prstGeom>
        </p:spPr>
      </p:pic>
    </p:spTree>
    <p:extLst>
      <p:ext uri="{BB962C8B-B14F-4D97-AF65-F5344CB8AC3E}">
        <p14:creationId xmlns:p14="http://schemas.microsoft.com/office/powerpoint/2010/main" val="335078942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Sharing Your Plan/Strategy</a:t>
            </a:r>
            <a:endParaRPr lang="en-US" b="1" dirty="0"/>
          </a:p>
        </p:txBody>
      </p:sp>
      <p:sp>
        <p:nvSpPr>
          <p:cNvPr id="3" name="Content Placeholder 2"/>
          <p:cNvSpPr>
            <a:spLocks noGrp="1"/>
          </p:cNvSpPr>
          <p:nvPr>
            <p:ph idx="1"/>
          </p:nvPr>
        </p:nvSpPr>
        <p:spPr>
          <a:xfrm>
            <a:off x="3927231" y="1600200"/>
            <a:ext cx="4876799" cy="4525963"/>
          </a:xfrm>
        </p:spPr>
        <p:txBody>
          <a:bodyPr/>
          <a:lstStyle/>
          <a:p>
            <a:r>
              <a:rPr lang="en-US" dirty="0" smtClean="0"/>
              <a:t>Teachers will share their plan or strategy.</a:t>
            </a:r>
          </a:p>
          <a:p>
            <a:endParaRPr lang="en-US" dirty="0"/>
          </a:p>
          <a:p>
            <a:pPr marL="0" indent="0">
              <a:buNone/>
            </a:pPr>
            <a:r>
              <a:rPr lang="en-US" dirty="0" smtClean="0"/>
              <a:t>One strategy I want to use is ________, and my plan includes ____.</a:t>
            </a:r>
            <a:endParaRPr lang="en-US" dirty="0"/>
          </a:p>
        </p:txBody>
      </p:sp>
      <p:pic>
        <p:nvPicPr>
          <p:cNvPr id="4" name="Picture 3" descr="img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333" y="1600199"/>
            <a:ext cx="3217334" cy="4525964"/>
          </a:xfrm>
          <a:prstGeom prst="rect">
            <a:avLst/>
          </a:prstGeom>
        </p:spPr>
      </p:pic>
    </p:spTree>
    <p:extLst>
      <p:ext uri="{BB962C8B-B14F-4D97-AF65-F5344CB8AC3E}">
        <p14:creationId xmlns:p14="http://schemas.microsoft.com/office/powerpoint/2010/main" val="105544944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Introduction</a:t>
            </a:r>
            <a:endParaRPr lang="en-US" b="1" dirty="0"/>
          </a:p>
        </p:txBody>
      </p:sp>
      <p:sp>
        <p:nvSpPr>
          <p:cNvPr id="3" name="Content Placeholder 2"/>
          <p:cNvSpPr>
            <a:spLocks noGrp="1"/>
          </p:cNvSpPr>
          <p:nvPr>
            <p:ph idx="1"/>
          </p:nvPr>
        </p:nvSpPr>
        <p:spPr>
          <a:xfrm>
            <a:off x="4357078" y="1600200"/>
            <a:ext cx="4329722" cy="4525963"/>
          </a:xfrm>
        </p:spPr>
        <p:txBody>
          <a:bodyPr/>
          <a:lstStyle/>
          <a:p>
            <a:r>
              <a:rPr lang="en-US" dirty="0" smtClean="0"/>
              <a:t>ESL and ELA teacher</a:t>
            </a:r>
          </a:p>
          <a:p>
            <a:r>
              <a:rPr lang="en-US" dirty="0" smtClean="0"/>
              <a:t>Worked with OELL and DOE on Common Core and ESL curriculum planning </a:t>
            </a:r>
          </a:p>
          <a:p>
            <a:r>
              <a:rPr lang="en-US" dirty="0" smtClean="0"/>
              <a:t>Support for ELA teachers with SEI/ESL dual certificates</a:t>
            </a:r>
            <a:endParaRPr lang="en-US" dirty="0"/>
          </a:p>
        </p:txBody>
      </p:sp>
      <p:pic>
        <p:nvPicPr>
          <p:cNvPr id="5" name="Picture 4" descr="IMG_037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411" y="1756832"/>
            <a:ext cx="4148667" cy="3767667"/>
          </a:xfrm>
          <a:prstGeom prst="rect">
            <a:avLst/>
          </a:prstGeom>
        </p:spPr>
      </p:pic>
    </p:spTree>
    <p:extLst>
      <p:ext uri="{BB962C8B-B14F-4D97-AF65-F5344CB8AC3E}">
        <p14:creationId xmlns:p14="http://schemas.microsoft.com/office/powerpoint/2010/main" val="38806163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 for the Workshop</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Content</a:t>
            </a:r>
            <a:r>
              <a:rPr lang="en-US" dirty="0" smtClean="0"/>
              <a:t>: Teachers </a:t>
            </a:r>
            <a:r>
              <a:rPr lang="en-US" dirty="0"/>
              <a:t>will be able to identify and apply </a:t>
            </a:r>
            <a:r>
              <a:rPr lang="en-US" dirty="0" smtClean="0"/>
              <a:t>2</a:t>
            </a:r>
            <a:r>
              <a:rPr lang="en-US" dirty="0"/>
              <a:t> </a:t>
            </a:r>
            <a:r>
              <a:rPr lang="en-US" b="1" dirty="0" smtClean="0"/>
              <a:t>appropriate</a:t>
            </a:r>
            <a:r>
              <a:rPr lang="en-US" dirty="0" smtClean="0"/>
              <a:t> </a:t>
            </a:r>
            <a:r>
              <a:rPr lang="en-US" dirty="0"/>
              <a:t>teaching strategies for including and supporting the necessary skills for nonfiction reading.</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44839224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305"/>
            <a:ext cx="8229600" cy="1143000"/>
          </a:xfrm>
        </p:spPr>
        <p:txBody>
          <a:bodyPr/>
          <a:lstStyle/>
          <a:p>
            <a:r>
              <a:rPr lang="en-US" dirty="0" smtClean="0"/>
              <a:t>AGENDA </a:t>
            </a:r>
            <a:endParaRPr lang="en-US" dirty="0"/>
          </a:p>
        </p:txBody>
      </p:sp>
      <p:sp>
        <p:nvSpPr>
          <p:cNvPr id="3" name="Content Placeholder 2"/>
          <p:cNvSpPr>
            <a:spLocks noGrp="1"/>
          </p:cNvSpPr>
          <p:nvPr>
            <p:ph idx="1"/>
          </p:nvPr>
        </p:nvSpPr>
        <p:spPr>
          <a:xfrm>
            <a:off x="457200" y="1016000"/>
            <a:ext cx="8229600" cy="5842000"/>
          </a:xfrm>
        </p:spPr>
        <p:txBody>
          <a:bodyPr>
            <a:normAutofit/>
          </a:bodyPr>
          <a:lstStyle/>
          <a:p>
            <a:pPr marL="514350" indent="-514350">
              <a:buFont typeface="+mj-lt"/>
              <a:buAutoNum type="arabicPeriod"/>
            </a:pPr>
            <a:r>
              <a:rPr lang="en-US" dirty="0" smtClean="0"/>
              <a:t>Review of Reading Requirements and Common Core</a:t>
            </a:r>
          </a:p>
          <a:p>
            <a:pPr marL="514350" indent="-514350">
              <a:buFont typeface="+mj-lt"/>
              <a:buAutoNum type="arabicPeriod"/>
            </a:pPr>
            <a:r>
              <a:rPr lang="en-US" dirty="0" smtClean="0"/>
              <a:t>Student’s Perspective and Common Core Informational Reading Standards</a:t>
            </a:r>
          </a:p>
          <a:p>
            <a:pPr marL="514350" indent="-514350">
              <a:buFont typeface="+mj-lt"/>
              <a:buAutoNum type="arabicPeriod"/>
            </a:pPr>
            <a:r>
              <a:rPr lang="en-US" dirty="0" smtClean="0"/>
              <a:t>ESL Classroom Special Considerations </a:t>
            </a:r>
          </a:p>
          <a:p>
            <a:pPr marL="514350" indent="-514350">
              <a:buFont typeface="+mj-lt"/>
              <a:buAutoNum type="arabicPeriod"/>
            </a:pPr>
            <a:r>
              <a:rPr lang="en-US" dirty="0" smtClean="0"/>
              <a:t>Teaching Strategy #1: Article of the Week</a:t>
            </a:r>
          </a:p>
          <a:p>
            <a:pPr marL="514350" indent="-514350">
              <a:buFont typeface="+mj-lt"/>
              <a:buAutoNum type="arabicPeriod"/>
            </a:pPr>
            <a:r>
              <a:rPr lang="en-US" dirty="0" smtClean="0"/>
              <a:t>Teaching Strategy #2: Multimedia and Synthesis Writing </a:t>
            </a:r>
          </a:p>
          <a:p>
            <a:pPr marL="514350" indent="-514350">
              <a:buFont typeface="+mj-lt"/>
              <a:buAutoNum type="arabicPeriod"/>
            </a:pPr>
            <a:r>
              <a:rPr lang="en-US" dirty="0" smtClean="0"/>
              <a:t>Share out of Future Plans/Strategies</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25538622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Ground Rules</a:t>
            </a:r>
            <a:endParaRPr lang="en-US" b="1" dirty="0"/>
          </a:p>
        </p:txBody>
      </p:sp>
      <p:sp>
        <p:nvSpPr>
          <p:cNvPr id="3" name="Content Placeholder 2"/>
          <p:cNvSpPr>
            <a:spLocks noGrp="1"/>
          </p:cNvSpPr>
          <p:nvPr>
            <p:ph idx="1"/>
          </p:nvPr>
        </p:nvSpPr>
        <p:spPr/>
        <p:txBody>
          <a:bodyPr/>
          <a:lstStyle/>
          <a:p>
            <a:pPr marL="514350" indent="-514350">
              <a:buAutoNum type="arabicPeriod"/>
            </a:pPr>
            <a:r>
              <a:rPr lang="en-US" dirty="0" smtClean="0"/>
              <a:t>Respect </a:t>
            </a:r>
            <a:r>
              <a:rPr lang="en-US" dirty="0"/>
              <a:t>each other, the work and our time</a:t>
            </a:r>
            <a:r>
              <a:rPr lang="en-US" dirty="0" smtClean="0"/>
              <a:t>.</a:t>
            </a:r>
          </a:p>
          <a:p>
            <a:pPr marL="514350" indent="-514350">
              <a:buAutoNum type="arabicPeriod"/>
            </a:pPr>
            <a:r>
              <a:rPr lang="en-US" dirty="0" smtClean="0"/>
              <a:t>Use </a:t>
            </a:r>
            <a:r>
              <a:rPr lang="en-US" dirty="0"/>
              <a:t>your cell phone outside of the room.  </a:t>
            </a:r>
            <a:endParaRPr lang="en-US" dirty="0" smtClean="0"/>
          </a:p>
          <a:p>
            <a:pPr marL="514350" indent="-514350">
              <a:buAutoNum type="arabicPeriod"/>
            </a:pPr>
            <a:r>
              <a:rPr lang="en-US" dirty="0" smtClean="0"/>
              <a:t>No laptops</a:t>
            </a:r>
            <a:endParaRPr lang="en-US" dirty="0"/>
          </a:p>
        </p:txBody>
      </p:sp>
    </p:spTree>
    <p:extLst>
      <p:ext uri="{BB962C8B-B14F-4D97-AF65-F5344CB8AC3E}">
        <p14:creationId xmlns:p14="http://schemas.microsoft.com/office/powerpoint/2010/main" val="111324381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Common Core and Nonfiction</a:t>
            </a:r>
            <a:endParaRPr lang="en-US" b="1" dirty="0"/>
          </a:p>
        </p:txBody>
      </p:sp>
      <p:pic>
        <p:nvPicPr>
          <p:cNvPr id="7" name="Picture 6" descr="11-Nonfiction-ima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5333" y="1672167"/>
            <a:ext cx="4614334" cy="4614334"/>
          </a:xfrm>
          <a:prstGeom prst="rect">
            <a:avLst/>
          </a:prstGeom>
        </p:spPr>
      </p:pic>
    </p:spTree>
    <p:extLst>
      <p:ext uri="{BB962C8B-B14F-4D97-AF65-F5344CB8AC3E}">
        <p14:creationId xmlns:p14="http://schemas.microsoft.com/office/powerpoint/2010/main" val="143883380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Common Core’s 2 Types of Texts</a:t>
            </a:r>
            <a:endParaRPr lang="en-US" b="1"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b="1" dirty="0" smtClean="0"/>
              <a:t>Informational</a:t>
            </a:r>
            <a:r>
              <a:rPr lang="en-US" dirty="0" smtClean="0"/>
              <a:t> = </a:t>
            </a:r>
            <a:r>
              <a:rPr lang="en-US" u="sng" dirty="0" smtClean="0"/>
              <a:t>Literary Nonfiction </a:t>
            </a:r>
            <a:r>
              <a:rPr lang="en-US" dirty="0" smtClean="0"/>
              <a:t> (Personal Essays, Memoirs, Speeches) and </a:t>
            </a:r>
            <a:r>
              <a:rPr lang="en-US" u="sng" dirty="0" smtClean="0"/>
              <a:t>Historical, Scientific and Technical Texts</a:t>
            </a:r>
            <a:endParaRPr lang="en-US" dirty="0" smtClean="0"/>
          </a:p>
          <a:p>
            <a:pPr marL="0" indent="0">
              <a:buNone/>
            </a:pPr>
            <a:endParaRPr lang="en-US" dirty="0" smtClean="0"/>
          </a:p>
          <a:p>
            <a:pPr marL="0" indent="0">
              <a:buNone/>
            </a:pPr>
            <a:r>
              <a:rPr lang="en-US" b="1" dirty="0" smtClean="0"/>
              <a:t>Literature</a:t>
            </a:r>
            <a:r>
              <a:rPr lang="en-US" dirty="0" smtClean="0"/>
              <a:t> = </a:t>
            </a:r>
            <a:r>
              <a:rPr lang="en-US" u="sng" dirty="0" smtClean="0"/>
              <a:t>Stories</a:t>
            </a:r>
            <a:r>
              <a:rPr lang="en-US" dirty="0" smtClean="0"/>
              <a:t>, Myths, Dramas, Poetry, Graphic Novels, </a:t>
            </a:r>
            <a:r>
              <a:rPr lang="en-US" u="sng" dirty="0" smtClean="0"/>
              <a:t>Dramas</a:t>
            </a:r>
            <a:r>
              <a:rPr lang="en-US" dirty="0" smtClean="0"/>
              <a:t>, and </a:t>
            </a:r>
            <a:r>
              <a:rPr lang="en-US" u="sng" dirty="0" smtClean="0"/>
              <a:t>Poetry</a:t>
            </a:r>
          </a:p>
          <a:p>
            <a:pPr marL="0" indent="0">
              <a:buNone/>
            </a:pPr>
            <a:endParaRPr lang="en-US" u="sng" dirty="0"/>
          </a:p>
          <a:p>
            <a:pPr marL="0" indent="0">
              <a:buNone/>
            </a:pPr>
            <a:endParaRPr lang="en-US" dirty="0"/>
          </a:p>
        </p:txBody>
      </p:sp>
    </p:spTree>
    <p:extLst>
      <p:ext uri="{BB962C8B-B14F-4D97-AF65-F5344CB8AC3E}">
        <p14:creationId xmlns:p14="http://schemas.microsoft.com/office/powerpoint/2010/main" val="143459582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Truth about “Only Teaching Nonfiction”</a:t>
            </a:r>
            <a:endParaRPr lang="en-US" b="1" dirty="0"/>
          </a:p>
        </p:txBody>
      </p:sp>
      <p:sp>
        <p:nvSpPr>
          <p:cNvPr id="3" name="Content Placeholder 2"/>
          <p:cNvSpPr>
            <a:spLocks noGrp="1"/>
          </p:cNvSpPr>
          <p:nvPr>
            <p:ph idx="1"/>
          </p:nvPr>
        </p:nvSpPr>
        <p:spPr/>
        <p:txBody>
          <a:bodyPr>
            <a:normAutofit fontScale="92500"/>
          </a:bodyPr>
          <a:lstStyle/>
          <a:p>
            <a:pPr marL="0" indent="0">
              <a:buNone/>
            </a:pPr>
            <a:r>
              <a:rPr lang="en-US" dirty="0" smtClean="0"/>
              <a:t>At the secondary level, Common Core Appendix A explains that secondary students should be reading:</a:t>
            </a:r>
          </a:p>
          <a:p>
            <a:pPr marL="0" indent="0">
              <a:buNone/>
            </a:pPr>
            <a:r>
              <a:rPr lang="en-US" b="1" dirty="0" smtClean="0"/>
              <a:t>70 %  Informational</a:t>
            </a:r>
          </a:p>
          <a:p>
            <a:pPr marL="0" indent="0">
              <a:buNone/>
            </a:pPr>
            <a:r>
              <a:rPr lang="en-US" b="1" dirty="0" smtClean="0"/>
              <a:t>Texts</a:t>
            </a:r>
          </a:p>
          <a:p>
            <a:pPr marL="0" indent="0">
              <a:buNone/>
            </a:pPr>
            <a:r>
              <a:rPr lang="en-US" b="1" dirty="0" smtClean="0"/>
              <a:t>30 % Literature</a:t>
            </a:r>
          </a:p>
          <a:p>
            <a:pPr marL="0" indent="0">
              <a:buNone/>
            </a:pPr>
            <a:endParaRPr lang="en-US" dirty="0"/>
          </a:p>
          <a:p>
            <a:pPr marL="0" indent="0">
              <a:buNone/>
            </a:pPr>
            <a:r>
              <a:rPr lang="en-US" b="1" dirty="0" smtClean="0"/>
              <a:t>THROUGOUT THE</a:t>
            </a:r>
          </a:p>
          <a:p>
            <a:pPr marL="0" indent="0">
              <a:buNone/>
            </a:pPr>
            <a:r>
              <a:rPr lang="en-US" b="1" dirty="0" smtClean="0"/>
              <a:t>ENTIRE DAY!</a:t>
            </a:r>
          </a:p>
          <a:p>
            <a:pPr marL="0" indent="0">
              <a:buNone/>
            </a:pPr>
            <a:endParaRPr lang="en-US" dirty="0"/>
          </a:p>
          <a:p>
            <a:pPr marL="0" indent="0">
              <a:buNone/>
            </a:pPr>
            <a:endParaRPr lang="en-US" dirty="0" smtClean="0"/>
          </a:p>
          <a:p>
            <a:pPr marL="0" indent="0">
              <a:buNone/>
            </a:pPr>
            <a:endParaRPr lang="en-US" dirty="0" smtClean="0"/>
          </a:p>
        </p:txBody>
      </p:sp>
      <p:pic>
        <p:nvPicPr>
          <p:cNvPr id="4" name="Picture 3" descr="toystory-no-fict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1168" y="2843389"/>
            <a:ext cx="5080000" cy="3866444"/>
          </a:xfrm>
          <a:prstGeom prst="rect">
            <a:avLst/>
          </a:prstGeom>
        </p:spPr>
      </p:pic>
    </p:spTree>
    <p:extLst>
      <p:ext uri="{BB962C8B-B14F-4D97-AF65-F5344CB8AC3E}">
        <p14:creationId xmlns:p14="http://schemas.microsoft.com/office/powerpoint/2010/main" val="139042344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TotalTime>
  <Words>1287</Words>
  <Application>Microsoft Macintosh PowerPoint</Application>
  <PresentationFormat>On-screen Show (4:3)</PresentationFormat>
  <Paragraphs>152</Paragraphs>
  <Slides>28</Slides>
  <Notes>19</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Teaching Nonfiction and the Secondary ESL Classroom</vt:lpstr>
      <vt:lpstr>Please answer the 3 questions on the intake paper.</vt:lpstr>
      <vt:lpstr>Introduction</vt:lpstr>
      <vt:lpstr>Objective for the Workshop</vt:lpstr>
      <vt:lpstr>AGENDA </vt:lpstr>
      <vt:lpstr>Ground Rules</vt:lpstr>
      <vt:lpstr>Common Core and Nonfiction</vt:lpstr>
      <vt:lpstr>Common Core’s 2 Types of Texts</vt:lpstr>
      <vt:lpstr>The Truth about “Only Teaching Nonfiction”</vt:lpstr>
      <vt:lpstr>Nonfiction and the ESL Teacher’s Responsibilities</vt:lpstr>
      <vt:lpstr>Challenges for the Common Core ESL Classroom</vt:lpstr>
      <vt:lpstr>Special ESL Scaffolds</vt:lpstr>
      <vt:lpstr>Special ESL Scaffolds</vt:lpstr>
      <vt:lpstr>Special ESL Scaffolds</vt:lpstr>
      <vt:lpstr>Nonfiction Teaching Strategy #1: Article of the Week </vt:lpstr>
      <vt:lpstr>Kelly Gallagher Video </vt:lpstr>
      <vt:lpstr>Reading and Annotation</vt:lpstr>
      <vt:lpstr>Great Idea---But How does it work in ESL Classroom?</vt:lpstr>
      <vt:lpstr>Great Idea---But How does it work in ESL Classroom?</vt:lpstr>
      <vt:lpstr>Great Idea---But How does it work in ESL Classroom?</vt:lpstr>
      <vt:lpstr>Nonfiction Reading Strategy #2: Using Informational Multimedia to Augment your Literary Choices </vt:lpstr>
      <vt:lpstr>Why should you use multimedia?</vt:lpstr>
      <vt:lpstr>What type of multimedia can you use?</vt:lpstr>
      <vt:lpstr>Way to Scaffold Nonfiction Reading and Synthesis Skills </vt:lpstr>
      <vt:lpstr>Syrian Refugee Crisis </vt:lpstr>
      <vt:lpstr>Video: The Guardian Documentary  “We Walk Together:  a Syrian Refugee Family’s Journey to the Heart of  Europe”https://www.youtube.com/watch?v=ubGhzVdnhQw </vt:lpstr>
      <vt:lpstr>Practice Synthesis Work</vt:lpstr>
      <vt:lpstr>Sharing Your Plan/Strategy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Nonfiction and the Secondary ESL Classroom</dc:title>
  <dc:creator>teacher</dc:creator>
  <cp:lastModifiedBy>teacher</cp:lastModifiedBy>
  <cp:revision>6</cp:revision>
  <dcterms:created xsi:type="dcterms:W3CDTF">2016-04-24T01:17:54Z</dcterms:created>
  <dcterms:modified xsi:type="dcterms:W3CDTF">2016-05-02T01:42:23Z</dcterms:modified>
</cp:coreProperties>
</file>