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63" r:id="rId4"/>
    <p:sldId id="274" r:id="rId5"/>
    <p:sldId id="264" r:id="rId6"/>
    <p:sldId id="265" r:id="rId7"/>
    <p:sldId id="257" r:id="rId8"/>
    <p:sldId id="259" r:id="rId9"/>
    <p:sldId id="269" r:id="rId10"/>
    <p:sldId id="268" r:id="rId11"/>
    <p:sldId id="281" r:id="rId12"/>
    <p:sldId id="270" r:id="rId13"/>
    <p:sldId id="283" r:id="rId14"/>
    <p:sldId id="286" r:id="rId15"/>
    <p:sldId id="285" r:id="rId16"/>
    <p:sldId id="284" r:id="rId17"/>
    <p:sldId id="287" r:id="rId18"/>
    <p:sldId id="271" r:id="rId19"/>
    <p:sldId id="273" r:id="rId20"/>
    <p:sldId id="272" r:id="rId21"/>
    <p:sldId id="282" r:id="rId22"/>
    <p:sldId id="288" r:id="rId23"/>
    <p:sldId id="266" r:id="rId24"/>
    <p:sldId id="275" r:id="rId25"/>
    <p:sldId id="280" r:id="rId26"/>
    <p:sldId id="278" r:id="rId27"/>
    <p:sldId id="279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opher.brown\Dropbox\113%20Library%20Technology\Summon%20Compari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cat>
            <c:numRef>
              <c:f>Sheet2!$A$60:$A$160</c:f>
              <c:numCache>
                <c:formatCode>[$-F800]dddd\,\ mmmm\ dd\,\ yyyy</c:formatCode>
                <c:ptCount val="100"/>
                <c:pt idx="0">
                  <c:v>41093</c:v>
                </c:pt>
                <c:pt idx="1">
                  <c:v>41121</c:v>
                </c:pt>
                <c:pt idx="2">
                  <c:v>41257</c:v>
                </c:pt>
                <c:pt idx="3">
                  <c:v>41272</c:v>
                </c:pt>
                <c:pt idx="4">
                  <c:v>41341</c:v>
                </c:pt>
                <c:pt idx="5">
                  <c:v>41360</c:v>
                </c:pt>
                <c:pt idx="6">
                  <c:v>41372</c:v>
                </c:pt>
                <c:pt idx="7">
                  <c:v>41379</c:v>
                </c:pt>
                <c:pt idx="8">
                  <c:v>41394</c:v>
                </c:pt>
                <c:pt idx="9">
                  <c:v>41411</c:v>
                </c:pt>
                <c:pt idx="10">
                  <c:v>41425</c:v>
                </c:pt>
                <c:pt idx="11">
                  <c:v>41428</c:v>
                </c:pt>
                <c:pt idx="12">
                  <c:v>41438</c:v>
                </c:pt>
                <c:pt idx="13">
                  <c:v>41439</c:v>
                </c:pt>
                <c:pt idx="14">
                  <c:v>41440</c:v>
                </c:pt>
                <c:pt idx="15">
                  <c:v>41442</c:v>
                </c:pt>
                <c:pt idx="16">
                  <c:v>41445</c:v>
                </c:pt>
                <c:pt idx="17">
                  <c:v>41448</c:v>
                </c:pt>
                <c:pt idx="18">
                  <c:v>41451</c:v>
                </c:pt>
                <c:pt idx="19">
                  <c:v>41456</c:v>
                </c:pt>
                <c:pt idx="20">
                  <c:v>41459</c:v>
                </c:pt>
                <c:pt idx="21">
                  <c:v>41463</c:v>
                </c:pt>
                <c:pt idx="22">
                  <c:v>41466</c:v>
                </c:pt>
                <c:pt idx="23">
                  <c:v>41477</c:v>
                </c:pt>
                <c:pt idx="24">
                  <c:v>41480</c:v>
                </c:pt>
                <c:pt idx="25">
                  <c:v>41484</c:v>
                </c:pt>
                <c:pt idx="26">
                  <c:v>41488</c:v>
                </c:pt>
                <c:pt idx="27">
                  <c:v>41492</c:v>
                </c:pt>
                <c:pt idx="28">
                  <c:v>41502</c:v>
                </c:pt>
                <c:pt idx="29">
                  <c:v>41506</c:v>
                </c:pt>
                <c:pt idx="30">
                  <c:v>41514</c:v>
                </c:pt>
                <c:pt idx="31">
                  <c:v>41516</c:v>
                </c:pt>
                <c:pt idx="32">
                  <c:v>41520</c:v>
                </c:pt>
                <c:pt idx="33">
                  <c:v>41526</c:v>
                </c:pt>
                <c:pt idx="34">
                  <c:v>41535</c:v>
                </c:pt>
                <c:pt idx="35">
                  <c:v>41557</c:v>
                </c:pt>
                <c:pt idx="36">
                  <c:v>41565</c:v>
                </c:pt>
                <c:pt idx="37">
                  <c:v>41578</c:v>
                </c:pt>
                <c:pt idx="38">
                  <c:v>41591</c:v>
                </c:pt>
                <c:pt idx="39">
                  <c:v>41596</c:v>
                </c:pt>
                <c:pt idx="40">
                  <c:v>41601</c:v>
                </c:pt>
                <c:pt idx="41">
                  <c:v>41603</c:v>
                </c:pt>
                <c:pt idx="42">
                  <c:v>41610</c:v>
                </c:pt>
                <c:pt idx="43">
                  <c:v>41614</c:v>
                </c:pt>
                <c:pt idx="44">
                  <c:v>41617</c:v>
                </c:pt>
                <c:pt idx="45">
                  <c:v>41619</c:v>
                </c:pt>
                <c:pt idx="46">
                  <c:v>41624</c:v>
                </c:pt>
                <c:pt idx="47">
                  <c:v>41632</c:v>
                </c:pt>
                <c:pt idx="48">
                  <c:v>41642</c:v>
                </c:pt>
                <c:pt idx="49">
                  <c:v>41644</c:v>
                </c:pt>
                <c:pt idx="50">
                  <c:v>41646</c:v>
                </c:pt>
                <c:pt idx="51">
                  <c:v>41652</c:v>
                </c:pt>
                <c:pt idx="52">
                  <c:v>41655</c:v>
                </c:pt>
                <c:pt idx="53">
                  <c:v>41660</c:v>
                </c:pt>
                <c:pt idx="54">
                  <c:v>41666</c:v>
                </c:pt>
                <c:pt idx="55">
                  <c:v>41681</c:v>
                </c:pt>
                <c:pt idx="56">
                  <c:v>41691</c:v>
                </c:pt>
                <c:pt idx="57">
                  <c:v>41702</c:v>
                </c:pt>
                <c:pt idx="58">
                  <c:v>41724</c:v>
                </c:pt>
                <c:pt idx="59">
                  <c:v>41731</c:v>
                </c:pt>
                <c:pt idx="60">
                  <c:v>41739</c:v>
                </c:pt>
                <c:pt idx="61">
                  <c:v>41750</c:v>
                </c:pt>
                <c:pt idx="62">
                  <c:v>41765</c:v>
                </c:pt>
                <c:pt idx="63">
                  <c:v>41771</c:v>
                </c:pt>
                <c:pt idx="64">
                  <c:v>41775</c:v>
                </c:pt>
                <c:pt idx="65">
                  <c:v>41780</c:v>
                </c:pt>
                <c:pt idx="66">
                  <c:v>41792</c:v>
                </c:pt>
                <c:pt idx="67">
                  <c:v>41813</c:v>
                </c:pt>
                <c:pt idx="68">
                  <c:v>41816</c:v>
                </c:pt>
                <c:pt idx="69">
                  <c:v>41820</c:v>
                </c:pt>
                <c:pt idx="70">
                  <c:v>41823</c:v>
                </c:pt>
                <c:pt idx="71">
                  <c:v>41836</c:v>
                </c:pt>
                <c:pt idx="72">
                  <c:v>41842</c:v>
                </c:pt>
                <c:pt idx="73">
                  <c:v>41848</c:v>
                </c:pt>
                <c:pt idx="74">
                  <c:v>41858</c:v>
                </c:pt>
                <c:pt idx="75">
                  <c:v>41863</c:v>
                </c:pt>
                <c:pt idx="76">
                  <c:v>41868</c:v>
                </c:pt>
                <c:pt idx="77">
                  <c:v>41873</c:v>
                </c:pt>
                <c:pt idx="78">
                  <c:v>41886</c:v>
                </c:pt>
                <c:pt idx="79">
                  <c:v>41906</c:v>
                </c:pt>
                <c:pt idx="80">
                  <c:v>41918</c:v>
                </c:pt>
                <c:pt idx="81">
                  <c:v>41931</c:v>
                </c:pt>
                <c:pt idx="82">
                  <c:v>41933</c:v>
                </c:pt>
                <c:pt idx="83">
                  <c:v>41955</c:v>
                </c:pt>
                <c:pt idx="84">
                  <c:v>42051</c:v>
                </c:pt>
                <c:pt idx="85">
                  <c:v>42072</c:v>
                </c:pt>
                <c:pt idx="86">
                  <c:v>42087</c:v>
                </c:pt>
                <c:pt idx="87">
                  <c:v>42117</c:v>
                </c:pt>
                <c:pt idx="88">
                  <c:v>42139</c:v>
                </c:pt>
                <c:pt idx="89">
                  <c:v>42146</c:v>
                </c:pt>
                <c:pt idx="90">
                  <c:v>42163</c:v>
                </c:pt>
                <c:pt idx="91">
                  <c:v>42165</c:v>
                </c:pt>
                <c:pt idx="92">
                  <c:v>42166</c:v>
                </c:pt>
                <c:pt idx="93">
                  <c:v>42170</c:v>
                </c:pt>
                <c:pt idx="94">
                  <c:v>42185</c:v>
                </c:pt>
                <c:pt idx="95">
                  <c:v>42191</c:v>
                </c:pt>
                <c:pt idx="96">
                  <c:v>42227</c:v>
                </c:pt>
                <c:pt idx="97">
                  <c:v>42348</c:v>
                </c:pt>
                <c:pt idx="98">
                  <c:v>42404</c:v>
                </c:pt>
                <c:pt idx="99">
                  <c:v>42439</c:v>
                </c:pt>
              </c:numCache>
            </c:numRef>
          </c:cat>
          <c:val>
            <c:numRef>
              <c:f>Sheet2!$B$60:$B$160</c:f>
              <c:numCache>
                <c:formatCode>#,##0</c:formatCode>
                <c:ptCount val="100"/>
                <c:pt idx="0">
                  <c:v>405296721</c:v>
                </c:pt>
                <c:pt idx="1">
                  <c:v>413615671</c:v>
                </c:pt>
                <c:pt idx="2">
                  <c:v>416267676</c:v>
                </c:pt>
                <c:pt idx="3">
                  <c:v>427934956</c:v>
                </c:pt>
                <c:pt idx="4">
                  <c:v>520084489</c:v>
                </c:pt>
                <c:pt idx="5">
                  <c:v>530614341</c:v>
                </c:pt>
                <c:pt idx="6">
                  <c:v>538659708</c:v>
                </c:pt>
                <c:pt idx="7">
                  <c:v>544020023</c:v>
                </c:pt>
                <c:pt idx="8">
                  <c:v>543098658</c:v>
                </c:pt>
                <c:pt idx="9">
                  <c:v>557623476</c:v>
                </c:pt>
                <c:pt idx="10">
                  <c:v>559402675</c:v>
                </c:pt>
                <c:pt idx="11">
                  <c:v>562998249</c:v>
                </c:pt>
                <c:pt idx="12">
                  <c:v>491063867</c:v>
                </c:pt>
                <c:pt idx="13">
                  <c:v>498818551</c:v>
                </c:pt>
                <c:pt idx="14">
                  <c:v>498818551</c:v>
                </c:pt>
                <c:pt idx="15">
                  <c:v>554192310</c:v>
                </c:pt>
                <c:pt idx="16">
                  <c:v>533593366</c:v>
                </c:pt>
                <c:pt idx="17">
                  <c:v>533593384</c:v>
                </c:pt>
                <c:pt idx="18">
                  <c:v>555583513</c:v>
                </c:pt>
                <c:pt idx="19">
                  <c:v>556220400</c:v>
                </c:pt>
                <c:pt idx="20">
                  <c:v>535181911</c:v>
                </c:pt>
                <c:pt idx="21">
                  <c:v>556797436</c:v>
                </c:pt>
                <c:pt idx="22">
                  <c:v>556797436</c:v>
                </c:pt>
                <c:pt idx="23">
                  <c:v>557201527</c:v>
                </c:pt>
                <c:pt idx="24">
                  <c:v>565863420</c:v>
                </c:pt>
                <c:pt idx="25">
                  <c:v>568160935</c:v>
                </c:pt>
                <c:pt idx="26">
                  <c:v>568924444</c:v>
                </c:pt>
                <c:pt idx="27">
                  <c:v>568929992</c:v>
                </c:pt>
                <c:pt idx="28">
                  <c:v>572369670</c:v>
                </c:pt>
                <c:pt idx="29">
                  <c:v>551048079</c:v>
                </c:pt>
                <c:pt idx="30">
                  <c:v>393364695</c:v>
                </c:pt>
                <c:pt idx="31">
                  <c:v>553239560</c:v>
                </c:pt>
                <c:pt idx="32">
                  <c:v>574726590</c:v>
                </c:pt>
                <c:pt idx="33">
                  <c:v>577866211</c:v>
                </c:pt>
                <c:pt idx="34">
                  <c:v>581715902</c:v>
                </c:pt>
                <c:pt idx="35">
                  <c:v>585300806</c:v>
                </c:pt>
                <c:pt idx="36">
                  <c:v>586981293</c:v>
                </c:pt>
                <c:pt idx="37">
                  <c:v>585767235</c:v>
                </c:pt>
                <c:pt idx="38">
                  <c:v>557977648</c:v>
                </c:pt>
                <c:pt idx="39">
                  <c:v>594514443</c:v>
                </c:pt>
                <c:pt idx="40">
                  <c:v>559400992</c:v>
                </c:pt>
                <c:pt idx="41">
                  <c:v>598288410</c:v>
                </c:pt>
                <c:pt idx="42">
                  <c:v>601098147</c:v>
                </c:pt>
                <c:pt idx="43">
                  <c:v>601999496</c:v>
                </c:pt>
                <c:pt idx="44">
                  <c:v>594493754</c:v>
                </c:pt>
                <c:pt idx="45">
                  <c:v>602557086</c:v>
                </c:pt>
                <c:pt idx="46">
                  <c:v>606528898</c:v>
                </c:pt>
                <c:pt idx="47">
                  <c:v>569677951</c:v>
                </c:pt>
                <c:pt idx="48">
                  <c:v>607293443</c:v>
                </c:pt>
                <c:pt idx="49">
                  <c:v>573191209</c:v>
                </c:pt>
                <c:pt idx="50">
                  <c:v>610133347</c:v>
                </c:pt>
                <c:pt idx="51">
                  <c:v>594629674</c:v>
                </c:pt>
                <c:pt idx="52">
                  <c:v>563175551</c:v>
                </c:pt>
                <c:pt idx="53">
                  <c:v>609437808</c:v>
                </c:pt>
                <c:pt idx="54">
                  <c:v>613212567</c:v>
                </c:pt>
                <c:pt idx="55">
                  <c:v>615555857</c:v>
                </c:pt>
                <c:pt idx="56">
                  <c:v>602990349</c:v>
                </c:pt>
                <c:pt idx="57">
                  <c:v>603124126</c:v>
                </c:pt>
                <c:pt idx="58">
                  <c:v>607123796</c:v>
                </c:pt>
                <c:pt idx="59">
                  <c:v>607129339</c:v>
                </c:pt>
                <c:pt idx="60">
                  <c:v>608446510</c:v>
                </c:pt>
                <c:pt idx="61">
                  <c:v>609778745</c:v>
                </c:pt>
                <c:pt idx="62">
                  <c:v>608989831</c:v>
                </c:pt>
                <c:pt idx="63">
                  <c:v>611650643</c:v>
                </c:pt>
                <c:pt idx="64">
                  <c:v>612655347</c:v>
                </c:pt>
                <c:pt idx="65">
                  <c:v>613593099</c:v>
                </c:pt>
                <c:pt idx="66">
                  <c:v>617355889</c:v>
                </c:pt>
                <c:pt idx="67">
                  <c:v>615729119</c:v>
                </c:pt>
                <c:pt idx="68">
                  <c:v>625934354</c:v>
                </c:pt>
                <c:pt idx="69">
                  <c:v>626339615</c:v>
                </c:pt>
                <c:pt idx="70">
                  <c:v>626925267</c:v>
                </c:pt>
                <c:pt idx="71">
                  <c:v>628258148</c:v>
                </c:pt>
                <c:pt idx="72">
                  <c:v>630516546</c:v>
                </c:pt>
                <c:pt idx="73">
                  <c:v>633335195</c:v>
                </c:pt>
                <c:pt idx="74">
                  <c:v>635245041</c:v>
                </c:pt>
                <c:pt idx="75">
                  <c:v>647206765</c:v>
                </c:pt>
                <c:pt idx="76">
                  <c:v>626887672</c:v>
                </c:pt>
                <c:pt idx="77">
                  <c:v>654897822</c:v>
                </c:pt>
                <c:pt idx="78">
                  <c:v>657007083</c:v>
                </c:pt>
                <c:pt idx="79">
                  <c:v>655740747</c:v>
                </c:pt>
                <c:pt idx="80">
                  <c:v>658312633</c:v>
                </c:pt>
                <c:pt idx="81">
                  <c:v>668530061</c:v>
                </c:pt>
                <c:pt idx="82">
                  <c:v>668872071</c:v>
                </c:pt>
                <c:pt idx="83">
                  <c:v>658869574</c:v>
                </c:pt>
                <c:pt idx="84">
                  <c:v>709822621</c:v>
                </c:pt>
                <c:pt idx="85">
                  <c:v>791473189</c:v>
                </c:pt>
                <c:pt idx="86">
                  <c:v>790406523</c:v>
                </c:pt>
                <c:pt idx="87">
                  <c:v>810759545</c:v>
                </c:pt>
                <c:pt idx="88">
                  <c:v>814810089</c:v>
                </c:pt>
                <c:pt idx="89">
                  <c:v>814686700</c:v>
                </c:pt>
                <c:pt idx="90">
                  <c:v>867036776</c:v>
                </c:pt>
                <c:pt idx="91">
                  <c:v>843869806</c:v>
                </c:pt>
                <c:pt idx="92">
                  <c:v>784541896</c:v>
                </c:pt>
                <c:pt idx="93">
                  <c:v>808759688</c:v>
                </c:pt>
                <c:pt idx="94">
                  <c:v>810590537</c:v>
                </c:pt>
                <c:pt idx="95">
                  <c:v>811162701</c:v>
                </c:pt>
                <c:pt idx="96">
                  <c:v>813417473</c:v>
                </c:pt>
                <c:pt idx="97">
                  <c:v>838245015</c:v>
                </c:pt>
                <c:pt idx="98">
                  <c:v>957015625</c:v>
                </c:pt>
                <c:pt idx="99">
                  <c:v>570386768</c:v>
                </c:pt>
              </c:numCache>
            </c:numRef>
          </c:val>
        </c:ser>
        <c:ser>
          <c:idx val="1"/>
          <c:order val="1"/>
          <c:cat>
            <c:numRef>
              <c:f>Sheet2!$A$60:$A$160</c:f>
              <c:numCache>
                <c:formatCode>[$-F800]dddd\,\ mmmm\ dd\,\ yyyy</c:formatCode>
                <c:ptCount val="100"/>
                <c:pt idx="0">
                  <c:v>41093</c:v>
                </c:pt>
                <c:pt idx="1">
                  <c:v>41121</c:v>
                </c:pt>
                <c:pt idx="2">
                  <c:v>41257</c:v>
                </c:pt>
                <c:pt idx="3">
                  <c:v>41272</c:v>
                </c:pt>
                <c:pt idx="4">
                  <c:v>41341</c:v>
                </c:pt>
                <c:pt idx="5">
                  <c:v>41360</c:v>
                </c:pt>
                <c:pt idx="6">
                  <c:v>41372</c:v>
                </c:pt>
                <c:pt idx="7">
                  <c:v>41379</c:v>
                </c:pt>
                <c:pt idx="8">
                  <c:v>41394</c:v>
                </c:pt>
                <c:pt idx="9">
                  <c:v>41411</c:v>
                </c:pt>
                <c:pt idx="10">
                  <c:v>41425</c:v>
                </c:pt>
                <c:pt idx="11">
                  <c:v>41428</c:v>
                </c:pt>
                <c:pt idx="12">
                  <c:v>41438</c:v>
                </c:pt>
                <c:pt idx="13">
                  <c:v>41439</c:v>
                </c:pt>
                <c:pt idx="14">
                  <c:v>41440</c:v>
                </c:pt>
                <c:pt idx="15">
                  <c:v>41442</c:v>
                </c:pt>
                <c:pt idx="16">
                  <c:v>41445</c:v>
                </c:pt>
                <c:pt idx="17">
                  <c:v>41448</c:v>
                </c:pt>
                <c:pt idx="18">
                  <c:v>41451</c:v>
                </c:pt>
                <c:pt idx="19">
                  <c:v>41456</c:v>
                </c:pt>
                <c:pt idx="20">
                  <c:v>41459</c:v>
                </c:pt>
                <c:pt idx="21">
                  <c:v>41463</c:v>
                </c:pt>
                <c:pt idx="22">
                  <c:v>41466</c:v>
                </c:pt>
                <c:pt idx="23">
                  <c:v>41477</c:v>
                </c:pt>
                <c:pt idx="24">
                  <c:v>41480</c:v>
                </c:pt>
                <c:pt idx="25">
                  <c:v>41484</c:v>
                </c:pt>
                <c:pt idx="26">
                  <c:v>41488</c:v>
                </c:pt>
                <c:pt idx="27">
                  <c:v>41492</c:v>
                </c:pt>
                <c:pt idx="28">
                  <c:v>41502</c:v>
                </c:pt>
                <c:pt idx="29">
                  <c:v>41506</c:v>
                </c:pt>
                <c:pt idx="30">
                  <c:v>41514</c:v>
                </c:pt>
                <c:pt idx="31">
                  <c:v>41516</c:v>
                </c:pt>
                <c:pt idx="32">
                  <c:v>41520</c:v>
                </c:pt>
                <c:pt idx="33">
                  <c:v>41526</c:v>
                </c:pt>
                <c:pt idx="34">
                  <c:v>41535</c:v>
                </c:pt>
                <c:pt idx="35">
                  <c:v>41557</c:v>
                </c:pt>
                <c:pt idx="36">
                  <c:v>41565</c:v>
                </c:pt>
                <c:pt idx="37">
                  <c:v>41578</c:v>
                </c:pt>
                <c:pt idx="38">
                  <c:v>41591</c:v>
                </c:pt>
                <c:pt idx="39">
                  <c:v>41596</c:v>
                </c:pt>
                <c:pt idx="40">
                  <c:v>41601</c:v>
                </c:pt>
                <c:pt idx="41">
                  <c:v>41603</c:v>
                </c:pt>
                <c:pt idx="42">
                  <c:v>41610</c:v>
                </c:pt>
                <c:pt idx="43">
                  <c:v>41614</c:v>
                </c:pt>
                <c:pt idx="44">
                  <c:v>41617</c:v>
                </c:pt>
                <c:pt idx="45">
                  <c:v>41619</c:v>
                </c:pt>
                <c:pt idx="46">
                  <c:v>41624</c:v>
                </c:pt>
                <c:pt idx="47">
                  <c:v>41632</c:v>
                </c:pt>
                <c:pt idx="48">
                  <c:v>41642</c:v>
                </c:pt>
                <c:pt idx="49">
                  <c:v>41644</c:v>
                </c:pt>
                <c:pt idx="50">
                  <c:v>41646</c:v>
                </c:pt>
                <c:pt idx="51">
                  <c:v>41652</c:v>
                </c:pt>
                <c:pt idx="52">
                  <c:v>41655</c:v>
                </c:pt>
                <c:pt idx="53">
                  <c:v>41660</c:v>
                </c:pt>
                <c:pt idx="54">
                  <c:v>41666</c:v>
                </c:pt>
                <c:pt idx="55">
                  <c:v>41681</c:v>
                </c:pt>
                <c:pt idx="56">
                  <c:v>41691</c:v>
                </c:pt>
                <c:pt idx="57">
                  <c:v>41702</c:v>
                </c:pt>
                <c:pt idx="58">
                  <c:v>41724</c:v>
                </c:pt>
                <c:pt idx="59">
                  <c:v>41731</c:v>
                </c:pt>
                <c:pt idx="60">
                  <c:v>41739</c:v>
                </c:pt>
                <c:pt idx="61">
                  <c:v>41750</c:v>
                </c:pt>
                <c:pt idx="62">
                  <c:v>41765</c:v>
                </c:pt>
                <c:pt idx="63">
                  <c:v>41771</c:v>
                </c:pt>
                <c:pt idx="64">
                  <c:v>41775</c:v>
                </c:pt>
                <c:pt idx="65">
                  <c:v>41780</c:v>
                </c:pt>
                <c:pt idx="66">
                  <c:v>41792</c:v>
                </c:pt>
                <c:pt idx="67">
                  <c:v>41813</c:v>
                </c:pt>
                <c:pt idx="68">
                  <c:v>41816</c:v>
                </c:pt>
                <c:pt idx="69">
                  <c:v>41820</c:v>
                </c:pt>
                <c:pt idx="70">
                  <c:v>41823</c:v>
                </c:pt>
                <c:pt idx="71">
                  <c:v>41836</c:v>
                </c:pt>
                <c:pt idx="72">
                  <c:v>41842</c:v>
                </c:pt>
                <c:pt idx="73">
                  <c:v>41848</c:v>
                </c:pt>
                <c:pt idx="74">
                  <c:v>41858</c:v>
                </c:pt>
                <c:pt idx="75">
                  <c:v>41863</c:v>
                </c:pt>
                <c:pt idx="76">
                  <c:v>41868</c:v>
                </c:pt>
                <c:pt idx="77">
                  <c:v>41873</c:v>
                </c:pt>
                <c:pt idx="78">
                  <c:v>41886</c:v>
                </c:pt>
                <c:pt idx="79">
                  <c:v>41906</c:v>
                </c:pt>
                <c:pt idx="80">
                  <c:v>41918</c:v>
                </c:pt>
                <c:pt idx="81">
                  <c:v>41931</c:v>
                </c:pt>
                <c:pt idx="82">
                  <c:v>41933</c:v>
                </c:pt>
                <c:pt idx="83">
                  <c:v>41955</c:v>
                </c:pt>
                <c:pt idx="84">
                  <c:v>42051</c:v>
                </c:pt>
                <c:pt idx="85">
                  <c:v>42072</c:v>
                </c:pt>
                <c:pt idx="86">
                  <c:v>42087</c:v>
                </c:pt>
                <c:pt idx="87">
                  <c:v>42117</c:v>
                </c:pt>
                <c:pt idx="88">
                  <c:v>42139</c:v>
                </c:pt>
                <c:pt idx="89">
                  <c:v>42146</c:v>
                </c:pt>
                <c:pt idx="90">
                  <c:v>42163</c:v>
                </c:pt>
                <c:pt idx="91">
                  <c:v>42165</c:v>
                </c:pt>
                <c:pt idx="92">
                  <c:v>42166</c:v>
                </c:pt>
                <c:pt idx="93">
                  <c:v>42170</c:v>
                </c:pt>
                <c:pt idx="94">
                  <c:v>42185</c:v>
                </c:pt>
                <c:pt idx="95">
                  <c:v>42191</c:v>
                </c:pt>
                <c:pt idx="96">
                  <c:v>42227</c:v>
                </c:pt>
                <c:pt idx="97">
                  <c:v>42348</c:v>
                </c:pt>
                <c:pt idx="98">
                  <c:v>42404</c:v>
                </c:pt>
                <c:pt idx="99">
                  <c:v>42439</c:v>
                </c:pt>
              </c:numCache>
            </c:numRef>
          </c:cat>
          <c:val>
            <c:numRef>
              <c:f>Sheet2!$O$60:$O$160</c:f>
              <c:numCache>
                <c:formatCode>#,##0</c:formatCode>
                <c:ptCount val="100"/>
                <c:pt idx="0">
                  <c:v>382976163</c:v>
                </c:pt>
                <c:pt idx="1">
                  <c:v>390871773</c:v>
                </c:pt>
                <c:pt idx="2">
                  <c:v>407559107</c:v>
                </c:pt>
                <c:pt idx="3">
                  <c:v>413848265</c:v>
                </c:pt>
                <c:pt idx="4">
                  <c:v>473408256</c:v>
                </c:pt>
                <c:pt idx="5">
                  <c:v>483426535</c:v>
                </c:pt>
                <c:pt idx="6">
                  <c:v>491253264</c:v>
                </c:pt>
                <c:pt idx="7">
                  <c:v>496614221</c:v>
                </c:pt>
                <c:pt idx="8">
                  <c:v>493617105</c:v>
                </c:pt>
                <c:pt idx="9">
                  <c:v>507417042</c:v>
                </c:pt>
                <c:pt idx="10">
                  <c:v>509352429</c:v>
                </c:pt>
                <c:pt idx="11">
                  <c:v>512320770</c:v>
                </c:pt>
                <c:pt idx="12">
                  <c:v>40802894</c:v>
                </c:pt>
                <c:pt idx="13">
                  <c:v>494288398</c:v>
                </c:pt>
                <c:pt idx="14">
                  <c:v>494288398</c:v>
                </c:pt>
                <c:pt idx="15">
                  <c:v>521078931</c:v>
                </c:pt>
                <c:pt idx="16">
                  <c:v>513964729</c:v>
                </c:pt>
                <c:pt idx="17">
                  <c:v>513964837</c:v>
                </c:pt>
                <c:pt idx="18">
                  <c:v>522460357</c:v>
                </c:pt>
                <c:pt idx="19">
                  <c:v>523087426</c:v>
                </c:pt>
                <c:pt idx="20">
                  <c:v>515548981</c:v>
                </c:pt>
                <c:pt idx="21">
                  <c:v>523619444</c:v>
                </c:pt>
                <c:pt idx="22">
                  <c:v>523619444</c:v>
                </c:pt>
                <c:pt idx="23">
                  <c:v>524022848</c:v>
                </c:pt>
                <c:pt idx="24">
                  <c:v>532694929</c:v>
                </c:pt>
                <c:pt idx="25">
                  <c:v>535315762</c:v>
                </c:pt>
                <c:pt idx="26">
                  <c:v>536071803</c:v>
                </c:pt>
                <c:pt idx="27">
                  <c:v>536078784</c:v>
                </c:pt>
                <c:pt idx="28">
                  <c:v>539394142</c:v>
                </c:pt>
                <c:pt idx="29">
                  <c:v>531552674</c:v>
                </c:pt>
                <c:pt idx="30">
                  <c:v>370325521</c:v>
                </c:pt>
                <c:pt idx="31">
                  <c:v>533739239</c:v>
                </c:pt>
                <c:pt idx="32">
                  <c:v>541829412</c:v>
                </c:pt>
                <c:pt idx="33">
                  <c:v>544914364</c:v>
                </c:pt>
                <c:pt idx="34">
                  <c:v>548754570</c:v>
                </c:pt>
                <c:pt idx="35">
                  <c:v>551922678</c:v>
                </c:pt>
                <c:pt idx="36">
                  <c:v>553556447</c:v>
                </c:pt>
                <c:pt idx="37">
                  <c:v>552573603</c:v>
                </c:pt>
                <c:pt idx="38">
                  <c:v>544775643</c:v>
                </c:pt>
                <c:pt idx="39">
                  <c:v>559190742</c:v>
                </c:pt>
                <c:pt idx="40">
                  <c:v>546202609</c:v>
                </c:pt>
                <c:pt idx="41">
                  <c:v>562854007</c:v>
                </c:pt>
                <c:pt idx="42">
                  <c:v>565670992</c:v>
                </c:pt>
                <c:pt idx="43">
                  <c:v>566572414</c:v>
                </c:pt>
                <c:pt idx="44">
                  <c:v>566936612</c:v>
                </c:pt>
                <c:pt idx="45">
                  <c:v>567135850</c:v>
                </c:pt>
                <c:pt idx="46">
                  <c:v>567794011</c:v>
                </c:pt>
                <c:pt idx="47">
                  <c:v>556482116</c:v>
                </c:pt>
                <c:pt idx="48">
                  <c:v>571710236</c:v>
                </c:pt>
                <c:pt idx="49">
                  <c:v>559970042</c:v>
                </c:pt>
                <c:pt idx="50">
                  <c:v>574567940</c:v>
                </c:pt>
                <c:pt idx="51">
                  <c:v>560211892</c:v>
                </c:pt>
                <c:pt idx="52">
                  <c:v>530658874</c:v>
                </c:pt>
                <c:pt idx="53">
                  <c:v>574229671</c:v>
                </c:pt>
                <c:pt idx="54">
                  <c:v>577592828</c:v>
                </c:pt>
                <c:pt idx="55">
                  <c:v>579816630</c:v>
                </c:pt>
                <c:pt idx="56">
                  <c:v>568973897</c:v>
                </c:pt>
                <c:pt idx="57">
                  <c:v>569642456</c:v>
                </c:pt>
                <c:pt idx="58">
                  <c:v>575029351</c:v>
                </c:pt>
                <c:pt idx="59">
                  <c:v>575029527</c:v>
                </c:pt>
                <c:pt idx="60">
                  <c:v>579628573</c:v>
                </c:pt>
                <c:pt idx="61">
                  <c:v>581097253</c:v>
                </c:pt>
                <c:pt idx="62">
                  <c:v>580244988</c:v>
                </c:pt>
                <c:pt idx="63">
                  <c:v>578695797</c:v>
                </c:pt>
                <c:pt idx="64">
                  <c:v>579664241</c:v>
                </c:pt>
                <c:pt idx="65">
                  <c:v>580543133</c:v>
                </c:pt>
                <c:pt idx="66">
                  <c:v>584236997</c:v>
                </c:pt>
                <c:pt idx="67">
                  <c:v>582447583</c:v>
                </c:pt>
                <c:pt idx="68">
                  <c:v>596285797</c:v>
                </c:pt>
                <c:pt idx="69">
                  <c:v>596689653</c:v>
                </c:pt>
                <c:pt idx="70">
                  <c:v>597248371</c:v>
                </c:pt>
                <c:pt idx="71">
                  <c:v>598478433</c:v>
                </c:pt>
                <c:pt idx="72">
                  <c:v>600694132</c:v>
                </c:pt>
                <c:pt idx="73">
                  <c:v>603389177</c:v>
                </c:pt>
                <c:pt idx="74">
                  <c:v>605291182</c:v>
                </c:pt>
                <c:pt idx="75">
                  <c:v>617229085</c:v>
                </c:pt>
                <c:pt idx="76">
                  <c:v>618797011</c:v>
                </c:pt>
                <c:pt idx="77">
                  <c:v>624768647</c:v>
                </c:pt>
                <c:pt idx="78">
                  <c:v>626616373</c:v>
                </c:pt>
                <c:pt idx="79">
                  <c:v>626950741</c:v>
                </c:pt>
                <c:pt idx="80">
                  <c:v>636117827</c:v>
                </c:pt>
                <c:pt idx="81">
                  <c:v>636430779</c:v>
                </c:pt>
                <c:pt idx="82">
                  <c:v>637395120</c:v>
                </c:pt>
                <c:pt idx="83">
                  <c:v>635823190</c:v>
                </c:pt>
                <c:pt idx="84">
                  <c:v>659363379</c:v>
                </c:pt>
                <c:pt idx="85">
                  <c:v>736727925</c:v>
                </c:pt>
                <c:pt idx="86">
                  <c:v>747647274</c:v>
                </c:pt>
                <c:pt idx="87">
                  <c:v>761137165</c:v>
                </c:pt>
                <c:pt idx="88">
                  <c:v>765939634</c:v>
                </c:pt>
                <c:pt idx="89">
                  <c:v>766626239</c:v>
                </c:pt>
                <c:pt idx="90">
                  <c:v>818580509</c:v>
                </c:pt>
                <c:pt idx="91">
                  <c:v>814464164</c:v>
                </c:pt>
                <c:pt idx="92">
                  <c:v>756129465</c:v>
                </c:pt>
                <c:pt idx="93">
                  <c:v>760231682</c:v>
                </c:pt>
                <c:pt idx="94">
                  <c:v>760413577</c:v>
                </c:pt>
                <c:pt idx="95">
                  <c:v>761553649</c:v>
                </c:pt>
                <c:pt idx="96">
                  <c:v>764834546</c:v>
                </c:pt>
                <c:pt idx="97">
                  <c:v>788927636</c:v>
                </c:pt>
                <c:pt idx="98">
                  <c:v>908557259</c:v>
                </c:pt>
                <c:pt idx="99">
                  <c:v>530342601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309160"/>
        <c:axId val="149323144"/>
      </c:areaChart>
      <c:dateAx>
        <c:axId val="152309160"/>
        <c:scaling>
          <c:orientation val="minMax"/>
          <c:min val="41091"/>
        </c:scaling>
        <c:delete val="0"/>
        <c:axPos val="b"/>
        <c:numFmt formatCode="[$-F800]dddd\,\ mmmm\ dd\,\ yyyy" sourceLinked="1"/>
        <c:majorTickMark val="out"/>
        <c:minorTickMark val="none"/>
        <c:tickLblPos val="nextTo"/>
        <c:crossAx val="149323144"/>
        <c:crosses val="autoZero"/>
        <c:auto val="1"/>
        <c:lblOffset val="100"/>
        <c:baseTimeUnit val="months"/>
        <c:majorUnit val="1"/>
        <c:majorTimeUnit val="years"/>
      </c:dateAx>
      <c:valAx>
        <c:axId val="149323144"/>
        <c:scaling>
          <c:orientation val="minMax"/>
          <c:min val="250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2309160"/>
        <c:crossesAt val="41091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EFBE-9270-4B6B-881E-D3C49314751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9736-C6C1-48EC-85D5-3F9EF75A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0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EFBE-9270-4B6B-881E-D3C49314751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9736-C6C1-48EC-85D5-3F9EF75A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6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EFBE-9270-4B6B-881E-D3C49314751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9736-C6C1-48EC-85D5-3F9EF75A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56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EFBE-9270-4B6B-881E-D3C49314751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9736-C6C1-48EC-85D5-3F9EF75AAAB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05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EFBE-9270-4B6B-881E-D3C49314751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9736-C6C1-48EC-85D5-3F9EF75A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39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EFBE-9270-4B6B-881E-D3C49314751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9736-C6C1-48EC-85D5-3F9EF75A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08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EFBE-9270-4B6B-881E-D3C49314751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9736-C6C1-48EC-85D5-3F9EF75A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79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EFBE-9270-4B6B-881E-D3C49314751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9736-C6C1-48EC-85D5-3F9EF75A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68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EFBE-9270-4B6B-881E-D3C49314751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9736-C6C1-48EC-85D5-3F9EF75A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EFBE-9270-4B6B-881E-D3C49314751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9736-C6C1-48EC-85D5-3F9EF75A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EFBE-9270-4B6B-881E-D3C49314751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9736-C6C1-48EC-85D5-3F9EF75A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1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EFBE-9270-4B6B-881E-D3C49314751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9736-C6C1-48EC-85D5-3F9EF75A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2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EFBE-9270-4B6B-881E-D3C49314751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9736-C6C1-48EC-85D5-3F9EF75A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5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EFBE-9270-4B6B-881E-D3C49314751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9736-C6C1-48EC-85D5-3F9EF75A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7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EFBE-9270-4B6B-881E-D3C49314751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9736-C6C1-48EC-85D5-3F9EF75A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EFBE-9270-4B6B-881E-D3C49314751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9736-C6C1-48EC-85D5-3F9EF75A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1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EFBE-9270-4B6B-881E-D3C49314751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9736-C6C1-48EC-85D5-3F9EF75A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4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7BEFBE-9270-4B6B-881E-D3C49314751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19736-C6C1-48EC-85D5-3F9EF75A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87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ritersservices.com/wps/p_word_count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mailto:christopher.brown@d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Summoning Primo: </a:t>
            </a:r>
            <a:br>
              <a:rPr lang="en-US" dirty="0" smtClean="0"/>
            </a:br>
            <a:r>
              <a:rPr lang="en-US" sz="3600" dirty="0" smtClean="0"/>
              <a:t>The </a:t>
            </a:r>
            <a:r>
              <a:rPr lang="en-US" sz="3600" dirty="0"/>
              <a:t>Migration Experience of the University of Denver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Christopher C. Brown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Reference Technology Integration Librarian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University of Denver, Main Library</a:t>
            </a:r>
          </a:p>
          <a:p>
            <a:r>
              <a:rPr lang="en-US" dirty="0" smtClean="0"/>
              <a:t>ELUNA Conference, Oklahoma City, OK</a:t>
            </a:r>
            <a:br>
              <a:rPr lang="en-US" dirty="0" smtClean="0"/>
            </a:br>
            <a:r>
              <a:rPr lang="en-US" dirty="0" smtClean="0"/>
              <a:t>May 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Summon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3449" y="2052638"/>
            <a:ext cx="8446877" cy="4195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5372" y="4950372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1.</a:t>
            </a:r>
            <a:endParaRPr lang="en-US" sz="8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Item Searching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794" y="1390486"/>
            <a:ext cx="6145632" cy="4195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1228" y="1679027"/>
            <a:ext cx="3034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Biasing of title and biasing of book format assist user in locating materials quickly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5372" y="4950372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r>
              <a:rPr lang="en-US" sz="8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endParaRPr lang="en-US" sz="8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Summon Sidebar</a:t>
            </a:r>
            <a:br>
              <a:rPr lang="en-US" dirty="0" smtClean="0"/>
            </a:br>
            <a:r>
              <a:rPr lang="en-US" sz="1600" dirty="0" err="1" smtClean="0"/>
              <a:t>Sidebar</a:t>
            </a:r>
            <a:r>
              <a:rPr lang="en-US" sz="1600" dirty="0" smtClean="0"/>
              <a:t> with </a:t>
            </a:r>
            <a:r>
              <a:rPr lang="en-US" sz="1600" dirty="0" err="1" smtClean="0"/>
              <a:t>OneClick</a:t>
            </a:r>
            <a:r>
              <a:rPr lang="en-US" sz="1600" dirty="0" smtClean="0"/>
              <a:t> works well for us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160" y="1759123"/>
            <a:ext cx="7472209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879" y="1953491"/>
            <a:ext cx="2522921" cy="460620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7015942" y="2053244"/>
            <a:ext cx="1814937" cy="4057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665372" y="4950372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  <a:r>
              <a:rPr lang="en-US" sz="8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endParaRPr lang="en-US" sz="8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Text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Access Anomaly</a:t>
            </a:r>
          </a:p>
          <a:p>
            <a:r>
              <a:rPr lang="en-US" dirty="0" smtClean="0"/>
              <a:t>Breadth vs. Depth</a:t>
            </a:r>
          </a:p>
          <a:p>
            <a:r>
              <a:rPr lang="en-US" dirty="0" smtClean="0"/>
              <a:t>Putting discovery tools to the test: Library of Congress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5372" y="4950372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  <a:r>
              <a:rPr lang="en-US" sz="8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endParaRPr lang="en-US" sz="8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Information Access Anomaly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096808"/>
              </p:ext>
            </p:extLst>
          </p:nvPr>
        </p:nvGraphicFramePr>
        <p:xfrm>
          <a:off x="1957137" y="1524000"/>
          <a:ext cx="8253663" cy="2362200"/>
        </p:xfrm>
        <a:graphic>
          <a:graphicData uri="http://schemas.openxmlformats.org/drawingml/2006/table">
            <a:tbl>
              <a:tblPr/>
              <a:tblGrid>
                <a:gridCol w="2063416"/>
                <a:gridCol w="2022556"/>
                <a:gridCol w="2206425"/>
                <a:gridCol w="1961266"/>
              </a:tblGrid>
              <a:tr h="590550">
                <a:tc>
                  <a:txBody>
                    <a:bodyPr/>
                    <a:lstStyle/>
                    <a:p>
                      <a:r>
                        <a:rPr lang="en-US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Book (average)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Journal Article (average)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Google (Scholar/Books)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5825">
                <a:tc>
                  <a:txBody>
                    <a:bodyPr/>
                    <a:lstStyle/>
                    <a:p>
                      <a:r>
                        <a:rPr lang="en-US" dirty="0"/>
                        <a:t>Typical Length - full text (FT)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 pages x </a:t>
                      </a:r>
                      <a:r>
                        <a:rPr lang="en-US" sz="1400" dirty="0" smtClean="0"/>
                        <a:t>400 </a:t>
                      </a:r>
                      <a:r>
                        <a:rPr lang="en-US" sz="1400" dirty="0"/>
                        <a:t>= 80,000 words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15 pages x </a:t>
                      </a:r>
                      <a:r>
                        <a:rPr lang="fr-FR" sz="1400" dirty="0" smtClean="0"/>
                        <a:t>400 </a:t>
                      </a:r>
                      <a:r>
                        <a:rPr lang="fr-FR" sz="1400" dirty="0"/>
                        <a:t>= </a:t>
                      </a:r>
                      <a:r>
                        <a:rPr lang="fr-FR" sz="1400" dirty="0" smtClean="0"/>
                        <a:t>6,000 </a:t>
                      </a:r>
                      <a:r>
                        <a:rPr lang="fr-FR" sz="1400" dirty="0" err="1" smtClean="0"/>
                        <a:t>words</a:t>
                      </a:r>
                      <a:endParaRPr lang="fr-F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en-US"/>
                        <a:t>Surrogate Record (SR)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50-100 words (75 ave.)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300-500 words (400 </a:t>
                      </a:r>
                      <a:r>
                        <a:rPr lang="en-US" sz="1400" dirty="0" err="1"/>
                        <a:t>ave</a:t>
                      </a:r>
                      <a:r>
                        <a:rPr lang="en-US" sz="1400" dirty="0" smtClean="0"/>
                        <a:t>.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r>
                        <a:rPr lang="en-US"/>
                        <a:t>SR to FT ratio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 to 10,666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to 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to 1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09800" y="4357301"/>
            <a:ext cx="731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http://www.writersservices.com/wps/p_word_count.htm </a:t>
            </a:r>
            <a:endParaRPr lang="en-US" dirty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 for thought: How do the differences in ratios affect search strategies?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5372" y="4950372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  <a:r>
              <a:rPr lang="en-US" sz="8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endParaRPr lang="en-US" sz="8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33600" y="1905000"/>
            <a:ext cx="8153400" cy="373380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2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vs. Discovery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1197918" y="3489753"/>
            <a:ext cx="2749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Metadata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8438466" y="3524935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Full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3429000"/>
            <a:ext cx="1865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Higher Relevance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599" y="3429000"/>
            <a:ext cx="1797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Higher Discovery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48000" y="3886200"/>
            <a:ext cx="6035040" cy="0"/>
          </a:xfrm>
          <a:prstGeom prst="straightConnector1">
            <a:avLst/>
          </a:prstGeom>
          <a:ln w="1524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5372" y="4950372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  <a:r>
              <a:rPr lang="en-US" sz="8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endParaRPr lang="en-US" sz="8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49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Library of Congress Trials</a:t>
            </a:r>
            <a:br>
              <a:rPr lang="en-US" dirty="0" smtClean="0"/>
            </a:br>
            <a:r>
              <a:rPr lang="en-US" sz="2200" dirty="0" smtClean="0"/>
              <a:t>Unique testing experience in 2012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828800"/>
            <a:ext cx="577868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5372" y="4950372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  <a:r>
              <a:rPr lang="en-US" sz="8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endParaRPr lang="en-US" sz="8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61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Library of Congress Trials (2012): </a:t>
            </a:r>
            <a:br>
              <a:rPr lang="en-US" sz="3200" dirty="0" smtClean="0"/>
            </a:br>
            <a:r>
              <a:rPr lang="en-US" sz="3200" dirty="0" smtClean="0"/>
              <a:t>My Conclusions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936101"/>
              </p:ext>
            </p:extLst>
          </p:nvPr>
        </p:nvGraphicFramePr>
        <p:xfrm>
          <a:off x="2534653" y="3200400"/>
          <a:ext cx="6837947" cy="1981521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2195670"/>
                <a:gridCol w="2309329"/>
                <a:gridCol w="2332948"/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/>
                        <a:t>Search: </a:t>
                      </a:r>
                      <a:r>
                        <a:rPr lang="en-US" sz="2400" i="1" dirty="0"/>
                        <a:t>states</a:t>
                      </a:r>
                      <a:endParaRPr lang="en-US" sz="2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/>
                        <a:t>Total Results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/>
                        <a:t>FT Results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/>
                        <a:t>Summon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/>
                        <a:t>79,928,385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/>
                        <a:t>77,526,648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/>
                        <a:t>EDS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/>
                        <a:t>181,905,166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/>
                        <a:t>45,928,232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/>
                        <a:t>Primo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/>
                        <a:t>36,788,443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/>
                        <a:t>29,748,221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5600" y="5715001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EDS has more A&amp;I sources</a:t>
            </a:r>
          </a:p>
          <a:p>
            <a:r>
              <a:rPr lang="en-US" dirty="0"/>
              <a:t>Summon has more FT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190500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Summon allows users to see all available content, but EDS and Primo Central do not. Thus, we need to do a search that pulls up something. For this comparison I searched on the word “states.”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5372" y="4950372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  <a:r>
              <a:rPr lang="en-US" sz="8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endParaRPr lang="en-US" sz="8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Full Text Depth: </a:t>
            </a:r>
            <a:r>
              <a:rPr lang="en-US" sz="3200" dirty="0" err="1" smtClean="0"/>
              <a:t>HathiTrust</a:t>
            </a:r>
            <a:r>
              <a:rPr lang="en-US" sz="3200" dirty="0" smtClean="0"/>
              <a:t> Behind the Scenes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2210" y="2832709"/>
            <a:ext cx="3840337" cy="2728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66493"/>
            <a:ext cx="4148944" cy="2932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879" y="3727792"/>
            <a:ext cx="3133933" cy="28226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8327" y="1840644"/>
            <a:ext cx="34747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Summon can (optionally) search </a:t>
            </a:r>
            <a:r>
              <a:rPr lang="en-US" dirty="0" err="1" smtClean="0"/>
              <a:t>HathiTrust</a:t>
            </a:r>
            <a:r>
              <a:rPr lang="en-US" dirty="0" smtClean="0"/>
              <a:t> (not just public domain), but does not show keywords in context.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Users are perplexed as to why results appear.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Yet, this is the right direction for a discovery tool.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Google Books can be sometimes be used to discover exact page references.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5372" y="4950372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  <a:r>
              <a:rPr lang="en-US" sz="8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endParaRPr lang="en-US" sz="8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Scrolling Results (200) – Rather than Pages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0694" y="2052638"/>
            <a:ext cx="5652387" cy="4195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5372" y="4950372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5.</a:t>
            </a:r>
            <a:endParaRPr lang="en-US" sz="8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Denver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66309" cy="4351338"/>
          </a:xfrm>
        </p:spPr>
        <p:txBody>
          <a:bodyPr/>
          <a:lstStyle/>
          <a:p>
            <a:r>
              <a:rPr lang="en-US" dirty="0" smtClean="0"/>
              <a:t>Private university in an urban residential environment</a:t>
            </a:r>
          </a:p>
          <a:p>
            <a:r>
              <a:rPr lang="en-US" dirty="0" smtClean="0"/>
              <a:t>About 11,000 students, roughly 50/50 undergrad/grad mix</a:t>
            </a:r>
          </a:p>
          <a:p>
            <a:endParaRPr lang="en-US" dirty="0"/>
          </a:p>
        </p:txBody>
      </p:sp>
      <p:pic>
        <p:nvPicPr>
          <p:cNvPr id="1026" name="Picture 2" descr="https://www.coalliance.org/sites/default/files/Anderson%20Academic%20Comm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32" y="1690688"/>
            <a:ext cx="6526563" cy="397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Recommender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510372"/>
            <a:ext cx="8947150" cy="32802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5372" y="4950372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6.</a:t>
            </a:r>
            <a:endParaRPr lang="en-US" sz="8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Discipline Facet – better than Subject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971" y="1853248"/>
            <a:ext cx="7405050" cy="4773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5372" y="4950372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7.</a:t>
            </a:r>
            <a:endParaRPr lang="en-US" sz="8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Ulrichsweb</a:t>
            </a:r>
            <a:r>
              <a:rPr lang="en-US" dirty="0" smtClean="0"/>
              <a:t> improves peer reviewed journal identification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10" y="1941587"/>
            <a:ext cx="6054670" cy="3458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574" y="1941587"/>
            <a:ext cx="5574470" cy="2701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5372" y="4950372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  <a:r>
              <a:rPr lang="en-US" sz="8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endParaRPr lang="en-US" sz="8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Primo – Out of </a:t>
            </a:r>
            <a:r>
              <a:rPr lang="en-US" smtClean="0"/>
              <a:t>the Box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279392"/>
            <a:ext cx="8947150" cy="374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Primo Mock-up – for July 2016 rollout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3635" y="2052638"/>
            <a:ext cx="596650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Testing the Differences of FT Exposure</a:t>
            </a:r>
            <a:endParaRPr lang="en-US" sz="36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825713"/>
              </p:ext>
            </p:extLst>
          </p:nvPr>
        </p:nvGraphicFramePr>
        <p:xfrm>
          <a:off x="1182197" y="1690688"/>
          <a:ext cx="5937250" cy="717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9675"/>
                <a:gridCol w="1150620"/>
                <a:gridCol w="1270635"/>
                <a:gridCol w="1270635"/>
                <a:gridCol w="103568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Library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Search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All Citations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FT Only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Ratio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U. Michigan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300,520,280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297,078,097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98.9%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Cornell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281,018,522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277,373,055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98.7%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Columbia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285,268,494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277,971,499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97.4%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546942"/>
              </p:ext>
            </p:extLst>
          </p:nvPr>
        </p:nvGraphicFramePr>
        <p:xfrm>
          <a:off x="1182197" y="2553551"/>
          <a:ext cx="5937250" cy="717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9675"/>
                <a:gridCol w="1150620"/>
                <a:gridCol w="1270635"/>
                <a:gridCol w="1270635"/>
                <a:gridCol w="103568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Library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Search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All Citations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FT Only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Ratio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Notre Dame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36,521,626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29,981,319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82.0%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U. Washington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35,000,707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18,708,603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53.5%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Boston U.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11,318,185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11,142,870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98.5%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437413"/>
              </p:ext>
            </p:extLst>
          </p:nvPr>
        </p:nvGraphicFramePr>
        <p:xfrm>
          <a:off x="1182197" y="3702051"/>
          <a:ext cx="5937250" cy="717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9675"/>
                <a:gridCol w="1150620"/>
                <a:gridCol w="1270635"/>
                <a:gridCol w="1270635"/>
                <a:gridCol w="103568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Library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Search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All Citations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FT Only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Ratio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U. Michigan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Elephants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2,014,569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2,003,792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99.5%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Cornell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Elephants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1,865,545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1,854,925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99.4%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Columbia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Elephants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1,904,068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1,881,271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98.9%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238785"/>
              </p:ext>
            </p:extLst>
          </p:nvPr>
        </p:nvGraphicFramePr>
        <p:xfrm>
          <a:off x="1182197" y="4590169"/>
          <a:ext cx="5937250" cy="717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9675"/>
                <a:gridCol w="1150620"/>
                <a:gridCol w="1270635"/>
                <a:gridCol w="1270635"/>
                <a:gridCol w="103568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Library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Search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All Citations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FT Only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Ratio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Notre Dame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Elephants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26,964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18,991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70.4%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U. Washington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Elephants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32,380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18,078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55.8%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Boston U.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Elephants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12,765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12,444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97.5%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4998" y="1259740"/>
            <a:ext cx="300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01012" y="1923813"/>
            <a:ext cx="219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01012" y="2744388"/>
            <a:ext cx="219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9819" y="3346819"/>
            <a:ext cx="300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01012" y="3934296"/>
            <a:ext cx="219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01012" y="4686066"/>
            <a:ext cx="219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Primo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 sets are not as robust. Reasons may include breadth of indexing (number of database exposed), ratio of A&amp;I to FT results, and depth of FT indexing.</a:t>
            </a:r>
          </a:p>
          <a:p>
            <a:r>
              <a:rPr lang="en-US" dirty="0" smtClean="0"/>
              <a:t>Full text of content is not exposed enough. Need greater exposure of open source, licensed, and </a:t>
            </a:r>
            <a:r>
              <a:rPr lang="en-US" dirty="0" err="1" smtClean="0"/>
              <a:t>ebook</a:t>
            </a:r>
            <a:r>
              <a:rPr lang="en-US" dirty="0" smtClean="0"/>
              <a:t> content. Working with Summon people to integrate their successes into Primo would be a step in the right direction.</a:t>
            </a:r>
          </a:p>
          <a:p>
            <a:r>
              <a:rPr lang="en-US" dirty="0" smtClean="0"/>
              <a:t>Not having the link resolver sidebar will be a setback. I got addicted to it and want it back ASAP. </a:t>
            </a:r>
          </a:p>
          <a:p>
            <a:r>
              <a:rPr lang="en-US" dirty="0" smtClean="0"/>
              <a:t>Known item searching seems irregular. Need to bias the title and bias the book format.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 Brown – Reference Technology Integration Librarian</a:t>
            </a:r>
          </a:p>
          <a:p>
            <a:r>
              <a:rPr lang="en-US" dirty="0" smtClean="0">
                <a:hlinkClick r:id="rId2"/>
              </a:rPr>
              <a:t>christopher.brown@du.edu</a:t>
            </a:r>
            <a:r>
              <a:rPr lang="en-US" dirty="0" smtClean="0"/>
              <a:t> </a:t>
            </a:r>
          </a:p>
          <a:p>
            <a:r>
              <a:rPr lang="en-US" dirty="0" smtClean="0"/>
              <a:t>(303) 871-3404</a:t>
            </a:r>
            <a:endParaRPr lang="en-US" dirty="0"/>
          </a:p>
        </p:txBody>
      </p:sp>
      <p:pic>
        <p:nvPicPr>
          <p:cNvPr id="2050" name="Picture 2" descr="University of Denv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71" y="4771505"/>
            <a:ext cx="2952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 View: DU Library Discovery Landscape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0236" y="1916212"/>
            <a:ext cx="398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Catalog – Innovative Interfaces, Inc.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450676" y="3793144"/>
            <a:ext cx="2290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Discovery – ProQuest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910736" y="2427684"/>
            <a:ext cx="1999612" cy="1034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Classic catalog</a:t>
            </a:r>
          </a:p>
          <a:p>
            <a:pPr algn="ctr"/>
            <a:r>
              <a:rPr lang="en-US" sz="1400" dirty="0" smtClean="0"/>
              <a:t>(1997-June 2016)</a:t>
            </a:r>
          </a:p>
          <a:p>
            <a:pPr algn="ctr"/>
            <a:r>
              <a:rPr lang="en-US" sz="1400" dirty="0" err="1" smtClean="0"/>
              <a:t>Webpac</a:t>
            </a:r>
            <a:r>
              <a:rPr lang="en-US" sz="1400" dirty="0" smtClean="0"/>
              <a:t>, Millennium, Sierra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770611" y="5199568"/>
            <a:ext cx="186205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Encore Next-gen catalog</a:t>
            </a:r>
          </a:p>
          <a:p>
            <a:pPr algn="ctr"/>
            <a:r>
              <a:rPr lang="en-US" sz="1200" dirty="0" smtClean="0"/>
              <a:t>(2008-June 2016)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6450676" y="4742368"/>
            <a:ext cx="146429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Summon</a:t>
            </a:r>
          </a:p>
          <a:p>
            <a:pPr algn="ctr"/>
            <a:r>
              <a:rPr lang="en-US" sz="1200" dirty="0" smtClean="0"/>
              <a:t>(2011-June 2016)</a:t>
            </a:r>
            <a:endParaRPr lang="en-US" sz="1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07344" y="4308810"/>
            <a:ext cx="4858473" cy="54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" idx="0"/>
          </p:cNvCxnSpPr>
          <p:nvPr/>
        </p:nvCxnSpPr>
        <p:spPr>
          <a:xfrm>
            <a:off x="7065817" y="4314262"/>
            <a:ext cx="117006" cy="42810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43694" y="4069036"/>
            <a:ext cx="4430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Catalog records loaded into Summon, at first </a:t>
            </a:r>
            <a:r>
              <a:rPr lang="en-US" sz="1200" dirty="0"/>
              <a:t>n</a:t>
            </a:r>
            <a:r>
              <a:rPr lang="en-US" sz="1200" dirty="0" smtClean="0"/>
              <a:t>ightly, then weekly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69623" y="3081256"/>
            <a:ext cx="1" cy="2118312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62187" y="2656284"/>
            <a:ext cx="155278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360 Search</a:t>
            </a:r>
          </a:p>
          <a:p>
            <a:pPr algn="ctr"/>
            <a:r>
              <a:rPr lang="en-US" sz="1200" dirty="0" smtClean="0"/>
              <a:t>(2008-2010)</a:t>
            </a:r>
            <a:endParaRPr lang="en-US" sz="1200" dirty="0"/>
          </a:p>
        </p:txBody>
      </p:sp>
      <p:pic>
        <p:nvPicPr>
          <p:cNvPr id="1026" name="Picture 2" descr="http://www.clipartbest.com/cliparts/7ia/8dG/7ia8dGyi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225" y="2656284"/>
            <a:ext cx="540723" cy="53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72132" y="2249581"/>
            <a:ext cx="3160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Broadcast Search– ProQuest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9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University of Denver Library Discovery Layers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442566"/>
              </p:ext>
            </p:extLst>
          </p:nvPr>
        </p:nvGraphicFramePr>
        <p:xfrm>
          <a:off x="4472247" y="1476461"/>
          <a:ext cx="6994229" cy="4683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1198"/>
                <a:gridCol w="2931713"/>
                <a:gridCol w="3071318"/>
              </a:tblGrid>
              <a:tr h="317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Period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Time Span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Description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3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Period 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January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2011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–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March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2011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Encore as default search, Millennium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secondary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3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Period 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April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2011 –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August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2011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Same as above, but Summon active but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buried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47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Period 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September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2011 –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August,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2011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Summon as default search tab; Encore and Millennium in secondary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tab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47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 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2014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June 2016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Summon as first search box, Encore as second with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Millennium pull-down options.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3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 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2016 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Primo as discovery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system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79" y="1343459"/>
            <a:ext cx="3024234" cy="1973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71" y="3442269"/>
            <a:ext cx="3246033" cy="1239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435" y="4872496"/>
            <a:ext cx="2400369" cy="166962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977613" y="2743200"/>
            <a:ext cx="76064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10804" y="4015047"/>
            <a:ext cx="5824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010804" y="5320145"/>
            <a:ext cx="7274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20887" y="6043353"/>
            <a:ext cx="0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38255" y="6441093"/>
            <a:ext cx="776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Next slide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915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View: Alternatives and Confusion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4897" y="2052638"/>
            <a:ext cx="5703981" cy="4195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382" y="3192087"/>
            <a:ext cx="2518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Summon contains catalog records, but not easy to identify them within Summon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01695" y="2410691"/>
            <a:ext cx="2435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Encore has a nice next-gen interface, and is easier to locate library materials than Summon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67949" y="4392416"/>
            <a:ext cx="2269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Classic view of catalog provides additional features and is preferred by some users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35055" y="3452817"/>
            <a:ext cx="1987202" cy="8827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805687" y="2676316"/>
            <a:ext cx="2596008" cy="167793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6692462" y="4706007"/>
            <a:ext cx="2875487" cy="42507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7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confusing boxes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8925" y="2250281"/>
            <a:ext cx="54959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Love about Summon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108696"/>
              </p:ext>
            </p:extLst>
          </p:nvPr>
        </p:nvGraphicFramePr>
        <p:xfrm>
          <a:off x="1440793" y="1752308"/>
          <a:ext cx="8128000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317"/>
                <a:gridCol w="51386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Null Search yields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Helpful in evaluating</a:t>
                      </a:r>
                      <a:r>
                        <a:rPr lang="en-US" baseline="0" dirty="0" smtClean="0"/>
                        <a:t> Summon content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Known item searching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Biasing</a:t>
                      </a:r>
                      <a:r>
                        <a:rPr lang="en-US" baseline="0" dirty="0" smtClean="0"/>
                        <a:t> of title searches serves us well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Sidebar (link resolver)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Full</a:t>
                      </a:r>
                      <a:r>
                        <a:rPr lang="en-US" baseline="0" dirty="0" smtClean="0"/>
                        <a:t> text depth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Sometimes works for articles and often works</a:t>
                      </a:r>
                      <a:r>
                        <a:rPr lang="en-US" baseline="0" dirty="0" smtClean="0"/>
                        <a:t> for books (not just </a:t>
                      </a:r>
                      <a:r>
                        <a:rPr lang="en-US" baseline="0" dirty="0" err="1" smtClean="0"/>
                        <a:t>ebooks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Scrolling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“Infinite scroll” = 200 results, but no paging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 Database recommender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7. Discipline</a:t>
                      </a:r>
                      <a:r>
                        <a:rPr lang="en-US" baseline="0" dirty="0" smtClean="0"/>
                        <a:t> facet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Broader that subject. Very useful.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8. Ulrich’s 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Means</a:t>
                      </a:r>
                      <a:r>
                        <a:rPr lang="en-US" baseline="0" dirty="0" smtClean="0"/>
                        <a:t> that “peer reviewed” results based on an accepted authority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6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 Search Yields Results</a:t>
            </a:r>
            <a:br>
              <a:rPr lang="en-US" dirty="0" smtClean="0"/>
            </a:br>
            <a:r>
              <a:rPr lang="en-US" sz="3200" dirty="0" smtClean="0"/>
              <a:t>We use this for tracking Summon </a:t>
            </a:r>
            <a:r>
              <a:rPr lang="en-US" sz="3200" dirty="0"/>
              <a:t>g</a:t>
            </a:r>
            <a:r>
              <a:rPr lang="en-US" sz="3200" dirty="0" smtClean="0"/>
              <a:t>rowth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40725"/>
              </p:ext>
            </p:extLst>
          </p:nvPr>
        </p:nvGraphicFramePr>
        <p:xfrm>
          <a:off x="1103684" y="185324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9852871" y="2809188"/>
            <a:ext cx="245097" cy="216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852871" y="3253778"/>
            <a:ext cx="245097" cy="2152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90375" y="2809188"/>
            <a:ext cx="11312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Records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0190375" y="3206644"/>
            <a:ext cx="11312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Full Text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0665372" y="4950372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1.</a:t>
            </a:r>
            <a:endParaRPr lang="en-US" sz="8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Summon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415626"/>
            <a:ext cx="8947150" cy="3469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5372" y="4950372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1.</a:t>
            </a:r>
            <a:endParaRPr lang="en-US" sz="8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30491</TotalTime>
  <Words>944</Words>
  <Application>Microsoft Office PowerPoint</Application>
  <PresentationFormat>Widescreen</PresentationFormat>
  <Paragraphs>238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Century Gothic</vt:lpstr>
      <vt:lpstr>Times New Roman</vt:lpstr>
      <vt:lpstr>Wingdings 3</vt:lpstr>
      <vt:lpstr>Ion</vt:lpstr>
      <vt:lpstr>Summoning Primo:  The Migration Experience of the University of Denver</vt:lpstr>
      <vt:lpstr>University of Denver</vt:lpstr>
      <vt:lpstr>Back View: DU Library Discovery Landscape</vt:lpstr>
      <vt:lpstr>University of Denver Library Discovery Layers</vt:lpstr>
      <vt:lpstr>Front View: Alternatives and Confusion</vt:lpstr>
      <vt:lpstr>Our confusing boxes</vt:lpstr>
      <vt:lpstr>Things to Love about Summon</vt:lpstr>
      <vt:lpstr>Null Search Yields Results We use this for tracking Summon growth</vt:lpstr>
      <vt:lpstr>Tracking Summon</vt:lpstr>
      <vt:lpstr>Tracking Summon</vt:lpstr>
      <vt:lpstr>Known Item Searching</vt:lpstr>
      <vt:lpstr>Summon Sidebar Sidebar with OneClick works well for us</vt:lpstr>
      <vt:lpstr>Full Text Exposure</vt:lpstr>
      <vt:lpstr>The Information Access Anomaly</vt:lpstr>
      <vt:lpstr>Relevance vs. Discovery</vt:lpstr>
      <vt:lpstr>Unique Library of Congress Trials Unique testing experience in 2012</vt:lpstr>
      <vt:lpstr>Library of Congress Trials (2012):  My Conclusions</vt:lpstr>
      <vt:lpstr>Full Text Depth: HathiTrust Behind the Scenes</vt:lpstr>
      <vt:lpstr>Scrolling Results (200) – Rather than Pages</vt:lpstr>
      <vt:lpstr>Database Recommender</vt:lpstr>
      <vt:lpstr>Discipline Facet – better than Subject</vt:lpstr>
      <vt:lpstr>Ulrichsweb improves peer reviewed journal identification</vt:lpstr>
      <vt:lpstr>Primo – Out of the Box </vt:lpstr>
      <vt:lpstr>Primo Mock-up – for July 2016 rollout</vt:lpstr>
      <vt:lpstr>Testing the Differences of FT Exposure</vt:lpstr>
      <vt:lpstr>Primo Concerns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Summoning Primo:  The Migration Experience of the University of Denver</dc:title>
  <dc:creator>Christopher C. Brown</dc:creator>
  <cp:lastModifiedBy>Christopher C. Brown</cp:lastModifiedBy>
  <cp:revision>62</cp:revision>
  <cp:lastPrinted>2016-04-22T22:49:59Z</cp:lastPrinted>
  <dcterms:created xsi:type="dcterms:W3CDTF">2016-03-11T02:14:18Z</dcterms:created>
  <dcterms:modified xsi:type="dcterms:W3CDTF">2016-05-05T13:39:50Z</dcterms:modified>
</cp:coreProperties>
</file>