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62" r:id="rId3"/>
    <p:sldId id="269" r:id="rId4"/>
    <p:sldId id="263" r:id="rId5"/>
    <p:sldId id="270" r:id="rId6"/>
    <p:sldId id="271" r:id="rId7"/>
    <p:sldId id="272" r:id="rId8"/>
    <p:sldId id="276" r:id="rId9"/>
    <p:sldId id="277" r:id="rId10"/>
    <p:sldId id="257" r:id="rId11"/>
    <p:sldId id="258" r:id="rId12"/>
    <p:sldId id="259" r:id="rId13"/>
    <p:sldId id="264" r:id="rId14"/>
    <p:sldId id="280" r:id="rId15"/>
    <p:sldId id="290" r:id="rId16"/>
    <p:sldId id="282" r:id="rId17"/>
    <p:sldId id="283" r:id="rId18"/>
    <p:sldId id="284" r:id="rId19"/>
    <p:sldId id="285" r:id="rId20"/>
    <p:sldId id="286" r:id="rId21"/>
    <p:sldId id="287" r:id="rId22"/>
    <p:sldId id="288" r:id="rId23"/>
    <p:sldId id="289" r:id="rId24"/>
    <p:sldId id="265" r:id="rId25"/>
    <p:sldId id="260" r:id="rId26"/>
    <p:sldId id="261" r:id="rId27"/>
    <p:sldId id="291" r:id="rId28"/>
    <p:sldId id="274" r:id="rId29"/>
    <p:sldId id="267" r:id="rId30"/>
    <p:sldId id="268"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9.7976450860309164E-2"/>
          <c:y val="0.23485126859142647"/>
          <c:w val="0.8765605861767275"/>
          <c:h val="0.42494969378827702"/>
        </c:manualLayout>
      </c:layout>
      <c:barChart>
        <c:barDir val="col"/>
        <c:grouping val="clustered"/>
        <c:varyColors val="0"/>
        <c:ser>
          <c:idx val="0"/>
          <c:order val="0"/>
          <c:tx>
            <c:strRef>
              <c:f>'Sheet1'!$B$1</c:f>
              <c:strCache>
                <c:ptCount val="1"/>
                <c:pt idx="0">
                  <c:v>Languages Spoken in the JA</c:v>
                </c:pt>
              </c:strCache>
            </c:strRef>
          </c:tx>
          <c:invertIfNegative val="0"/>
          <c:cat>
            <c:strRef>
              <c:f>'Sheet1'!$A$2:$A$6</c:f>
              <c:strCache>
                <c:ptCount val="5"/>
                <c:pt idx="0">
                  <c:v>Twi</c:v>
                </c:pt>
                <c:pt idx="1">
                  <c:v>Portuguese</c:v>
                </c:pt>
                <c:pt idx="2">
                  <c:v>Spanish</c:v>
                </c:pt>
                <c:pt idx="3">
                  <c:v>Other</c:v>
                </c:pt>
                <c:pt idx="4">
                  <c:v> English Only</c:v>
                </c:pt>
              </c:strCache>
            </c:strRef>
          </c:cat>
          <c:val>
            <c:numRef>
              <c:f>'Sheet1'!$B$2:$B$6</c:f>
              <c:numCache>
                <c:formatCode>General</c:formatCode>
                <c:ptCount val="5"/>
                <c:pt idx="0">
                  <c:v>7</c:v>
                </c:pt>
                <c:pt idx="1">
                  <c:v>3</c:v>
                </c:pt>
                <c:pt idx="2">
                  <c:v>43</c:v>
                </c:pt>
                <c:pt idx="3">
                  <c:v>19</c:v>
                </c:pt>
                <c:pt idx="4">
                  <c:v>39</c:v>
                </c:pt>
              </c:numCache>
            </c:numRef>
          </c:val>
        </c:ser>
        <c:dLbls>
          <c:showLegendKey val="0"/>
          <c:showVal val="0"/>
          <c:showCatName val="0"/>
          <c:showSerName val="0"/>
          <c:showPercent val="0"/>
          <c:showBubbleSize val="0"/>
        </c:dLbls>
        <c:gapWidth val="150"/>
        <c:axId val="314235208"/>
        <c:axId val="314239912"/>
      </c:barChart>
      <c:catAx>
        <c:axId val="314235208"/>
        <c:scaling>
          <c:orientation val="minMax"/>
        </c:scaling>
        <c:delete val="0"/>
        <c:axPos val="b"/>
        <c:numFmt formatCode="General" sourceLinked="0"/>
        <c:majorTickMark val="out"/>
        <c:minorTickMark val="none"/>
        <c:tickLblPos val="nextTo"/>
        <c:txPr>
          <a:bodyPr/>
          <a:lstStyle/>
          <a:p>
            <a:pPr>
              <a:defRPr sz="2000"/>
            </a:pPr>
            <a:endParaRPr lang="en-US"/>
          </a:p>
        </c:txPr>
        <c:crossAx val="314239912"/>
        <c:crosses val="autoZero"/>
        <c:auto val="1"/>
        <c:lblAlgn val="ctr"/>
        <c:lblOffset val="100"/>
        <c:noMultiLvlLbl val="0"/>
      </c:catAx>
      <c:valAx>
        <c:axId val="314239912"/>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31423520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12895-8E32-461C-91BB-3AD542AC0030}" type="datetimeFigureOut">
              <a:rPr lang="en-US" smtClean="0"/>
              <a:t>5/7/2016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94D24-2F79-42EB-9B32-A981E22DAAF9}" type="slidenum">
              <a:rPr lang="en-US" smtClean="0"/>
              <a:t>‹#›</a:t>
            </a:fld>
            <a:endParaRPr lang="en-US"/>
          </a:p>
        </p:txBody>
      </p:sp>
    </p:spTree>
    <p:extLst>
      <p:ext uri="{BB962C8B-B14F-4D97-AF65-F5344CB8AC3E}">
        <p14:creationId xmlns:p14="http://schemas.microsoft.com/office/powerpoint/2010/main" val="224959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1</a:t>
            </a:fld>
            <a:endParaRPr lang="en-US"/>
          </a:p>
        </p:txBody>
      </p:sp>
    </p:spTree>
    <p:extLst>
      <p:ext uri="{BB962C8B-B14F-4D97-AF65-F5344CB8AC3E}">
        <p14:creationId xmlns:p14="http://schemas.microsoft.com/office/powerpoint/2010/main" val="239725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10</a:t>
            </a:fld>
            <a:endParaRPr lang="en-US"/>
          </a:p>
        </p:txBody>
      </p:sp>
    </p:spTree>
    <p:extLst>
      <p:ext uri="{BB962C8B-B14F-4D97-AF65-F5344CB8AC3E}">
        <p14:creationId xmlns:p14="http://schemas.microsoft.com/office/powerpoint/2010/main" val="142185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11</a:t>
            </a:fld>
            <a:endParaRPr lang="en-US"/>
          </a:p>
        </p:txBody>
      </p:sp>
    </p:spTree>
    <p:extLst>
      <p:ext uri="{BB962C8B-B14F-4D97-AF65-F5344CB8AC3E}">
        <p14:creationId xmlns:p14="http://schemas.microsoft.com/office/powerpoint/2010/main" val="1123627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12</a:t>
            </a:fld>
            <a:endParaRPr lang="en-US"/>
          </a:p>
        </p:txBody>
      </p:sp>
    </p:spTree>
    <p:extLst>
      <p:ext uri="{BB962C8B-B14F-4D97-AF65-F5344CB8AC3E}">
        <p14:creationId xmlns:p14="http://schemas.microsoft.com/office/powerpoint/2010/main" val="289227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13</a:t>
            </a:fld>
            <a:endParaRPr lang="en-US"/>
          </a:p>
        </p:txBody>
      </p:sp>
    </p:spTree>
    <p:extLst>
      <p:ext uri="{BB962C8B-B14F-4D97-AF65-F5344CB8AC3E}">
        <p14:creationId xmlns:p14="http://schemas.microsoft.com/office/powerpoint/2010/main" val="1177244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14</a:t>
            </a:fld>
            <a:endParaRPr lang="en-US"/>
          </a:p>
        </p:txBody>
      </p:sp>
    </p:spTree>
    <p:extLst>
      <p:ext uri="{BB962C8B-B14F-4D97-AF65-F5344CB8AC3E}">
        <p14:creationId xmlns:p14="http://schemas.microsoft.com/office/powerpoint/2010/main" val="269901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15</a:t>
            </a:fld>
            <a:endParaRPr lang="en-US"/>
          </a:p>
        </p:txBody>
      </p:sp>
    </p:spTree>
    <p:extLst>
      <p:ext uri="{BB962C8B-B14F-4D97-AF65-F5344CB8AC3E}">
        <p14:creationId xmlns:p14="http://schemas.microsoft.com/office/powerpoint/2010/main" val="3592666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16</a:t>
            </a:fld>
            <a:endParaRPr lang="en-US"/>
          </a:p>
        </p:txBody>
      </p:sp>
    </p:spTree>
    <p:extLst>
      <p:ext uri="{BB962C8B-B14F-4D97-AF65-F5344CB8AC3E}">
        <p14:creationId xmlns:p14="http://schemas.microsoft.com/office/powerpoint/2010/main" val="412353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17</a:t>
            </a:fld>
            <a:endParaRPr lang="en-US"/>
          </a:p>
        </p:txBody>
      </p:sp>
    </p:spTree>
    <p:extLst>
      <p:ext uri="{BB962C8B-B14F-4D97-AF65-F5344CB8AC3E}">
        <p14:creationId xmlns:p14="http://schemas.microsoft.com/office/powerpoint/2010/main" val="279515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15BA39-0B33-4588-840B-8F15951D49CB}" type="slidenum">
              <a:rPr lang="en-US" smtClean="0"/>
              <a:pPr/>
              <a:t>18</a:t>
            </a:fld>
            <a:endParaRPr lang="en-US"/>
          </a:p>
        </p:txBody>
      </p:sp>
    </p:spTree>
    <p:extLst>
      <p:ext uri="{BB962C8B-B14F-4D97-AF65-F5344CB8AC3E}">
        <p14:creationId xmlns:p14="http://schemas.microsoft.com/office/powerpoint/2010/main" val="2227693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19</a:t>
            </a:fld>
            <a:endParaRPr lang="en-US"/>
          </a:p>
        </p:txBody>
      </p:sp>
    </p:spTree>
    <p:extLst>
      <p:ext uri="{BB962C8B-B14F-4D97-AF65-F5344CB8AC3E}">
        <p14:creationId xmlns:p14="http://schemas.microsoft.com/office/powerpoint/2010/main" val="332623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a:t>
            </a:fld>
            <a:endParaRPr lang="en-US"/>
          </a:p>
        </p:txBody>
      </p:sp>
    </p:spTree>
    <p:extLst>
      <p:ext uri="{BB962C8B-B14F-4D97-AF65-F5344CB8AC3E}">
        <p14:creationId xmlns:p14="http://schemas.microsoft.com/office/powerpoint/2010/main" val="2892958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20</a:t>
            </a:fld>
            <a:endParaRPr lang="en-US"/>
          </a:p>
        </p:txBody>
      </p:sp>
    </p:spTree>
    <p:extLst>
      <p:ext uri="{BB962C8B-B14F-4D97-AF65-F5344CB8AC3E}">
        <p14:creationId xmlns:p14="http://schemas.microsoft.com/office/powerpoint/2010/main" val="417787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21</a:t>
            </a:fld>
            <a:endParaRPr lang="en-US"/>
          </a:p>
        </p:txBody>
      </p:sp>
    </p:spTree>
    <p:extLst>
      <p:ext uri="{BB962C8B-B14F-4D97-AF65-F5344CB8AC3E}">
        <p14:creationId xmlns:p14="http://schemas.microsoft.com/office/powerpoint/2010/main" val="4133854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22</a:t>
            </a:fld>
            <a:endParaRPr lang="en-US"/>
          </a:p>
        </p:txBody>
      </p:sp>
    </p:spTree>
    <p:extLst>
      <p:ext uri="{BB962C8B-B14F-4D97-AF65-F5344CB8AC3E}">
        <p14:creationId xmlns:p14="http://schemas.microsoft.com/office/powerpoint/2010/main" val="1827325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23</a:t>
            </a:fld>
            <a:endParaRPr lang="en-US"/>
          </a:p>
        </p:txBody>
      </p:sp>
    </p:spTree>
    <p:extLst>
      <p:ext uri="{BB962C8B-B14F-4D97-AF65-F5344CB8AC3E}">
        <p14:creationId xmlns:p14="http://schemas.microsoft.com/office/powerpoint/2010/main" val="1954947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24</a:t>
            </a:fld>
            <a:endParaRPr lang="en-US"/>
          </a:p>
        </p:txBody>
      </p:sp>
    </p:spTree>
    <p:extLst>
      <p:ext uri="{BB962C8B-B14F-4D97-AF65-F5344CB8AC3E}">
        <p14:creationId xmlns:p14="http://schemas.microsoft.com/office/powerpoint/2010/main" val="1895369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25</a:t>
            </a:fld>
            <a:endParaRPr lang="en-US"/>
          </a:p>
        </p:txBody>
      </p:sp>
    </p:spTree>
    <p:extLst>
      <p:ext uri="{BB962C8B-B14F-4D97-AF65-F5344CB8AC3E}">
        <p14:creationId xmlns:p14="http://schemas.microsoft.com/office/powerpoint/2010/main" val="3543547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26</a:t>
            </a:fld>
            <a:endParaRPr lang="en-US"/>
          </a:p>
        </p:txBody>
      </p:sp>
    </p:spTree>
    <p:extLst>
      <p:ext uri="{BB962C8B-B14F-4D97-AF65-F5344CB8AC3E}">
        <p14:creationId xmlns:p14="http://schemas.microsoft.com/office/powerpoint/2010/main" val="1598817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27</a:t>
            </a:fld>
            <a:endParaRPr lang="en-US"/>
          </a:p>
        </p:txBody>
      </p:sp>
    </p:spTree>
    <p:extLst>
      <p:ext uri="{BB962C8B-B14F-4D97-AF65-F5344CB8AC3E}">
        <p14:creationId xmlns:p14="http://schemas.microsoft.com/office/powerpoint/2010/main" val="2264072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28</a:t>
            </a:fld>
            <a:endParaRPr lang="en-US"/>
          </a:p>
        </p:txBody>
      </p:sp>
    </p:spTree>
    <p:extLst>
      <p:ext uri="{BB962C8B-B14F-4D97-AF65-F5344CB8AC3E}">
        <p14:creationId xmlns:p14="http://schemas.microsoft.com/office/powerpoint/2010/main" val="2164987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29</a:t>
            </a:fld>
            <a:endParaRPr lang="en-US"/>
          </a:p>
        </p:txBody>
      </p:sp>
    </p:spTree>
    <p:extLst>
      <p:ext uri="{BB962C8B-B14F-4D97-AF65-F5344CB8AC3E}">
        <p14:creationId xmlns:p14="http://schemas.microsoft.com/office/powerpoint/2010/main" val="359363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3</a:t>
            </a:fld>
            <a:endParaRPr lang="en-US"/>
          </a:p>
        </p:txBody>
      </p:sp>
    </p:spTree>
    <p:extLst>
      <p:ext uri="{BB962C8B-B14F-4D97-AF65-F5344CB8AC3E}">
        <p14:creationId xmlns:p14="http://schemas.microsoft.com/office/powerpoint/2010/main" val="1989255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30</a:t>
            </a:fld>
            <a:endParaRPr lang="en-US"/>
          </a:p>
        </p:txBody>
      </p:sp>
    </p:spTree>
    <p:extLst>
      <p:ext uri="{BB962C8B-B14F-4D97-AF65-F5344CB8AC3E}">
        <p14:creationId xmlns:p14="http://schemas.microsoft.com/office/powerpoint/2010/main" val="457667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31</a:t>
            </a:fld>
            <a:endParaRPr lang="en-US"/>
          </a:p>
        </p:txBody>
      </p:sp>
    </p:spTree>
    <p:extLst>
      <p:ext uri="{BB962C8B-B14F-4D97-AF65-F5344CB8AC3E}">
        <p14:creationId xmlns:p14="http://schemas.microsoft.com/office/powerpoint/2010/main" val="18269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4</a:t>
            </a:fld>
            <a:endParaRPr lang="en-US"/>
          </a:p>
        </p:txBody>
      </p:sp>
    </p:spTree>
    <p:extLst>
      <p:ext uri="{BB962C8B-B14F-4D97-AF65-F5344CB8AC3E}">
        <p14:creationId xmlns:p14="http://schemas.microsoft.com/office/powerpoint/2010/main" val="293261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5</a:t>
            </a:fld>
            <a:endParaRPr lang="en-US"/>
          </a:p>
        </p:txBody>
      </p:sp>
    </p:spTree>
    <p:extLst>
      <p:ext uri="{BB962C8B-B14F-4D97-AF65-F5344CB8AC3E}">
        <p14:creationId xmlns:p14="http://schemas.microsoft.com/office/powerpoint/2010/main" val="351253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6</a:t>
            </a:fld>
            <a:endParaRPr lang="en-US"/>
          </a:p>
        </p:txBody>
      </p:sp>
    </p:spTree>
    <p:extLst>
      <p:ext uri="{BB962C8B-B14F-4D97-AF65-F5344CB8AC3E}">
        <p14:creationId xmlns:p14="http://schemas.microsoft.com/office/powerpoint/2010/main" val="214915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7</a:t>
            </a:fld>
            <a:endParaRPr lang="en-US"/>
          </a:p>
        </p:txBody>
      </p:sp>
    </p:spTree>
    <p:extLst>
      <p:ext uri="{BB962C8B-B14F-4D97-AF65-F5344CB8AC3E}">
        <p14:creationId xmlns:p14="http://schemas.microsoft.com/office/powerpoint/2010/main" val="57087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8</a:t>
            </a:fld>
            <a:endParaRPr lang="en-US"/>
          </a:p>
        </p:txBody>
      </p:sp>
    </p:spTree>
    <p:extLst>
      <p:ext uri="{BB962C8B-B14F-4D97-AF65-F5344CB8AC3E}">
        <p14:creationId xmlns:p14="http://schemas.microsoft.com/office/powerpoint/2010/main" val="221737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94D24-2F79-42EB-9B32-A981E22DAAF9}" type="slidenum">
              <a:rPr lang="en-US" smtClean="0"/>
              <a:t>9</a:t>
            </a:fld>
            <a:endParaRPr lang="en-US"/>
          </a:p>
        </p:txBody>
      </p:sp>
    </p:spTree>
    <p:extLst>
      <p:ext uri="{BB962C8B-B14F-4D97-AF65-F5344CB8AC3E}">
        <p14:creationId xmlns:p14="http://schemas.microsoft.com/office/powerpoint/2010/main" val="201433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91CFD2B-1F5E-471A-B9D6-ADCB57E2F9DD}" type="datetimeFigureOut">
              <a:rPr lang="en-US" smtClean="0"/>
              <a:pPr/>
              <a:t>5/7/2016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EA2F01F-6BFD-4FB7-9AB5-2026E94DD12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1CFD2B-1F5E-471A-B9D6-ADCB57E2F9DD}" type="datetimeFigureOut">
              <a:rPr lang="en-US" smtClean="0"/>
              <a:pPr/>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2F01F-6BFD-4FB7-9AB5-2026E94DD1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EA2F01F-6BFD-4FB7-9AB5-2026E94DD12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1CFD2B-1F5E-471A-B9D6-ADCB57E2F9DD}" type="datetimeFigureOut">
              <a:rPr lang="en-US" smtClean="0"/>
              <a:pPr/>
              <a:t>5/7/2016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1CFD2B-1F5E-471A-B9D6-ADCB57E2F9DD}" type="datetimeFigureOut">
              <a:rPr lang="en-US" smtClean="0"/>
              <a:pPr/>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EA2F01F-6BFD-4FB7-9AB5-2026E94DD12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1CFD2B-1F5E-471A-B9D6-ADCB57E2F9DD}" type="datetimeFigureOut">
              <a:rPr lang="en-US" smtClean="0"/>
              <a:pPr/>
              <a:t>5/7/2016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EA2F01F-6BFD-4FB7-9AB5-2026E94DD12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91CFD2B-1F5E-471A-B9D6-ADCB57E2F9DD}" type="datetimeFigureOut">
              <a:rPr lang="en-US" smtClean="0"/>
              <a:pPr/>
              <a:t>5/7/2016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2F01F-6BFD-4FB7-9AB5-2026E94DD12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1CFD2B-1F5E-471A-B9D6-ADCB57E2F9DD}" type="datetimeFigureOut">
              <a:rPr lang="en-US" smtClean="0"/>
              <a:pPr/>
              <a:t>5/7/2016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EA2F01F-6BFD-4FB7-9AB5-2026E94DD12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1CFD2B-1F5E-471A-B9D6-ADCB57E2F9DD}" type="datetimeFigureOut">
              <a:rPr lang="en-US" smtClean="0"/>
              <a:pPr/>
              <a:t>5/7/2016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EA2F01F-6BFD-4FB7-9AB5-2026E94DD1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91CFD2B-1F5E-471A-B9D6-ADCB57E2F9DD}" type="datetimeFigureOut">
              <a:rPr lang="en-US" smtClean="0"/>
              <a:pPr/>
              <a:t>5/7/2016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EA2F01F-6BFD-4FB7-9AB5-2026E94DD1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EA2F01F-6BFD-4FB7-9AB5-2026E94DD12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91CFD2B-1F5E-471A-B9D6-ADCB57E2F9DD}" type="datetimeFigureOut">
              <a:rPr lang="en-US" smtClean="0"/>
              <a:pPr/>
              <a:t>5/7/2016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EA2F01F-6BFD-4FB7-9AB5-2026E94DD12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91CFD2B-1F5E-471A-B9D6-ADCB57E2F9DD}" type="datetimeFigureOut">
              <a:rPr lang="en-US" smtClean="0"/>
              <a:pPr/>
              <a:t>5/7/2016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91CFD2B-1F5E-471A-B9D6-ADCB57E2F9DD}" type="datetimeFigureOut">
              <a:rPr lang="en-US" smtClean="0"/>
              <a:pPr/>
              <a:t>5/7/2016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EA2F01F-6BFD-4FB7-9AB5-2026E94DD12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Christine </a:t>
            </a:r>
            <a:r>
              <a:rPr lang="en-US" dirty="0" err="1" smtClean="0"/>
              <a:t>olsen</a:t>
            </a:r>
            <a:endParaRPr lang="en-US" dirty="0"/>
          </a:p>
        </p:txBody>
      </p:sp>
      <p:sp>
        <p:nvSpPr>
          <p:cNvPr id="2" name="Title 1"/>
          <p:cNvSpPr>
            <a:spLocks noGrp="1"/>
          </p:cNvSpPr>
          <p:nvPr>
            <p:ph type="ctrTitle"/>
          </p:nvPr>
        </p:nvSpPr>
        <p:spPr/>
        <p:txBody>
          <a:bodyPr/>
          <a:lstStyle/>
          <a:p>
            <a:r>
              <a:rPr lang="en-US" dirty="0" smtClean="0"/>
              <a:t>Instilling ELLs with a Growth Mindset through Self Advocacy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smtClean="0"/>
              <a:t>Students Brainstormed Alternative Labels</a:t>
            </a:r>
            <a:endParaRPr lang="en-US" dirty="0"/>
          </a:p>
        </p:txBody>
      </p:sp>
      <p:sp>
        <p:nvSpPr>
          <p:cNvPr id="3" name="Content Placeholder 2"/>
          <p:cNvSpPr>
            <a:spLocks noGrp="1"/>
          </p:cNvSpPr>
          <p:nvPr>
            <p:ph sz="quarter" idx="1"/>
          </p:nvPr>
        </p:nvSpPr>
        <p:spPr/>
        <p:txBody>
          <a:bodyPr/>
          <a:lstStyle/>
          <a:p>
            <a:r>
              <a:rPr lang="en-US" dirty="0" smtClean="0"/>
              <a:t>Bilingual Language Student</a:t>
            </a:r>
          </a:p>
          <a:p>
            <a:r>
              <a:rPr lang="en-US" dirty="0" smtClean="0"/>
              <a:t>Bilingual Student</a:t>
            </a:r>
          </a:p>
          <a:p>
            <a:r>
              <a:rPr lang="en-US" dirty="0" smtClean="0"/>
              <a:t>Emergent Bilingual</a:t>
            </a:r>
          </a:p>
          <a:p>
            <a:r>
              <a:rPr lang="en-US" dirty="0" smtClean="0"/>
              <a:t>Multilingual Student</a:t>
            </a:r>
          </a:p>
          <a:p>
            <a:r>
              <a:rPr lang="en-US" dirty="0" smtClean="0"/>
              <a:t>Emergent Multilingual Learner</a:t>
            </a:r>
          </a:p>
          <a:p>
            <a:r>
              <a:rPr lang="en-US" dirty="0" smtClean="0"/>
              <a:t>Universal Language Learner</a:t>
            </a:r>
          </a:p>
          <a:p>
            <a:r>
              <a:rPr lang="en-US" dirty="0" smtClean="0"/>
              <a:t>Multilingual Language Student</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Terminology</a:t>
            </a:r>
            <a:endParaRPr lang="en-US" dirty="0"/>
          </a:p>
        </p:txBody>
      </p:sp>
      <p:sp>
        <p:nvSpPr>
          <p:cNvPr id="3" name="Content Placeholder 2"/>
          <p:cNvSpPr>
            <a:spLocks noGrp="1"/>
          </p:cNvSpPr>
          <p:nvPr>
            <p:ph sz="quarter" idx="1"/>
          </p:nvPr>
        </p:nvSpPr>
        <p:spPr/>
        <p:txBody>
          <a:bodyPr/>
          <a:lstStyle/>
          <a:p>
            <a:r>
              <a:rPr lang="en-US" dirty="0" smtClean="0"/>
              <a:t>English Language Learner (ELL) became Multilingual Student (MLS)</a:t>
            </a:r>
          </a:p>
          <a:p>
            <a:r>
              <a:rPr lang="en-US" dirty="0" smtClean="0"/>
              <a:t>English as a Second Language (ESL) became Multilingual Student Association (MSA)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sz="quarter" idx="1"/>
          </p:nvPr>
        </p:nvSpPr>
        <p:spPr/>
        <p:txBody>
          <a:bodyPr>
            <a:normAutofit/>
          </a:bodyPr>
          <a:lstStyle/>
          <a:p>
            <a:r>
              <a:rPr lang="en-US" dirty="0" smtClean="0"/>
              <a:t>Audience: Heads of School, Head of the ESL Dept., and the Superintendent of Seven Hills</a:t>
            </a:r>
          </a:p>
          <a:p>
            <a:r>
              <a:rPr lang="en-US" dirty="0" smtClean="0"/>
              <a:t>Purpose: To persuade</a:t>
            </a:r>
          </a:p>
          <a:p>
            <a:r>
              <a:rPr lang="en-US" dirty="0" smtClean="0"/>
              <a:t>Claim: ESL should be changed to MSA because it represents us better</a:t>
            </a:r>
          </a:p>
          <a:p>
            <a:r>
              <a:rPr lang="en-US" dirty="0" smtClean="0"/>
              <a:t>Format: PowerPoint presentation</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sz="quarter" idx="1"/>
          </p:nvPr>
        </p:nvSpPr>
        <p:spPr/>
        <p:txBody>
          <a:bodyPr/>
          <a:lstStyle/>
          <a:p>
            <a:r>
              <a:rPr lang="en-US" dirty="0" smtClean="0"/>
              <a:t>Researchers: read articles looking for evidence that supported our argument. They then created </a:t>
            </a:r>
            <a:r>
              <a:rPr lang="en-US" dirty="0" err="1" smtClean="0"/>
              <a:t>powerpoint</a:t>
            </a:r>
            <a:r>
              <a:rPr lang="en-US" dirty="0" smtClean="0"/>
              <a:t> slides and wrote brief persuasive pieces based on their research.</a:t>
            </a:r>
          </a:p>
          <a:p>
            <a:r>
              <a:rPr lang="en-US" dirty="0" smtClean="0"/>
              <a:t>Story Tellers: wrote a personal narrative about their experiences as an English Language Learner.</a:t>
            </a:r>
          </a:p>
          <a:p>
            <a:r>
              <a:rPr lang="en-US" dirty="0" smtClean="0"/>
              <a:t>Data Collectors: created and distributed a survey to Seven Hills students. They then analyzed this data and picked out the most relevant pieces to incorporate into our </a:t>
            </a:r>
            <a:r>
              <a:rPr lang="en-US" dirty="0" err="1" smtClean="0"/>
              <a:t>powerpoint</a:t>
            </a:r>
            <a:r>
              <a:rPr lang="en-US"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dirty="0" smtClean="0"/>
              <a:t>ELL : English Language Learners</a:t>
            </a:r>
          </a:p>
          <a:p>
            <a:r>
              <a:rPr lang="en-US" dirty="0" smtClean="0"/>
              <a:t>MLS: Multilingual Student </a:t>
            </a:r>
          </a:p>
          <a:p>
            <a:r>
              <a:rPr lang="en-US" dirty="0" smtClean="0"/>
              <a:t>ESL: English as a Second Language </a:t>
            </a:r>
          </a:p>
          <a:p>
            <a:r>
              <a:rPr lang="en-US" dirty="0" smtClean="0"/>
              <a:t>MSA: Multilingual Student Association</a:t>
            </a:r>
          </a:p>
          <a:p>
            <a:pPr>
              <a:buNone/>
            </a:pPr>
            <a:endParaRPr lang="en-US" dirty="0" smtClean="0"/>
          </a:p>
          <a:p>
            <a:pPr algn="ctr">
              <a:buNone/>
            </a:pPr>
            <a:r>
              <a:rPr lang="en-US" dirty="0" smtClean="0"/>
              <a:t>Being a MLS who attends MSA represents us better than being an ELL who attends ESL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Maintaining Two Languages</a:t>
            </a:r>
            <a:endParaRPr lang="en-US" dirty="0"/>
          </a:p>
        </p:txBody>
      </p:sp>
      <p:sp>
        <p:nvSpPr>
          <p:cNvPr id="3" name="Content Placeholder 2"/>
          <p:cNvSpPr>
            <a:spLocks noGrp="1"/>
          </p:cNvSpPr>
          <p:nvPr>
            <p:ph sz="quarter" idx="1"/>
          </p:nvPr>
        </p:nvSpPr>
        <p:spPr/>
        <p:txBody>
          <a:bodyPr/>
          <a:lstStyle/>
          <a:p>
            <a:endParaRPr lang="en-US" sz="2400" dirty="0" smtClean="0"/>
          </a:p>
          <a:p>
            <a:r>
              <a:rPr lang="en-US" sz="2400" dirty="0" smtClean="0"/>
              <a:t>One benefit of being bilingual is that I can use both languages as thinking strategies to take my grade to the next level.</a:t>
            </a:r>
          </a:p>
          <a:p>
            <a:r>
              <a:rPr lang="en-US" sz="2400" dirty="0" smtClean="0"/>
              <a:t>Bilingual people are fast learners and can easily succeed. </a:t>
            </a:r>
          </a:p>
          <a:p>
            <a:r>
              <a:rPr lang="en-US" sz="2400" dirty="0" smtClean="0"/>
              <a:t>Becoming bilingual helps people to maintain strong bonds with their entire family and friends</a:t>
            </a:r>
          </a:p>
          <a:p>
            <a:endParaRPr lang="en-US" dirty="0"/>
          </a:p>
        </p:txBody>
      </p:sp>
      <p:pic>
        <p:nvPicPr>
          <p:cNvPr id="4" name="Picture 2" descr="F:\funny 2.jpg"/>
          <p:cNvPicPr>
            <a:picLocks noChangeAspect="1" noChangeArrowheads="1"/>
          </p:cNvPicPr>
          <p:nvPr/>
        </p:nvPicPr>
        <p:blipFill>
          <a:blip r:embed="rId3" cstate="print"/>
          <a:srcRect/>
          <a:stretch>
            <a:fillRect/>
          </a:stretch>
        </p:blipFill>
        <p:spPr bwMode="auto">
          <a:xfrm>
            <a:off x="7162800" y="304800"/>
            <a:ext cx="1752600" cy="17604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Positives of Bilingual People </a:t>
            </a:r>
            <a:endParaRPr lang="en-US" dirty="0"/>
          </a:p>
        </p:txBody>
      </p:sp>
      <p:sp>
        <p:nvSpPr>
          <p:cNvPr id="3" name="Content Placeholder 2"/>
          <p:cNvSpPr>
            <a:spLocks noGrp="1"/>
          </p:cNvSpPr>
          <p:nvPr>
            <p:ph idx="1"/>
          </p:nvPr>
        </p:nvSpPr>
        <p:spPr/>
        <p:txBody>
          <a:bodyPr>
            <a:normAutofit/>
          </a:bodyPr>
          <a:lstStyle/>
          <a:p>
            <a:r>
              <a:rPr lang="en-US" dirty="0" smtClean="0"/>
              <a:t>If you speak more than one language you are more likely to get a better job.</a:t>
            </a:r>
          </a:p>
          <a:p>
            <a:r>
              <a:rPr lang="en-US" dirty="0" smtClean="0"/>
              <a:t>According to the text </a:t>
            </a:r>
            <a:r>
              <a:rPr lang="en-US" u="sng" dirty="0" smtClean="0"/>
              <a:t>Benefits of Being Bilingual,</a:t>
            </a:r>
            <a:r>
              <a:rPr lang="en-US" dirty="0" smtClean="0"/>
              <a:t> it shows, “second language – an important personal skill in our increasingly diverse society”</a:t>
            </a:r>
          </a:p>
          <a:p>
            <a:r>
              <a:rPr lang="en-US" dirty="0" smtClean="0"/>
              <a:t>They participate in the global community in more ways </a:t>
            </a:r>
          </a:p>
          <a:p>
            <a:r>
              <a:rPr lang="en-US" dirty="0" smtClean="0"/>
              <a:t>I am proud of what we have accomplished over the past few months and I am proud to be part of MSA.</a:t>
            </a:r>
          </a:p>
          <a:p>
            <a:endParaRPr lang="en-US"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Statistics at Seven Hills Charter Public School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t>We put together a survey for 6</a:t>
            </a:r>
            <a:r>
              <a:rPr lang="en-US" sz="2400" baseline="30000" dirty="0" smtClean="0"/>
              <a:t>th</a:t>
            </a:r>
            <a:r>
              <a:rPr lang="en-US" sz="2400" dirty="0" smtClean="0"/>
              <a:t>, 7</a:t>
            </a:r>
            <a:r>
              <a:rPr lang="en-US" sz="2400" baseline="30000" dirty="0" smtClean="0"/>
              <a:t>th</a:t>
            </a:r>
            <a:r>
              <a:rPr lang="en-US" sz="2400" dirty="0" smtClean="0"/>
              <a:t>, and 8</a:t>
            </a:r>
            <a:r>
              <a:rPr lang="en-US" sz="2400" baseline="30000" dirty="0" smtClean="0"/>
              <a:t>th</a:t>
            </a:r>
            <a:r>
              <a:rPr lang="en-US" sz="2400" dirty="0" smtClean="0"/>
              <a:t> graders so that we could see other opinions so that we can change the name for the whole school.</a:t>
            </a:r>
          </a:p>
          <a:p>
            <a:pPr>
              <a:buFont typeface="Wingdings" pitchFamily="2" charset="2"/>
              <a:buChar char="Ø"/>
            </a:pPr>
            <a:r>
              <a:rPr lang="en-US" sz="2400" dirty="0" smtClean="0"/>
              <a:t> 109 students in SHCPS took the survey </a:t>
            </a:r>
          </a:p>
          <a:p>
            <a:pPr>
              <a:buFont typeface="Wingdings" pitchFamily="2" charset="2"/>
              <a:buChar char="Ø"/>
            </a:pPr>
            <a:r>
              <a:rPr lang="en-US" sz="2400" dirty="0" smtClean="0"/>
              <a:t> 65% of the students said yes that they speak a different language </a:t>
            </a:r>
          </a:p>
          <a:p>
            <a:endParaRPr lang="en-US" sz="1600" dirty="0" smtClean="0"/>
          </a:p>
        </p:txBody>
      </p:sp>
      <p:graphicFrame>
        <p:nvGraphicFramePr>
          <p:cNvPr id="4" name="Chart 3"/>
          <p:cNvGraphicFramePr/>
          <p:nvPr/>
        </p:nvGraphicFramePr>
        <p:xfrm>
          <a:off x="1905000" y="3657600"/>
          <a:ext cx="5486400" cy="32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Stats…..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66% are currently in English as a Second Language or have gone in the past </a:t>
            </a:r>
          </a:p>
          <a:p>
            <a:pPr>
              <a:buFont typeface="Wingdings" pitchFamily="2" charset="2"/>
              <a:buChar char="Ø"/>
            </a:pPr>
            <a:r>
              <a:rPr lang="en-US" dirty="0" smtClean="0"/>
              <a:t> 12% of the students were teased </a:t>
            </a:r>
          </a:p>
          <a:p>
            <a:pPr>
              <a:buFont typeface="Wingdings" pitchFamily="2" charset="2"/>
              <a:buChar char="Ø"/>
            </a:pPr>
            <a:r>
              <a:rPr lang="en-US" dirty="0" smtClean="0"/>
              <a:t> 33% of the students speak other languages daily</a:t>
            </a:r>
          </a:p>
          <a:p>
            <a:pPr>
              <a:buFont typeface="Wingdings" pitchFamily="2" charset="2"/>
              <a:buChar char="Ø"/>
            </a:pPr>
            <a:r>
              <a:rPr lang="en-US" dirty="0" smtClean="0"/>
              <a:t>72% of these students who took the survey  prefer the name Multilingual Student Association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4953000"/>
          </a:xfrm>
        </p:spPr>
        <p:txBody>
          <a:bodyPr>
            <a:normAutofit fontScale="92500" lnSpcReduction="10000"/>
          </a:bodyPr>
          <a:lstStyle/>
          <a:p>
            <a:pPr algn="ctr">
              <a:buNone/>
            </a:pPr>
            <a:r>
              <a:rPr lang="en-US" dirty="0" smtClean="0"/>
              <a:t>What do you think of when you hear ESL?</a:t>
            </a:r>
          </a:p>
          <a:p>
            <a:pPr>
              <a:buNone/>
            </a:pPr>
            <a:endParaRPr lang="en-US" dirty="0" smtClean="0"/>
          </a:p>
          <a:p>
            <a:r>
              <a:rPr lang="en-US" dirty="0" smtClean="0"/>
              <a:t>“English is hard for them”</a:t>
            </a:r>
          </a:p>
          <a:p>
            <a:r>
              <a:rPr lang="en-US" dirty="0" smtClean="0"/>
              <a:t>“I think they are different”</a:t>
            </a:r>
          </a:p>
          <a:p>
            <a:r>
              <a:rPr lang="en-US" dirty="0" smtClean="0"/>
              <a:t>“They have trouble talking”</a:t>
            </a:r>
          </a:p>
          <a:p>
            <a:r>
              <a:rPr lang="en-US" dirty="0" smtClean="0"/>
              <a:t>“Need extra help”</a:t>
            </a:r>
          </a:p>
          <a:p>
            <a:r>
              <a:rPr lang="en-US" dirty="0" smtClean="0"/>
              <a:t>“Don’t know English”</a:t>
            </a:r>
          </a:p>
          <a:p>
            <a:r>
              <a:rPr lang="en-US" dirty="0" smtClean="0"/>
              <a:t>“A special class for kids who need help”</a:t>
            </a:r>
          </a:p>
          <a:p>
            <a:r>
              <a:rPr lang="en-US" dirty="0" smtClean="0"/>
              <a:t>“They struggle with something”</a:t>
            </a:r>
            <a:endParaRPr lang="en-US" dirty="0"/>
          </a:p>
        </p:txBody>
      </p:sp>
      <p:sp>
        <p:nvSpPr>
          <p:cNvPr id="4" name="Content Placeholder 3"/>
          <p:cNvSpPr>
            <a:spLocks noGrp="1"/>
          </p:cNvSpPr>
          <p:nvPr>
            <p:ph sz="half" idx="2"/>
          </p:nvPr>
        </p:nvSpPr>
        <p:spPr>
          <a:xfrm>
            <a:off x="4648200" y="533400"/>
            <a:ext cx="4038600" cy="5029200"/>
          </a:xfrm>
        </p:spPr>
        <p:txBody>
          <a:bodyPr>
            <a:normAutofit fontScale="92500" lnSpcReduction="10000"/>
          </a:bodyPr>
          <a:lstStyle/>
          <a:p>
            <a:pPr algn="ctr">
              <a:buNone/>
            </a:pPr>
            <a:r>
              <a:rPr lang="en-US" dirty="0" smtClean="0"/>
              <a:t>What do you think of when you hear MSA?</a:t>
            </a:r>
          </a:p>
          <a:p>
            <a:pPr>
              <a:buNone/>
            </a:pPr>
            <a:endParaRPr lang="en-US" dirty="0" smtClean="0"/>
          </a:p>
          <a:p>
            <a:r>
              <a:rPr lang="en-US" dirty="0" smtClean="0"/>
              <a:t>“I think of people from different places in the world”</a:t>
            </a:r>
          </a:p>
          <a:p>
            <a:r>
              <a:rPr lang="en-US" dirty="0" smtClean="0"/>
              <a:t>“I think they are smart”</a:t>
            </a:r>
          </a:p>
          <a:p>
            <a:r>
              <a:rPr lang="en-US" dirty="0" smtClean="0"/>
              <a:t>“They know how to speak more than one language”</a:t>
            </a:r>
          </a:p>
          <a:p>
            <a:r>
              <a:rPr lang="en-US" dirty="0" smtClean="0"/>
              <a:t>“I think of a group of people coming together”</a:t>
            </a:r>
          </a:p>
          <a:p>
            <a:r>
              <a:rPr lang="en-US" dirty="0" smtClean="0"/>
              <a:t>“Wow! A student can speak many languages.”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a:t>
            </a:r>
            <a:endParaRPr lang="en-US" dirty="0"/>
          </a:p>
        </p:txBody>
      </p:sp>
      <p:pic>
        <p:nvPicPr>
          <p:cNvPr id="4" name="Content Placeholder 3" descr="Fixed-Mindset-v’s-Growth-Mindset-Carol-Dweck-Habits-for-Wellbeing.jpg"/>
          <p:cNvPicPr>
            <a:picLocks noGrp="1" noChangeAspect="1"/>
          </p:cNvPicPr>
          <p:nvPr>
            <p:ph sz="quarter" idx="1"/>
          </p:nvPr>
        </p:nvPicPr>
        <p:blipFill>
          <a:blip r:embed="rId3" cstate="print"/>
          <a:stretch>
            <a:fillRect/>
          </a:stretch>
        </p:blipFill>
        <p:spPr>
          <a:xfrm>
            <a:off x="59450" y="1"/>
            <a:ext cx="9084550"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905000"/>
          </a:xfrm>
        </p:spPr>
        <p:txBody>
          <a:bodyPr>
            <a:normAutofit fontScale="90000"/>
          </a:bodyPr>
          <a:lstStyle/>
          <a:p>
            <a:r>
              <a:rPr lang="en-US" sz="4800" dirty="0" smtClean="0">
                <a:latin typeface="Times New Roman" pitchFamily="18" charset="0"/>
                <a:cs typeface="Times New Roman" pitchFamily="18" charset="0"/>
              </a:rPr>
              <a:t>The Secret Behind Being an</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ESL Student</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514600"/>
            <a:ext cx="8229600" cy="3840163"/>
          </a:xfrm>
        </p:spPr>
        <p:txBody>
          <a:bodyPr/>
          <a:lstStyle/>
          <a:p>
            <a:pPr algn="ctr">
              <a:buNone/>
            </a:pPr>
            <a:r>
              <a:rPr lang="en-US" dirty="0" smtClean="0">
                <a:latin typeface="Times New Roman" pitchFamily="18" charset="0"/>
                <a:cs typeface="Times New Roman" pitchFamily="18" charset="0"/>
              </a:rPr>
              <a:t>by Marcos Santos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Mindset</a:t>
            </a:r>
            <a:endParaRPr lang="en-US" dirty="0"/>
          </a:p>
        </p:txBody>
      </p:sp>
      <p:sp>
        <p:nvSpPr>
          <p:cNvPr id="3" name="Content Placeholder 2"/>
          <p:cNvSpPr>
            <a:spLocks noGrp="1"/>
          </p:cNvSpPr>
          <p:nvPr>
            <p:ph idx="1"/>
          </p:nvPr>
        </p:nvSpPr>
        <p:spPr/>
        <p:txBody>
          <a:bodyPr/>
          <a:lstStyle/>
          <a:p>
            <a:r>
              <a:rPr lang="en-US" dirty="0" smtClean="0"/>
              <a:t>The meaning of ELL gives students a fixed mindset</a:t>
            </a:r>
          </a:p>
          <a:p>
            <a:r>
              <a:rPr lang="en-US" dirty="0" smtClean="0"/>
              <a:t>It’s based on the things you can’t do</a:t>
            </a:r>
          </a:p>
          <a:p>
            <a:r>
              <a:rPr lang="en-US" dirty="0" smtClean="0"/>
              <a:t>Students feel like they don’t know enough.</a:t>
            </a:r>
          </a:p>
          <a:p>
            <a:r>
              <a:rPr lang="en-US" dirty="0" smtClean="0"/>
              <a:t>People stop believing in themselves and they have a harder time.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a:t>
            </a:r>
            <a:endParaRPr lang="en-US" dirty="0"/>
          </a:p>
        </p:txBody>
      </p:sp>
      <p:sp>
        <p:nvSpPr>
          <p:cNvPr id="3" name="Content Placeholder 2"/>
          <p:cNvSpPr>
            <a:spLocks noGrp="1"/>
          </p:cNvSpPr>
          <p:nvPr>
            <p:ph idx="1"/>
          </p:nvPr>
        </p:nvSpPr>
        <p:spPr/>
        <p:txBody>
          <a:bodyPr/>
          <a:lstStyle/>
          <a:p>
            <a:r>
              <a:rPr lang="en-US" dirty="0" smtClean="0"/>
              <a:t> The meaning of MLS gives students a growth mindset</a:t>
            </a:r>
          </a:p>
          <a:p>
            <a:r>
              <a:rPr lang="en-US" dirty="0" smtClean="0"/>
              <a:t>It’s based on the things I can do</a:t>
            </a:r>
          </a:p>
          <a:p>
            <a:r>
              <a:rPr lang="en-US" dirty="0" smtClean="0"/>
              <a:t>People with growth mindset overcome the negatives and fix mistakes</a:t>
            </a:r>
          </a:p>
          <a:p>
            <a:r>
              <a:rPr lang="en-US" dirty="0" smtClean="0"/>
              <a:t>It makes me feel like I believe in myself and I can do anything if I work hard.</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758952"/>
          </a:xfrm>
        </p:spPr>
        <p:txBody>
          <a:bodyPr>
            <a:noAutofit/>
          </a:bodyPr>
          <a:lstStyle/>
          <a:p>
            <a:r>
              <a:rPr lang="en-US" sz="2400" dirty="0" smtClean="0"/>
              <a:t>Seven Hills has been grateful to have the name MSA and we would like to change it for the whole country. We believe that words can change the world.</a:t>
            </a:r>
            <a:endParaRPr lang="en-US" sz="2400" dirty="0" smtClean="0">
              <a:effectLst>
                <a:outerShdw blurRad="38100" dist="38100" dir="2700000" algn="tl">
                  <a:srgbClr val="000000">
                    <a:alpha val="43137"/>
                  </a:srgbClr>
                </a:outerShdw>
              </a:effectLst>
            </a:endParaRPr>
          </a:p>
        </p:txBody>
      </p:sp>
      <p:pic>
        <p:nvPicPr>
          <p:cNvPr id="4" name="Picture 3" descr="http://geoawesomeness.com/wp-content/uploads/2015/10/Collection-national-flags.png"/>
          <p:cNvPicPr/>
          <p:nvPr/>
        </p:nvPicPr>
        <p:blipFill>
          <a:blip r:embed="rId3" cstate="print"/>
          <a:srcRect/>
          <a:stretch>
            <a:fillRect/>
          </a:stretch>
        </p:blipFill>
        <p:spPr bwMode="auto">
          <a:xfrm>
            <a:off x="1600200" y="1676400"/>
            <a:ext cx="5943600" cy="2575560"/>
          </a:xfrm>
          <a:prstGeom prst="rect">
            <a:avLst/>
          </a:prstGeom>
          <a:noFill/>
          <a:ln w="9525">
            <a:noFill/>
            <a:miter lim="800000"/>
            <a:headEnd/>
            <a:tailEnd/>
          </a:ln>
        </p:spPr>
      </p:pic>
      <p:pic>
        <p:nvPicPr>
          <p:cNvPr id="5" name="Picture 4" descr="http://www.jeromefire.com/loose_equipment/images/MSA%20Logo-cmyk-use.jpg"/>
          <p:cNvPicPr/>
          <p:nvPr/>
        </p:nvPicPr>
        <p:blipFill>
          <a:blip r:embed="rId4" cstate="print"/>
          <a:srcRect/>
          <a:stretch>
            <a:fillRect/>
          </a:stretch>
        </p:blipFill>
        <p:spPr bwMode="auto">
          <a:xfrm>
            <a:off x="1600200" y="4267200"/>
            <a:ext cx="5943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lstStyle/>
          <a:p>
            <a:pPr>
              <a:buNone/>
            </a:pPr>
            <a:r>
              <a:rPr lang="en-US" dirty="0" smtClean="0"/>
              <a:t>Seven Hills officially recognizes the labels:</a:t>
            </a:r>
          </a:p>
          <a:p>
            <a:r>
              <a:rPr lang="en-US" dirty="0" smtClean="0"/>
              <a:t>Multilingual Student</a:t>
            </a:r>
          </a:p>
          <a:p>
            <a:r>
              <a:rPr lang="en-US" dirty="0" smtClean="0"/>
              <a:t>Multilingual Student Association</a:t>
            </a:r>
          </a:p>
          <a:p>
            <a:pPr>
              <a:buNone/>
            </a:pPr>
            <a:endParaRPr lang="en-US" dirty="0" smtClean="0"/>
          </a:p>
          <a:p>
            <a:r>
              <a:rPr lang="en-US" dirty="0" smtClean="0"/>
              <a:t>The Multilingual Students then presented at assemblies in order to educate students and teachers on the new terminology and the purpose behind the changes.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sz="quarter" idx="1"/>
          </p:nvPr>
        </p:nvSpPr>
        <p:spPr/>
        <p:txBody>
          <a:bodyPr/>
          <a:lstStyle/>
          <a:p>
            <a:r>
              <a:rPr lang="en-US" dirty="0" smtClean="0"/>
              <a:t>Less students are being teased or called names</a:t>
            </a:r>
          </a:p>
          <a:p>
            <a:r>
              <a:rPr lang="en-US" dirty="0" smtClean="0"/>
              <a:t>Multilingual Students are more confident</a:t>
            </a:r>
          </a:p>
          <a:p>
            <a:r>
              <a:rPr lang="en-US" dirty="0" smtClean="0"/>
              <a:t>Inclusive classroom community</a:t>
            </a:r>
          </a:p>
          <a:p>
            <a:r>
              <a:rPr lang="en-US" dirty="0" smtClean="0"/>
              <a:t>Better self advocacy</a:t>
            </a:r>
          </a:p>
          <a:p>
            <a:r>
              <a:rPr lang="en-US" dirty="0" smtClean="0"/>
              <a:t>More students exhibit growth mindset thinking</a:t>
            </a:r>
          </a:p>
          <a:p>
            <a:r>
              <a:rPr lang="en-US" dirty="0" smtClean="0"/>
              <a:t>Higher academic achievement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Campaign Continues…</a:t>
            </a:r>
            <a:endParaRPr lang="en-US" dirty="0"/>
          </a:p>
        </p:txBody>
      </p:sp>
      <p:sp>
        <p:nvSpPr>
          <p:cNvPr id="3" name="Content Placeholder 2"/>
          <p:cNvSpPr>
            <a:spLocks noGrp="1"/>
          </p:cNvSpPr>
          <p:nvPr>
            <p:ph sz="quarter" idx="1"/>
          </p:nvPr>
        </p:nvSpPr>
        <p:spPr/>
        <p:txBody>
          <a:bodyPr/>
          <a:lstStyle/>
          <a:p>
            <a:r>
              <a:rPr lang="en-US" dirty="0" smtClean="0"/>
              <a:t>White House petition: 727 signatures (closed)</a:t>
            </a:r>
          </a:p>
          <a:p>
            <a:r>
              <a:rPr lang="en-US" dirty="0" smtClean="0"/>
              <a:t>Change.org petition: 62 signatures and counting!</a:t>
            </a:r>
          </a:p>
          <a:p>
            <a:r>
              <a:rPr lang="en-US" dirty="0" smtClean="0"/>
              <a:t>Shout out from Kid President</a:t>
            </a:r>
          </a:p>
          <a:p>
            <a:endParaRPr lang="en-US" dirty="0" smtClean="0"/>
          </a:p>
          <a:p>
            <a:endParaRPr lang="en-US" dirty="0" smtClean="0"/>
          </a:p>
          <a:p>
            <a:endParaRPr lang="en-US" dirty="0" smtClean="0"/>
          </a:p>
          <a:p>
            <a:endParaRPr lang="en-US" dirty="0" smtClean="0"/>
          </a:p>
          <a:p>
            <a:pPr>
              <a:buNone/>
            </a:pPr>
            <a:endParaRPr lang="en-US" dirty="0" smtClean="0"/>
          </a:p>
        </p:txBody>
      </p:sp>
      <p:pic>
        <p:nvPicPr>
          <p:cNvPr id="8" name="Picture 7" descr="Kid President.png"/>
          <p:cNvPicPr>
            <a:picLocks noChangeAspect="1"/>
          </p:cNvPicPr>
          <p:nvPr/>
        </p:nvPicPr>
        <p:blipFill>
          <a:blip r:embed="rId3" cstate="print"/>
          <a:stretch>
            <a:fillRect/>
          </a:stretch>
        </p:blipFill>
        <p:spPr>
          <a:xfrm>
            <a:off x="1371600" y="3124200"/>
            <a:ext cx="6477000" cy="329290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Campaign Continues…</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a:p>
        </p:txBody>
      </p:sp>
      <p:pic>
        <p:nvPicPr>
          <p:cNvPr id="4" name="Picture 3" descr="IMG_1064.JPG"/>
          <p:cNvPicPr>
            <a:picLocks noChangeAspect="1"/>
          </p:cNvPicPr>
          <p:nvPr/>
        </p:nvPicPr>
        <p:blipFill>
          <a:blip r:embed="rId3" cstate="print"/>
          <a:stretch>
            <a:fillRect/>
          </a:stretch>
        </p:blipFill>
        <p:spPr>
          <a:xfrm>
            <a:off x="228600" y="2133600"/>
            <a:ext cx="4064000" cy="3048000"/>
          </a:xfrm>
          <a:prstGeom prst="rect">
            <a:avLst/>
          </a:prstGeom>
        </p:spPr>
      </p:pic>
      <p:sp>
        <p:nvSpPr>
          <p:cNvPr id="5" name="TextBox 4"/>
          <p:cNvSpPr txBox="1"/>
          <p:nvPr/>
        </p:nvSpPr>
        <p:spPr>
          <a:xfrm>
            <a:off x="228600" y="1371600"/>
            <a:ext cx="4114800" cy="646331"/>
          </a:xfrm>
          <a:prstGeom prst="rect">
            <a:avLst/>
          </a:prstGeom>
          <a:noFill/>
        </p:spPr>
        <p:txBody>
          <a:bodyPr wrap="square" rtlCol="0">
            <a:spAutoFit/>
          </a:bodyPr>
          <a:lstStyle/>
          <a:p>
            <a:pPr algn="ctr"/>
            <a:r>
              <a:rPr lang="en-US" dirty="0" err="1" smtClean="0"/>
              <a:t>Manassh</a:t>
            </a:r>
            <a:r>
              <a:rPr lang="en-US" dirty="0" smtClean="0"/>
              <a:t> and Deborah were interviewed on Soapbox, WCCA TV13</a:t>
            </a:r>
          </a:p>
        </p:txBody>
      </p:sp>
      <p:pic>
        <p:nvPicPr>
          <p:cNvPr id="7" name="Picture 6" descr="IMG_1469.JPG"/>
          <p:cNvPicPr>
            <a:picLocks noChangeAspect="1"/>
          </p:cNvPicPr>
          <p:nvPr/>
        </p:nvPicPr>
        <p:blipFill>
          <a:blip r:embed="rId4" cstate="print"/>
          <a:stretch>
            <a:fillRect/>
          </a:stretch>
        </p:blipFill>
        <p:spPr>
          <a:xfrm>
            <a:off x="4724400" y="2286000"/>
            <a:ext cx="4165600" cy="3124200"/>
          </a:xfrm>
          <a:prstGeom prst="rect">
            <a:avLst/>
          </a:prstGeom>
        </p:spPr>
      </p:pic>
      <p:sp>
        <p:nvSpPr>
          <p:cNvPr id="8" name="TextBox 7"/>
          <p:cNvSpPr txBox="1"/>
          <p:nvPr/>
        </p:nvSpPr>
        <p:spPr>
          <a:xfrm>
            <a:off x="4876800" y="5410200"/>
            <a:ext cx="3810000" cy="646331"/>
          </a:xfrm>
          <a:prstGeom prst="rect">
            <a:avLst/>
          </a:prstGeom>
          <a:noFill/>
        </p:spPr>
        <p:txBody>
          <a:bodyPr wrap="square" rtlCol="0">
            <a:spAutoFit/>
          </a:bodyPr>
          <a:lstStyle/>
          <a:p>
            <a:pPr algn="ctr"/>
            <a:r>
              <a:rPr lang="en-US" dirty="0" smtClean="0"/>
              <a:t>Samantha, Marcos, and </a:t>
            </a:r>
            <a:r>
              <a:rPr lang="en-US" dirty="0" err="1" smtClean="0"/>
              <a:t>Lawrencia</a:t>
            </a:r>
            <a:r>
              <a:rPr lang="en-US" dirty="0" smtClean="0"/>
              <a:t> presented speeches to BESE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Learning is…</a:t>
            </a:r>
            <a:endParaRPr lang="en-US" dirty="0"/>
          </a:p>
        </p:txBody>
      </p:sp>
      <p:sp>
        <p:nvSpPr>
          <p:cNvPr id="3" name="Content Placeholder 2"/>
          <p:cNvSpPr>
            <a:spLocks noGrp="1"/>
          </p:cNvSpPr>
          <p:nvPr>
            <p:ph sz="quarter" idx="1"/>
          </p:nvPr>
        </p:nvSpPr>
        <p:spPr/>
        <p:txBody>
          <a:bodyPr/>
          <a:lstStyle/>
          <a:p>
            <a:pPr algn="ctr">
              <a:buNone/>
            </a:pPr>
            <a:r>
              <a:rPr lang="en-US" dirty="0" smtClean="0"/>
              <a:t>“a form of experiential education where learning occurs through a cycle of action and reflection as students. . . seek to achieve real objectives for the community and deeper understanding and skills for themselves. In the process, students link personal and social development with academic and cognitive development. . . experience enhances understanding; understanding leads to more effective action.”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Learning and Multilingual Students</a:t>
            </a:r>
            <a:endParaRPr lang="en-US" dirty="0"/>
          </a:p>
        </p:txBody>
      </p:sp>
      <p:sp>
        <p:nvSpPr>
          <p:cNvPr id="3" name="Content Placeholder 2"/>
          <p:cNvSpPr>
            <a:spLocks noGrp="1"/>
          </p:cNvSpPr>
          <p:nvPr>
            <p:ph sz="quarter" idx="1"/>
          </p:nvPr>
        </p:nvSpPr>
        <p:spPr/>
        <p:txBody>
          <a:bodyPr/>
          <a:lstStyle/>
          <a:p>
            <a:pPr algn="ctr">
              <a:buNone/>
            </a:pPr>
            <a:r>
              <a:rPr lang="en-US" dirty="0" smtClean="0"/>
              <a:t>“I've observed rising pride and camaraderie among multilingual students as they take their initiative to higher levels. In addition, their individual confidence in language skills and public speaking has grown by presenting to various groups along the way. This group of students exemplify the adage, "Never underestimate the power of a small group of thoughtful, committed citizens to change the world!"</a:t>
            </a:r>
          </a:p>
          <a:p>
            <a:pPr algn="ctr">
              <a:buNone/>
            </a:pPr>
            <a:r>
              <a:rPr lang="en-US" dirty="0" smtClean="0"/>
              <a:t>- Jason </a:t>
            </a:r>
            <a:r>
              <a:rPr lang="en-US" dirty="0" err="1" smtClean="0"/>
              <a:t>Dimen</a:t>
            </a:r>
            <a:r>
              <a:rPr lang="en-US" dirty="0" smtClean="0"/>
              <a:t>, 7</a:t>
            </a:r>
            <a:r>
              <a:rPr lang="en-US" baseline="30000" dirty="0" smtClean="0"/>
              <a:t>th</a:t>
            </a:r>
            <a:r>
              <a:rPr lang="en-US" dirty="0" smtClean="0"/>
              <a:t> Grade Math Teacher</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Growth Mindset</a:t>
            </a:r>
            <a:endParaRPr lang="en-US" dirty="0"/>
          </a:p>
        </p:txBody>
      </p:sp>
      <p:sp>
        <p:nvSpPr>
          <p:cNvPr id="3" name="Content Placeholder 2"/>
          <p:cNvSpPr>
            <a:spLocks noGrp="1"/>
          </p:cNvSpPr>
          <p:nvPr>
            <p:ph sz="quarter" idx="1"/>
          </p:nvPr>
        </p:nvSpPr>
        <p:spPr/>
        <p:txBody>
          <a:bodyPr>
            <a:normAutofit/>
          </a:bodyPr>
          <a:lstStyle/>
          <a:p>
            <a:pPr algn="ctr">
              <a:buNone/>
            </a:pPr>
            <a:r>
              <a:rPr lang="en-US" dirty="0" smtClean="0"/>
              <a:t>When you say…</a:t>
            </a:r>
          </a:p>
          <a:p>
            <a:pPr algn="ctr">
              <a:buNone/>
            </a:pPr>
            <a:r>
              <a:rPr lang="en-US" i="1" dirty="0" smtClean="0"/>
              <a:t>“Wow, that’s a really good score, you’re so smart” </a:t>
            </a:r>
          </a:p>
          <a:p>
            <a:pPr algn="ctr">
              <a:buNone/>
            </a:pPr>
            <a:r>
              <a:rPr lang="en-US" dirty="0" smtClean="0"/>
              <a:t>It tells me that intelligence is based on fixed, innate abilities and either I have talent or I don’t.</a:t>
            </a:r>
          </a:p>
          <a:p>
            <a:endParaRPr lang="en-US" dirty="0" smtClean="0"/>
          </a:p>
          <a:p>
            <a:pPr algn="ctr">
              <a:buNone/>
            </a:pPr>
            <a:r>
              <a:rPr lang="en-US" i="1" dirty="0" smtClean="0"/>
              <a:t>“Wow, that’s a really good score, you must have tried really hard.”</a:t>
            </a:r>
          </a:p>
          <a:p>
            <a:pPr algn="ctr">
              <a:buNone/>
            </a:pPr>
            <a:r>
              <a:rPr lang="en-US" dirty="0" smtClean="0"/>
              <a:t>It tells me that intelligence is something I develop based on my effort.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You!</a:t>
            </a:r>
            <a:endParaRPr lang="en-US" dirty="0"/>
          </a:p>
        </p:txBody>
      </p:sp>
      <p:sp>
        <p:nvSpPr>
          <p:cNvPr id="3" name="Content Placeholder 2"/>
          <p:cNvSpPr>
            <a:spLocks noGrp="1"/>
          </p:cNvSpPr>
          <p:nvPr>
            <p:ph sz="quarter" idx="1"/>
          </p:nvPr>
        </p:nvSpPr>
        <p:spPr/>
        <p:txBody>
          <a:bodyPr/>
          <a:lstStyle/>
          <a:p>
            <a:r>
              <a:rPr lang="en-US" dirty="0" smtClean="0"/>
              <a:t>Sign our petition</a:t>
            </a:r>
          </a:p>
          <a:p>
            <a:r>
              <a:rPr lang="en-US" dirty="0" smtClean="0"/>
              <a:t>Spread the word on social media</a:t>
            </a:r>
          </a:p>
          <a:p>
            <a:r>
              <a:rPr lang="en-US" dirty="0" smtClean="0"/>
              <a:t>Talk with students and administrators about adopting these strengths based labels within your own school</a:t>
            </a:r>
          </a:p>
          <a:p>
            <a:r>
              <a:rPr lang="en-US" dirty="0" smtClean="0"/>
              <a:t>Try service learning within your own classroom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7855652233_69f0cb6dc3.jpg"/>
          <p:cNvPicPr>
            <a:picLocks noGrp="1" noChangeAspect="1"/>
          </p:cNvPicPr>
          <p:nvPr>
            <p:ph sz="quarter" idx="1"/>
          </p:nvPr>
        </p:nvPicPr>
        <p:blipFill>
          <a:blip r:embed="rId3" cstate="print"/>
          <a:srcRect b="10000"/>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amous-Failures.jpg"/>
          <p:cNvPicPr>
            <a:picLocks noGrp="1" noChangeAspect="1"/>
          </p:cNvPicPr>
          <p:nvPr>
            <p:ph sz="quarter" idx="1"/>
          </p:nvPr>
        </p:nvPicPr>
        <p:blipFill>
          <a:blip r:embed="rId3" cstate="print"/>
          <a:stretch>
            <a:fillRect/>
          </a:stretch>
        </p:blipFill>
        <p:spPr>
          <a:xfrm>
            <a:off x="228600" y="0"/>
            <a:ext cx="86868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Closing the Achievement Gap</a:t>
            </a:r>
            <a:endParaRPr lang="en-US" dirty="0"/>
          </a:p>
        </p:txBody>
      </p:sp>
      <p:sp>
        <p:nvSpPr>
          <p:cNvPr id="3" name="Content Placeholder 2"/>
          <p:cNvSpPr>
            <a:spLocks noGrp="1"/>
          </p:cNvSpPr>
          <p:nvPr>
            <p:ph sz="quarter" idx="1"/>
          </p:nvPr>
        </p:nvSpPr>
        <p:spPr/>
        <p:txBody>
          <a:bodyPr>
            <a:normAutofit fontScale="92500"/>
          </a:bodyPr>
          <a:lstStyle/>
          <a:p>
            <a:r>
              <a:rPr lang="en-US" dirty="0" smtClean="0"/>
              <a:t>In one year, a kindergarten class in Harlem, New York scored in the 95th percentile on the National Achievement Test. Many of those kids could not hold a pencil when they arrived at school.</a:t>
            </a:r>
          </a:p>
          <a:p>
            <a:r>
              <a:rPr lang="en-US" dirty="0" smtClean="0"/>
              <a:t> In one year, fourth grade students in the South Bronx, way behind, became the number one fourth grade class in the state of New York on the state math test.</a:t>
            </a:r>
          </a:p>
          <a:p>
            <a:r>
              <a:rPr lang="en-US" dirty="0" smtClean="0"/>
              <a:t> In a year and a half, Native American students in a school on a reservation went from the bottom of their district to the top, and that district included affluent sections of Seattle.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Ofelia Garcia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i="1" dirty="0" smtClean="0"/>
              <a:t> </a:t>
            </a:r>
            <a:r>
              <a:rPr lang="en-US" dirty="0" smtClean="0"/>
              <a:t>“English language learners are in fact emergent bilinguals. That is, through school and through acquiring English, these children become bilingual, able to continue to function in their home language as well as in English, their new language and that of school. When officials and educators ignore the bilingualism that these students can and often must develop through schooling in the United States, they perpetuate inequities in the education of these children. That is, they discount the home languages and cultural understandings of these children and assume their educational needs are the same as a monolingual child.”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7855652233_69f0cb6dc3.jpg"/>
          <p:cNvPicPr>
            <a:picLocks noGrp="1" noChangeAspect="1"/>
          </p:cNvPicPr>
          <p:nvPr>
            <p:ph sz="quarter" idx="1"/>
          </p:nvPr>
        </p:nvPicPr>
        <p:blipFill>
          <a:blip r:embed="rId3" cstate="print"/>
          <a:stretch>
            <a:fillRect/>
          </a:stretch>
        </p:blipFill>
        <p:spPr>
          <a:xfrm>
            <a:off x="1" y="1"/>
            <a:ext cx="9144000" cy="6858000"/>
          </a:xfrm>
        </p:spPr>
      </p:pic>
      <p:sp>
        <p:nvSpPr>
          <p:cNvPr id="5" name="TextBox 4"/>
          <p:cNvSpPr txBox="1"/>
          <p:nvPr/>
        </p:nvSpPr>
        <p:spPr>
          <a:xfrm>
            <a:off x="457200" y="5943600"/>
            <a:ext cx="3581400" cy="400110"/>
          </a:xfrm>
          <a:prstGeom prst="rect">
            <a:avLst/>
          </a:prstGeom>
          <a:noFill/>
        </p:spPr>
        <p:txBody>
          <a:bodyPr wrap="square" rtlCol="0">
            <a:spAutoFit/>
          </a:bodyPr>
          <a:lstStyle/>
          <a:p>
            <a:r>
              <a:rPr lang="en-US" sz="2000" b="1" dirty="0" smtClean="0">
                <a:latin typeface="Informal Roman" pitchFamily="66" charset="0"/>
              </a:rPr>
              <a:t>I’m an English Language Learner.</a:t>
            </a:r>
            <a:endParaRPr lang="en-US" sz="2000" b="1" dirty="0">
              <a:latin typeface="Informal Roman" pitchFamily="66" charset="0"/>
            </a:endParaRPr>
          </a:p>
        </p:txBody>
      </p:sp>
      <p:sp>
        <p:nvSpPr>
          <p:cNvPr id="6" name="TextBox 5"/>
          <p:cNvSpPr txBox="1"/>
          <p:nvPr/>
        </p:nvSpPr>
        <p:spPr>
          <a:xfrm>
            <a:off x="4267200" y="5943600"/>
            <a:ext cx="4114800" cy="400110"/>
          </a:xfrm>
          <a:prstGeom prst="rect">
            <a:avLst/>
          </a:prstGeom>
          <a:noFill/>
        </p:spPr>
        <p:txBody>
          <a:bodyPr wrap="square" rtlCol="0">
            <a:spAutoFit/>
          </a:bodyPr>
          <a:lstStyle/>
          <a:p>
            <a:r>
              <a:rPr lang="en-US" sz="2000" b="1" dirty="0" smtClean="0">
                <a:latin typeface="Informal Roman" pitchFamily="66" charset="0"/>
              </a:rPr>
              <a:t>11. I’m an Emergent Bilingual.</a:t>
            </a:r>
            <a:endParaRPr lang="en-US" sz="2000" b="1" dirty="0">
              <a:latin typeface="Informal Roman" pitchFamily="66" charset="0"/>
            </a:endParaRPr>
          </a:p>
        </p:txBody>
      </p:sp>
      <p:sp>
        <p:nvSpPr>
          <p:cNvPr id="8" name="Rectangle 7"/>
          <p:cNvSpPr/>
          <p:nvPr/>
        </p:nvSpPr>
        <p:spPr>
          <a:xfrm>
            <a:off x="304800" y="6324600"/>
            <a:ext cx="26670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867400" y="6324600"/>
            <a:ext cx="26670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you feel about being called an ELL?</a:t>
            </a:r>
            <a:endParaRPr lang="en-US" dirty="0"/>
          </a:p>
        </p:txBody>
      </p:sp>
      <p:sp>
        <p:nvSpPr>
          <p:cNvPr id="3" name="Content Placeholder 2"/>
          <p:cNvSpPr>
            <a:spLocks noGrp="1"/>
          </p:cNvSpPr>
          <p:nvPr>
            <p:ph sz="quarter" idx="1"/>
          </p:nvPr>
        </p:nvSpPr>
        <p:spPr/>
        <p:txBody>
          <a:bodyPr/>
          <a:lstStyle/>
          <a:p>
            <a:r>
              <a:rPr lang="en-US" dirty="0" smtClean="0"/>
              <a:t>“It makes me feel like I’m dumb” </a:t>
            </a:r>
          </a:p>
          <a:p>
            <a:r>
              <a:rPr lang="en-US" dirty="0" smtClean="0"/>
              <a:t>“Like I can’t do things like everyone else.” </a:t>
            </a:r>
          </a:p>
          <a:p>
            <a:r>
              <a:rPr lang="en-US" dirty="0" smtClean="0"/>
              <a:t>“It doesn't fit because it doesn’t value the languages and cultures we come from.”</a:t>
            </a:r>
          </a:p>
          <a:p>
            <a:r>
              <a:rPr lang="en-US" dirty="0" smtClean="0"/>
              <a:t>“It only looks at what we don’t know.” </a:t>
            </a:r>
          </a:p>
          <a:p>
            <a:r>
              <a:rPr lang="en-US" dirty="0" smtClean="0"/>
              <a:t>“It seems like no one cares that we can speak another language. The only thing that matters is that our English isn’t good enough.”</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13599</TotalTime>
  <Words>1343</Words>
  <Application>Microsoft Office PowerPoint</Application>
  <PresentationFormat>On-screen Show (4:3)</PresentationFormat>
  <Paragraphs>166</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Georgia</vt:lpstr>
      <vt:lpstr>Informal Roman</vt:lpstr>
      <vt:lpstr>Times New Roman</vt:lpstr>
      <vt:lpstr>Wingdings</vt:lpstr>
      <vt:lpstr>Wingdings 2</vt:lpstr>
      <vt:lpstr>Civic</vt:lpstr>
      <vt:lpstr>Instilling ELLs with a Growth Mindset through Self Advocacy</vt:lpstr>
      <vt:lpstr>Growth Mindset</vt:lpstr>
      <vt:lpstr>Developing a Growth Mindset</vt:lpstr>
      <vt:lpstr>PowerPoint Presentation</vt:lpstr>
      <vt:lpstr>PowerPoint Presentation</vt:lpstr>
      <vt:lpstr>Closing the Achievement Gap</vt:lpstr>
      <vt:lpstr>Ofelia Garcia</vt:lpstr>
      <vt:lpstr>PowerPoint Presentation</vt:lpstr>
      <vt:lpstr>How do you feel about being called an ELL?</vt:lpstr>
      <vt:lpstr>Students Brainstormed Alternative Labels</vt:lpstr>
      <vt:lpstr>Changes in Terminology</vt:lpstr>
      <vt:lpstr>Planning</vt:lpstr>
      <vt:lpstr>Putting it All Together</vt:lpstr>
      <vt:lpstr>Definitions</vt:lpstr>
      <vt:lpstr>              Maintaining Two Languages</vt:lpstr>
      <vt:lpstr>Positives of Bilingual People </vt:lpstr>
      <vt:lpstr>Statistics at Seven Hills Charter Public School </vt:lpstr>
      <vt:lpstr>More Stats…..</vt:lpstr>
      <vt:lpstr>PowerPoint Presentation</vt:lpstr>
      <vt:lpstr>The Secret Behind Being an   ESL Student</vt:lpstr>
      <vt:lpstr>Fixed Mindset</vt:lpstr>
      <vt:lpstr>Growth Mindset</vt:lpstr>
      <vt:lpstr>Seven Hills has been grateful to have the name MSA and we would like to change it for the whole country. We believe that words can change the world.</vt:lpstr>
      <vt:lpstr>Results</vt:lpstr>
      <vt:lpstr>Impact</vt:lpstr>
      <vt:lpstr>The Campaign Continues…</vt:lpstr>
      <vt:lpstr>The Campaign Continues…</vt:lpstr>
      <vt:lpstr>Service Learning is…</vt:lpstr>
      <vt:lpstr>Service Learning and Multilingual Students</vt:lpstr>
      <vt:lpstr>We Want You!</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MATSOL Presentation</dc:title>
  <dc:creator>colsen</dc:creator>
  <cp:lastModifiedBy>chestine</cp:lastModifiedBy>
  <cp:revision>16</cp:revision>
  <dcterms:created xsi:type="dcterms:W3CDTF">2016-04-12T15:49:16Z</dcterms:created>
  <dcterms:modified xsi:type="dcterms:W3CDTF">2016-05-07T19:38:26Z</dcterms:modified>
</cp:coreProperties>
</file>