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7" r:id="rId1"/>
  </p:sldMasterIdLst>
  <p:sldIdLst>
    <p:sldId id="256" r:id="rId2"/>
    <p:sldId id="297" r:id="rId3"/>
    <p:sldId id="262" r:id="rId4"/>
    <p:sldId id="263" r:id="rId5"/>
    <p:sldId id="264" r:id="rId6"/>
    <p:sldId id="265" r:id="rId7"/>
    <p:sldId id="266" r:id="rId8"/>
    <p:sldId id="276" r:id="rId9"/>
    <p:sldId id="306" r:id="rId10"/>
    <p:sldId id="277" r:id="rId11"/>
    <p:sldId id="278" r:id="rId12"/>
    <p:sldId id="281" r:id="rId13"/>
    <p:sldId id="282" r:id="rId14"/>
    <p:sldId id="283" r:id="rId15"/>
    <p:sldId id="284" r:id="rId16"/>
    <p:sldId id="285" r:id="rId17"/>
    <p:sldId id="287" r:id="rId18"/>
    <p:sldId id="259" r:id="rId19"/>
    <p:sldId id="288" r:id="rId20"/>
    <p:sldId id="258" r:id="rId21"/>
    <p:sldId id="289" r:id="rId22"/>
    <p:sldId id="295" r:id="rId23"/>
    <p:sldId id="260" r:id="rId24"/>
    <p:sldId id="290" r:id="rId25"/>
    <p:sldId id="299" r:id="rId26"/>
    <p:sldId id="291" r:id="rId27"/>
    <p:sldId id="292" r:id="rId28"/>
    <p:sldId id="293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7"/>
    <p:restoredTop sz="93023"/>
  </p:normalViewPr>
  <p:slideViewPr>
    <p:cSldViewPr snapToGrid="0" snapToObjects="1">
      <p:cViewPr varScale="1">
        <p:scale>
          <a:sx n="114" d="100"/>
          <a:sy n="11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0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1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AD708D-22AF-AA47-8FDE-C04D6DD4DF24}" type="datetimeFigureOut">
              <a:rPr lang="en-US" smtClean="0"/>
              <a:t>5/6/16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55D48C-43F9-554C-9E59-4AFC30B4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ravitateonline.com/wp-content/uploads/2015/05/Fotolia_59878707_Subscription_Monthly_M-e1432326781975.jpg" TargetMode="External"/><Relationship Id="rId3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sl-ej.org/wordpress/issues/volume17/ej66/ej66a1/" TargetMode="External"/><Relationship Id="rId3" Type="http://schemas.openxmlformats.org/officeDocument/2006/relationships/hyperlink" Target="http://scholarworks.umb.edu/gaston_pubs/15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a.us/standards/eld.aspx" TargetMode="External"/><Relationship Id="rId4" Type="http://schemas.openxmlformats.org/officeDocument/2006/relationships/hyperlink" Target="https://www.wida.us/standards/CAN_D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e.mass.edu/ell/guidance_laws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avitateonline.com/wp-content/uploads/2015/05/Fotolia_59878707_Subscription_Monthly_M-e1432326781975.jpg" TargetMode="External"/><Relationship Id="rId4" Type="http://schemas.openxmlformats.org/officeDocument/2006/relationships/hyperlink" Target="http://thumbs.dreamstime.com/x/cartoon-alarm-clock-26327718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de.ct.gov/sde/lib/sde/pdf/curriculum/bilingual/CAPELL_SPED_resource_guide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273" y="129248"/>
            <a:ext cx="10141527" cy="2134450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 smtClean="0">
                <a:latin typeface="Georgia" panose="02040502050405020303" pitchFamily="18" charset="0"/>
              </a:rPr>
              <a:t>ELLs in Special Education</a:t>
            </a:r>
            <a:endParaRPr lang="en-US" sz="5400" b="1" i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ush Script MT" panose="03060802040406070304" pitchFamily="66" charset="0"/>
              </a:rPr>
              <a:t> </a:t>
            </a:r>
            <a:r>
              <a:rPr lang="en-US" b="1" dirty="0">
                <a:latin typeface="Brush Script MT" panose="03060802040406070304" pitchFamily="66" charset="0"/>
              </a:rPr>
              <a:t>Katie Peterson &amp; </a:t>
            </a:r>
            <a:r>
              <a:rPr lang="en-US" b="1" dirty="0" err="1" smtClean="0">
                <a:latin typeface="Brush Script MT" panose="03060802040406070304" pitchFamily="66" charset="0"/>
              </a:rPr>
              <a:t>Theophilia</a:t>
            </a:r>
            <a:r>
              <a:rPr lang="en-US" b="1" dirty="0" smtClean="0">
                <a:latin typeface="Brush Script MT" panose="03060802040406070304" pitchFamily="66" charset="0"/>
              </a:rPr>
              <a:t> </a:t>
            </a:r>
            <a:r>
              <a:rPr lang="en-US" b="1" dirty="0">
                <a:latin typeface="Brush Script MT" panose="03060802040406070304" pitchFamily="66" charset="0"/>
              </a:rPr>
              <a:t>Afful</a:t>
            </a:r>
          </a:p>
          <a:p>
            <a:r>
              <a:rPr lang="en-US" sz="1800" b="1" dirty="0">
                <a:latin typeface="Agency FB" panose="020B0503020202020204" pitchFamily="34" charset="0"/>
              </a:rPr>
              <a:t>Worcester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4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79025"/>
            <a:ext cx="10018713" cy="132142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atin typeface="Georgia" panose="02040502050405020303" pitchFamily="18" charset="0"/>
              </a:rPr>
              <a:t>Categories of Disability</a:t>
            </a:r>
            <a:endParaRPr lang="en-US" sz="54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041" y="1344864"/>
            <a:ext cx="10708395" cy="512203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Incidence: 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Disability (SLD)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or Language Impairments or  Disorders 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or Intellectual Disabilities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or Behavioral Disorders</a:t>
            </a: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275" y="64119"/>
            <a:ext cx="10018713" cy="1243361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Georgia" panose="02040502050405020303" pitchFamily="18" charset="0"/>
              </a:rPr>
              <a:t>Categories of </a:t>
            </a:r>
            <a:r>
              <a:rPr lang="en-US" sz="4800" b="1" i="1" dirty="0" smtClean="0">
                <a:latin typeface="Georgia" panose="02040502050405020303" pitchFamily="18" charset="0"/>
              </a:rPr>
              <a:t>Disability cont.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785" y="1487548"/>
            <a:ext cx="9233353" cy="5409013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Incidence: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Disabilities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Deafness/Hearing Impairments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Orthopedic Impairments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Health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Deaf-Blindness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Traumatic Brain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	</a:t>
            </a:r>
            <a:r>
              <a:rPr lang="en-US" sz="3200" dirty="0" smtClean="0">
                <a:solidFill>
                  <a:schemeClr val="accent1"/>
                </a:solidFill>
              </a:rPr>
              <a:t>	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12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504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33815"/>
            <a:ext cx="10018713" cy="1126274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Georgia" panose="02040502050405020303" pitchFamily="18" charset="0"/>
              </a:rPr>
              <a:t>Cyclic Steps in the IEP Process</a:t>
            </a:r>
            <a:endParaRPr lang="en-US" sz="4400" b="1" i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84313" y="1070517"/>
            <a:ext cx="10116448" cy="516503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Pre-referral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IEP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IEP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endParaRPr lang="en-US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56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/>
              <a:t>		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gravitateonline.com/wp-content/uploads/2015/05/Fotolia_59878707_Subscription_Monthly_M-e1432326781975.jpg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675" y="1260089"/>
            <a:ext cx="4414334" cy="37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0" y="192796"/>
            <a:ext cx="10018713" cy="1162279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latin typeface="Georgia" panose="02040502050405020303" pitchFamily="18" charset="0"/>
              </a:rPr>
              <a:t>Accommodations vs. Modifications</a:t>
            </a:r>
            <a:endParaRPr lang="en-US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10" y="1355075"/>
            <a:ext cx="5186654" cy="4253518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ccess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education curriculum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students are expected to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time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assistive technology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pencil grip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graphic organizers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word processors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cap="none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1983" y="1381275"/>
            <a:ext cx="5300017" cy="4201118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</a:t>
            </a:r>
            <a:r>
              <a:rPr lang="en-US" sz="32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what is being taught or expected from a student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fewer objectives,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different work than other students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fewer questions on assessments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6152" y="5919739"/>
            <a:ext cx="408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Both are meant to help a child learn.</a:t>
            </a:r>
            <a:endParaRPr lang="en-US" sz="2400" b="1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830" y="225813"/>
            <a:ext cx="10018713" cy="919976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Procedural Safeguards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7829" y="1069757"/>
            <a:ext cx="10018713" cy="552847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of each student with a disability </a:t>
            </a:r>
            <a:r>
              <a:rPr lang="en-US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right to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a written explanation of the procedural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safeguards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afforded by law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invited to all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 held about their child’s educational program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permission for their child to be evaluated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obtain independent evaluations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their child’s educational records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requirements for their child’s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</a:t>
            </a:r>
            <a:r>
              <a:rPr lang="is-I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complaints through the use of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mediation</a:t>
            </a:r>
            <a:r>
              <a:rPr lang="is-I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attorneys’ fees if they prevail in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(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63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2358"/>
            <a:ext cx="10018713" cy="986883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Georgia" panose="02040502050405020303" pitchFamily="18" charset="0"/>
              </a:rPr>
              <a:t>Cultural and Linguistic Diversity</a:t>
            </a:r>
            <a:endParaRPr lang="en-US" sz="44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047" y="1730719"/>
            <a:ext cx="10018713" cy="45943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or linguistic diversity is not a disability”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rgbClr val="C00000"/>
                </a:solidFill>
              </a:rPr>
              <a:t>	</a:t>
            </a:r>
            <a:r>
              <a:rPr lang="en-US" sz="6000" dirty="0" smtClean="0">
                <a:solidFill>
                  <a:srgbClr val="C00000"/>
                </a:solidFill>
              </a:rPr>
              <a:t>															</a:t>
            </a:r>
            <a:r>
              <a:rPr lang="en-US" sz="4000" cap="none" dirty="0" smtClean="0"/>
              <a:t>(</a:t>
            </a:r>
            <a:r>
              <a:rPr lang="en-US" sz="1800" cap="none" dirty="0" smtClean="0"/>
              <a:t>Smith, 2007, p. 77</a:t>
            </a:r>
            <a:r>
              <a:rPr lang="en-US" sz="4000" cap="none" dirty="0" smtClean="0"/>
              <a:t>)</a:t>
            </a:r>
            <a:endParaRPr lang="en-US" sz="6000" dirty="0" smtClean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0" y="153331"/>
            <a:ext cx="10018713" cy="106494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Georgia" panose="02040502050405020303" pitchFamily="18" charset="0"/>
              </a:rPr>
              <a:t>Language Differences vs. Language Disorders</a:t>
            </a:r>
            <a:endParaRPr lang="en-US" sz="3200" b="1" i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0011" y="1070517"/>
            <a:ext cx="4895055" cy="531913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b="1" i="1" dirty="0" smtClean="0">
                <a:solidFill>
                  <a:srgbClr val="C00000"/>
                </a:solidFill>
              </a:rPr>
              <a:t>Language Differences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accent and/or dialect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nonverbal cues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slower language acquisition due to high affective filter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with grammar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home language skills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07967" y="1070517"/>
            <a:ext cx="4895056" cy="5675969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Language Disorders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expressive vs. receptive language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ound across multiple areas of language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evident in L1 </a:t>
            </a:r>
            <a:r>
              <a:rPr lang="en-US" sz="3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understanding and formulating language structures and components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presents an inability to meet school language expectations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83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4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32571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How Are ELLs Represented in the Special Education Program?</a:t>
            </a:r>
            <a:endParaRPr lang="en-US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018371"/>
            <a:ext cx="4895056" cy="4839629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rgbClr val="C00000"/>
                </a:solidFill>
              </a:rPr>
              <a:t>Overrepresented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defRPr/>
            </a:pP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common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defRPr/>
            </a:pP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understanding of second language acquisition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defRPr/>
            </a:pP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proceed directly to a special education referral</a:t>
            </a:r>
            <a:endParaRPr lang="en-US" sz="3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6" y="2018371"/>
            <a:ext cx="5310407" cy="461660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rgbClr val="C00000"/>
                </a:solidFill>
              </a:rPr>
              <a:t>Underrepresented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as common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 have a fear of misdiagnosis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 districts have a requirement of at least a year of intensive English instruction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85371"/>
            <a:ext cx="10018713" cy="1377176"/>
          </a:xfrm>
        </p:spPr>
        <p:txBody>
          <a:bodyPr>
            <a:normAutofit/>
          </a:bodyPr>
          <a:lstStyle/>
          <a:p>
            <a:r>
              <a:rPr lang="en-US" sz="8000" b="1" i="1" dirty="0" smtClean="0">
                <a:latin typeface="Georgia" panose="02040502050405020303" pitchFamily="18" charset="0"/>
              </a:rPr>
              <a:t>Red Flags</a:t>
            </a:r>
            <a:endParaRPr lang="en-US" sz="80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980" y="1652155"/>
            <a:ext cx="10885129" cy="4281054"/>
          </a:xfrm>
        </p:spPr>
        <p:txBody>
          <a:bodyPr>
            <a:no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challenge with L1 as with L2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Poorly-developed vocabulary in L1 &amp;L2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literacy or oracy skills in L1 &amp; L2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7086"/>
            <a:ext cx="10018713" cy="911614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Challenges with Testing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028700"/>
            <a:ext cx="10018713" cy="5589270"/>
          </a:xfr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language should the student be tested?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trained bilingual test administrators who can also interpret the results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 bilingual test materials for low incidence languages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tests themselves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knowledge differences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familiarity with taking tests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Normed based on native English speakers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 complexity of test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charset="0"/>
              <a:buChar char="o"/>
            </a:pP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“language 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interferes with the targeted content in the 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en-US" sz="2600" dirty="0" smtClean="0">
                <a:solidFill>
                  <a:srgbClr val="C00000"/>
                </a:solidFill>
              </a:rPr>
              <a:t>														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Abedi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 p. 2293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7029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“When students don’t learn the way we teach, let’s teach the way they learn.”</a:t>
            </a:r>
            <a:r>
              <a:rPr lang="en-US" sz="7200" b="1" dirty="0">
                <a:solidFill>
                  <a:srgbClr val="C00000"/>
                </a:solidFill>
              </a:rPr>
              <a:t/>
            </a:r>
            <a:br>
              <a:rPr lang="en-US" sz="7200" b="1" dirty="0">
                <a:solidFill>
                  <a:srgbClr val="C00000"/>
                </a:solidFill>
              </a:rPr>
            </a:br>
            <a:r>
              <a:rPr lang="en-US" sz="6600" b="1" dirty="0" smtClean="0">
                <a:solidFill>
                  <a:srgbClr val="C00000"/>
                </a:solidFill>
              </a:rPr>
              <a:t>											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-Ignacio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“Nacho” Estrada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63683"/>
            <a:ext cx="10018713" cy="132142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Worcester Public Schools: </a:t>
            </a:r>
            <a:br>
              <a:rPr lang="en-US" b="1" i="1" dirty="0" smtClean="0">
                <a:latin typeface="Georgia" panose="02040502050405020303" pitchFamily="18" charset="0"/>
              </a:rPr>
            </a:br>
            <a:r>
              <a:rPr lang="en-US" b="1" i="1" dirty="0" smtClean="0">
                <a:latin typeface="Georgia" panose="02040502050405020303" pitchFamily="18" charset="0"/>
              </a:rPr>
              <a:t>Pre-Referral Procedures</a:t>
            </a:r>
            <a:endParaRPr lang="en-US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929161"/>
            <a:ext cx="10480948" cy="4538546"/>
          </a:xfrm>
        </p:spPr>
        <p:txBody>
          <a:bodyPr>
            <a:no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RTI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Support Process (SSP) meeting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strategies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referral for evaluation if needed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ensure that children have received culturally responsive, appropriate, quality instruction within the first and second tiers before a special education referral or placement is made</a:t>
            </a:r>
            <a:r>
              <a:rPr lang="en-US" sz="20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Klingner</a:t>
            </a:r>
            <a:r>
              <a:rPr lang="en-US" sz="1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Harry, 2006, p. 2249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3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42540"/>
            <a:ext cx="10018713" cy="886522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Our Personal Experiences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72323"/>
            <a:ext cx="10018713" cy="507785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student is not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proficient in English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yet.”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“Give him/her more time to learn English.”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NOT: “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your concerns and respect the research-based interventions that you have tried. Let’s get him/her evaluated so we can see if there is something more going on than second language acquisition and acculturation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20" y="207820"/>
            <a:ext cx="10018713" cy="775010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latin typeface="Georgia" panose="02040502050405020303" pitchFamily="18" charset="0"/>
              </a:rPr>
              <a:t>Research-Based Recommendations</a:t>
            </a:r>
            <a:endParaRPr lang="en-US" sz="44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69795"/>
            <a:ext cx="10486017" cy="5597912"/>
          </a:xfrm>
        </p:spPr>
        <p:txBody>
          <a:bodyPr>
            <a:normAutofit lnSpcReduction="1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written documentation of the student’s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proficiency in L1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L2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evaluation in both L1 and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using the same evaluation assessment </a:t>
            </a:r>
            <a:endParaRPr lang="en-US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various types of informal and formal assessment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input from the student’s family members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effective, research-based RTI strategies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culturally and linguistically appropriate prior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referral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defRPr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professional development 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defRPr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more general education teachers on the school’s Child Study Team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defRPr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member who knows about language and language acquisition at team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53429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Georgia" panose="02040502050405020303" pitchFamily="18" charset="0"/>
              </a:rPr>
              <a:t>Small Group Activity: Case Study</a:t>
            </a:r>
            <a:endParaRPr lang="en-US" sz="44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018713" cy="49797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table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 </a:t>
            </a:r>
            <a:endParaRPr lang="en-US" sz="32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 and d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iscuss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case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endParaRPr lang="en-US" sz="32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classroom teacher’s concerns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 </a:t>
            </a:r>
            <a:endParaRPr lang="en-US" sz="32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what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ESL teacher’s concerns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</a:t>
            </a:r>
            <a:endParaRPr lang="en-US" sz="32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student’s strengths and challenges are,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iscuss what the next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you would take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 and </a:t>
            </a:r>
            <a:endParaRPr lang="en-US" sz="32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any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you would have. 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1800" i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i="1" u="sng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tallest person </a:t>
            </a:r>
            <a:r>
              <a:rPr lang="en-US" sz="1800" i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your table is the recorder, and the </a:t>
            </a:r>
            <a:r>
              <a:rPr lang="en-US" sz="1800" b="1" i="1" u="sng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person </a:t>
            </a:r>
            <a:r>
              <a:rPr lang="en-US" sz="1800" i="1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your table is the reporter</a:t>
            </a:r>
            <a:endParaRPr lang="en-US" sz="1800" i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03870"/>
            <a:ext cx="10018713" cy="763859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Final Thoughts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49659"/>
            <a:ext cx="10018713" cy="529682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culturally and linguistically diverse students have disabilities, the response to their education must be truly special. Three critical components must be present. Their education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eriod"/>
              <a:defRPr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steeped in the practices of multicultural education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eriod"/>
              <a:defRPr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 support for language development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ct val="110000"/>
              <a:buFontTx/>
              <a:buAutoNum type="arabicPeriod"/>
              <a:defRPr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incorporate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current evidence-based practices to address each student’s particular 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disabilities																			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2007, p. 102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64841"/>
            <a:ext cx="10018713" cy="841917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atin typeface="Georgia" panose="02040502050405020303" pitchFamily="18" charset="0"/>
              </a:rPr>
              <a:t>Final Thoughts</a:t>
            </a:r>
            <a:endParaRPr lang="en-US" sz="54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047" y="1257553"/>
            <a:ext cx="10018713" cy="53822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“More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students, ELL-SWDs need to use their strengths to overcome the effect of the disability in their learning because they have a triple challenge: 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 disability, </a:t>
            </a:r>
            <a:endParaRPr lang="en-US" sz="4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learn a new language and culture (American English), and </a:t>
            </a:r>
          </a:p>
          <a:p>
            <a:pPr marL="1200150" lvl="1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access and achieve grade-level academic </a:t>
            </a:r>
            <a:r>
              <a:rPr lang="en-US" sz="4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content” </a:t>
            </a:r>
          </a:p>
          <a:p>
            <a:pPr marL="457200" lvl="1" indent="0">
              <a:spcBef>
                <a:spcPts val="0"/>
              </a:spcBef>
              <a:buSzPct val="100000"/>
              <a:buNone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							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Serpa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2011, p. 24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646420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7200" b="1" i="1" dirty="0" smtClean="0"/>
              <a:t>Exit Slip</a:t>
            </a:r>
            <a:br>
              <a:rPr lang="en-US" sz="7200" b="1" i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									</a:t>
            </a:r>
            <a:endParaRPr lang="en-US" b="1" dirty="0"/>
          </a:p>
        </p:txBody>
      </p:sp>
      <p:pic>
        <p:nvPicPr>
          <p:cNvPr id="5" name="Picture 4" descr="https://s-media-cache-ak0.pinimg.com/736x/d6/38/ee/d638ee8d108bd5c19f110f422cb4d9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0160">
            <a:off x="6674111" y="3363029"/>
            <a:ext cx="304800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405247"/>
            <a:ext cx="10018713" cy="886522"/>
          </a:xfrm>
        </p:spPr>
        <p:txBody>
          <a:bodyPr/>
          <a:lstStyle/>
          <a:p>
            <a:r>
              <a:rPr lang="en-US" b="1" i="1" dirty="0" smtClean="0"/>
              <a:t>References: Journal Articles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38507"/>
            <a:ext cx="10018713" cy="4683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cap="none" dirty="0" err="1" smtClean="0"/>
              <a:t>Abedi</a:t>
            </a:r>
            <a:r>
              <a:rPr lang="en-US" cap="none" dirty="0" smtClean="0"/>
              <a:t>, J. (2006). Psychometric issues in the ELL assessment and special education eligibility. </a:t>
            </a:r>
            <a:r>
              <a:rPr lang="en-US" i="1" cap="none" dirty="0" smtClean="0"/>
              <a:t>Teachers College Record, 108</a:t>
            </a:r>
            <a:r>
              <a:rPr lang="en-US" cap="none" dirty="0" smtClean="0"/>
              <a:t>(11), 2282-2303. Retrieved from ERIC database. (EJ746183)</a:t>
            </a:r>
          </a:p>
          <a:p>
            <a:pPr marL="0" indent="0">
              <a:buNone/>
            </a:pPr>
            <a:r>
              <a:rPr lang="en-US" cap="none" dirty="0" smtClean="0"/>
              <a:t>Fernandez, N., &amp; </a:t>
            </a:r>
            <a:r>
              <a:rPr lang="en-US" cap="none" dirty="0" err="1" smtClean="0"/>
              <a:t>Inserra</a:t>
            </a:r>
            <a:r>
              <a:rPr lang="en-US" cap="none" dirty="0" smtClean="0"/>
              <a:t>, A. (2013). Disproportionate classification of ESL students in U.S. special education. </a:t>
            </a:r>
            <a:r>
              <a:rPr lang="en-US" i="1" cap="none" dirty="0" smtClean="0"/>
              <a:t>The Electronic 	Journal for English as a Second Language, 17</a:t>
            </a:r>
            <a:r>
              <a:rPr lang="en-US" cap="none" dirty="0" smtClean="0"/>
              <a:t>(2), 1-22. Retrieved from </a:t>
            </a:r>
            <a:r>
              <a:rPr lang="en-US" u="sng" cap="none" dirty="0" smtClean="0">
                <a:hlinkClick r:id="rId2"/>
              </a:rPr>
              <a:t>http://www.tesl-ej.org/wordpress/issues/volume17/ej66/ej66a1/</a:t>
            </a:r>
            <a:endParaRPr lang="en-US" cap="none" dirty="0" smtClean="0"/>
          </a:p>
          <a:p>
            <a:pPr marL="0" indent="0">
              <a:buNone/>
            </a:pPr>
            <a:r>
              <a:rPr lang="en-US" cap="none" dirty="0" err="1" smtClean="0"/>
              <a:t>Klingner</a:t>
            </a:r>
            <a:r>
              <a:rPr lang="en-US" cap="none" dirty="0" smtClean="0"/>
              <a:t>, J., &amp; Harry, B. (2006). The special education referral and decision-making process for English language learners: 	Child study team meetings and placement conferences. </a:t>
            </a:r>
            <a:r>
              <a:rPr lang="en-US" i="1" cap="none" dirty="0" smtClean="0"/>
              <a:t>Teachers College Record, 108</a:t>
            </a:r>
            <a:r>
              <a:rPr lang="en-US" cap="none" dirty="0" smtClean="0"/>
              <a:t>(11), 2247-2281. Retrieved from ERIC database. (EJ746185)</a:t>
            </a:r>
          </a:p>
          <a:p>
            <a:pPr marL="0" indent="0">
              <a:buNone/>
            </a:pPr>
            <a:r>
              <a:rPr lang="en-US" cap="none" dirty="0" smtClean="0"/>
              <a:t>Liu, Y.-J., Ortiz, A. A., Wilkinson, C. Y., Robertson, P., &amp; Kushner, M. I. (2008). From early childhood special education to special education resource rooms: Identification, assessment, and eligibility determinations for English language learners with reading-related disabilities. </a:t>
            </a:r>
            <a:r>
              <a:rPr lang="en-US" i="1" cap="none" dirty="0" smtClean="0"/>
              <a:t>Assessment for Effective Intervention, 33</a:t>
            </a:r>
            <a:r>
              <a:rPr lang="en-US" cap="none" dirty="0" smtClean="0"/>
              <a:t>(3), 177-187. </a:t>
            </a:r>
            <a:r>
              <a:rPr lang="en-US" cap="none" dirty="0" err="1" smtClean="0"/>
              <a:t>doi</a:t>
            </a:r>
            <a:r>
              <a:rPr lang="en-US" cap="none" dirty="0" smtClean="0"/>
              <a:t>: 10.1177/1534508407313247 </a:t>
            </a:r>
          </a:p>
          <a:p>
            <a:pPr marL="0" indent="0">
              <a:buNone/>
            </a:pPr>
            <a:r>
              <a:rPr lang="en-US" dirty="0" err="1" smtClean="0"/>
              <a:t>Serpa</a:t>
            </a:r>
            <a:r>
              <a:rPr lang="en-US" dirty="0" smtClean="0"/>
              <a:t>, Maria de Lourdes B. (2011). An imperative for change: Bridging special and language learning education to ensure a free and appropriate education in the least restrictive environment for ELLs with disabilities in Massachusetts. </a:t>
            </a:r>
            <a:r>
              <a:rPr lang="en-US" i="1" dirty="0" smtClean="0"/>
              <a:t>Gaston Institute Publications</a:t>
            </a:r>
            <a:r>
              <a:rPr lang="en-US" dirty="0" smtClean="0"/>
              <a:t>. Paper 152. Retrieved from </a:t>
            </a:r>
            <a:r>
              <a:rPr lang="en-US" dirty="0" smtClean="0">
                <a:hlinkClick r:id="rId3"/>
              </a:rPr>
              <a:t>http://scholarworks.umb.edu/gaston_pubs/152</a:t>
            </a:r>
            <a:endParaRPr lang="en-US" cap="none" dirty="0" smtClean="0"/>
          </a:p>
          <a:p>
            <a:pPr marL="0" indent="0">
              <a:buNone/>
            </a:pPr>
            <a:r>
              <a:rPr lang="en-US" cap="none" dirty="0" err="1" smtClean="0"/>
              <a:t>Yzquierdo</a:t>
            </a:r>
            <a:r>
              <a:rPr lang="en-US" cap="none" dirty="0" smtClean="0"/>
              <a:t>, Z. A., Blalock, G., &amp; Torres-</a:t>
            </a:r>
            <a:r>
              <a:rPr lang="en-US" cap="none" dirty="0" err="1" smtClean="0"/>
              <a:t>Velásquez</a:t>
            </a:r>
            <a:r>
              <a:rPr lang="en-US" cap="none" dirty="0" smtClean="0"/>
              <a:t>, D. (2004). Language-appropriate assessments for determining eligibility of English language learners for special education services. </a:t>
            </a:r>
            <a:r>
              <a:rPr lang="en-US" i="1" cap="none" dirty="0" smtClean="0"/>
              <a:t>Assessment for Effective Intervention, 29</a:t>
            </a:r>
            <a:r>
              <a:rPr lang="en-US" cap="none" dirty="0" smtClean="0"/>
              <a:t>(2), 17-30. Retrieved from ERIC database. (EJ793267)</a:t>
            </a:r>
          </a:p>
        </p:txBody>
      </p:sp>
    </p:spTree>
    <p:extLst>
      <p:ext uri="{BB962C8B-B14F-4D97-AF65-F5344CB8AC3E}">
        <p14:creationId xmlns:p14="http://schemas.microsoft.com/office/powerpoint/2010/main" val="12891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75010"/>
          </a:xfrm>
        </p:spPr>
        <p:txBody>
          <a:bodyPr/>
          <a:lstStyle/>
          <a:p>
            <a:r>
              <a:rPr lang="en-US" b="1" i="1" dirty="0" smtClean="0"/>
              <a:t>References: Educational Websites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60812"/>
            <a:ext cx="10018713" cy="468351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Massachusetts Department of Elementary and Secondary Education. (2015). </a:t>
            </a:r>
            <a:r>
              <a:rPr lang="en-US" i="1" dirty="0"/>
              <a:t>Guidance </a:t>
            </a:r>
            <a:r>
              <a:rPr lang="en-US" i="1" dirty="0" smtClean="0"/>
              <a:t>on identification</a:t>
            </a:r>
            <a:r>
              <a:rPr lang="en-US" i="1" dirty="0"/>
              <a:t>, assessment, placement, and reclassification of English language </a:t>
            </a:r>
            <a:r>
              <a:rPr lang="en-US" i="1" dirty="0" smtClean="0"/>
              <a:t>learners</a:t>
            </a:r>
            <a:r>
              <a:rPr lang="en-US" dirty="0" smtClean="0"/>
              <a:t>. Retrieved </a:t>
            </a:r>
            <a:r>
              <a:rPr lang="en-US" dirty="0"/>
              <a:t>from </a:t>
            </a:r>
            <a:r>
              <a:rPr lang="en-US" dirty="0">
                <a:hlinkClick r:id="rId2"/>
              </a:rPr>
              <a:t>http://www.doe.mass.edu/ell/guidance_laws.html</a:t>
            </a:r>
            <a:r>
              <a:rPr lang="en-US" dirty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WIDA Consortium. (2012). </a:t>
            </a:r>
            <a:r>
              <a:rPr lang="en-US" i="1" dirty="0"/>
              <a:t>2012 amplification of the English language development </a:t>
            </a:r>
            <a:r>
              <a:rPr lang="en-US" i="1" dirty="0" smtClean="0"/>
              <a:t>standards kindergarten-grade </a:t>
            </a:r>
            <a:r>
              <a:rPr lang="en-US" i="1" dirty="0"/>
              <a:t>12</a:t>
            </a:r>
            <a:r>
              <a:rPr lang="en-US" dirty="0"/>
              <a:t>. Retrieved from </a:t>
            </a:r>
            <a:r>
              <a:rPr lang="en-US" dirty="0">
                <a:hlinkClick r:id="rId3"/>
              </a:rPr>
              <a:t>https://www.wida.us/standards/eld.aspx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WIDA Consortium.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Can do descriptors: Can do name charts</a:t>
            </a:r>
            <a:r>
              <a:rPr lang="en-US" dirty="0"/>
              <a:t>. Retrieved </a:t>
            </a:r>
            <a:r>
              <a:rPr lang="en-US" dirty="0" smtClean="0"/>
              <a:t>from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://www.wida.us/standards/CAN_DOs/</a:t>
            </a:r>
            <a:r>
              <a:rPr lang="en-US" dirty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WIDA Consortium.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WIDA performance definitions–Listening and reading grades </a:t>
            </a:r>
            <a:r>
              <a:rPr lang="en-US" i="1" dirty="0" smtClean="0"/>
              <a:t>K-12</a:t>
            </a:r>
            <a:r>
              <a:rPr lang="en-US" dirty="0"/>
              <a:t>. Retrieved </a:t>
            </a:r>
            <a:r>
              <a:rPr lang="en-US" dirty="0" smtClean="0"/>
              <a:t>from </a:t>
            </a:r>
            <a:r>
              <a:rPr lang="en-US" dirty="0">
                <a:hlinkClick r:id="rId3"/>
              </a:rPr>
              <a:t>https://www.wida.us/standards/eld.aspx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WIDA Consortium.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WIDA performance definitions–Speaking and writing grades K-12</a:t>
            </a:r>
            <a:r>
              <a:rPr lang="en-US" dirty="0"/>
              <a:t>. Retrieved </a:t>
            </a:r>
            <a:r>
              <a:rPr lang="en-US" dirty="0" smtClean="0"/>
              <a:t>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www.wida.us/standards/eld.aspx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64580"/>
          </a:xfrm>
        </p:spPr>
        <p:txBody>
          <a:bodyPr/>
          <a:lstStyle/>
          <a:p>
            <a:r>
              <a:rPr lang="en-US" b="1" i="1" dirty="0" smtClean="0"/>
              <a:t>Additional References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83112"/>
            <a:ext cx="10018713" cy="465005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none" dirty="0" smtClean="0"/>
              <a:t>Becker, H., &amp; Goldstein, S. (2011). </a:t>
            </a:r>
            <a:r>
              <a:rPr lang="en-US" i="1" cap="none" dirty="0" smtClean="0"/>
              <a:t>CAPELL English language learners and special education: A resource handbook 2011</a:t>
            </a:r>
            <a:r>
              <a:rPr lang="en-US" cap="none" dirty="0" smtClean="0"/>
              <a:t>. Retrieved from </a:t>
            </a:r>
            <a:r>
              <a:rPr lang="en-US" dirty="0" smtClean="0">
                <a:hlinkClick r:id="rId2"/>
              </a:rPr>
              <a:t>http://www.sde.ct.gov/sde/lib/sde/pdf/curriculum/bilingual/CAPELL_SPED_resource_guide.pdf</a:t>
            </a:r>
            <a:endParaRPr lang="en-US" cap="non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cap="none" dirty="0" smtClean="0">
              <a:hlinkClick r:id="rId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cap="none" dirty="0" smtClean="0">
                <a:hlinkClick r:id="rId3"/>
              </a:rPr>
              <a:t>http://gravitateonline.com/wp</a:t>
            </a:r>
            <a:r>
              <a:rPr lang="en-US" dirty="0">
                <a:hlinkClick r:id="rId3"/>
              </a:rPr>
              <a:t>-</a:t>
            </a:r>
            <a:r>
              <a:rPr lang="en-US" cap="none" dirty="0" smtClean="0">
                <a:hlinkClick r:id="rId3"/>
              </a:rPr>
              <a:t>content/uploads/2015/05/Fotolia_59878707_Subscription_Monthly_M-e1432326781975.jpg</a:t>
            </a:r>
            <a:r>
              <a:rPr lang="en-US" cap="none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cap="none" dirty="0" smtClean="0">
              <a:hlinkClick r:id="rId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cap="none" dirty="0" smtClean="0">
                <a:hlinkClick r:id="rId4"/>
              </a:rPr>
              <a:t>http://thumbs.dreamstime.com/x/cartoon-alarm-clock-26327718.jpg</a:t>
            </a:r>
            <a:endParaRPr lang="en-US" cap="none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cap="none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cap="none" dirty="0" smtClean="0"/>
              <a:t>Smith, D. D. (2007). </a:t>
            </a:r>
            <a:r>
              <a:rPr lang="en-US" i="1" cap="none" dirty="0" smtClean="0"/>
              <a:t>Introduction to special education: Making a difference</a:t>
            </a:r>
            <a:r>
              <a:rPr lang="en-US" cap="none" dirty="0" smtClean="0"/>
              <a:t> (6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ed.). Boston, MA: Pearson Education, Incorporated.</a:t>
            </a:r>
          </a:p>
        </p:txBody>
      </p:sp>
    </p:spTree>
    <p:extLst>
      <p:ext uri="{BB962C8B-B14F-4D97-AF65-F5344CB8AC3E}">
        <p14:creationId xmlns:p14="http://schemas.microsoft.com/office/powerpoint/2010/main" val="18411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184" y="55755"/>
            <a:ext cx="10018713" cy="942278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Presentation Agenda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673" y="825189"/>
            <a:ext cx="9924585" cy="603281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and Overview of Presentation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Objectives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ELLs?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Education: What Is It? What Is Its Purpose?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Education: Important Concepts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Flags and Testing Challenges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Experiences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Research-Based Recommendations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 and Exit Slip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530" y="142179"/>
            <a:ext cx="10018713" cy="1087244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Presentation Objectives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530" y="1077773"/>
            <a:ext cx="10402889" cy="536709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be able to</a:t>
            </a:r>
            <a:r>
              <a:rPr lang="is-I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key ideas related to special education laws and regulations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differences and challenges with identifying ELLs for the special education program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next steps when provided with a case study of an ELL who may need special education services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67159"/>
            <a:ext cx="10018713" cy="1332571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Georgia" panose="02040502050405020303" pitchFamily="18" charset="0"/>
              </a:rPr>
              <a:t>Who Are English Language Learners (ELLs)?</a:t>
            </a:r>
            <a:endParaRPr lang="en-US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423460"/>
            <a:ext cx="10018713" cy="5021407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student who does not speak English or whose native language is not English, and who is not currently able to perform ordinary classroom work in English”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cap="none" dirty="0" smtClean="0"/>
              <a:t>	(</a:t>
            </a:r>
            <a:r>
              <a:rPr lang="en-US" sz="1800" i="1" cap="none" dirty="0" smtClean="0"/>
              <a:t>Massachusetts Department of Elementary and Secondary Education</a:t>
            </a:r>
            <a:r>
              <a:rPr lang="en-US" sz="1800" cap="none" dirty="0" smtClean="0"/>
              <a:t>, 2015, p. 39</a:t>
            </a:r>
            <a:r>
              <a:rPr lang="en-US" sz="4000" cap="none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31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62" y="186784"/>
            <a:ext cx="10018713" cy="998034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What Is Special Education?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84818"/>
            <a:ext cx="10018713" cy="53261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is “individualized education and services for students with disabilities sometimes including gifted and talented students”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accent1"/>
                </a:solidFill>
              </a:rPr>
              <a:t>	</a:t>
            </a:r>
            <a:r>
              <a:rPr lang="en-US" sz="5400" dirty="0" smtClean="0">
                <a:solidFill>
                  <a:schemeClr val="accent1"/>
                </a:solidFill>
              </a:rPr>
              <a:t>														</a:t>
            </a:r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27</a:t>
            </a:r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cap="none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6991"/>
            <a:ext cx="10018713" cy="886522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Georgia" panose="02040502050405020303" pitchFamily="18" charset="0"/>
              </a:rPr>
              <a:t>Purpose of Special Education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449" y="892365"/>
            <a:ext cx="9720058" cy="58279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individuals with disabilities to achieve to their fullest potential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attain full community presence by holding meaningful jobs and living </a:t>
            </a:r>
            <a:r>
              <a:rPr lang="en-U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</a:t>
            </a:r>
            <a:r>
              <a:rPr lang="is-I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s-I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adults </a:t>
            </a:r>
            <a:r>
              <a:rPr lang="is-IS" sz="3200" dirty="0">
                <a:solidFill>
                  <a:schemeClr val="accent1"/>
                </a:solidFill>
              </a:rPr>
              <a:t>																				</a:t>
            </a:r>
            <a:r>
              <a:rPr lang="is-IS" sz="3200" dirty="0" smtClean="0">
                <a:solidFill>
                  <a:schemeClr val="accent1"/>
                </a:solidFill>
              </a:rPr>
              <a:t>			</a:t>
            </a:r>
            <a:r>
              <a:rPr lang="is-I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s-I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35</a:t>
            </a:r>
            <a:r>
              <a:rPr lang="is-I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531" y="231389"/>
            <a:ext cx="10018713" cy="908824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Georgia" panose="02040502050405020303" pitchFamily="18" charset="0"/>
              </a:rPr>
              <a:t>Key Ideas for Special Education</a:t>
            </a:r>
            <a:endParaRPr lang="en-US" sz="4400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46602"/>
            <a:ext cx="10018713" cy="581139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public education (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FAPE)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restrictive environment (LRE)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procedures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programs (IEPs)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general education </a:t>
            </a:r>
            <a:r>
              <a:rPr lang="en-US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</a:t>
            </a:r>
            <a:endParaRPr lang="en-US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													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2007, p. 28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497" y="24788"/>
            <a:ext cx="10018713" cy="1752599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latin typeface="Georgia" panose="02040502050405020303" pitchFamily="18" charset="0"/>
              </a:rPr>
              <a:t>Legal </a:t>
            </a:r>
            <a:r>
              <a:rPr lang="en-US" sz="4400" b="1" i="1" dirty="0">
                <a:latin typeface="Georgia" panose="02040502050405020303" pitchFamily="18" charset="0"/>
              </a:rPr>
              <a:t>Information about </a:t>
            </a:r>
            <a:r>
              <a:rPr lang="en-US" sz="4400" b="1" i="1" dirty="0" smtClean="0">
                <a:latin typeface="Georgia" panose="02040502050405020303" pitchFamily="18" charset="0"/>
              </a:rPr>
              <a:t/>
            </a:r>
            <a:br>
              <a:rPr lang="en-US" sz="4400" b="1" i="1" dirty="0" smtClean="0">
                <a:latin typeface="Georgia" panose="02040502050405020303" pitchFamily="18" charset="0"/>
              </a:rPr>
            </a:br>
            <a:r>
              <a:rPr lang="en-US" sz="4400" b="1" i="1" dirty="0" smtClean="0">
                <a:latin typeface="Georgia" panose="02040502050405020303" pitchFamily="18" charset="0"/>
              </a:rPr>
              <a:t>ELLs </a:t>
            </a:r>
            <a:r>
              <a:rPr lang="en-US" sz="4400" b="1" i="1" dirty="0">
                <a:latin typeface="Georgia" panose="02040502050405020303" pitchFamily="18" charset="0"/>
              </a:rPr>
              <a:t>and Special </a:t>
            </a:r>
            <a:r>
              <a:rPr lang="en-US" sz="4400" b="1" i="1" dirty="0" smtClean="0">
                <a:latin typeface="Georgia" panose="02040502050405020303" pitchFamily="18" charset="0"/>
              </a:rPr>
              <a:t>Education</a:t>
            </a:r>
            <a:endParaRPr lang="en-US" sz="4400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00200"/>
            <a:ext cx="10018713" cy="4855684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ELLs are protected by three types of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laws: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Rights Laws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Learner Education Laws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Laws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1027</TotalTime>
  <Words>1327</Words>
  <Application>Microsoft Macintosh PowerPoint</Application>
  <PresentationFormat>Widescreen</PresentationFormat>
  <Paragraphs>202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Agency FB</vt:lpstr>
      <vt:lpstr>Arial</vt:lpstr>
      <vt:lpstr>Brush Script MT</vt:lpstr>
      <vt:lpstr>Corbel</vt:lpstr>
      <vt:lpstr>Courier New</vt:lpstr>
      <vt:lpstr>Georgia</vt:lpstr>
      <vt:lpstr>Times New Roman</vt:lpstr>
      <vt:lpstr>Wingdings</vt:lpstr>
      <vt:lpstr>Parallax</vt:lpstr>
      <vt:lpstr>ELLs in Special Education</vt:lpstr>
      <vt:lpstr>“When students don’t learn the way we teach, let’s teach the way they learn.”            -Ignacio “Nacho” Estrada</vt:lpstr>
      <vt:lpstr>Presentation Agenda</vt:lpstr>
      <vt:lpstr>Presentation Objectives</vt:lpstr>
      <vt:lpstr>Who Are English Language Learners (ELLs)?</vt:lpstr>
      <vt:lpstr>What Is Special Education?</vt:lpstr>
      <vt:lpstr>Purpose of Special Education</vt:lpstr>
      <vt:lpstr>Key Ideas for Special Education</vt:lpstr>
      <vt:lpstr>Legal Information about  ELLs and Special Education</vt:lpstr>
      <vt:lpstr>Categories of Disability</vt:lpstr>
      <vt:lpstr>Categories of Disability cont.</vt:lpstr>
      <vt:lpstr>Cyclic Steps in the IEP Process</vt:lpstr>
      <vt:lpstr>Accommodations vs. Modifications</vt:lpstr>
      <vt:lpstr>Procedural Safeguards</vt:lpstr>
      <vt:lpstr>Cultural and Linguistic Diversity</vt:lpstr>
      <vt:lpstr>Language Differences vs. Language Disorders</vt:lpstr>
      <vt:lpstr>How Are ELLs Represented in the Special Education Program?</vt:lpstr>
      <vt:lpstr>Red Flags</vt:lpstr>
      <vt:lpstr>Challenges with Testing</vt:lpstr>
      <vt:lpstr>Worcester Public Schools:  Pre-Referral Procedures</vt:lpstr>
      <vt:lpstr>Our Personal Experiences</vt:lpstr>
      <vt:lpstr>Research-Based Recommendations</vt:lpstr>
      <vt:lpstr>Small Group Activity: Case Study</vt:lpstr>
      <vt:lpstr>Final Thoughts</vt:lpstr>
      <vt:lpstr>Final Thoughts</vt:lpstr>
      <vt:lpstr> Exit Slip              </vt:lpstr>
      <vt:lpstr>References: Journal Articles</vt:lpstr>
      <vt:lpstr>References: Educational Websites</vt:lpstr>
      <vt:lpstr>Additional 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Peterson, Katie</dc:creator>
  <cp:lastModifiedBy>Peterson, Katie</cp:lastModifiedBy>
  <cp:revision>136</cp:revision>
  <dcterms:created xsi:type="dcterms:W3CDTF">2016-05-01T19:11:06Z</dcterms:created>
  <dcterms:modified xsi:type="dcterms:W3CDTF">2016-05-06T11:44:10Z</dcterms:modified>
</cp:coreProperties>
</file>