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theme/themeOverride1.xml" ContentType="application/vnd.openxmlformats-officedocument.themeOverride+xml"/>
  <Override PartName="/ppt/notesSlides/notesSlide8.xml" ContentType="application/vnd.openxmlformats-officedocument.presentationml.notesSl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theme/themeOverride3.xml" ContentType="application/vnd.openxmlformats-officedocument.themeOverride+xml"/>
  <Override PartName="/ppt/notesSlides/notesSlide9.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ppt/notesSlides/notesSlide10.xml" ContentType="application/vnd.openxmlformats-officedocument.presentationml.notesSlide+xml"/>
  <Override PartName="/ppt/charts/chart10.xml" ContentType="application/vnd.openxmlformats-officedocument.drawingml.chart+xml"/>
  <Override PartName="/ppt/theme/themeOverride5.xml" ContentType="application/vnd.openxmlformats-officedocument.themeOverride+xml"/>
  <Override PartName="/ppt/notesSlides/notesSlide11.xml" ContentType="application/vnd.openxmlformats-officedocument.presentationml.notesSlide+xml"/>
  <Override PartName="/ppt/charts/chart11.xml" ContentType="application/vnd.openxmlformats-officedocument.drawingml.chart+xml"/>
  <Override PartName="/ppt/theme/themeOverride6.xml" ContentType="application/vnd.openxmlformats-officedocument.themeOverride+xml"/>
  <Override PartName="/ppt/notesSlides/notesSlide12.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Override PartName="/ppt/charts/style9.xml" ContentType="application/vnd.ms-office.chartstyle+xml"/>
  <Override PartName="/ppt/charts/colors9.xml" ContentType="application/vnd.ms-office.chartcolorstyle+xml"/>
  <Override PartName="/ppt/charts/style10.xml" ContentType="application/vnd.ms-office.chartstyle+xml"/>
  <Override PartName="/ppt/charts/colors10.xml" ContentType="application/vnd.ms-office.chartcolor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23"/>
  </p:notesMasterIdLst>
  <p:sldIdLst>
    <p:sldId id="256" r:id="rId2"/>
    <p:sldId id="272" r:id="rId3"/>
    <p:sldId id="257" r:id="rId4"/>
    <p:sldId id="264" r:id="rId5"/>
    <p:sldId id="266" r:id="rId6"/>
    <p:sldId id="269" r:id="rId7"/>
    <p:sldId id="260" r:id="rId8"/>
    <p:sldId id="258" r:id="rId9"/>
    <p:sldId id="261" r:id="rId10"/>
    <p:sldId id="268" r:id="rId11"/>
    <p:sldId id="262" r:id="rId12"/>
    <p:sldId id="265" r:id="rId13"/>
    <p:sldId id="270" r:id="rId14"/>
    <p:sldId id="276" r:id="rId15"/>
    <p:sldId id="274" r:id="rId16"/>
    <p:sldId id="275" r:id="rId17"/>
    <p:sldId id="278" r:id="rId18"/>
    <p:sldId id="277" r:id="rId19"/>
    <p:sldId id="273" r:id="rId20"/>
    <p:sldId id="279" r:id="rId21"/>
    <p:sldId id="26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6765" autoAdjust="0"/>
    <p:restoredTop sz="94660"/>
  </p:normalViewPr>
  <p:slideViewPr>
    <p:cSldViewPr snapToGrid="0">
      <p:cViewPr>
        <p:scale>
          <a:sx n="65" d="100"/>
          <a:sy n="65" d="100"/>
        </p:scale>
        <p:origin x="-1452" y="-690"/>
      </p:cViewPr>
      <p:guideLst>
        <p:guide orient="horz" pos="2160"/>
        <p:guide pos="3840"/>
      </p:guideLst>
    </p:cSldViewPr>
  </p:slideViewPr>
  <p:notesTextViewPr>
    <p:cViewPr>
      <p:scale>
        <a:sx n="1" d="1"/>
        <a:sy n="1" d="1"/>
      </p:scale>
      <p:origin x="0" y="0"/>
    </p:cViewPr>
  </p:notesTextViewPr>
  <p:notesViewPr>
    <p:cSldViewPr snapToGrid="0">
      <p:cViewPr>
        <p:scale>
          <a:sx n="75" d="100"/>
          <a:sy n="75" d="100"/>
        </p:scale>
        <p:origin x="-3132"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3" Type="http://schemas.microsoft.com/office/2011/relationships/chartStyle" Target="style9.xml"/><Relationship Id="rId2" Type="http://schemas.openxmlformats.org/officeDocument/2006/relationships/package" Target="../embeddings/Microsoft_Excel_Worksheet9.xlsx"/><Relationship Id="rId1" Type="http://schemas.openxmlformats.org/officeDocument/2006/relationships/themeOverride" Target="../theme/themeOverride5.xml"/><Relationship Id="rId4" Type="http://schemas.microsoft.com/office/2011/relationships/chartColorStyle" Target="colors9.xml"/></Relationships>
</file>

<file path=ppt/charts/_rels/chart11.xml.rels><?xml version="1.0" encoding="UTF-8" standalone="yes"?>
<Relationships xmlns="http://schemas.openxmlformats.org/package/2006/relationships"><Relationship Id="rId3" Type="http://schemas.microsoft.com/office/2011/relationships/chartStyle" Target="style10.xml"/><Relationship Id="rId2" Type="http://schemas.openxmlformats.org/officeDocument/2006/relationships/package" Target="../embeddings/Microsoft_Excel_Worksheet10.xlsx"/><Relationship Id="rId1" Type="http://schemas.openxmlformats.org/officeDocument/2006/relationships/themeOverride" Target="../theme/themeOverride6.xml"/><Relationship Id="rId4" Type="http://schemas.microsoft.com/office/2011/relationships/chartColorStyle" Target="colors10.xml"/></Relationships>
</file>

<file path=ppt/charts/_rels/chart12.xml.rels><?xml version="1.0" encoding="UTF-8" standalone="yes"?>
<Relationships xmlns="http://schemas.openxmlformats.org/package/2006/relationships"><Relationship Id="rId3" Type="http://schemas.microsoft.com/office/2011/relationships/chartColorStyle" Target="colors11.xml"/><Relationship Id="rId2" Type="http://schemas.microsoft.com/office/2011/relationships/chartStyle" Target="style11.xml"/><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3" Type="http://schemas.microsoft.com/office/2011/relationships/chartColorStyle" Target="colors12.xml"/><Relationship Id="rId2" Type="http://schemas.microsoft.com/office/2011/relationships/chartStyle" Target="style12.xml"/><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deboraht:Desktop:Info%20Seeking%20Behaviours%20Charts.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5.xml"/><Relationship Id="rId2" Type="http://schemas.openxmlformats.org/officeDocument/2006/relationships/package" Target="../embeddings/Microsoft_Excel_Worksheet5.xlsx"/><Relationship Id="rId1" Type="http://schemas.openxmlformats.org/officeDocument/2006/relationships/themeOverride" Target="../theme/themeOverride1.xml"/><Relationship Id="rId4" Type="http://schemas.microsoft.com/office/2011/relationships/chartColorStyle" Target="colors5.xml"/></Relationships>
</file>

<file path=ppt/charts/_rels/chart7.xml.rels><?xml version="1.0" encoding="UTF-8" standalone="yes"?>
<Relationships xmlns="http://schemas.openxmlformats.org/package/2006/relationships"><Relationship Id="rId3" Type="http://schemas.microsoft.com/office/2011/relationships/chartStyle" Target="style6.xml"/><Relationship Id="rId2" Type="http://schemas.openxmlformats.org/officeDocument/2006/relationships/package" Target="../embeddings/Microsoft_Excel_Worksheet6.xlsx"/><Relationship Id="rId1" Type="http://schemas.openxmlformats.org/officeDocument/2006/relationships/themeOverride" Target="../theme/themeOverride2.xml"/><Relationship Id="rId4" Type="http://schemas.microsoft.com/office/2011/relationships/chartColorStyle" Target="colors6.xml"/></Relationships>
</file>

<file path=ppt/charts/_rels/chart8.xml.rels><?xml version="1.0" encoding="UTF-8" standalone="yes"?>
<Relationships xmlns="http://schemas.openxmlformats.org/package/2006/relationships"><Relationship Id="rId3" Type="http://schemas.microsoft.com/office/2011/relationships/chartStyle" Target="style7.xml"/><Relationship Id="rId2" Type="http://schemas.openxmlformats.org/officeDocument/2006/relationships/package" Target="../embeddings/Microsoft_Excel_Worksheet7.xlsx"/><Relationship Id="rId1" Type="http://schemas.openxmlformats.org/officeDocument/2006/relationships/themeOverride" Target="../theme/themeOverride3.xml"/><Relationship Id="rId4" Type="http://schemas.microsoft.com/office/2011/relationships/chartColorStyle" Target="colors7.xml"/></Relationships>
</file>

<file path=ppt/charts/_rels/chart9.xml.rels><?xml version="1.0" encoding="UTF-8" standalone="yes"?>
<Relationships xmlns="http://schemas.openxmlformats.org/package/2006/relationships"><Relationship Id="rId3" Type="http://schemas.microsoft.com/office/2011/relationships/chartStyle" Target="style8.xml"/><Relationship Id="rId2" Type="http://schemas.openxmlformats.org/officeDocument/2006/relationships/package" Target="../embeddings/Microsoft_Excel_Worksheet8.xlsx"/><Relationship Id="rId1" Type="http://schemas.openxmlformats.org/officeDocument/2006/relationships/themeOverride" Target="../theme/themeOverride4.xml"/><Relationship Id="rId4" Type="http://schemas.microsoft.com/office/2011/relationships/chartColorStyle" Target="colors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a:t>Organizations</a:t>
            </a:r>
          </a:p>
        </c:rich>
      </c:tx>
      <c:layout/>
      <c:overlay val="0"/>
      <c:spPr>
        <a:noFill/>
        <a:ln>
          <a:noFill/>
        </a:ln>
        <a:effectLst/>
      </c:sp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Sheet1!$A$2:$A$7</c:f>
              <c:strCache>
                <c:ptCount val="6"/>
                <c:pt idx="0">
                  <c:v>BNH</c:v>
                </c:pt>
                <c:pt idx="1">
                  <c:v>ISSofBC</c:v>
                </c:pt>
                <c:pt idx="2">
                  <c:v>Linc (Ed)</c:v>
                </c:pt>
                <c:pt idx="3">
                  <c:v>Linc (Gil)</c:v>
                </c:pt>
                <c:pt idx="4">
                  <c:v>Mosaic</c:v>
                </c:pt>
                <c:pt idx="5">
                  <c:v>Success</c:v>
                </c:pt>
              </c:strCache>
            </c:strRef>
          </c:cat>
          <c:val>
            <c:numRef>
              <c:f>Sheet1!$B$2:$B$7</c:f>
              <c:numCache>
                <c:formatCode>General</c:formatCode>
                <c:ptCount val="6"/>
                <c:pt idx="0">
                  <c:v>14</c:v>
                </c:pt>
                <c:pt idx="1">
                  <c:v>136</c:v>
                </c:pt>
                <c:pt idx="2">
                  <c:v>118</c:v>
                </c:pt>
                <c:pt idx="3">
                  <c:v>80</c:v>
                </c:pt>
                <c:pt idx="4">
                  <c:v>51</c:v>
                </c:pt>
                <c:pt idx="5">
                  <c:v>40</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6201698745990096E-2"/>
          <c:y val="1.8729819897832501E-2"/>
          <c:w val="0.91379830125400996"/>
          <c:h val="0.73818770096193198"/>
        </c:manualLayout>
      </c:layout>
      <c:barChart>
        <c:barDir val="col"/>
        <c:grouping val="clustered"/>
        <c:varyColors val="0"/>
        <c:ser>
          <c:idx val="0"/>
          <c:order val="0"/>
          <c:tx>
            <c:strRef>
              <c:f>Sheet1!$B$1</c:f>
              <c:strCache>
                <c:ptCount val="1"/>
                <c:pt idx="0">
                  <c:v>Strongly Agree</c:v>
                </c:pt>
              </c:strCache>
            </c:strRef>
          </c:tx>
          <c:spPr>
            <a:solidFill>
              <a:schemeClr val="accent1"/>
            </a:solidFill>
            <a:ln>
              <a:noFill/>
            </a:ln>
            <a:effectLst/>
          </c:spPr>
          <c:invertIfNegative val="0"/>
          <c:cat>
            <c:strRef>
              <c:f>Sheet1!$A$2:$A$8</c:f>
              <c:strCache>
                <c:ptCount val="7"/>
                <c:pt idx="0">
                  <c:v>Library</c:v>
                </c:pt>
                <c:pt idx="1">
                  <c:v>Settlement Agency</c:v>
                </c:pt>
                <c:pt idx="2">
                  <c:v>Friends</c:v>
                </c:pt>
                <c:pt idx="3">
                  <c:v>Family </c:v>
                </c:pt>
                <c:pt idx="4">
                  <c:v>Social Media</c:v>
                </c:pt>
                <c:pt idx="5">
                  <c:v>Ethnic Media</c:v>
                </c:pt>
                <c:pt idx="6">
                  <c:v>Mainstream Media</c:v>
                </c:pt>
              </c:strCache>
            </c:strRef>
          </c:cat>
          <c:val>
            <c:numRef>
              <c:f>Sheet1!$B$2:$B$8</c:f>
              <c:numCache>
                <c:formatCode>General</c:formatCode>
                <c:ptCount val="7"/>
                <c:pt idx="0">
                  <c:v>92</c:v>
                </c:pt>
                <c:pt idx="1">
                  <c:v>88</c:v>
                </c:pt>
                <c:pt idx="2">
                  <c:v>101</c:v>
                </c:pt>
                <c:pt idx="3">
                  <c:v>120</c:v>
                </c:pt>
                <c:pt idx="4">
                  <c:v>51</c:v>
                </c:pt>
                <c:pt idx="5">
                  <c:v>80</c:v>
                </c:pt>
                <c:pt idx="6">
                  <c:v>59</c:v>
                </c:pt>
              </c:numCache>
            </c:numRef>
          </c:val>
        </c:ser>
        <c:ser>
          <c:idx val="1"/>
          <c:order val="1"/>
          <c:tx>
            <c:strRef>
              <c:f>Sheet1!$C$1</c:f>
              <c:strCache>
                <c:ptCount val="1"/>
                <c:pt idx="0">
                  <c:v>Agree</c:v>
                </c:pt>
              </c:strCache>
            </c:strRef>
          </c:tx>
          <c:spPr>
            <a:solidFill>
              <a:schemeClr val="accent2"/>
            </a:solidFill>
            <a:ln>
              <a:noFill/>
            </a:ln>
            <a:effectLst/>
          </c:spPr>
          <c:invertIfNegative val="0"/>
          <c:cat>
            <c:strRef>
              <c:f>Sheet1!$A$2:$A$8</c:f>
              <c:strCache>
                <c:ptCount val="7"/>
                <c:pt idx="0">
                  <c:v>Library</c:v>
                </c:pt>
                <c:pt idx="1">
                  <c:v>Settlement Agency</c:v>
                </c:pt>
                <c:pt idx="2">
                  <c:v>Friends</c:v>
                </c:pt>
                <c:pt idx="3">
                  <c:v>Family </c:v>
                </c:pt>
                <c:pt idx="4">
                  <c:v>Social Media</c:v>
                </c:pt>
                <c:pt idx="5">
                  <c:v>Ethnic Media</c:v>
                </c:pt>
                <c:pt idx="6">
                  <c:v>Mainstream Media</c:v>
                </c:pt>
              </c:strCache>
            </c:strRef>
          </c:cat>
          <c:val>
            <c:numRef>
              <c:f>Sheet1!$C$2:$C$8</c:f>
              <c:numCache>
                <c:formatCode>General</c:formatCode>
                <c:ptCount val="7"/>
                <c:pt idx="0">
                  <c:v>247</c:v>
                </c:pt>
                <c:pt idx="1">
                  <c:v>271</c:v>
                </c:pt>
                <c:pt idx="2">
                  <c:v>282</c:v>
                </c:pt>
                <c:pt idx="3">
                  <c:v>242</c:v>
                </c:pt>
                <c:pt idx="4">
                  <c:v>255</c:v>
                </c:pt>
                <c:pt idx="5">
                  <c:v>266</c:v>
                </c:pt>
                <c:pt idx="6">
                  <c:v>233</c:v>
                </c:pt>
              </c:numCache>
            </c:numRef>
          </c:val>
        </c:ser>
        <c:ser>
          <c:idx val="2"/>
          <c:order val="2"/>
          <c:tx>
            <c:strRef>
              <c:f>Sheet1!$D$1</c:f>
              <c:strCache>
                <c:ptCount val="1"/>
                <c:pt idx="0">
                  <c:v>Disagree</c:v>
                </c:pt>
              </c:strCache>
            </c:strRef>
          </c:tx>
          <c:spPr>
            <a:solidFill>
              <a:schemeClr val="accent3"/>
            </a:solidFill>
            <a:ln>
              <a:noFill/>
            </a:ln>
            <a:effectLst/>
          </c:spPr>
          <c:invertIfNegative val="0"/>
          <c:cat>
            <c:strRef>
              <c:f>Sheet1!$A$2:$A$8</c:f>
              <c:strCache>
                <c:ptCount val="7"/>
                <c:pt idx="0">
                  <c:v>Library</c:v>
                </c:pt>
                <c:pt idx="1">
                  <c:v>Settlement Agency</c:v>
                </c:pt>
                <c:pt idx="2">
                  <c:v>Friends</c:v>
                </c:pt>
                <c:pt idx="3">
                  <c:v>Family </c:v>
                </c:pt>
                <c:pt idx="4">
                  <c:v>Social Media</c:v>
                </c:pt>
                <c:pt idx="5">
                  <c:v>Ethnic Media</c:v>
                </c:pt>
                <c:pt idx="6">
                  <c:v>Mainstream Media</c:v>
                </c:pt>
              </c:strCache>
            </c:strRef>
          </c:cat>
          <c:val>
            <c:numRef>
              <c:f>Sheet1!$D$2:$D$8</c:f>
              <c:numCache>
                <c:formatCode>General</c:formatCode>
                <c:ptCount val="7"/>
                <c:pt idx="0">
                  <c:v>76</c:v>
                </c:pt>
                <c:pt idx="1">
                  <c:v>57</c:v>
                </c:pt>
                <c:pt idx="2">
                  <c:v>36</c:v>
                </c:pt>
                <c:pt idx="3">
                  <c:v>61</c:v>
                </c:pt>
                <c:pt idx="4">
                  <c:v>104</c:v>
                </c:pt>
                <c:pt idx="5">
                  <c:v>70</c:v>
                </c:pt>
                <c:pt idx="6">
                  <c:v>117</c:v>
                </c:pt>
              </c:numCache>
            </c:numRef>
          </c:val>
        </c:ser>
        <c:ser>
          <c:idx val="3"/>
          <c:order val="3"/>
          <c:tx>
            <c:strRef>
              <c:f>Sheet1!$E$1</c:f>
              <c:strCache>
                <c:ptCount val="1"/>
                <c:pt idx="0">
                  <c:v>Strongly Disagree</c:v>
                </c:pt>
              </c:strCache>
            </c:strRef>
          </c:tx>
          <c:spPr>
            <a:solidFill>
              <a:schemeClr val="accent4"/>
            </a:solidFill>
            <a:ln>
              <a:noFill/>
            </a:ln>
            <a:effectLst/>
          </c:spPr>
          <c:invertIfNegative val="0"/>
          <c:cat>
            <c:strRef>
              <c:f>Sheet1!$A$2:$A$8</c:f>
              <c:strCache>
                <c:ptCount val="7"/>
                <c:pt idx="0">
                  <c:v>Library</c:v>
                </c:pt>
                <c:pt idx="1">
                  <c:v>Settlement Agency</c:v>
                </c:pt>
                <c:pt idx="2">
                  <c:v>Friends</c:v>
                </c:pt>
                <c:pt idx="3">
                  <c:v>Family </c:v>
                </c:pt>
                <c:pt idx="4">
                  <c:v>Social Media</c:v>
                </c:pt>
                <c:pt idx="5">
                  <c:v>Ethnic Media</c:v>
                </c:pt>
                <c:pt idx="6">
                  <c:v>Mainstream Media</c:v>
                </c:pt>
              </c:strCache>
            </c:strRef>
          </c:cat>
          <c:val>
            <c:numRef>
              <c:f>Sheet1!$E$2:$E$8</c:f>
              <c:numCache>
                <c:formatCode>General</c:formatCode>
                <c:ptCount val="7"/>
                <c:pt idx="0">
                  <c:v>11</c:v>
                </c:pt>
                <c:pt idx="1">
                  <c:v>7</c:v>
                </c:pt>
                <c:pt idx="2">
                  <c:v>7</c:v>
                </c:pt>
                <c:pt idx="3">
                  <c:v>11</c:v>
                </c:pt>
                <c:pt idx="4">
                  <c:v>15</c:v>
                </c:pt>
                <c:pt idx="5">
                  <c:v>9</c:v>
                </c:pt>
                <c:pt idx="6">
                  <c:v>17</c:v>
                </c:pt>
              </c:numCache>
            </c:numRef>
          </c:val>
        </c:ser>
        <c:dLbls>
          <c:showLegendKey val="0"/>
          <c:showVal val="0"/>
          <c:showCatName val="0"/>
          <c:showSerName val="0"/>
          <c:showPercent val="0"/>
          <c:showBubbleSize val="0"/>
        </c:dLbls>
        <c:gapWidth val="219"/>
        <c:overlap val="-27"/>
        <c:axId val="32902528"/>
        <c:axId val="32916608"/>
      </c:barChart>
      <c:catAx>
        <c:axId val="32902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2916608"/>
        <c:crosses val="autoZero"/>
        <c:auto val="1"/>
        <c:lblAlgn val="ctr"/>
        <c:lblOffset val="100"/>
        <c:noMultiLvlLbl val="0"/>
      </c:catAx>
      <c:valAx>
        <c:axId val="329166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902528"/>
        <c:crosses val="autoZero"/>
        <c:crossBetween val="between"/>
      </c:valAx>
      <c:spPr>
        <a:noFill/>
        <a:ln>
          <a:noFill/>
        </a:ln>
        <a:effectLst/>
      </c:spPr>
    </c:plotArea>
    <c:legend>
      <c:legendPos val="b"/>
      <c:layout>
        <c:manualLayout>
          <c:xMode val="edge"/>
          <c:yMode val="edge"/>
          <c:x val="0.10578899112157499"/>
          <c:y val="0.93422127011394307"/>
          <c:w val="0.78842183346157213"/>
          <c:h val="6.2719758211171178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CA"/>
              <a:t>Amount of Information</a:t>
            </a:r>
            <a:r>
              <a:rPr lang="en-CA" baseline="0"/>
              <a:t> in Burnaby</a:t>
            </a:r>
            <a:endParaRPr lang="en-CA"/>
          </a:p>
        </c:rich>
      </c:tx>
      <c:overlay val="0"/>
      <c:spPr>
        <a:noFill/>
        <a:ln>
          <a:noFill/>
        </a:ln>
        <a:effectLst/>
      </c:spPr>
    </c:title>
    <c:autoTitleDeleted val="0"/>
    <c:plotArea>
      <c:layout/>
      <c:barChart>
        <c:barDir val="col"/>
        <c:grouping val="clustered"/>
        <c:varyColors val="0"/>
        <c:ser>
          <c:idx val="0"/>
          <c:order val="0"/>
          <c:tx>
            <c:strRef>
              <c:f>Sheet1!$B$1</c:f>
              <c:strCache>
                <c:ptCount val="1"/>
                <c:pt idx="0">
                  <c:v>Excellent</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How do you feel about the amount of info</c:v>
                </c:pt>
              </c:strCache>
            </c:strRef>
          </c:cat>
          <c:val>
            <c:numRef>
              <c:f>Sheet1!$B$2</c:f>
              <c:numCache>
                <c:formatCode>General</c:formatCode>
                <c:ptCount val="1"/>
                <c:pt idx="0">
                  <c:v>57</c:v>
                </c:pt>
              </c:numCache>
            </c:numRef>
          </c:val>
        </c:ser>
        <c:ser>
          <c:idx val="1"/>
          <c:order val="1"/>
          <c:tx>
            <c:strRef>
              <c:f>Sheet1!$C$1</c:f>
              <c:strCache>
                <c:ptCount val="1"/>
                <c:pt idx="0">
                  <c:v>Very Good</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How do you feel about the amount of info</c:v>
                </c:pt>
              </c:strCache>
            </c:strRef>
          </c:cat>
          <c:val>
            <c:numRef>
              <c:f>Sheet1!$C$2</c:f>
              <c:numCache>
                <c:formatCode>General</c:formatCode>
                <c:ptCount val="1"/>
                <c:pt idx="0">
                  <c:v>114</c:v>
                </c:pt>
              </c:numCache>
            </c:numRef>
          </c:val>
        </c:ser>
        <c:ser>
          <c:idx val="2"/>
          <c:order val="2"/>
          <c:tx>
            <c:strRef>
              <c:f>Sheet1!$D$1</c:f>
              <c:strCache>
                <c:ptCount val="1"/>
                <c:pt idx="0">
                  <c:v>Good</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How do you feel about the amount of info</c:v>
                </c:pt>
              </c:strCache>
            </c:strRef>
          </c:cat>
          <c:val>
            <c:numRef>
              <c:f>Sheet1!$D$2</c:f>
              <c:numCache>
                <c:formatCode>General</c:formatCode>
                <c:ptCount val="1"/>
                <c:pt idx="0">
                  <c:v>138</c:v>
                </c:pt>
              </c:numCache>
            </c:numRef>
          </c:val>
        </c:ser>
        <c:ser>
          <c:idx val="3"/>
          <c:order val="3"/>
          <c:tx>
            <c:strRef>
              <c:f>Sheet1!$E$1</c:f>
              <c:strCache>
                <c:ptCount val="1"/>
                <c:pt idx="0">
                  <c:v>Average</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How do you feel about the amount of info</c:v>
                </c:pt>
              </c:strCache>
            </c:strRef>
          </c:cat>
          <c:val>
            <c:numRef>
              <c:f>Sheet1!$E$2</c:f>
              <c:numCache>
                <c:formatCode>General</c:formatCode>
                <c:ptCount val="1"/>
                <c:pt idx="0">
                  <c:v>94</c:v>
                </c:pt>
              </c:numCache>
            </c:numRef>
          </c:val>
        </c:ser>
        <c:ser>
          <c:idx val="4"/>
          <c:order val="4"/>
          <c:tx>
            <c:strRef>
              <c:f>Sheet1!$F$1</c:f>
              <c:strCache>
                <c:ptCount val="1"/>
                <c:pt idx="0">
                  <c:v>Poor</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How do you feel about the amount of info</c:v>
                </c:pt>
              </c:strCache>
            </c:strRef>
          </c:cat>
          <c:val>
            <c:numRef>
              <c:f>Sheet1!$F$2</c:f>
              <c:numCache>
                <c:formatCode>General</c:formatCode>
                <c:ptCount val="1"/>
                <c:pt idx="0">
                  <c:v>12</c:v>
                </c:pt>
              </c:numCache>
            </c:numRef>
          </c:val>
        </c:ser>
        <c:ser>
          <c:idx val="5"/>
          <c:order val="5"/>
          <c:tx>
            <c:strRef>
              <c:f>Sheet1!$G$1</c:f>
              <c:strCache>
                <c:ptCount val="1"/>
                <c:pt idx="0">
                  <c:v>Very Poor</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How do you feel about the amount of info</c:v>
                </c:pt>
              </c:strCache>
            </c:strRef>
          </c:cat>
          <c:val>
            <c:numRef>
              <c:f>Sheet1!$G$2</c:f>
              <c:numCache>
                <c:formatCode>General</c:formatCode>
                <c:ptCount val="1"/>
                <c:pt idx="0">
                  <c:v>8</c:v>
                </c:pt>
              </c:numCache>
            </c:numRef>
          </c:val>
        </c:ser>
        <c:dLbls>
          <c:dLblPos val="inEnd"/>
          <c:showLegendKey val="0"/>
          <c:showVal val="1"/>
          <c:showCatName val="0"/>
          <c:showSerName val="0"/>
          <c:showPercent val="0"/>
          <c:showBubbleSize val="0"/>
        </c:dLbls>
        <c:gapWidth val="65"/>
        <c:axId val="33286016"/>
        <c:axId val="33287552"/>
      </c:barChart>
      <c:catAx>
        <c:axId val="332860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n-US"/>
          </a:p>
        </c:txPr>
        <c:crossAx val="33287552"/>
        <c:crosses val="autoZero"/>
        <c:auto val="1"/>
        <c:lblAlgn val="ctr"/>
        <c:lblOffset val="100"/>
        <c:noMultiLvlLbl val="0"/>
      </c:catAx>
      <c:valAx>
        <c:axId val="3328755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328601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CA"/>
              <a:t>Information Priorities 1</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Eng Lang Class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Sheet1!$B$2</c:f>
              <c:numCache>
                <c:formatCode>General</c:formatCode>
                <c:ptCount val="1"/>
                <c:pt idx="0">
                  <c:v>269</c:v>
                </c:pt>
              </c:numCache>
            </c:numRef>
          </c:val>
        </c:ser>
        <c:ser>
          <c:idx val="1"/>
          <c:order val="1"/>
          <c:tx>
            <c:strRef>
              <c:f>Sheet1!$C$1</c:f>
              <c:strCache>
                <c:ptCount val="1"/>
                <c:pt idx="0">
                  <c:v>Housing</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Sheet1!$C$2</c:f>
              <c:numCache>
                <c:formatCode>General</c:formatCode>
                <c:ptCount val="1"/>
                <c:pt idx="0">
                  <c:v>135</c:v>
                </c:pt>
              </c:numCache>
            </c:numRef>
          </c:val>
        </c:ser>
        <c:ser>
          <c:idx val="2"/>
          <c:order val="2"/>
          <c:tx>
            <c:strRef>
              <c:f>Sheet1!$D$1</c:f>
              <c:strCache>
                <c:ptCount val="1"/>
                <c:pt idx="0">
                  <c:v>Employment</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Sheet1!$D$2</c:f>
              <c:numCache>
                <c:formatCode>General</c:formatCode>
                <c:ptCount val="1"/>
                <c:pt idx="0">
                  <c:v>112</c:v>
                </c:pt>
              </c:numCache>
            </c:numRef>
          </c:val>
        </c:ser>
        <c:ser>
          <c:idx val="3"/>
          <c:order val="3"/>
          <c:tx>
            <c:strRef>
              <c:f>Sheet1!$E$1</c:f>
              <c:strCache>
                <c:ptCount val="1"/>
                <c:pt idx="0">
                  <c:v>Health</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Sheet1!$E$2</c:f>
              <c:numCache>
                <c:formatCode>General</c:formatCode>
                <c:ptCount val="1"/>
                <c:pt idx="0">
                  <c:v>162</c:v>
                </c:pt>
              </c:numCache>
            </c:numRef>
          </c:val>
        </c:ser>
        <c:ser>
          <c:idx val="4"/>
          <c:order val="4"/>
          <c:tx>
            <c:strRef>
              <c:f>Sheet1!$F$1</c:f>
              <c:strCache>
                <c:ptCount val="1"/>
                <c:pt idx="0">
                  <c:v>Driver's Lic</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Sheet1!$F$2</c:f>
              <c:numCache>
                <c:formatCode>General</c:formatCode>
                <c:ptCount val="1"/>
                <c:pt idx="0">
                  <c:v>86</c:v>
                </c:pt>
              </c:numCache>
            </c:numRef>
          </c:val>
        </c:ser>
        <c:dLbls>
          <c:dLblPos val="outEnd"/>
          <c:showLegendKey val="0"/>
          <c:showVal val="1"/>
          <c:showCatName val="0"/>
          <c:showSerName val="0"/>
          <c:showPercent val="0"/>
          <c:showBubbleSize val="0"/>
        </c:dLbls>
        <c:gapWidth val="444"/>
        <c:overlap val="-90"/>
        <c:axId val="32973184"/>
        <c:axId val="32974720"/>
      </c:barChart>
      <c:catAx>
        <c:axId val="329731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cap="all" spc="120" normalizeH="0" baseline="0">
                <a:solidFill>
                  <a:schemeClr val="tx1">
                    <a:lumMod val="65000"/>
                    <a:lumOff val="35000"/>
                  </a:schemeClr>
                </a:solidFill>
                <a:latin typeface="+mn-lt"/>
                <a:ea typeface="+mn-ea"/>
                <a:cs typeface="+mn-cs"/>
              </a:defRPr>
            </a:pPr>
            <a:endParaRPr lang="en-US"/>
          </a:p>
        </c:txPr>
        <c:crossAx val="32974720"/>
        <c:crosses val="autoZero"/>
        <c:auto val="1"/>
        <c:lblAlgn val="ctr"/>
        <c:lblOffset val="100"/>
        <c:noMultiLvlLbl val="0"/>
      </c:catAx>
      <c:valAx>
        <c:axId val="32974720"/>
        <c:scaling>
          <c:orientation val="minMax"/>
        </c:scaling>
        <c:delete val="1"/>
        <c:axPos val="l"/>
        <c:numFmt formatCode="General" sourceLinked="1"/>
        <c:majorTickMark val="none"/>
        <c:minorTickMark val="none"/>
        <c:tickLblPos val="nextTo"/>
        <c:crossAx val="32973184"/>
        <c:crosses val="autoZero"/>
        <c:crossBetween val="between"/>
      </c:valAx>
      <c:spPr>
        <a:noFill/>
        <a:ln>
          <a:noFill/>
        </a:ln>
        <a:effectLst/>
      </c:spPr>
    </c:plotArea>
    <c:legend>
      <c:legendPos val="t"/>
      <c:layout>
        <c:manualLayout>
          <c:xMode val="edge"/>
          <c:yMode val="edge"/>
          <c:x val="3.0360534938282053E-3"/>
          <c:y val="0.21078127352426052"/>
          <c:w val="0.99696394650617182"/>
          <c:h val="0.21195036786633403"/>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chemeClr val="tx1">
                    <a:lumMod val="65000"/>
                    <a:lumOff val="35000"/>
                  </a:schemeClr>
                </a:solidFill>
                <a:latin typeface="+mn-lt"/>
                <a:ea typeface="+mn-ea"/>
                <a:cs typeface="+mn-cs"/>
              </a:defRPr>
            </a:pPr>
            <a:r>
              <a:rPr lang="en-CA"/>
              <a:t>Information Priorities 2</a:t>
            </a:r>
          </a:p>
        </c:rich>
      </c:tx>
      <c:overlay val="0"/>
      <c:spPr>
        <a:noFill/>
        <a:ln>
          <a:noFill/>
        </a:ln>
        <a:effectLst/>
      </c:spPr>
    </c:title>
    <c:autoTitleDeleted val="0"/>
    <c:plotArea>
      <c:layout>
        <c:manualLayout>
          <c:layoutTarget val="inner"/>
          <c:xMode val="edge"/>
          <c:yMode val="edge"/>
          <c:x val="4.2488619119878598E-2"/>
          <c:y val="0.76188200401036998"/>
          <c:w val="0.933232169954476"/>
          <c:h val="0.16548561782659399"/>
        </c:manualLayout>
      </c:layout>
      <c:barChart>
        <c:barDir val="col"/>
        <c:grouping val="clustered"/>
        <c:varyColors val="0"/>
        <c:ser>
          <c:idx val="0"/>
          <c:order val="0"/>
          <c:tx>
            <c:strRef>
              <c:f>Sheet1!$B$1</c:f>
              <c:strCache>
                <c:ptCount val="1"/>
                <c:pt idx="0">
                  <c:v>Credentials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Sheet1!$B$2</c:f>
              <c:numCache>
                <c:formatCode>General</c:formatCode>
                <c:ptCount val="1"/>
                <c:pt idx="0">
                  <c:v>27</c:v>
                </c:pt>
              </c:numCache>
            </c:numRef>
          </c:val>
        </c:ser>
        <c:ser>
          <c:idx val="1"/>
          <c:order val="1"/>
          <c:tx>
            <c:strRef>
              <c:f>Sheet1!$C$1</c:f>
              <c:strCache>
                <c:ptCount val="1"/>
                <c:pt idx="0">
                  <c:v>Financial Sys</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Sheet1!$C$2</c:f>
              <c:numCache>
                <c:formatCode>General</c:formatCode>
                <c:ptCount val="1"/>
                <c:pt idx="0">
                  <c:v>58</c:v>
                </c:pt>
              </c:numCache>
            </c:numRef>
          </c:val>
        </c:ser>
        <c:ser>
          <c:idx val="2"/>
          <c:order val="2"/>
          <c:tx>
            <c:strRef>
              <c:f>Sheet1!$D$1</c:f>
              <c:strCache>
                <c:ptCount val="1"/>
                <c:pt idx="0">
                  <c:v>Religion</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Sheet1!$D$2</c:f>
              <c:numCache>
                <c:formatCode>General</c:formatCode>
                <c:ptCount val="1"/>
                <c:pt idx="0">
                  <c:v>15</c:v>
                </c:pt>
              </c:numCache>
            </c:numRef>
          </c:val>
        </c:ser>
        <c:ser>
          <c:idx val="3"/>
          <c:order val="3"/>
          <c:tx>
            <c:strRef>
              <c:f>Sheet1!$E$1</c:f>
              <c:strCache>
                <c:ptCount val="1"/>
                <c:pt idx="0">
                  <c:v>Job Skills</c:v>
                </c:pt>
              </c:strCache>
            </c:strRef>
          </c:tx>
          <c:spPr>
            <a:solidFill>
              <a:schemeClr val="accent4"/>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Sheet1!$E$2</c:f>
              <c:numCache>
                <c:formatCode>General</c:formatCode>
                <c:ptCount val="1"/>
                <c:pt idx="0">
                  <c:v>76</c:v>
                </c:pt>
              </c:numCache>
            </c:numRef>
          </c:val>
        </c:ser>
        <c:ser>
          <c:idx val="4"/>
          <c:order val="4"/>
          <c:tx>
            <c:strRef>
              <c:f>Sheet1!$F$1</c:f>
              <c:strCache>
                <c:ptCount val="1"/>
                <c:pt idx="0">
                  <c:v>Schools</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Sheet1!$F$2</c:f>
              <c:numCache>
                <c:formatCode>General</c:formatCode>
                <c:ptCount val="1"/>
                <c:pt idx="0">
                  <c:v>74</c:v>
                </c:pt>
              </c:numCache>
            </c:numRef>
          </c:val>
        </c:ser>
        <c:ser>
          <c:idx val="5"/>
          <c:order val="5"/>
          <c:tx>
            <c:strRef>
              <c:f>Sheet1!$G$1</c:f>
              <c:strCache>
                <c:ptCount val="1"/>
                <c:pt idx="0">
                  <c:v>Tech skills</c:v>
                </c:pt>
              </c:strCache>
            </c:strRef>
          </c:tx>
          <c:spPr>
            <a:solidFill>
              <a:schemeClr val="accent6"/>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064"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c:f>
              <c:strCache>
                <c:ptCount val="1"/>
                <c:pt idx="0">
                  <c:v>Initial Seeking Behaviour</c:v>
                </c:pt>
              </c:strCache>
            </c:strRef>
          </c:cat>
          <c:val>
            <c:numRef>
              <c:f>Sheet1!$G$2</c:f>
              <c:numCache>
                <c:formatCode>General</c:formatCode>
                <c:ptCount val="1"/>
                <c:pt idx="0">
                  <c:v>21</c:v>
                </c:pt>
              </c:numCache>
            </c:numRef>
          </c:val>
        </c:ser>
        <c:dLbls>
          <c:dLblPos val="outEnd"/>
          <c:showLegendKey val="0"/>
          <c:showVal val="1"/>
          <c:showCatName val="0"/>
          <c:showSerName val="0"/>
          <c:showPercent val="0"/>
          <c:showBubbleSize val="0"/>
        </c:dLbls>
        <c:gapWidth val="444"/>
        <c:overlap val="-90"/>
        <c:axId val="33210752"/>
        <c:axId val="33212288"/>
      </c:barChart>
      <c:catAx>
        <c:axId val="332107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cap="all" spc="120" normalizeH="0" baseline="0">
                <a:solidFill>
                  <a:schemeClr val="tx1">
                    <a:lumMod val="65000"/>
                    <a:lumOff val="35000"/>
                  </a:schemeClr>
                </a:solidFill>
                <a:latin typeface="+mn-lt"/>
                <a:ea typeface="+mn-ea"/>
                <a:cs typeface="+mn-cs"/>
              </a:defRPr>
            </a:pPr>
            <a:endParaRPr lang="en-US"/>
          </a:p>
        </c:txPr>
        <c:crossAx val="33212288"/>
        <c:crosses val="autoZero"/>
        <c:auto val="1"/>
        <c:lblAlgn val="ctr"/>
        <c:lblOffset val="100"/>
        <c:noMultiLvlLbl val="0"/>
      </c:catAx>
      <c:valAx>
        <c:axId val="33212288"/>
        <c:scaling>
          <c:orientation val="minMax"/>
        </c:scaling>
        <c:delete val="1"/>
        <c:axPos val="l"/>
        <c:numFmt formatCode="General" sourceLinked="1"/>
        <c:majorTickMark val="none"/>
        <c:minorTickMark val="none"/>
        <c:tickLblPos val="nextTo"/>
        <c:crossAx val="33210752"/>
        <c:crosses val="autoZero"/>
        <c:crossBetween val="between"/>
      </c:valAx>
      <c:spPr>
        <a:noFill/>
        <a:ln>
          <a:noFill/>
        </a:ln>
        <a:effectLst/>
      </c:spPr>
    </c:plotArea>
    <c:legend>
      <c:legendPos val="t"/>
      <c:layout>
        <c:manualLayout>
          <c:xMode val="edge"/>
          <c:yMode val="edge"/>
          <c:x val="0"/>
          <c:y val="0.21078121324653731"/>
          <c:w val="1"/>
          <c:h val="0.1244070172979749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CA" sz="1800" dirty="0"/>
              <a:t>Language</a:t>
            </a:r>
          </a:p>
        </c:rich>
      </c:tx>
      <c:layout>
        <c:manualLayout>
          <c:xMode val="edge"/>
          <c:yMode val="edge"/>
          <c:x val="0.40107772727251001"/>
          <c:y val="3.2719840615730699E-3"/>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English</c:v>
                </c:pt>
              </c:strCache>
            </c:strRef>
          </c:tx>
          <c:spPr>
            <a:gradFill rotWithShape="1">
              <a:gsLst>
                <a:gs pos="0">
                  <a:schemeClr val="accent1">
                    <a:tint val="96000"/>
                    <a:lumMod val="100000"/>
                  </a:schemeClr>
                </a:gs>
                <a:gs pos="78000">
                  <a:schemeClr val="accent1">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Survey - Language Returns</c:v>
                </c:pt>
              </c:strCache>
            </c:strRef>
          </c:cat>
          <c:val>
            <c:numRef>
              <c:f>Sheet1!$B$2</c:f>
              <c:numCache>
                <c:formatCode>General</c:formatCode>
                <c:ptCount val="1"/>
                <c:pt idx="0">
                  <c:v>328</c:v>
                </c:pt>
              </c:numCache>
            </c:numRef>
          </c:val>
        </c:ser>
        <c:ser>
          <c:idx val="1"/>
          <c:order val="1"/>
          <c:tx>
            <c:strRef>
              <c:f>Sheet1!$C$1</c:f>
              <c:strCache>
                <c:ptCount val="1"/>
                <c:pt idx="0">
                  <c:v>Simplified Chinese</c:v>
                </c:pt>
              </c:strCache>
            </c:strRef>
          </c:tx>
          <c:spPr>
            <a:gradFill rotWithShape="1">
              <a:gsLst>
                <a:gs pos="0">
                  <a:schemeClr val="accent3">
                    <a:tint val="96000"/>
                    <a:lumMod val="100000"/>
                  </a:schemeClr>
                </a:gs>
                <a:gs pos="78000">
                  <a:schemeClr val="accent3">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Survey - Language Returns</c:v>
                </c:pt>
              </c:strCache>
            </c:strRef>
          </c:cat>
          <c:val>
            <c:numRef>
              <c:f>Sheet1!$C$2</c:f>
              <c:numCache>
                <c:formatCode>General</c:formatCode>
                <c:ptCount val="1"/>
                <c:pt idx="0">
                  <c:v>111</c:v>
                </c:pt>
              </c:numCache>
            </c:numRef>
          </c:val>
        </c:ser>
        <c:dLbls>
          <c:dLblPos val="outEnd"/>
          <c:showLegendKey val="0"/>
          <c:showVal val="1"/>
          <c:showCatName val="0"/>
          <c:showSerName val="0"/>
          <c:showPercent val="0"/>
          <c:showBubbleSize val="0"/>
        </c:dLbls>
        <c:gapWidth val="100"/>
        <c:overlap val="-24"/>
        <c:axId val="31855744"/>
        <c:axId val="31857280"/>
      </c:barChart>
      <c:catAx>
        <c:axId val="31855744"/>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31857280"/>
        <c:crosses val="autoZero"/>
        <c:auto val="1"/>
        <c:lblAlgn val="ctr"/>
        <c:lblOffset val="100"/>
        <c:noMultiLvlLbl val="0"/>
      </c:catAx>
      <c:valAx>
        <c:axId val="3185728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1855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CA" b="1" dirty="0"/>
              <a:t>Gender</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Female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Gender</c:v>
                </c:pt>
              </c:strCache>
            </c:strRef>
          </c:cat>
          <c:val>
            <c:numRef>
              <c:f>Sheet1!$B$2</c:f>
              <c:numCache>
                <c:formatCode>General</c:formatCode>
                <c:ptCount val="1"/>
                <c:pt idx="0">
                  <c:v>298</c:v>
                </c:pt>
              </c:numCache>
            </c:numRef>
          </c:val>
        </c:ser>
        <c:ser>
          <c:idx val="1"/>
          <c:order val="1"/>
          <c:tx>
            <c:strRef>
              <c:f>Sheet1!$C$1</c:f>
              <c:strCache>
                <c:ptCount val="1"/>
                <c:pt idx="0">
                  <c:v>Male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Gender</c:v>
                </c:pt>
              </c:strCache>
            </c:strRef>
          </c:cat>
          <c:val>
            <c:numRef>
              <c:f>Sheet1!$C$2</c:f>
              <c:numCache>
                <c:formatCode>General</c:formatCode>
                <c:ptCount val="1"/>
                <c:pt idx="0">
                  <c:v>134</c:v>
                </c:pt>
              </c:numCache>
            </c:numRef>
          </c:val>
        </c:ser>
        <c:ser>
          <c:idx val="2"/>
          <c:order val="2"/>
          <c:tx>
            <c:strRef>
              <c:f>Sheet1!$D$1</c:f>
              <c:strCache>
                <c:ptCount val="1"/>
                <c:pt idx="0">
                  <c:v>Blanks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Gender</c:v>
                </c:pt>
              </c:strCache>
            </c:strRef>
          </c:cat>
          <c:val>
            <c:numRef>
              <c:f>Sheet1!$D$2</c:f>
              <c:numCache>
                <c:formatCode>General</c:formatCode>
                <c:ptCount val="1"/>
                <c:pt idx="0">
                  <c:v>7</c:v>
                </c:pt>
              </c:numCache>
            </c:numRef>
          </c:val>
        </c:ser>
        <c:dLbls>
          <c:dLblPos val="outEnd"/>
          <c:showLegendKey val="0"/>
          <c:showVal val="1"/>
          <c:showCatName val="0"/>
          <c:showSerName val="0"/>
          <c:showPercent val="0"/>
          <c:showBubbleSize val="0"/>
        </c:dLbls>
        <c:gapWidth val="219"/>
        <c:overlap val="-27"/>
        <c:axId val="31909376"/>
        <c:axId val="31910912"/>
      </c:barChart>
      <c:catAx>
        <c:axId val="3190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1910912"/>
        <c:crosses val="autoZero"/>
        <c:auto val="1"/>
        <c:lblAlgn val="ctr"/>
        <c:lblOffset val="100"/>
        <c:noMultiLvlLbl val="0"/>
      </c:catAx>
      <c:valAx>
        <c:axId val="31910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909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CA"/>
              <a:t>Country of Origin</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China</c:v>
                </c:pt>
              </c:strCache>
            </c:strRef>
          </c:tx>
          <c:spPr>
            <a:gradFill rotWithShape="1">
              <a:gsLst>
                <a:gs pos="0">
                  <a:schemeClr val="accent1">
                    <a:tint val="96000"/>
                    <a:lumMod val="100000"/>
                  </a:schemeClr>
                </a:gs>
                <a:gs pos="78000">
                  <a:schemeClr val="accent1">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Sheet1!$B$2</c:f>
              <c:numCache>
                <c:formatCode>General</c:formatCode>
                <c:ptCount val="1"/>
                <c:pt idx="0">
                  <c:v>165</c:v>
                </c:pt>
              </c:numCache>
            </c:numRef>
          </c:val>
        </c:ser>
        <c:ser>
          <c:idx val="1"/>
          <c:order val="1"/>
          <c:tx>
            <c:strRef>
              <c:f>Sheet1!$C$1</c:f>
              <c:strCache>
                <c:ptCount val="1"/>
                <c:pt idx="0">
                  <c:v>Taiwan</c:v>
                </c:pt>
              </c:strCache>
            </c:strRef>
          </c:tx>
          <c:spPr>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Sheet1!$C$2</c:f>
              <c:numCache>
                <c:formatCode>General</c:formatCode>
                <c:ptCount val="1"/>
                <c:pt idx="0">
                  <c:v>51</c:v>
                </c:pt>
              </c:numCache>
            </c:numRef>
          </c:val>
        </c:ser>
        <c:ser>
          <c:idx val="2"/>
          <c:order val="2"/>
          <c:tx>
            <c:strRef>
              <c:f>Sheet1!$D$1</c:f>
              <c:strCache>
                <c:ptCount val="1"/>
                <c:pt idx="0">
                  <c:v>Rep of Korea</c:v>
                </c:pt>
              </c:strCache>
            </c:strRef>
          </c:tx>
          <c:spPr>
            <a:gradFill rotWithShape="1">
              <a:gsLst>
                <a:gs pos="0">
                  <a:schemeClr val="accent3">
                    <a:tint val="96000"/>
                    <a:lumMod val="100000"/>
                  </a:schemeClr>
                </a:gs>
                <a:gs pos="78000">
                  <a:schemeClr val="accent3">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Sheet1!$D$2</c:f>
              <c:numCache>
                <c:formatCode>General</c:formatCode>
                <c:ptCount val="1"/>
                <c:pt idx="0">
                  <c:v>42</c:v>
                </c:pt>
              </c:numCache>
            </c:numRef>
          </c:val>
        </c:ser>
        <c:ser>
          <c:idx val="3"/>
          <c:order val="3"/>
          <c:tx>
            <c:strRef>
              <c:f>Sheet1!$E$1</c:f>
              <c:strCache>
                <c:ptCount val="1"/>
                <c:pt idx="0">
                  <c:v>Philippines</c:v>
                </c:pt>
              </c:strCache>
            </c:strRef>
          </c:tx>
          <c:spPr>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Sheet1!$E$2</c:f>
              <c:numCache>
                <c:formatCode>General</c:formatCode>
                <c:ptCount val="1"/>
                <c:pt idx="0">
                  <c:v>11</c:v>
                </c:pt>
              </c:numCache>
            </c:numRef>
          </c:val>
        </c:ser>
        <c:ser>
          <c:idx val="4"/>
          <c:order val="4"/>
          <c:tx>
            <c:strRef>
              <c:f>Sheet1!$F$1</c:f>
              <c:strCache>
                <c:ptCount val="1"/>
                <c:pt idx="0">
                  <c:v>Iran</c:v>
                </c:pt>
              </c:strCache>
            </c:strRef>
          </c:tx>
          <c:spPr>
            <a:gradFill rotWithShape="1">
              <a:gsLst>
                <a:gs pos="0">
                  <a:schemeClr val="accent5">
                    <a:tint val="96000"/>
                    <a:lumMod val="100000"/>
                  </a:schemeClr>
                </a:gs>
                <a:gs pos="78000">
                  <a:schemeClr val="accent5">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Sheet1!$F$2</c:f>
              <c:numCache>
                <c:formatCode>General</c:formatCode>
                <c:ptCount val="1"/>
                <c:pt idx="0">
                  <c:v>38</c:v>
                </c:pt>
              </c:numCache>
            </c:numRef>
          </c:val>
        </c:ser>
        <c:ser>
          <c:idx val="5"/>
          <c:order val="5"/>
          <c:tx>
            <c:strRef>
              <c:f>Sheet1!$G$1</c:f>
              <c:strCache>
                <c:ptCount val="1"/>
                <c:pt idx="0">
                  <c:v>Hong Kong</c:v>
                </c:pt>
              </c:strCache>
            </c:strRef>
          </c:tx>
          <c:spPr>
            <a:gradFill rotWithShape="1">
              <a:gsLst>
                <a:gs pos="0">
                  <a:schemeClr val="accent6">
                    <a:tint val="96000"/>
                    <a:lumMod val="100000"/>
                  </a:schemeClr>
                </a:gs>
                <a:gs pos="78000">
                  <a:schemeClr val="accent6">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Sheet1!$G$2</c:f>
              <c:numCache>
                <c:formatCode>General</c:formatCode>
                <c:ptCount val="1"/>
                <c:pt idx="0">
                  <c:v>9</c:v>
                </c:pt>
              </c:numCache>
            </c:numRef>
          </c:val>
        </c:ser>
        <c:ser>
          <c:idx val="6"/>
          <c:order val="6"/>
          <c:tx>
            <c:strRef>
              <c:f>Sheet1!$H$1</c:f>
              <c:strCache>
                <c:ptCount val="1"/>
                <c:pt idx="0">
                  <c:v>Afghanistan</c:v>
                </c:pt>
              </c:strCache>
            </c:strRef>
          </c:tx>
          <c:spPr>
            <a:gradFill rotWithShape="1">
              <a:gsLst>
                <a:gs pos="0">
                  <a:schemeClr val="accent1">
                    <a:lumMod val="60000"/>
                    <a:tint val="96000"/>
                    <a:lumMod val="100000"/>
                  </a:schemeClr>
                </a:gs>
                <a:gs pos="78000">
                  <a:schemeClr val="accent1">
                    <a:lumMod val="60000"/>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Sheet1!$H$2</c:f>
              <c:numCache>
                <c:formatCode>General</c:formatCode>
                <c:ptCount val="1"/>
                <c:pt idx="0">
                  <c:v>13</c:v>
                </c:pt>
              </c:numCache>
            </c:numRef>
          </c:val>
        </c:ser>
        <c:ser>
          <c:idx val="7"/>
          <c:order val="7"/>
          <c:tx>
            <c:strRef>
              <c:f>Sheet1!$I$1</c:f>
              <c:strCache>
                <c:ptCount val="1"/>
                <c:pt idx="0">
                  <c:v>Indian</c:v>
                </c:pt>
              </c:strCache>
            </c:strRef>
          </c:tx>
          <c:spPr>
            <a:gradFill rotWithShape="1">
              <a:gsLst>
                <a:gs pos="0">
                  <a:schemeClr val="accent2">
                    <a:lumMod val="60000"/>
                    <a:tint val="96000"/>
                    <a:lumMod val="100000"/>
                  </a:schemeClr>
                </a:gs>
                <a:gs pos="78000">
                  <a:schemeClr val="accent2">
                    <a:lumMod val="60000"/>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Sheet1!$I$2</c:f>
              <c:numCache>
                <c:formatCode>General</c:formatCode>
                <c:ptCount val="1"/>
                <c:pt idx="0">
                  <c:v>11</c:v>
                </c:pt>
              </c:numCache>
            </c:numRef>
          </c:val>
        </c:ser>
        <c:ser>
          <c:idx val="8"/>
          <c:order val="8"/>
          <c:tx>
            <c:strRef>
              <c:f>Sheet1!$J$1</c:f>
              <c:strCache>
                <c:ptCount val="1"/>
                <c:pt idx="0">
                  <c:v>Other</c:v>
                </c:pt>
              </c:strCache>
            </c:strRef>
          </c:tx>
          <c:spPr>
            <a:gradFill rotWithShape="1">
              <a:gsLst>
                <a:gs pos="0">
                  <a:schemeClr val="accent3">
                    <a:lumMod val="60000"/>
                    <a:tint val="96000"/>
                    <a:lumMod val="100000"/>
                  </a:schemeClr>
                </a:gs>
                <a:gs pos="78000">
                  <a:schemeClr val="accent3">
                    <a:lumMod val="60000"/>
                    <a:shade val="94000"/>
                    <a:lumMod val="94000"/>
                  </a:schemeClr>
                </a:gs>
              </a:gsLst>
              <a:lin ang="5400000" scaled="0"/>
            </a:gradFill>
            <a:ln>
              <a:noFill/>
            </a:ln>
            <a:effectLst>
              <a:outerShdw blurRad="38100" dist="25400" dir="5400000" rotWithShape="0">
                <a:srgbClr val="000000">
                  <a:alpha val="35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2">
                          <a:lumMod val="35000"/>
                          <a:lumOff val="65000"/>
                        </a:schemeClr>
                      </a:solidFill>
                    </a:ln>
                    <a:effectLst/>
                  </c:spPr>
                </c15:leaderLines>
              </c:ext>
            </c:extLst>
          </c:dLbls>
          <c:cat>
            <c:strRef>
              <c:f>Sheet1!$A$2</c:f>
              <c:strCache>
                <c:ptCount val="1"/>
                <c:pt idx="0">
                  <c:v>Country of Origin - Survey Participants</c:v>
                </c:pt>
              </c:strCache>
            </c:strRef>
          </c:cat>
          <c:val>
            <c:numRef>
              <c:f>Sheet1!$J$2</c:f>
              <c:numCache>
                <c:formatCode>General</c:formatCode>
                <c:ptCount val="1"/>
                <c:pt idx="0">
                  <c:v>86</c:v>
                </c:pt>
              </c:numCache>
            </c:numRef>
          </c:val>
        </c:ser>
        <c:dLbls>
          <c:dLblPos val="inEnd"/>
          <c:showLegendKey val="0"/>
          <c:showVal val="1"/>
          <c:showCatName val="0"/>
          <c:showSerName val="0"/>
          <c:showPercent val="0"/>
          <c:showBubbleSize val="0"/>
        </c:dLbls>
        <c:gapWidth val="100"/>
        <c:overlap val="-24"/>
        <c:axId val="32009600"/>
        <c:axId val="32027776"/>
      </c:barChart>
      <c:catAx>
        <c:axId val="3200960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32027776"/>
        <c:crosses val="autoZero"/>
        <c:auto val="1"/>
        <c:lblAlgn val="ctr"/>
        <c:lblOffset val="100"/>
        <c:noMultiLvlLbl val="0"/>
      </c:catAx>
      <c:valAx>
        <c:axId val="32027776"/>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2009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Level of Education</a:t>
            </a:r>
          </a:p>
        </c:rich>
      </c:tx>
      <c:overlay val="0"/>
    </c:title>
    <c:autoTitleDeleted val="0"/>
    <c:plotArea>
      <c:layout/>
      <c:pieChart>
        <c:varyColors val="1"/>
        <c:ser>
          <c:idx val="0"/>
          <c:order val="0"/>
          <c:dPt>
            <c:idx val="0"/>
            <c:bubble3D val="0"/>
            <c:spPr>
              <a:solidFill>
                <a:schemeClr val="tx2">
                  <a:lumMod val="40000"/>
                  <a:lumOff val="60000"/>
                </a:schemeClr>
              </a:solidFill>
            </c:spPr>
          </c:dPt>
          <c:dPt>
            <c:idx val="5"/>
            <c:bubble3D val="0"/>
            <c:spPr>
              <a:solidFill>
                <a:schemeClr val="accent2">
                  <a:lumMod val="60000"/>
                  <a:lumOff val="40000"/>
                </a:schemeClr>
              </a:solidFill>
            </c:spPr>
          </c:dPt>
          <c:dLbls>
            <c:showLegendKey val="0"/>
            <c:showVal val="0"/>
            <c:showCatName val="0"/>
            <c:showSerName val="0"/>
            <c:showPercent val="1"/>
            <c:showBubbleSize val="0"/>
            <c:showLeaderLines val="1"/>
          </c:dLbls>
          <c:cat>
            <c:strRef>
              <c:f>Sheet1!$A$4:$A$9</c:f>
              <c:strCache>
                <c:ptCount val="6"/>
                <c:pt idx="0">
                  <c:v>Blank</c:v>
                </c:pt>
                <c:pt idx="1">
                  <c:v>No School</c:v>
                </c:pt>
                <c:pt idx="2">
                  <c:v>Elementary</c:v>
                </c:pt>
                <c:pt idx="3">
                  <c:v>Middle School</c:v>
                </c:pt>
                <c:pt idx="4">
                  <c:v>High School</c:v>
                </c:pt>
                <c:pt idx="5">
                  <c:v>Post Secondary*</c:v>
                </c:pt>
              </c:strCache>
            </c:strRef>
          </c:cat>
          <c:val>
            <c:numRef>
              <c:f>Sheet1!$B$4:$B$9</c:f>
              <c:numCache>
                <c:formatCode>0.00%</c:formatCode>
                <c:ptCount val="6"/>
                <c:pt idx="0" formatCode="0%">
                  <c:v>0.02</c:v>
                </c:pt>
                <c:pt idx="1">
                  <c:v>7.0000000000000001E-3</c:v>
                </c:pt>
                <c:pt idx="2" formatCode="0%">
                  <c:v>0.03</c:v>
                </c:pt>
                <c:pt idx="3">
                  <c:v>4.5999999999999999E-2</c:v>
                </c:pt>
                <c:pt idx="4" formatCode="0%">
                  <c:v>0.18</c:v>
                </c:pt>
                <c:pt idx="5" formatCode="0%">
                  <c:v>0.71</c:v>
                </c:pt>
              </c:numCache>
            </c:numRef>
          </c:val>
        </c:ser>
        <c:dLbls>
          <c:showLegendKey val="0"/>
          <c:showVal val="0"/>
          <c:showCatName val="0"/>
          <c:showSerName val="0"/>
          <c:showPercent val="1"/>
          <c:showBubbleSize val="0"/>
          <c:showLeaderLines val="1"/>
        </c:dLbls>
        <c:firstSliceAng val="0"/>
      </c:pieChart>
    </c:plotArea>
    <c:legend>
      <c:legendPos val="t"/>
      <c:overlay val="0"/>
      <c:txPr>
        <a:bodyPr/>
        <a:lstStyle/>
        <a:p>
          <a:pPr>
            <a:defRPr sz="14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baseline="0">
                <a:solidFill>
                  <a:schemeClr val="dk1">
                    <a:lumMod val="75000"/>
                    <a:lumOff val="25000"/>
                  </a:schemeClr>
                </a:solidFill>
                <a:latin typeface="+mn-lt"/>
                <a:ea typeface="+mn-ea"/>
                <a:cs typeface="+mn-cs"/>
              </a:defRPr>
            </a:pPr>
            <a:r>
              <a:rPr lang="en-CA" sz="2000"/>
              <a:t>Recent Immigrants</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Less than 1 year</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Time in Canada</c:v>
                </c:pt>
              </c:strCache>
            </c:strRef>
          </c:cat>
          <c:val>
            <c:numRef>
              <c:f>Sheet1!$B$2</c:f>
              <c:numCache>
                <c:formatCode>General</c:formatCode>
                <c:ptCount val="1"/>
                <c:pt idx="0">
                  <c:v>83</c:v>
                </c:pt>
              </c:numCache>
            </c:numRef>
          </c:val>
        </c:ser>
        <c:ser>
          <c:idx val="1"/>
          <c:order val="1"/>
          <c:tx>
            <c:strRef>
              <c:f>Sheet1!$C$1</c:f>
              <c:strCache>
                <c:ptCount val="1"/>
                <c:pt idx="0">
                  <c:v>1 - 5 years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Time in Canada</c:v>
                </c:pt>
              </c:strCache>
            </c:strRef>
          </c:cat>
          <c:val>
            <c:numRef>
              <c:f>Sheet1!$C$2</c:f>
              <c:numCache>
                <c:formatCode>General</c:formatCode>
                <c:ptCount val="1"/>
                <c:pt idx="0">
                  <c:v>228</c:v>
                </c:pt>
              </c:numCache>
            </c:numRef>
          </c:val>
        </c:ser>
        <c:ser>
          <c:idx val="2"/>
          <c:order val="2"/>
          <c:tx>
            <c:strRef>
              <c:f>Sheet1!$D$1</c:f>
              <c:strCache>
                <c:ptCount val="1"/>
                <c:pt idx="0">
                  <c:v>More than 5 years</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Time in Canada</c:v>
                </c:pt>
              </c:strCache>
            </c:strRef>
          </c:cat>
          <c:val>
            <c:numRef>
              <c:f>Sheet1!$D$2</c:f>
              <c:numCache>
                <c:formatCode>General</c:formatCode>
                <c:ptCount val="1"/>
                <c:pt idx="0">
                  <c:v>127</c:v>
                </c:pt>
              </c:numCache>
            </c:numRef>
          </c:val>
        </c:ser>
        <c:dLbls>
          <c:dLblPos val="inEnd"/>
          <c:showLegendKey val="0"/>
          <c:showVal val="1"/>
          <c:showCatName val="0"/>
          <c:showSerName val="0"/>
          <c:showPercent val="0"/>
          <c:showBubbleSize val="0"/>
        </c:dLbls>
        <c:gapWidth val="65"/>
        <c:axId val="32213632"/>
        <c:axId val="32227712"/>
      </c:barChart>
      <c:catAx>
        <c:axId val="322136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1" i="0" u="none" strike="noStrike" kern="1200" cap="all" baseline="0">
                <a:solidFill>
                  <a:schemeClr val="dk1">
                    <a:lumMod val="75000"/>
                    <a:lumOff val="25000"/>
                  </a:schemeClr>
                </a:solidFill>
                <a:latin typeface="+mn-lt"/>
                <a:ea typeface="+mn-ea"/>
                <a:cs typeface="+mn-cs"/>
              </a:defRPr>
            </a:pPr>
            <a:endParaRPr lang="en-US"/>
          </a:p>
        </c:txPr>
        <c:crossAx val="32227712"/>
        <c:crosses val="autoZero"/>
        <c:auto val="1"/>
        <c:lblAlgn val="ctr"/>
        <c:lblOffset val="100"/>
        <c:noMultiLvlLbl val="0"/>
      </c:catAx>
      <c:valAx>
        <c:axId val="322277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22136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CA" dirty="0" smtClean="0"/>
              <a:t>Age</a:t>
            </a:r>
            <a:endParaRPr lang="en-CA" dirty="0"/>
          </a:p>
        </c:rich>
      </c:tx>
      <c:overlay val="0"/>
      <c:spPr>
        <a:noFill/>
        <a:ln>
          <a:noFill/>
        </a:ln>
        <a:effectLst/>
      </c:spPr>
    </c:title>
    <c:autoTitleDeleted val="0"/>
    <c:plotArea>
      <c:layout/>
      <c:barChart>
        <c:barDir val="col"/>
        <c:grouping val="clustered"/>
        <c:varyColors val="0"/>
        <c:ser>
          <c:idx val="0"/>
          <c:order val="0"/>
          <c:tx>
            <c:strRef>
              <c:f>Sheet1!$B$1</c:f>
              <c:strCache>
                <c:ptCount val="1"/>
                <c:pt idx="0">
                  <c:v>18-25</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Age of Participant</c:v>
                </c:pt>
              </c:strCache>
            </c:strRef>
          </c:cat>
          <c:val>
            <c:numRef>
              <c:f>Sheet1!$B$2</c:f>
              <c:numCache>
                <c:formatCode>General</c:formatCode>
                <c:ptCount val="1"/>
                <c:pt idx="0">
                  <c:v>30</c:v>
                </c:pt>
              </c:numCache>
            </c:numRef>
          </c:val>
        </c:ser>
        <c:ser>
          <c:idx val="1"/>
          <c:order val="1"/>
          <c:tx>
            <c:strRef>
              <c:f>Sheet1!$C$1</c:f>
              <c:strCache>
                <c:ptCount val="1"/>
                <c:pt idx="0">
                  <c:v>26-35</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Age of Participant</c:v>
                </c:pt>
              </c:strCache>
            </c:strRef>
          </c:cat>
          <c:val>
            <c:numRef>
              <c:f>Sheet1!$C$2</c:f>
              <c:numCache>
                <c:formatCode>General</c:formatCode>
                <c:ptCount val="1"/>
                <c:pt idx="0">
                  <c:v>100</c:v>
                </c:pt>
              </c:numCache>
            </c:numRef>
          </c:val>
        </c:ser>
        <c:ser>
          <c:idx val="2"/>
          <c:order val="2"/>
          <c:tx>
            <c:strRef>
              <c:f>Sheet1!$D$1</c:f>
              <c:strCache>
                <c:ptCount val="1"/>
                <c:pt idx="0">
                  <c:v>36-45</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Age of Participant</c:v>
                </c:pt>
              </c:strCache>
            </c:strRef>
          </c:cat>
          <c:val>
            <c:numRef>
              <c:f>Sheet1!$D$2</c:f>
              <c:numCache>
                <c:formatCode>General</c:formatCode>
                <c:ptCount val="1"/>
                <c:pt idx="0">
                  <c:v>105</c:v>
                </c:pt>
              </c:numCache>
            </c:numRef>
          </c:val>
        </c:ser>
        <c:ser>
          <c:idx val="3"/>
          <c:order val="3"/>
          <c:tx>
            <c:strRef>
              <c:f>Sheet1!$E$1</c:f>
              <c:strCache>
                <c:ptCount val="1"/>
                <c:pt idx="0">
                  <c:v>46-55</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Age of Participant</c:v>
                </c:pt>
              </c:strCache>
            </c:strRef>
          </c:cat>
          <c:val>
            <c:numRef>
              <c:f>Sheet1!$E$2</c:f>
              <c:numCache>
                <c:formatCode>General</c:formatCode>
                <c:ptCount val="1"/>
                <c:pt idx="0">
                  <c:v>101</c:v>
                </c:pt>
              </c:numCache>
            </c:numRef>
          </c:val>
        </c:ser>
        <c:ser>
          <c:idx val="4"/>
          <c:order val="4"/>
          <c:tx>
            <c:strRef>
              <c:f>Sheet1!$F$1</c:f>
              <c:strCache>
                <c:ptCount val="1"/>
                <c:pt idx="0">
                  <c:v>56-65</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Age of Participant</c:v>
                </c:pt>
              </c:strCache>
            </c:strRef>
          </c:cat>
          <c:val>
            <c:numRef>
              <c:f>Sheet1!$F$2</c:f>
              <c:numCache>
                <c:formatCode>General</c:formatCode>
                <c:ptCount val="1"/>
                <c:pt idx="0">
                  <c:v>56</c:v>
                </c:pt>
              </c:numCache>
            </c:numRef>
          </c:val>
        </c:ser>
        <c:ser>
          <c:idx val="5"/>
          <c:order val="5"/>
          <c:tx>
            <c:strRef>
              <c:f>Sheet1!$G$1</c:f>
              <c:strCache>
                <c:ptCount val="1"/>
                <c:pt idx="0">
                  <c:v>66-75</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Age of Participant</c:v>
                </c:pt>
              </c:strCache>
            </c:strRef>
          </c:cat>
          <c:val>
            <c:numRef>
              <c:f>Sheet1!$G$2</c:f>
              <c:numCache>
                <c:formatCode>General</c:formatCode>
                <c:ptCount val="1"/>
                <c:pt idx="0">
                  <c:v>28</c:v>
                </c:pt>
              </c:numCache>
            </c:numRef>
          </c:val>
        </c:ser>
        <c:ser>
          <c:idx val="6"/>
          <c:order val="6"/>
          <c:tx>
            <c:strRef>
              <c:f>Sheet1!$H$1</c:f>
              <c:strCache>
                <c:ptCount val="1"/>
                <c:pt idx="0">
                  <c:v>76-over</c:v>
                </c:pt>
              </c:strCache>
            </c:strRef>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Age of Participant</c:v>
                </c:pt>
              </c:strCache>
            </c:strRef>
          </c:cat>
          <c:val>
            <c:numRef>
              <c:f>Sheet1!$H$2</c:f>
              <c:numCache>
                <c:formatCode>General</c:formatCode>
                <c:ptCount val="1"/>
                <c:pt idx="0">
                  <c:v>13</c:v>
                </c:pt>
              </c:numCache>
            </c:numRef>
          </c:val>
        </c:ser>
        <c:dLbls>
          <c:dLblPos val="inEnd"/>
          <c:showLegendKey val="0"/>
          <c:showVal val="1"/>
          <c:showCatName val="0"/>
          <c:showSerName val="0"/>
          <c:showPercent val="0"/>
          <c:showBubbleSize val="0"/>
        </c:dLbls>
        <c:gapWidth val="65"/>
        <c:axId val="31705728"/>
        <c:axId val="31732096"/>
      </c:barChart>
      <c:catAx>
        <c:axId val="317057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n-US"/>
          </a:p>
        </c:txPr>
        <c:crossAx val="31732096"/>
        <c:crosses val="autoZero"/>
        <c:auto val="1"/>
        <c:lblAlgn val="ctr"/>
        <c:lblOffset val="100"/>
        <c:noMultiLvlLbl val="0"/>
      </c:catAx>
      <c:valAx>
        <c:axId val="317320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17057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CA" dirty="0" smtClean="0"/>
              <a:t>Language</a:t>
            </a:r>
            <a:endParaRPr lang="en-CA" dirty="0"/>
          </a:p>
        </c:rich>
      </c:tx>
      <c:overlay val="0"/>
      <c:spPr>
        <a:noFill/>
        <a:ln>
          <a:noFill/>
        </a:ln>
        <a:effectLst/>
      </c:spPr>
    </c:title>
    <c:autoTitleDeleted val="0"/>
    <c:plotArea>
      <c:layout/>
      <c:barChart>
        <c:barDir val="col"/>
        <c:grouping val="clustered"/>
        <c:varyColors val="0"/>
        <c:ser>
          <c:idx val="0"/>
          <c:order val="0"/>
          <c:tx>
            <c:strRef>
              <c:f>Sheet1!$B$1</c:f>
              <c:strCache>
                <c:ptCount val="1"/>
                <c:pt idx="0">
                  <c:v>Excellent</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English Language Proficiency</c:v>
                </c:pt>
              </c:strCache>
            </c:strRef>
          </c:cat>
          <c:val>
            <c:numRef>
              <c:f>Sheet1!$B$2</c:f>
              <c:numCache>
                <c:formatCode>General</c:formatCode>
                <c:ptCount val="1"/>
                <c:pt idx="0">
                  <c:v>16</c:v>
                </c:pt>
              </c:numCache>
            </c:numRef>
          </c:val>
        </c:ser>
        <c:ser>
          <c:idx val="1"/>
          <c:order val="1"/>
          <c:tx>
            <c:strRef>
              <c:f>Sheet1!$C$1</c:f>
              <c:strCache>
                <c:ptCount val="1"/>
                <c:pt idx="0">
                  <c:v>Very Good</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English Language Proficiency</c:v>
                </c:pt>
              </c:strCache>
            </c:strRef>
          </c:cat>
          <c:val>
            <c:numRef>
              <c:f>Sheet1!$C$2</c:f>
              <c:numCache>
                <c:formatCode>General</c:formatCode>
                <c:ptCount val="1"/>
                <c:pt idx="0">
                  <c:v>28</c:v>
                </c:pt>
              </c:numCache>
            </c:numRef>
          </c:val>
        </c:ser>
        <c:ser>
          <c:idx val="2"/>
          <c:order val="2"/>
          <c:tx>
            <c:strRef>
              <c:f>Sheet1!$D$1</c:f>
              <c:strCache>
                <c:ptCount val="1"/>
                <c:pt idx="0">
                  <c:v>Good</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English Language Proficiency</c:v>
                </c:pt>
              </c:strCache>
            </c:strRef>
          </c:cat>
          <c:val>
            <c:numRef>
              <c:f>Sheet1!$D$2</c:f>
              <c:numCache>
                <c:formatCode>General</c:formatCode>
                <c:ptCount val="1"/>
                <c:pt idx="0">
                  <c:v>102</c:v>
                </c:pt>
              </c:numCache>
            </c:numRef>
          </c:val>
        </c:ser>
        <c:ser>
          <c:idx val="3"/>
          <c:order val="3"/>
          <c:tx>
            <c:strRef>
              <c:f>Sheet1!$E$1</c:f>
              <c:strCache>
                <c:ptCount val="1"/>
                <c:pt idx="0">
                  <c:v>Average</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English Language Proficiency</c:v>
                </c:pt>
              </c:strCache>
            </c:strRef>
          </c:cat>
          <c:val>
            <c:numRef>
              <c:f>Sheet1!$E$2</c:f>
              <c:numCache>
                <c:formatCode>General</c:formatCode>
                <c:ptCount val="1"/>
                <c:pt idx="0">
                  <c:v>141</c:v>
                </c:pt>
              </c:numCache>
            </c:numRef>
          </c:val>
        </c:ser>
        <c:ser>
          <c:idx val="4"/>
          <c:order val="4"/>
          <c:tx>
            <c:strRef>
              <c:f>Sheet1!$F$1</c:f>
              <c:strCache>
                <c:ptCount val="1"/>
                <c:pt idx="0">
                  <c:v>Poor</c:v>
                </c:pt>
              </c:strCache>
            </c:strRef>
          </c:tx>
          <c:spPr>
            <a:solidFill>
              <a:schemeClr val="accent5">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English Language Proficiency</c:v>
                </c:pt>
              </c:strCache>
            </c:strRef>
          </c:cat>
          <c:val>
            <c:numRef>
              <c:f>Sheet1!$F$2</c:f>
              <c:numCache>
                <c:formatCode>General</c:formatCode>
                <c:ptCount val="1"/>
                <c:pt idx="0">
                  <c:v>104</c:v>
                </c:pt>
              </c:numCache>
            </c:numRef>
          </c:val>
        </c:ser>
        <c:ser>
          <c:idx val="5"/>
          <c:order val="5"/>
          <c:tx>
            <c:strRef>
              <c:f>Sheet1!$G$1</c:f>
              <c:strCache>
                <c:ptCount val="1"/>
                <c:pt idx="0">
                  <c:v>Very Poor</c:v>
                </c:pt>
              </c:strCache>
            </c:strRef>
          </c:tx>
          <c:spPr>
            <a:solidFill>
              <a:schemeClr val="accent6">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English Language Proficiency</c:v>
                </c:pt>
              </c:strCache>
            </c:strRef>
          </c:cat>
          <c:val>
            <c:numRef>
              <c:f>Sheet1!$G$2</c:f>
              <c:numCache>
                <c:formatCode>General</c:formatCode>
                <c:ptCount val="1"/>
                <c:pt idx="0">
                  <c:v>44</c:v>
                </c:pt>
              </c:numCache>
            </c:numRef>
          </c:val>
        </c:ser>
        <c:ser>
          <c:idx val="6"/>
          <c:order val="6"/>
          <c:tx>
            <c:strRef>
              <c:f>Sheet1!$H$1</c:f>
              <c:strCache>
                <c:ptCount val="1"/>
                <c:pt idx="0">
                  <c:v>Blank</c:v>
                </c:pt>
              </c:strCache>
            </c:strRef>
          </c:tx>
          <c:spPr>
            <a:solidFill>
              <a:schemeClr val="accent1">
                <a:lumMod val="60000"/>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c:f>
              <c:strCache>
                <c:ptCount val="1"/>
                <c:pt idx="0">
                  <c:v>English Language Proficiency</c:v>
                </c:pt>
              </c:strCache>
            </c:strRef>
          </c:cat>
          <c:val>
            <c:numRef>
              <c:f>Sheet1!$H$2</c:f>
              <c:numCache>
                <c:formatCode>General</c:formatCode>
                <c:ptCount val="1"/>
                <c:pt idx="0">
                  <c:v>4</c:v>
                </c:pt>
              </c:numCache>
            </c:numRef>
          </c:val>
        </c:ser>
        <c:dLbls>
          <c:dLblPos val="inEnd"/>
          <c:showLegendKey val="0"/>
          <c:showVal val="1"/>
          <c:showCatName val="0"/>
          <c:showSerName val="0"/>
          <c:showPercent val="0"/>
          <c:showBubbleSize val="0"/>
        </c:dLbls>
        <c:gapWidth val="65"/>
        <c:axId val="31813632"/>
        <c:axId val="31815168"/>
      </c:barChart>
      <c:catAx>
        <c:axId val="318136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400" b="0" i="0" u="none" strike="noStrike" kern="1200" cap="all" baseline="0">
                <a:solidFill>
                  <a:schemeClr val="dk1">
                    <a:lumMod val="75000"/>
                    <a:lumOff val="25000"/>
                  </a:schemeClr>
                </a:solidFill>
                <a:latin typeface="+mn-lt"/>
                <a:ea typeface="+mn-ea"/>
                <a:cs typeface="+mn-cs"/>
              </a:defRPr>
            </a:pPr>
            <a:endParaRPr lang="en-US"/>
          </a:p>
        </c:txPr>
        <c:crossAx val="31815168"/>
        <c:crosses val="autoZero"/>
        <c:auto val="1"/>
        <c:lblAlgn val="ctr"/>
        <c:lblOffset val="100"/>
        <c:noMultiLvlLbl val="0"/>
      </c:catAx>
      <c:valAx>
        <c:axId val="318151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18136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CA"/>
              <a:t>Information Attitude</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Strongly Agree</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Find the info</c:v>
                </c:pt>
                <c:pt idx="1">
                  <c:v>Frustration</c:v>
                </c:pt>
                <c:pt idx="2">
                  <c:v>Understand info</c:v>
                </c:pt>
                <c:pt idx="3">
                  <c:v>Info is useful</c:v>
                </c:pt>
              </c:strCache>
            </c:strRef>
          </c:cat>
          <c:val>
            <c:numRef>
              <c:f>Sheet1!$B$2:$B$5</c:f>
              <c:numCache>
                <c:formatCode>General</c:formatCode>
                <c:ptCount val="4"/>
                <c:pt idx="0">
                  <c:v>37</c:v>
                </c:pt>
                <c:pt idx="1">
                  <c:v>21</c:v>
                </c:pt>
                <c:pt idx="2">
                  <c:v>33</c:v>
                </c:pt>
                <c:pt idx="3">
                  <c:v>45</c:v>
                </c:pt>
              </c:numCache>
            </c:numRef>
          </c:val>
        </c:ser>
        <c:ser>
          <c:idx val="1"/>
          <c:order val="1"/>
          <c:tx>
            <c:strRef>
              <c:f>Sheet1!$C$1</c:f>
              <c:strCache>
                <c:ptCount val="1"/>
                <c:pt idx="0">
                  <c:v>Agree</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Find the info</c:v>
                </c:pt>
                <c:pt idx="1">
                  <c:v>Frustration</c:v>
                </c:pt>
                <c:pt idx="2">
                  <c:v>Understand info</c:v>
                </c:pt>
                <c:pt idx="3">
                  <c:v>Info is useful</c:v>
                </c:pt>
              </c:strCache>
            </c:strRef>
          </c:cat>
          <c:val>
            <c:numRef>
              <c:f>Sheet1!$C$2:$C$5</c:f>
              <c:numCache>
                <c:formatCode>General</c:formatCode>
                <c:ptCount val="4"/>
                <c:pt idx="0">
                  <c:v>322</c:v>
                </c:pt>
                <c:pt idx="1">
                  <c:v>188</c:v>
                </c:pt>
                <c:pt idx="2">
                  <c:v>281</c:v>
                </c:pt>
                <c:pt idx="3">
                  <c:v>320</c:v>
                </c:pt>
              </c:numCache>
            </c:numRef>
          </c:val>
        </c:ser>
        <c:ser>
          <c:idx val="2"/>
          <c:order val="2"/>
          <c:tx>
            <c:strRef>
              <c:f>Sheet1!$D$1</c:f>
              <c:strCache>
                <c:ptCount val="1"/>
                <c:pt idx="0">
                  <c:v>Disagree</c:v>
                </c:pt>
              </c:strCache>
            </c:strRef>
          </c:tx>
          <c:spPr>
            <a:solidFill>
              <a:schemeClr val="accent3">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Find the info</c:v>
                </c:pt>
                <c:pt idx="1">
                  <c:v>Frustration</c:v>
                </c:pt>
                <c:pt idx="2">
                  <c:v>Understand info</c:v>
                </c:pt>
                <c:pt idx="3">
                  <c:v>Info is useful</c:v>
                </c:pt>
              </c:strCache>
            </c:strRef>
          </c:cat>
          <c:val>
            <c:numRef>
              <c:f>Sheet1!$D$2:$D$5</c:f>
              <c:numCache>
                <c:formatCode>General</c:formatCode>
                <c:ptCount val="4"/>
                <c:pt idx="0">
                  <c:v>58</c:v>
                </c:pt>
                <c:pt idx="1">
                  <c:v>192</c:v>
                </c:pt>
                <c:pt idx="2">
                  <c:v>103</c:v>
                </c:pt>
                <c:pt idx="3">
                  <c:v>50</c:v>
                </c:pt>
              </c:numCache>
            </c:numRef>
          </c:val>
        </c:ser>
        <c:ser>
          <c:idx val="3"/>
          <c:order val="3"/>
          <c:tx>
            <c:strRef>
              <c:f>Sheet1!$E$1</c:f>
              <c:strCache>
                <c:ptCount val="1"/>
                <c:pt idx="0">
                  <c:v>Strongly Disagree</c:v>
                </c:pt>
              </c:strCache>
            </c:strRef>
          </c:tx>
          <c:spPr>
            <a:solidFill>
              <a:schemeClr val="accent4">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Sheet1!$A$2:$A$5</c:f>
              <c:strCache>
                <c:ptCount val="4"/>
                <c:pt idx="0">
                  <c:v>Find the info</c:v>
                </c:pt>
                <c:pt idx="1">
                  <c:v>Frustration</c:v>
                </c:pt>
                <c:pt idx="2">
                  <c:v>Understand info</c:v>
                </c:pt>
                <c:pt idx="3">
                  <c:v>Info is useful</c:v>
                </c:pt>
              </c:strCache>
            </c:strRef>
          </c:cat>
          <c:val>
            <c:numRef>
              <c:f>Sheet1!$E$2:$E$5</c:f>
              <c:numCache>
                <c:formatCode>General</c:formatCode>
                <c:ptCount val="4"/>
                <c:pt idx="0">
                  <c:v>7</c:v>
                </c:pt>
                <c:pt idx="1">
                  <c:v>21</c:v>
                </c:pt>
                <c:pt idx="2">
                  <c:v>7</c:v>
                </c:pt>
                <c:pt idx="3">
                  <c:v>5</c:v>
                </c:pt>
              </c:numCache>
            </c:numRef>
          </c:val>
        </c:ser>
        <c:dLbls>
          <c:dLblPos val="inEnd"/>
          <c:showLegendKey val="0"/>
          <c:showVal val="1"/>
          <c:showCatName val="0"/>
          <c:showSerName val="0"/>
          <c:showPercent val="0"/>
          <c:showBubbleSize val="0"/>
        </c:dLbls>
        <c:gapWidth val="65"/>
        <c:axId val="32355072"/>
        <c:axId val="32356608"/>
      </c:barChart>
      <c:catAx>
        <c:axId val="323550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0" i="0" u="none" strike="noStrike" kern="1200" cap="all" baseline="0">
                <a:solidFill>
                  <a:schemeClr val="dk1">
                    <a:lumMod val="75000"/>
                    <a:lumOff val="25000"/>
                  </a:schemeClr>
                </a:solidFill>
                <a:latin typeface="+mn-lt"/>
                <a:ea typeface="+mn-ea"/>
                <a:cs typeface="+mn-cs"/>
              </a:defRPr>
            </a:pPr>
            <a:endParaRPr lang="en-US"/>
          </a:p>
        </c:txPr>
        <c:crossAx val="32356608"/>
        <c:crosses val="autoZero"/>
        <c:auto val="1"/>
        <c:lblAlgn val="ctr"/>
        <c:lblOffset val="100"/>
        <c:noMultiLvlLbl val="0"/>
      </c:catAx>
      <c:valAx>
        <c:axId val="323566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3235507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2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B2B7E-FE51-45F5-9974-77CDA9DC33AC}" type="datetimeFigureOut">
              <a:rPr lang="en-CA" smtClean="0"/>
              <a:t>09/05/2016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A2BCCF-585F-4A20-8269-1A461EEBA213}" type="slidenum">
              <a:rPr lang="en-CA" smtClean="0"/>
              <a:t>‹#›</a:t>
            </a:fld>
            <a:endParaRPr lang="en-CA"/>
          </a:p>
        </p:txBody>
      </p:sp>
    </p:spTree>
    <p:extLst>
      <p:ext uri="{BB962C8B-B14F-4D97-AF65-F5344CB8AC3E}">
        <p14:creationId xmlns:p14="http://schemas.microsoft.com/office/powerpoint/2010/main" val="1662868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5A2BCCF-585F-4A20-8269-1A461EEBA213}" type="slidenum">
              <a:rPr lang="en-CA" smtClean="0"/>
              <a:t>1</a:t>
            </a:fld>
            <a:endParaRPr lang="en-CA"/>
          </a:p>
        </p:txBody>
      </p:sp>
    </p:spTree>
    <p:extLst>
      <p:ext uri="{BB962C8B-B14F-4D97-AF65-F5344CB8AC3E}">
        <p14:creationId xmlns:p14="http://schemas.microsoft.com/office/powerpoint/2010/main" val="2896554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765550"/>
          </a:xfrm>
        </p:spPr>
        <p:txBody>
          <a:bodyPr/>
          <a:lstStyle/>
          <a:p>
            <a:r>
              <a:rPr lang="en-CA" sz="1400" dirty="0">
                <a:ea typeface="Calibri"/>
                <a:cs typeface="Times New Roman"/>
              </a:rPr>
              <a:t>We asked survey participants to tick how strongly they agreed or disagreed that a certain information resource was important to them </a:t>
            </a:r>
            <a:r>
              <a:rPr lang="en-CA" sz="1400" dirty="0" smtClean="0">
                <a:ea typeface="Calibri"/>
                <a:cs typeface="Times New Roman"/>
              </a:rPr>
              <a:t>(questions </a:t>
            </a:r>
            <a:r>
              <a:rPr lang="en-CA" sz="1400" dirty="0">
                <a:ea typeface="Calibri"/>
                <a:cs typeface="Times New Roman"/>
              </a:rPr>
              <a:t>12 – 18) </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r>
              <a:rPr lang="en-CA" sz="1400" dirty="0">
                <a:ea typeface="Calibri"/>
                <a:cs typeface="Times New Roman"/>
              </a:rPr>
              <a:t>A couple of general points here:</a:t>
            </a:r>
            <a:endParaRPr lang="en-US" sz="1400" dirty="0">
              <a:ea typeface="Calibri"/>
              <a:cs typeface="Times New Roman"/>
            </a:endParaRPr>
          </a:p>
          <a:p>
            <a:pPr marL="171450" marR="0" lvl="0" indent="-171450">
              <a:spcBef>
                <a:spcPts val="0"/>
              </a:spcBef>
              <a:spcAft>
                <a:spcPts val="0"/>
              </a:spcAft>
              <a:buFont typeface="Arial" panose="020B0604020202020204" pitchFamily="34" charset="0"/>
              <a:buChar char="•"/>
            </a:pPr>
            <a:r>
              <a:rPr lang="en-CA" sz="1400" dirty="0">
                <a:ea typeface="Calibri"/>
                <a:cs typeface="Times New Roman"/>
              </a:rPr>
              <a:t>When  </a:t>
            </a:r>
            <a:r>
              <a:rPr lang="en-CA" sz="1400" dirty="0" smtClean="0">
                <a:ea typeface="Calibri"/>
                <a:cs typeface="Times New Roman"/>
              </a:rPr>
              <a:t>we cross-referenced </a:t>
            </a:r>
            <a:r>
              <a:rPr lang="en-CA" sz="1400" dirty="0">
                <a:ea typeface="Calibri"/>
                <a:cs typeface="Times New Roman"/>
              </a:rPr>
              <a:t>the Library AND Settlement Agency “disagrees” and “strongly disagrees” (so, participants that didn’t view both the Library </a:t>
            </a:r>
            <a:r>
              <a:rPr lang="en-CA" sz="1400" i="1" dirty="0">
                <a:ea typeface="Calibri"/>
                <a:cs typeface="Times New Roman"/>
              </a:rPr>
              <a:t>and</a:t>
            </a:r>
            <a:r>
              <a:rPr lang="en-CA" sz="1400" dirty="0">
                <a:ea typeface="Calibri"/>
                <a:cs typeface="Times New Roman"/>
              </a:rPr>
              <a:t> the Settlement agency as an important source of info), and synced that with our recently arrived immigrant participants only, we found out </a:t>
            </a:r>
            <a:r>
              <a:rPr lang="en-CA" sz="1400" dirty="0" smtClean="0">
                <a:ea typeface="Calibri"/>
                <a:cs typeface="Times New Roman"/>
              </a:rPr>
              <a:t>that Chinese </a:t>
            </a:r>
            <a:r>
              <a:rPr lang="en-CA" sz="1400" dirty="0">
                <a:ea typeface="Calibri"/>
                <a:cs typeface="Times New Roman"/>
              </a:rPr>
              <a:t>immigrant participants made up 70.83% of </a:t>
            </a:r>
            <a:r>
              <a:rPr lang="en-CA" sz="1400" dirty="0" smtClean="0">
                <a:ea typeface="Calibri"/>
                <a:cs typeface="Times New Roman"/>
              </a:rPr>
              <a:t> those participants while  only 39</a:t>
            </a:r>
            <a:r>
              <a:rPr lang="en-CA" sz="1400" dirty="0">
                <a:ea typeface="Calibri"/>
                <a:cs typeface="Times New Roman"/>
              </a:rPr>
              <a:t>% of recently arrived </a:t>
            </a:r>
            <a:r>
              <a:rPr lang="en-CA" sz="1400" dirty="0" smtClean="0">
                <a:ea typeface="Calibri"/>
                <a:cs typeface="Times New Roman"/>
              </a:rPr>
              <a:t>immigrant respondents to  </a:t>
            </a:r>
            <a:r>
              <a:rPr lang="en-CA" sz="1400" dirty="0">
                <a:ea typeface="Calibri"/>
                <a:cs typeface="Times New Roman"/>
              </a:rPr>
              <a:t>our survey </a:t>
            </a:r>
            <a:r>
              <a:rPr lang="en-CA" sz="1400" dirty="0" smtClean="0">
                <a:ea typeface="Calibri"/>
                <a:cs typeface="Times New Roman"/>
              </a:rPr>
              <a:t>were </a:t>
            </a:r>
            <a:r>
              <a:rPr lang="en-CA" sz="1400" dirty="0">
                <a:ea typeface="Calibri"/>
                <a:cs typeface="Times New Roman"/>
              </a:rPr>
              <a:t>of Chinese </a:t>
            </a:r>
            <a:r>
              <a:rPr lang="en-CA" sz="1400" dirty="0" smtClean="0">
                <a:ea typeface="Calibri"/>
                <a:cs typeface="Times New Roman"/>
              </a:rPr>
              <a:t>origin. </a:t>
            </a:r>
            <a:endParaRPr lang="en-US" sz="1400" dirty="0">
              <a:ea typeface="Calibri"/>
              <a:cs typeface="Times New Roman"/>
            </a:endParaRPr>
          </a:p>
          <a:p>
            <a:pPr marL="171450" marR="0" lvl="0" indent="-171450">
              <a:spcBef>
                <a:spcPts val="0"/>
              </a:spcBef>
              <a:spcAft>
                <a:spcPts val="0"/>
              </a:spcAft>
              <a:buFont typeface="Arial" panose="020B0604020202020204" pitchFamily="34" charset="0"/>
              <a:buChar char="•"/>
            </a:pPr>
            <a:r>
              <a:rPr lang="en-CA" sz="1400" dirty="0" smtClean="0">
                <a:ea typeface="Calibri"/>
                <a:cs typeface="Times New Roman"/>
              </a:rPr>
              <a:t>Older </a:t>
            </a:r>
            <a:r>
              <a:rPr lang="en-CA" sz="1400" dirty="0">
                <a:ea typeface="Calibri"/>
                <a:cs typeface="Times New Roman"/>
              </a:rPr>
              <a:t>participants with poor English Language proficiency </a:t>
            </a:r>
            <a:r>
              <a:rPr lang="en-CA" sz="1400" dirty="0" smtClean="0">
                <a:ea typeface="Calibri"/>
                <a:cs typeface="Times New Roman"/>
              </a:rPr>
              <a:t>not surprisingly saw </a:t>
            </a:r>
            <a:r>
              <a:rPr lang="en-CA" sz="1400" dirty="0">
                <a:ea typeface="Calibri"/>
                <a:cs typeface="Times New Roman"/>
              </a:rPr>
              <a:t>family as a more important resource than younger participants with good English language </a:t>
            </a:r>
            <a:r>
              <a:rPr lang="en-CA" sz="1400" dirty="0" smtClean="0">
                <a:ea typeface="Calibri"/>
                <a:cs typeface="Times New Roman"/>
              </a:rPr>
              <a:t>skills</a:t>
            </a:r>
            <a:r>
              <a:rPr lang="en-US" sz="1400" dirty="0" smtClean="0">
                <a:ea typeface="Calibri"/>
                <a:cs typeface="Times New Roman"/>
              </a:rPr>
              <a:t>. </a:t>
            </a:r>
          </a:p>
          <a:p>
            <a:pPr marL="171450" marR="0" lvl="0" indent="-171450">
              <a:spcBef>
                <a:spcPts val="0"/>
              </a:spcBef>
              <a:spcAft>
                <a:spcPts val="0"/>
              </a:spcAft>
              <a:buFont typeface="Arial" panose="020B0604020202020204" pitchFamily="34" charset="0"/>
              <a:buChar char="•"/>
            </a:pPr>
            <a:r>
              <a:rPr lang="en-CA" sz="1400" dirty="0" smtClean="0">
                <a:ea typeface="Calibri"/>
                <a:cs typeface="Times New Roman"/>
              </a:rPr>
              <a:t>Ethnic </a:t>
            </a:r>
            <a:r>
              <a:rPr lang="en-CA" sz="1400" dirty="0">
                <a:ea typeface="Calibri"/>
                <a:cs typeface="Times New Roman"/>
              </a:rPr>
              <a:t>Media was also a more important resource for older participants and those with poor English skills.</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10</a:t>
            </a:fld>
            <a:endParaRPr lang="en-CA"/>
          </a:p>
        </p:txBody>
      </p:sp>
    </p:spTree>
    <p:extLst>
      <p:ext uri="{BB962C8B-B14F-4D97-AF65-F5344CB8AC3E}">
        <p14:creationId xmlns:p14="http://schemas.microsoft.com/office/powerpoint/2010/main" val="1801928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dirty="0">
                <a:ea typeface="Calibri"/>
                <a:cs typeface="Times New Roman"/>
              </a:rPr>
              <a:t>Quite positive results for the question related to the amount of information.</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r>
              <a:rPr lang="en-CA" sz="1400" dirty="0">
                <a:ea typeface="Calibri"/>
                <a:cs typeface="Times New Roman"/>
              </a:rPr>
              <a:t>“Good” and “Very Good” were the two highest scoring categories.</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r>
              <a:rPr lang="en-CA" sz="1400" dirty="0">
                <a:ea typeface="Calibri"/>
                <a:cs typeface="Times New Roman"/>
              </a:rPr>
              <a:t>Although </a:t>
            </a:r>
            <a:r>
              <a:rPr lang="en-CA" sz="1400" dirty="0" smtClean="0">
                <a:ea typeface="Calibri"/>
                <a:cs typeface="Times New Roman"/>
              </a:rPr>
              <a:t>it is </a:t>
            </a:r>
            <a:r>
              <a:rPr lang="en-CA" sz="1400" dirty="0">
                <a:ea typeface="Calibri"/>
                <a:cs typeface="Times New Roman"/>
              </a:rPr>
              <a:t>still a concern that roughly one-quarter of participants are rating their answer here to “Average” or below.</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r>
              <a:rPr lang="en-CA" sz="1400" dirty="0">
                <a:ea typeface="Calibri"/>
                <a:cs typeface="Times New Roman"/>
              </a:rPr>
              <a:t>And as seen in the sidebar:</a:t>
            </a:r>
            <a:endParaRPr lang="en-US" sz="1400" dirty="0">
              <a:ea typeface="Calibri"/>
              <a:cs typeface="Times New Roman"/>
            </a:endParaRPr>
          </a:p>
          <a:p>
            <a:pPr marL="342900" marR="0" lvl="0" indent="-342900">
              <a:spcBef>
                <a:spcPts val="0"/>
              </a:spcBef>
              <a:spcAft>
                <a:spcPts val="0"/>
              </a:spcAft>
              <a:buFont typeface="Calibri"/>
              <a:buChar char="-"/>
            </a:pPr>
            <a:r>
              <a:rPr lang="en-CA" sz="1400" dirty="0">
                <a:ea typeface="Calibri"/>
                <a:cs typeface="Times New Roman"/>
              </a:rPr>
              <a:t>Again, Republic of Korea participants form a higher than average percentage in regards to more negative feedback</a:t>
            </a:r>
            <a:endParaRPr lang="en-US" sz="1400" dirty="0">
              <a:ea typeface="Calibri"/>
              <a:cs typeface="Times New Roman"/>
            </a:endParaRPr>
          </a:p>
          <a:p>
            <a:pPr marL="342900" marR="0" lvl="0" indent="-342900">
              <a:spcBef>
                <a:spcPts val="0"/>
              </a:spcBef>
              <a:spcAft>
                <a:spcPts val="0"/>
              </a:spcAft>
              <a:buFont typeface="Calibri"/>
              <a:buChar char="-"/>
            </a:pPr>
            <a:r>
              <a:rPr lang="en-CA" sz="1400" dirty="0">
                <a:ea typeface="Calibri"/>
                <a:cs typeface="Times New Roman"/>
              </a:rPr>
              <a:t>Participants 56-over are also prominent in the “Average” or below rating bracket</a:t>
            </a:r>
            <a:endParaRPr lang="en-US" sz="1400" dirty="0">
              <a:ea typeface="Calibri"/>
              <a:cs typeface="Times New Roman"/>
            </a:endParaRPr>
          </a:p>
          <a:p>
            <a:pPr marL="342900" marR="0" lvl="0" indent="-342900">
              <a:spcBef>
                <a:spcPts val="0"/>
              </a:spcBef>
              <a:spcAft>
                <a:spcPts val="0"/>
              </a:spcAft>
              <a:buFont typeface="Calibri"/>
              <a:buChar char="-"/>
            </a:pPr>
            <a:r>
              <a:rPr lang="en-CA" sz="1400" dirty="0">
                <a:ea typeface="Calibri"/>
                <a:cs typeface="Times New Roman"/>
              </a:rPr>
              <a:t>And 17 of the 20 participants who choose “poor” and “very poor” are recent immigrants.</a:t>
            </a:r>
            <a:endParaRPr lang="en-US" sz="1400"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11</a:t>
            </a:fld>
            <a:endParaRPr lang="en-CA"/>
          </a:p>
        </p:txBody>
      </p:sp>
    </p:spTree>
    <p:extLst>
      <p:ext uri="{BB962C8B-B14F-4D97-AF65-F5344CB8AC3E}">
        <p14:creationId xmlns:p14="http://schemas.microsoft.com/office/powerpoint/2010/main" val="29111914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ea typeface="Calibri"/>
                <a:cs typeface="Times New Roman"/>
              </a:rPr>
              <a:t>So this question addresses what people’s initial information needs are when they arrive in the country.</a:t>
            </a:r>
            <a:endParaRPr lang="en-US" dirty="0">
              <a:ea typeface="Calibri"/>
              <a:cs typeface="Times New Roman"/>
            </a:endParaRPr>
          </a:p>
          <a:p>
            <a:r>
              <a:rPr lang="en-CA" dirty="0">
                <a:ea typeface="Calibri"/>
                <a:cs typeface="Times New Roman"/>
              </a:rPr>
              <a:t> </a:t>
            </a:r>
            <a:endParaRPr lang="en-US" dirty="0">
              <a:ea typeface="Calibri"/>
              <a:cs typeface="Times New Roman"/>
            </a:endParaRPr>
          </a:p>
          <a:p>
            <a:r>
              <a:rPr lang="en-CA" dirty="0">
                <a:ea typeface="Calibri"/>
                <a:cs typeface="Times New Roman"/>
              </a:rPr>
              <a:t>The top answers are in the left chart, and not too surprisingly English Language Services, Housing, Employment and Health scored very highly.</a:t>
            </a:r>
            <a:endParaRPr lang="en-US" dirty="0">
              <a:ea typeface="Calibri"/>
              <a:cs typeface="Times New Roman"/>
            </a:endParaRPr>
          </a:p>
          <a:p>
            <a:r>
              <a:rPr lang="en-CA" dirty="0">
                <a:ea typeface="Calibri"/>
                <a:cs typeface="Times New Roman"/>
              </a:rPr>
              <a:t> </a:t>
            </a:r>
            <a:endParaRPr lang="en-US" dirty="0">
              <a:ea typeface="Calibri"/>
              <a:cs typeface="Times New Roman"/>
            </a:endParaRPr>
          </a:p>
          <a:p>
            <a:r>
              <a:rPr lang="en-CA" dirty="0">
                <a:ea typeface="Calibri"/>
                <a:cs typeface="Times New Roman"/>
              </a:rPr>
              <a:t>The lesser chosen answers are in the right-hand chart, with job skills and registering children for school still scoring quite highly, and then we get a graduated drop-off down to information on religion.  </a:t>
            </a:r>
            <a:r>
              <a:rPr lang="en-CA" dirty="0" smtClean="0">
                <a:ea typeface="Calibri"/>
                <a:cs typeface="Times New Roman"/>
              </a:rPr>
              <a:t> The results might be different if cross-referenced with longer term immigrant respondents only – a correlation worth investigating. </a:t>
            </a: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12</a:t>
            </a:fld>
            <a:endParaRPr lang="en-CA"/>
          </a:p>
        </p:txBody>
      </p:sp>
    </p:spTree>
    <p:extLst>
      <p:ext uri="{BB962C8B-B14F-4D97-AF65-F5344CB8AC3E}">
        <p14:creationId xmlns:p14="http://schemas.microsoft.com/office/powerpoint/2010/main" val="11334218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I was fortunate to be able to connect with the Immigrant Advisory Group through the library’s long-standing and good relationship with the Burnaby Intercultural Planning Table. My thanks to Jody and Trevor for including me in a packed agenda for an evening meeting in January of this year.  </a:t>
            </a:r>
          </a:p>
          <a:p>
            <a:r>
              <a:rPr lang="en-US" sz="1400" dirty="0" smtClean="0"/>
              <a:t>I had only a brief time to gather input from the group so their answers are not in great depth but were nevertheless illuminating. </a:t>
            </a:r>
          </a:p>
          <a:p>
            <a:r>
              <a:rPr lang="en-US" sz="1400" dirty="0" smtClean="0"/>
              <a:t>Most of the group were comfortable communicating in English and were longer term immigrants which may have </a:t>
            </a:r>
            <a:r>
              <a:rPr lang="en-US" sz="1400" dirty="0" err="1" smtClean="0"/>
              <a:t>coloured</a:t>
            </a:r>
            <a:r>
              <a:rPr lang="en-US" sz="1400" dirty="0" smtClean="0"/>
              <a:t> their answers. </a:t>
            </a:r>
            <a:endParaRPr lang="en-US" sz="1400" dirty="0"/>
          </a:p>
        </p:txBody>
      </p:sp>
      <p:sp>
        <p:nvSpPr>
          <p:cNvPr id="4" name="Slide Number Placeholder 3"/>
          <p:cNvSpPr>
            <a:spLocks noGrp="1"/>
          </p:cNvSpPr>
          <p:nvPr>
            <p:ph type="sldNum" sz="quarter" idx="10"/>
          </p:nvPr>
        </p:nvSpPr>
        <p:spPr/>
        <p:txBody>
          <a:bodyPr/>
          <a:lstStyle/>
          <a:p>
            <a:fld id="{F5A2BCCF-585F-4A20-8269-1A461EEBA213}" type="slidenum">
              <a:rPr lang="en-CA" smtClean="0"/>
              <a:t>13</a:t>
            </a:fld>
            <a:endParaRPr lang="en-CA"/>
          </a:p>
        </p:txBody>
      </p:sp>
    </p:spTree>
    <p:extLst>
      <p:ext uri="{BB962C8B-B14F-4D97-AF65-F5344CB8AC3E}">
        <p14:creationId xmlns:p14="http://schemas.microsoft.com/office/powerpoint/2010/main" val="3868826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2BCCF-585F-4A20-8269-1A461EEBA213}" type="slidenum">
              <a:rPr lang="en-CA" smtClean="0"/>
              <a:t>14</a:t>
            </a:fld>
            <a:endParaRPr lang="en-CA"/>
          </a:p>
        </p:txBody>
      </p:sp>
    </p:spTree>
    <p:extLst>
      <p:ext uri="{BB962C8B-B14F-4D97-AF65-F5344CB8AC3E}">
        <p14:creationId xmlns:p14="http://schemas.microsoft.com/office/powerpoint/2010/main" val="1251671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2BCCF-585F-4A20-8269-1A461EEBA213}" type="slidenum">
              <a:rPr lang="en-CA" smtClean="0"/>
              <a:t>15</a:t>
            </a:fld>
            <a:endParaRPr lang="en-CA"/>
          </a:p>
        </p:txBody>
      </p:sp>
    </p:spTree>
    <p:extLst>
      <p:ext uri="{BB962C8B-B14F-4D97-AF65-F5344CB8AC3E}">
        <p14:creationId xmlns:p14="http://schemas.microsoft.com/office/powerpoint/2010/main" val="3662081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2BCCF-585F-4A20-8269-1A461EEBA213}" type="slidenum">
              <a:rPr lang="en-CA" smtClean="0"/>
              <a:t>16</a:t>
            </a:fld>
            <a:endParaRPr lang="en-CA"/>
          </a:p>
        </p:txBody>
      </p:sp>
    </p:spTree>
    <p:extLst>
      <p:ext uri="{BB962C8B-B14F-4D97-AF65-F5344CB8AC3E}">
        <p14:creationId xmlns:p14="http://schemas.microsoft.com/office/powerpoint/2010/main" val="10357919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2BCCF-585F-4A20-8269-1A461EEBA213}" type="slidenum">
              <a:rPr lang="en-CA" smtClean="0"/>
              <a:t>17</a:t>
            </a:fld>
            <a:endParaRPr lang="en-CA"/>
          </a:p>
        </p:txBody>
      </p:sp>
    </p:spTree>
    <p:extLst>
      <p:ext uri="{BB962C8B-B14F-4D97-AF65-F5344CB8AC3E}">
        <p14:creationId xmlns:p14="http://schemas.microsoft.com/office/powerpoint/2010/main" val="693310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2BCCF-585F-4A20-8269-1A461EEBA213}" type="slidenum">
              <a:rPr lang="en-CA" smtClean="0"/>
              <a:t>18</a:t>
            </a:fld>
            <a:endParaRPr lang="en-CA"/>
          </a:p>
        </p:txBody>
      </p:sp>
    </p:spTree>
    <p:extLst>
      <p:ext uri="{BB962C8B-B14F-4D97-AF65-F5344CB8AC3E}">
        <p14:creationId xmlns:p14="http://schemas.microsoft.com/office/powerpoint/2010/main" val="3892737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790950"/>
          </a:xfrm>
        </p:spPr>
        <p:txBody>
          <a:bodyPr/>
          <a:lstStyle/>
          <a:p>
            <a:r>
              <a:rPr lang="en-CA" dirty="0" smtClean="0">
                <a:ea typeface="Calibri"/>
                <a:cs typeface="Times New Roman"/>
              </a:rPr>
              <a:t>In conclusion </a:t>
            </a:r>
            <a:r>
              <a:rPr lang="en-CA" dirty="0">
                <a:ea typeface="Calibri"/>
                <a:cs typeface="Times New Roman"/>
              </a:rPr>
              <a:t>just a few quick points.</a:t>
            </a:r>
            <a:endParaRPr lang="en-US" dirty="0">
              <a:ea typeface="Calibri"/>
              <a:cs typeface="Times New Roman"/>
            </a:endParaRPr>
          </a:p>
          <a:p>
            <a:r>
              <a:rPr lang="en-CA" dirty="0">
                <a:ea typeface="Calibri"/>
                <a:cs typeface="Times New Roman"/>
              </a:rPr>
              <a:t> </a:t>
            </a:r>
            <a:endParaRPr lang="en-US" dirty="0">
              <a:ea typeface="Calibri"/>
              <a:cs typeface="Times New Roman"/>
            </a:endParaRPr>
          </a:p>
          <a:p>
            <a:pPr marL="342900" marR="0" lvl="0" indent="-342900">
              <a:spcBef>
                <a:spcPts val="0"/>
              </a:spcBef>
              <a:spcAft>
                <a:spcPts val="0"/>
              </a:spcAft>
              <a:buFont typeface="Calibri"/>
              <a:buChar char="-"/>
            </a:pPr>
            <a:r>
              <a:rPr lang="en-CA" dirty="0">
                <a:ea typeface="Calibri"/>
                <a:cs typeface="Times New Roman"/>
              </a:rPr>
              <a:t>Generally speaking the feedback received was very positive, as judged from the majorities we saw across the “agree” columns in our information attitude and information source questions, as well as by the high ratings for amount of information.  </a:t>
            </a:r>
            <a:endParaRPr lang="en-US" dirty="0">
              <a:ea typeface="Calibri"/>
              <a:cs typeface="Times New Roman"/>
            </a:endParaRPr>
          </a:p>
          <a:p>
            <a:r>
              <a:rPr lang="en-CA" dirty="0">
                <a:ea typeface="Calibri"/>
                <a:cs typeface="Times New Roman"/>
              </a:rPr>
              <a:t> </a:t>
            </a:r>
            <a:endParaRPr lang="en-US" dirty="0">
              <a:ea typeface="Calibri"/>
              <a:cs typeface="Times New Roman"/>
            </a:endParaRPr>
          </a:p>
          <a:p>
            <a:pPr marL="342900" marR="0" lvl="0" indent="-342900">
              <a:spcBef>
                <a:spcPts val="0"/>
              </a:spcBef>
              <a:spcAft>
                <a:spcPts val="0"/>
              </a:spcAft>
              <a:buFont typeface="Calibri"/>
              <a:buChar char="-"/>
            </a:pPr>
            <a:r>
              <a:rPr lang="en-CA" dirty="0">
                <a:ea typeface="Calibri"/>
                <a:cs typeface="Times New Roman"/>
              </a:rPr>
              <a:t>Also of note is that we witnessed an extremely enthusiastic response on the part of the agencies in Burnaby through an unexpectedly large number of survey returns.</a:t>
            </a:r>
            <a:endParaRPr lang="en-US" dirty="0">
              <a:ea typeface="Calibri"/>
              <a:cs typeface="Times New Roman"/>
            </a:endParaRPr>
          </a:p>
          <a:p>
            <a:pPr marL="457200" marR="0">
              <a:spcBef>
                <a:spcPts val="0"/>
              </a:spcBef>
              <a:spcAft>
                <a:spcPts val="0"/>
              </a:spcAft>
            </a:pPr>
            <a:r>
              <a:rPr lang="en-CA" dirty="0">
                <a:ea typeface="Calibri"/>
                <a:cs typeface="Times New Roman"/>
              </a:rPr>
              <a:t> </a:t>
            </a:r>
            <a:endParaRPr lang="en-US" dirty="0">
              <a:ea typeface="Calibri"/>
              <a:cs typeface="Times New Roman"/>
            </a:endParaRPr>
          </a:p>
          <a:p>
            <a:pPr marL="342900" marR="0" lvl="0" indent="-342900">
              <a:spcBef>
                <a:spcPts val="0"/>
              </a:spcBef>
              <a:spcAft>
                <a:spcPts val="0"/>
              </a:spcAft>
              <a:buFont typeface="Calibri"/>
              <a:buChar char="-"/>
            </a:pPr>
            <a:r>
              <a:rPr lang="en-CA" dirty="0">
                <a:ea typeface="Calibri"/>
                <a:cs typeface="Times New Roman"/>
              </a:rPr>
              <a:t>There were concerns in certain areas, notably:</a:t>
            </a:r>
            <a:endParaRPr lang="en-US" dirty="0">
              <a:ea typeface="Calibri"/>
              <a:cs typeface="Times New Roman"/>
            </a:endParaRPr>
          </a:p>
          <a:p>
            <a:pPr marL="742950" marR="0" lvl="1" indent="-285750">
              <a:spcBef>
                <a:spcPts val="0"/>
              </a:spcBef>
              <a:spcAft>
                <a:spcPts val="0"/>
              </a:spcAft>
              <a:buFont typeface="Courier New"/>
              <a:buChar char="o"/>
            </a:pPr>
            <a:r>
              <a:rPr lang="en-CA" dirty="0">
                <a:ea typeface="Calibri"/>
                <a:cs typeface="Times New Roman"/>
              </a:rPr>
              <a:t>Participant’s levels of frustration, and their ability to understand the information they receive. </a:t>
            </a:r>
            <a:endParaRPr lang="en-US" dirty="0">
              <a:ea typeface="Calibri"/>
              <a:cs typeface="Times New Roman"/>
            </a:endParaRPr>
          </a:p>
          <a:p>
            <a:pPr marL="742950" marR="0" lvl="1" indent="-285750">
              <a:spcBef>
                <a:spcPts val="0"/>
              </a:spcBef>
              <a:spcAft>
                <a:spcPts val="0"/>
              </a:spcAft>
              <a:buFont typeface="Courier New"/>
              <a:buChar char="o"/>
            </a:pPr>
            <a:r>
              <a:rPr lang="en-CA" dirty="0">
                <a:ea typeface="Calibri"/>
                <a:cs typeface="Times New Roman"/>
              </a:rPr>
              <a:t>Lack of participants from the Philippines</a:t>
            </a:r>
            <a:endParaRPr lang="en-US" dirty="0">
              <a:ea typeface="Calibri"/>
              <a:cs typeface="Times New Roman"/>
            </a:endParaRPr>
          </a:p>
          <a:p>
            <a:pPr marL="742950" marR="0" lvl="1" indent="-285750">
              <a:spcBef>
                <a:spcPts val="0"/>
              </a:spcBef>
              <a:spcAft>
                <a:spcPts val="0"/>
              </a:spcAft>
              <a:buFont typeface="Courier New"/>
              <a:buChar char="o"/>
            </a:pPr>
            <a:r>
              <a:rPr lang="en-CA" dirty="0">
                <a:ea typeface="Calibri"/>
                <a:cs typeface="Times New Roman"/>
              </a:rPr>
              <a:t>Participants from the Republic of Korea who did not generally feel the level of service is good enough</a:t>
            </a:r>
            <a:endParaRPr lang="en-US" dirty="0">
              <a:ea typeface="Calibri"/>
              <a:cs typeface="Times New Roman"/>
            </a:endParaRPr>
          </a:p>
          <a:p>
            <a:pPr marL="742950" marR="0" lvl="1" indent="-285750">
              <a:spcBef>
                <a:spcPts val="0"/>
              </a:spcBef>
              <a:spcAft>
                <a:spcPts val="0"/>
              </a:spcAft>
              <a:buFont typeface="Courier New"/>
              <a:buChar char="o"/>
            </a:pPr>
            <a:r>
              <a:rPr lang="en-CA" dirty="0">
                <a:ea typeface="Calibri"/>
                <a:cs typeface="Times New Roman"/>
              </a:rPr>
              <a:t>Older participants struggling</a:t>
            </a:r>
            <a:endParaRPr lang="en-US" dirty="0">
              <a:ea typeface="Calibri"/>
              <a:cs typeface="Times New Roman"/>
            </a:endParaRPr>
          </a:p>
          <a:p>
            <a:pPr marL="742950" marR="0" lvl="1" indent="-285750">
              <a:spcBef>
                <a:spcPts val="0"/>
              </a:spcBef>
              <a:spcAft>
                <a:spcPts val="0"/>
              </a:spcAft>
              <a:buFont typeface="Courier New"/>
              <a:buChar char="o"/>
            </a:pPr>
            <a:r>
              <a:rPr lang="en-CA" dirty="0">
                <a:ea typeface="Calibri"/>
                <a:cs typeface="Times New Roman"/>
              </a:rPr>
              <a:t>Participants with “Average” to “Very Poor” English Language skills needing help </a:t>
            </a:r>
            <a:endParaRPr lang="en-US" dirty="0">
              <a:ea typeface="Calibri"/>
              <a:cs typeface="Times New Roman"/>
            </a:endParaRPr>
          </a:p>
          <a:p>
            <a:r>
              <a:rPr lang="en-CA" dirty="0">
                <a:ea typeface="Calibri"/>
                <a:cs typeface="Times New Roman"/>
              </a:rPr>
              <a:t> </a:t>
            </a: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19</a:t>
            </a:fld>
            <a:endParaRPr lang="en-CA"/>
          </a:p>
        </p:txBody>
      </p:sp>
    </p:spTree>
    <p:extLst>
      <p:ext uri="{BB962C8B-B14F-4D97-AF65-F5344CB8AC3E}">
        <p14:creationId xmlns:p14="http://schemas.microsoft.com/office/powerpoint/2010/main" val="324119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In the  summer and fall of 2015,  then MLIS student at UBC, David McAtackney bravely took on a project of interest to the Library and local social service and settlement agencies.   With my assistance,  he designed and distributed a survey looking into the Information Seeking </a:t>
            </a:r>
            <a:r>
              <a:rPr lang="en-US" sz="1400" dirty="0" err="1" smtClean="0"/>
              <a:t>Behaviours</a:t>
            </a:r>
            <a:r>
              <a:rPr lang="en-US" sz="1400" dirty="0" smtClean="0"/>
              <a:t> of new immigrants in Burnaby. </a:t>
            </a:r>
          </a:p>
          <a:p>
            <a:r>
              <a:rPr lang="en-US" sz="1400" dirty="0" smtClean="0"/>
              <a:t>The accumulated data from the survey has been shared with the social service and settlement agencies who have expressed interest in further data analysis. </a:t>
            </a:r>
          </a:p>
          <a:p>
            <a:r>
              <a:rPr lang="en-US" sz="1400" dirty="0" smtClean="0"/>
              <a:t>These slides and related documents have been posted at librarytoolshed.ca  and proposalspace.com. </a:t>
            </a:r>
            <a:endParaRPr lang="en-US" sz="1400" dirty="0"/>
          </a:p>
        </p:txBody>
      </p:sp>
      <p:sp>
        <p:nvSpPr>
          <p:cNvPr id="4" name="Slide Number Placeholder 3"/>
          <p:cNvSpPr>
            <a:spLocks noGrp="1"/>
          </p:cNvSpPr>
          <p:nvPr>
            <p:ph type="sldNum" sz="quarter" idx="10"/>
          </p:nvPr>
        </p:nvSpPr>
        <p:spPr/>
        <p:txBody>
          <a:bodyPr/>
          <a:lstStyle/>
          <a:p>
            <a:fld id="{F5A2BCCF-585F-4A20-8269-1A461EEBA213}" type="slidenum">
              <a:rPr lang="en-CA" smtClean="0"/>
              <a:t>2</a:t>
            </a:fld>
            <a:endParaRPr lang="en-CA"/>
          </a:p>
        </p:txBody>
      </p:sp>
    </p:spTree>
    <p:extLst>
      <p:ext uri="{BB962C8B-B14F-4D97-AF65-F5344CB8AC3E}">
        <p14:creationId xmlns:p14="http://schemas.microsoft.com/office/powerpoint/2010/main" val="1805240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buFont typeface="Calibri"/>
              <a:buChar char="-"/>
            </a:pPr>
            <a:r>
              <a:rPr lang="en-CA" sz="1400" dirty="0">
                <a:solidFill>
                  <a:prstClr val="black"/>
                </a:solidFill>
                <a:ea typeface="Calibri"/>
                <a:cs typeface="Times New Roman"/>
              </a:rPr>
              <a:t>Further analysis on the raw data is still required. The survey was only completed at the beginning of October, and with the recording of the 439 returns coming first we have only really touched the tip of the iceberg in regards to cross-referencing of the results</a:t>
            </a:r>
            <a:r>
              <a:rPr lang="en-CA" sz="1400" dirty="0" smtClean="0">
                <a:solidFill>
                  <a:prstClr val="black"/>
                </a:solidFill>
                <a:ea typeface="Calibri"/>
                <a:cs typeface="Times New Roman"/>
              </a:rPr>
              <a:t>. Our hard-working MLIS student ran out of time to complete further analysis himself. </a:t>
            </a:r>
            <a:endParaRPr lang="en-US" sz="1400" dirty="0">
              <a:solidFill>
                <a:prstClr val="black"/>
              </a:solidFill>
              <a:ea typeface="Calibri"/>
              <a:cs typeface="Times New Roman"/>
            </a:endParaRPr>
          </a:p>
          <a:p>
            <a:pPr lvl="0"/>
            <a:r>
              <a:rPr lang="en-CA" sz="1400" dirty="0">
                <a:solidFill>
                  <a:prstClr val="black"/>
                </a:solidFill>
                <a:ea typeface="Calibri"/>
                <a:cs typeface="Times New Roman"/>
              </a:rPr>
              <a:t> </a:t>
            </a:r>
            <a:endParaRPr lang="en-US" sz="1400" dirty="0">
              <a:solidFill>
                <a:prstClr val="black"/>
              </a:solidFill>
              <a:ea typeface="Calibri"/>
              <a:cs typeface="Times New Roman"/>
            </a:endParaRPr>
          </a:p>
          <a:p>
            <a:pPr marL="342900" lvl="0" indent="-342900">
              <a:buFont typeface="Calibri"/>
              <a:buChar char="-"/>
            </a:pPr>
            <a:r>
              <a:rPr lang="en-CA" sz="1400" dirty="0">
                <a:solidFill>
                  <a:prstClr val="black"/>
                </a:solidFill>
                <a:ea typeface="Calibri"/>
                <a:cs typeface="Times New Roman"/>
              </a:rPr>
              <a:t>There is also the possibility here of course of engaging in further research, using this study as a foundational piece, a first step. </a:t>
            </a:r>
            <a:r>
              <a:rPr lang="en-CA" sz="1400" dirty="0" smtClean="0">
                <a:solidFill>
                  <a:prstClr val="black"/>
                </a:solidFill>
                <a:ea typeface="Calibri"/>
                <a:cs typeface="Times New Roman"/>
              </a:rPr>
              <a:t>David suggested more </a:t>
            </a:r>
            <a:r>
              <a:rPr lang="en-CA" sz="1400" dirty="0">
                <a:solidFill>
                  <a:prstClr val="black"/>
                </a:solidFill>
                <a:ea typeface="Calibri"/>
                <a:cs typeface="Times New Roman"/>
              </a:rPr>
              <a:t>qualitative (such as focus groups), where you can use a completely analyzed version of this current study to educate and pinpoint questions and areas you wish to explore further</a:t>
            </a:r>
            <a:r>
              <a:rPr lang="en-CA" sz="1400" dirty="0" smtClean="0">
                <a:solidFill>
                  <a:prstClr val="black"/>
                </a:solidFill>
                <a:ea typeface="Calibri"/>
                <a:cs typeface="Times New Roman"/>
              </a:rPr>
              <a:t>.  I was able to do this once with a small group but more such groups could be a part of a professional experience project. </a:t>
            </a:r>
            <a:endParaRPr lang="en-US" sz="1400" dirty="0">
              <a:solidFill>
                <a:prstClr val="black"/>
              </a:solidFill>
              <a:ea typeface="Calibri"/>
              <a:cs typeface="Times New Roman"/>
            </a:endParaRPr>
          </a:p>
          <a:p>
            <a:endParaRPr lang="en-US" sz="1400" dirty="0"/>
          </a:p>
        </p:txBody>
      </p:sp>
      <p:sp>
        <p:nvSpPr>
          <p:cNvPr id="4" name="Slide Number Placeholder 3"/>
          <p:cNvSpPr>
            <a:spLocks noGrp="1"/>
          </p:cNvSpPr>
          <p:nvPr>
            <p:ph type="sldNum" sz="quarter" idx="10"/>
          </p:nvPr>
        </p:nvSpPr>
        <p:spPr/>
        <p:txBody>
          <a:bodyPr/>
          <a:lstStyle/>
          <a:p>
            <a:fld id="{F5A2BCCF-585F-4A20-8269-1A461EEBA213}" type="slidenum">
              <a:rPr lang="en-CA" smtClean="0"/>
              <a:t>20</a:t>
            </a:fld>
            <a:endParaRPr lang="en-CA"/>
          </a:p>
        </p:txBody>
      </p:sp>
    </p:spTree>
    <p:extLst>
      <p:ext uri="{BB962C8B-B14F-4D97-AF65-F5344CB8AC3E}">
        <p14:creationId xmlns:p14="http://schemas.microsoft.com/office/powerpoint/2010/main" val="31551226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David is here in the audience today and he and I will be happy to answer any questions if there is time left at the end of  this session or later by email or phone call. </a:t>
            </a:r>
          </a:p>
          <a:p>
            <a:r>
              <a:rPr lang="en-US" dirty="0" smtClean="0"/>
              <a:t>Remember that you can find the  presentation and supporting documents on librarytoolshed.ca  or </a:t>
            </a:r>
            <a:r>
              <a:rPr lang="en-US" smtClean="0"/>
              <a:t>on proposalspace.com. </a:t>
            </a:r>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21</a:t>
            </a:fld>
            <a:endParaRPr lang="en-CA"/>
          </a:p>
        </p:txBody>
      </p:sp>
    </p:spTree>
    <p:extLst>
      <p:ext uri="{BB962C8B-B14F-4D97-AF65-F5344CB8AC3E}">
        <p14:creationId xmlns:p14="http://schemas.microsoft.com/office/powerpoint/2010/main" val="2765082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dirty="0">
                <a:solidFill>
                  <a:srgbClr val="000000"/>
                </a:solidFill>
                <a:ea typeface="Calibri"/>
                <a:cs typeface="Times New Roman"/>
              </a:rPr>
              <a:t>I would like to thank our survey partners, without whom the gathering and accumulation of this rich set of comparative survey data would not have been possible. </a:t>
            </a:r>
            <a:r>
              <a:rPr lang="en-CA" sz="1400" dirty="0" smtClean="0">
                <a:solidFill>
                  <a:srgbClr val="000000"/>
                </a:solidFill>
                <a:ea typeface="Calibri"/>
                <a:cs typeface="Times New Roman"/>
              </a:rPr>
              <a:t>These  agencies were also very helpful in creating he survey. </a:t>
            </a:r>
            <a:r>
              <a:rPr lang="en-CA" sz="1400" dirty="0">
                <a:solidFill>
                  <a:srgbClr val="000000"/>
                </a:solidFill>
                <a:ea typeface="Calibri"/>
                <a:cs typeface="Times New Roman"/>
              </a:rPr>
              <a:t>T</a:t>
            </a:r>
            <a:r>
              <a:rPr lang="en-CA" sz="1400" dirty="0" smtClean="0">
                <a:solidFill>
                  <a:srgbClr val="000000"/>
                </a:solidFill>
                <a:ea typeface="Calibri"/>
                <a:cs typeface="Times New Roman"/>
              </a:rPr>
              <a:t>hank </a:t>
            </a:r>
            <a:r>
              <a:rPr lang="en-CA" sz="1400" dirty="0">
                <a:solidFill>
                  <a:srgbClr val="000000"/>
                </a:solidFill>
                <a:ea typeface="Calibri"/>
                <a:cs typeface="Times New Roman"/>
              </a:rPr>
              <a:t>you to Burnaby Neighbourhood House, </a:t>
            </a:r>
            <a:r>
              <a:rPr lang="en-CA" sz="1400" dirty="0" err="1">
                <a:solidFill>
                  <a:srgbClr val="000000"/>
                </a:solidFill>
                <a:ea typeface="Calibri"/>
                <a:cs typeface="Times New Roman"/>
              </a:rPr>
              <a:t>ISSofBC</a:t>
            </a:r>
            <a:r>
              <a:rPr lang="en-CA" sz="1400" dirty="0">
                <a:solidFill>
                  <a:srgbClr val="000000"/>
                </a:solidFill>
                <a:ea typeface="Calibri"/>
                <a:cs typeface="Times New Roman"/>
              </a:rPr>
              <a:t>, LINC (at Edmunds), LINC (at Gilley), MOSAIC, and </a:t>
            </a:r>
            <a:r>
              <a:rPr lang="en-CA" sz="1400" dirty="0" smtClean="0">
                <a:solidFill>
                  <a:srgbClr val="000000"/>
                </a:solidFill>
                <a:ea typeface="Calibri"/>
                <a:cs typeface="Times New Roman"/>
              </a:rPr>
              <a:t>SUCCESS. We had especially good returns from the two LINC classes where instructors were available to help interpret the English language surveys. </a:t>
            </a:r>
            <a:endParaRPr lang="en-US" sz="1400" dirty="0">
              <a:ea typeface="Calibri"/>
              <a:cs typeface="Times New Roman"/>
            </a:endParaRPr>
          </a:p>
          <a:p>
            <a:r>
              <a:rPr lang="en-CA" dirty="0">
                <a:solidFill>
                  <a:srgbClr val="000000"/>
                </a:solidFill>
                <a:ea typeface="Calibri"/>
                <a:cs typeface="Times New Roman"/>
              </a:rPr>
              <a:t> </a:t>
            </a:r>
            <a:endParaRPr lang="en-US"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3</a:t>
            </a:fld>
            <a:endParaRPr lang="en-CA"/>
          </a:p>
        </p:txBody>
      </p:sp>
    </p:spTree>
    <p:extLst>
      <p:ext uri="{BB962C8B-B14F-4D97-AF65-F5344CB8AC3E}">
        <p14:creationId xmlns:p14="http://schemas.microsoft.com/office/powerpoint/2010/main" val="3164659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solidFill>
                  <a:srgbClr val="000000"/>
                </a:solidFill>
                <a:ea typeface="Calibri"/>
                <a:cs typeface="Times New Roman"/>
              </a:rPr>
              <a:t> </a:t>
            </a:r>
            <a:endParaRPr lang="en-US" dirty="0">
              <a:ea typeface="Calibri"/>
              <a:cs typeface="Times New Roman"/>
            </a:endParaRPr>
          </a:p>
          <a:p>
            <a:r>
              <a:rPr lang="en-CA" sz="1400" dirty="0">
                <a:solidFill>
                  <a:srgbClr val="000000"/>
                </a:solidFill>
                <a:ea typeface="Calibri"/>
                <a:cs typeface="Times New Roman"/>
              </a:rPr>
              <a:t>We had a total of 439 survey returns.</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r>
              <a:rPr lang="en-CA" sz="1400" dirty="0">
                <a:solidFill>
                  <a:srgbClr val="000000"/>
                </a:solidFill>
                <a:ea typeface="Calibri"/>
                <a:cs typeface="Times New Roman"/>
              </a:rPr>
              <a:t>We ran two survey language types, an English language survey (which accounts for 74.72% of our returns) and a survey in simplified Chinese (which made up 25.28% of our returns). So a basic three-quarters to one-quarter split</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r>
              <a:rPr lang="en-CA" sz="1400" dirty="0">
                <a:solidFill>
                  <a:srgbClr val="000000"/>
                </a:solidFill>
                <a:ea typeface="Calibri"/>
                <a:cs typeface="Times New Roman"/>
              </a:rPr>
              <a:t>298 (67.88%) of our participants were female, while 134 (30.52%) were male…along with 7 non-identifying returns</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4</a:t>
            </a:fld>
            <a:endParaRPr lang="en-CA"/>
          </a:p>
        </p:txBody>
      </p:sp>
    </p:spTree>
    <p:extLst>
      <p:ext uri="{BB962C8B-B14F-4D97-AF65-F5344CB8AC3E}">
        <p14:creationId xmlns:p14="http://schemas.microsoft.com/office/powerpoint/2010/main" val="2423064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15402"/>
          </a:xfrm>
        </p:spPr>
        <p:txBody>
          <a:bodyPr/>
          <a:lstStyle/>
          <a:p>
            <a:r>
              <a:rPr lang="en-CA" sz="1400" dirty="0">
                <a:solidFill>
                  <a:srgbClr val="000000"/>
                </a:solidFill>
                <a:ea typeface="Calibri"/>
                <a:cs typeface="Times New Roman"/>
              </a:rPr>
              <a:t>In comparison to the latest census information, we had big percentage returns from Chinese, Taiwanese, South Korean, and Iranian participants.</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r>
              <a:rPr lang="en-CA" sz="1400" dirty="0">
                <a:solidFill>
                  <a:srgbClr val="000000"/>
                </a:solidFill>
                <a:ea typeface="Calibri"/>
                <a:cs typeface="Times New Roman"/>
              </a:rPr>
              <a:t>And quite small percentage returns from the Filipino, Indian, and Hong Kong communities. </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r>
              <a:rPr lang="en-CA" sz="1400" dirty="0">
                <a:solidFill>
                  <a:srgbClr val="000000"/>
                </a:solidFill>
                <a:ea typeface="Calibri"/>
                <a:cs typeface="Times New Roman"/>
              </a:rPr>
              <a:t>The smaller Hong Kong figure could be explained by its </a:t>
            </a:r>
            <a:r>
              <a:rPr lang="en-CA" sz="1400" i="1" dirty="0">
                <a:solidFill>
                  <a:srgbClr val="000000"/>
                </a:solidFill>
                <a:ea typeface="Calibri"/>
                <a:cs typeface="Times New Roman"/>
              </a:rPr>
              <a:t>relatively</a:t>
            </a:r>
            <a:r>
              <a:rPr lang="en-CA" sz="1400" dirty="0">
                <a:solidFill>
                  <a:srgbClr val="000000"/>
                </a:solidFill>
                <a:ea typeface="Calibri"/>
                <a:cs typeface="Times New Roman"/>
              </a:rPr>
              <a:t> recent change of status, switching from British colonial rule to special administrative status within China. However, we still saw survey returns from participants who self-identified as coming from Hong Kong, just not a very large number.</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r>
              <a:rPr lang="en-CA" sz="1400" dirty="0">
                <a:solidFill>
                  <a:srgbClr val="000000"/>
                </a:solidFill>
                <a:ea typeface="Calibri"/>
                <a:cs typeface="Times New Roman"/>
              </a:rPr>
              <a:t>We only received half the feedback we expected from the Indian community, and even more worryingly only about a quarter of what we expected from an expanding Filipino community. However, the returns we did get from the Filipino participants were uniformly complementary of the information availability and services in the Burnaby area. </a:t>
            </a:r>
            <a:endParaRPr lang="en-US" sz="1400" dirty="0">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5</a:t>
            </a:fld>
            <a:endParaRPr lang="en-CA"/>
          </a:p>
        </p:txBody>
      </p:sp>
    </p:spTree>
    <p:extLst>
      <p:ext uri="{BB962C8B-B14F-4D97-AF65-F5344CB8AC3E}">
        <p14:creationId xmlns:p14="http://schemas.microsoft.com/office/powerpoint/2010/main" val="1961830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It is interesting to note that the new immigrant respondents generally had a high level of  education, with 71%  having some post-secondary education and 57% with a university-level education.  </a:t>
            </a:r>
            <a:endParaRPr lang="en-US" sz="1400" dirty="0"/>
          </a:p>
        </p:txBody>
      </p:sp>
      <p:sp>
        <p:nvSpPr>
          <p:cNvPr id="4" name="Slide Number Placeholder 3"/>
          <p:cNvSpPr>
            <a:spLocks noGrp="1"/>
          </p:cNvSpPr>
          <p:nvPr>
            <p:ph type="sldNum" sz="quarter" idx="10"/>
          </p:nvPr>
        </p:nvSpPr>
        <p:spPr/>
        <p:txBody>
          <a:bodyPr/>
          <a:lstStyle/>
          <a:p>
            <a:fld id="{F5A2BCCF-585F-4A20-8269-1A461EEBA213}" type="slidenum">
              <a:rPr lang="en-CA" smtClean="0"/>
              <a:t>6</a:t>
            </a:fld>
            <a:endParaRPr lang="en-CA"/>
          </a:p>
        </p:txBody>
      </p:sp>
    </p:spTree>
    <p:extLst>
      <p:ext uri="{BB962C8B-B14F-4D97-AF65-F5344CB8AC3E}">
        <p14:creationId xmlns:p14="http://schemas.microsoft.com/office/powerpoint/2010/main" val="2565155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400" dirty="0">
                <a:solidFill>
                  <a:srgbClr val="000000"/>
                </a:solidFill>
                <a:ea typeface="Calibri"/>
                <a:cs typeface="Times New Roman"/>
              </a:rPr>
              <a:t>We had 311 returns from recent immigrants, and 127 from longer term immigrants.</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r>
              <a:rPr lang="en-CA" sz="1400" dirty="0">
                <a:solidFill>
                  <a:srgbClr val="000000"/>
                </a:solidFill>
                <a:ea typeface="Calibri"/>
                <a:cs typeface="Times New Roman"/>
              </a:rPr>
              <a:t>When we cross-referenced this information against some of our primary “information attitude” questions (like questions 8, 9, 10, and 11) we found that recently arrived participants were experiencing higher degrees of dissatisfaction with services and information availability in comparison to more established immigrants. These were most significant in the </a:t>
            </a:r>
            <a:r>
              <a:rPr lang="en-CA" sz="1400" dirty="0" smtClean="0">
                <a:solidFill>
                  <a:srgbClr val="000000"/>
                </a:solidFill>
                <a:ea typeface="Calibri"/>
                <a:cs typeface="Times New Roman"/>
              </a:rPr>
              <a:t>questions </a:t>
            </a:r>
            <a:r>
              <a:rPr lang="en-CA" sz="1400" dirty="0">
                <a:solidFill>
                  <a:srgbClr val="000000"/>
                </a:solidFill>
                <a:ea typeface="Calibri"/>
                <a:cs typeface="Times New Roman"/>
              </a:rPr>
              <a:t>related to finding and understanding information, but not as much of an issue in the questions related to frustration and usefulness</a:t>
            </a:r>
            <a:r>
              <a:rPr lang="en-CA" sz="1400" dirty="0" smtClean="0">
                <a:solidFill>
                  <a:srgbClr val="000000"/>
                </a:solidFill>
                <a:ea typeface="Calibri"/>
                <a:cs typeface="Times New Roman"/>
              </a:rPr>
              <a:t>. </a:t>
            </a:r>
            <a:endParaRPr lang="en-US" dirty="0"/>
          </a:p>
        </p:txBody>
      </p:sp>
      <p:sp>
        <p:nvSpPr>
          <p:cNvPr id="4" name="Slide Number Placeholder 3"/>
          <p:cNvSpPr>
            <a:spLocks noGrp="1"/>
          </p:cNvSpPr>
          <p:nvPr>
            <p:ph type="sldNum" sz="quarter" idx="10"/>
          </p:nvPr>
        </p:nvSpPr>
        <p:spPr/>
        <p:txBody>
          <a:bodyPr/>
          <a:lstStyle/>
          <a:p>
            <a:fld id="{F5A2BCCF-585F-4A20-8269-1A461EEBA213}" type="slidenum">
              <a:rPr lang="en-CA" smtClean="0"/>
              <a:t>7</a:t>
            </a:fld>
            <a:endParaRPr lang="en-CA"/>
          </a:p>
        </p:txBody>
      </p:sp>
    </p:spTree>
    <p:extLst>
      <p:ext uri="{BB962C8B-B14F-4D97-AF65-F5344CB8AC3E}">
        <p14:creationId xmlns:p14="http://schemas.microsoft.com/office/powerpoint/2010/main" val="2770737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115653"/>
          </a:xfrm>
          <a:noFill/>
        </p:spPr>
        <p:txBody>
          <a:bodyPr/>
          <a:lstStyle/>
          <a:p>
            <a:r>
              <a:rPr lang="en-CA" sz="1400" dirty="0">
                <a:solidFill>
                  <a:srgbClr val="000000"/>
                </a:solidFill>
                <a:ea typeface="Calibri"/>
                <a:cs typeface="Times New Roman"/>
              </a:rPr>
              <a:t>As you can see here the majority age group for our survey participants fell pretty evenly along the axis of the three groupings that make up the 26 – 55 age range</a:t>
            </a:r>
            <a:r>
              <a:rPr lang="en-CA" sz="1400" dirty="0" smtClean="0">
                <a:solidFill>
                  <a:srgbClr val="000000"/>
                </a:solidFill>
                <a:ea typeface="Calibri"/>
                <a:cs typeface="Times New Roman"/>
              </a:rPr>
              <a:t>.</a:t>
            </a:r>
          </a:p>
          <a:p>
            <a:endParaRPr lang="en-US" sz="800" dirty="0">
              <a:ea typeface="Calibri"/>
              <a:cs typeface="Times New Roman"/>
            </a:endParaRPr>
          </a:p>
          <a:p>
            <a:r>
              <a:rPr lang="en-CA" sz="1400" dirty="0">
                <a:solidFill>
                  <a:srgbClr val="000000"/>
                </a:solidFill>
                <a:ea typeface="Calibri"/>
                <a:cs typeface="Times New Roman"/>
              </a:rPr>
              <a:t>Our average participant has </a:t>
            </a:r>
            <a:r>
              <a:rPr lang="en-CA" sz="1400" i="1" dirty="0">
                <a:solidFill>
                  <a:srgbClr val="000000"/>
                </a:solidFill>
                <a:ea typeface="Calibri"/>
                <a:cs typeface="Times New Roman"/>
              </a:rPr>
              <a:t>average</a:t>
            </a:r>
            <a:r>
              <a:rPr lang="en-CA" sz="1400" dirty="0">
                <a:solidFill>
                  <a:srgbClr val="000000"/>
                </a:solidFill>
                <a:ea typeface="Calibri"/>
                <a:cs typeface="Times New Roman"/>
              </a:rPr>
              <a:t> English language proficiency, and we also </a:t>
            </a:r>
            <a:r>
              <a:rPr lang="en-CA" sz="1400" dirty="0" smtClean="0">
                <a:solidFill>
                  <a:srgbClr val="000000"/>
                </a:solidFill>
                <a:ea typeface="Calibri"/>
                <a:cs typeface="Times New Roman"/>
              </a:rPr>
              <a:t>saw large </a:t>
            </a:r>
            <a:r>
              <a:rPr lang="en-CA" sz="1400" dirty="0">
                <a:solidFill>
                  <a:srgbClr val="000000"/>
                </a:solidFill>
                <a:ea typeface="Calibri"/>
                <a:cs typeface="Times New Roman"/>
              </a:rPr>
              <a:t>returns for poor (104) and good (102) respectively. T</a:t>
            </a:r>
            <a:r>
              <a:rPr lang="en-CA" sz="1400" dirty="0" smtClean="0">
                <a:solidFill>
                  <a:srgbClr val="000000"/>
                </a:solidFill>
                <a:ea typeface="Calibri"/>
                <a:cs typeface="Times New Roman"/>
              </a:rPr>
              <a:t>his </a:t>
            </a:r>
            <a:r>
              <a:rPr lang="en-CA" sz="1400" dirty="0">
                <a:solidFill>
                  <a:srgbClr val="000000"/>
                </a:solidFill>
                <a:ea typeface="Calibri"/>
                <a:cs typeface="Times New Roman"/>
              </a:rPr>
              <a:t>seemed to be a general theme throughout the survey, where people generally stuck to the middle ground when it came to self-describing or personal opinions. </a:t>
            </a:r>
            <a:endParaRPr lang="en-US" sz="1400" dirty="0">
              <a:ea typeface="Calibri"/>
              <a:cs typeface="Times New Roman"/>
            </a:endParaRPr>
          </a:p>
          <a:p>
            <a:r>
              <a:rPr lang="en-CA" sz="1400" dirty="0">
                <a:solidFill>
                  <a:srgbClr val="000000"/>
                </a:solidFill>
                <a:ea typeface="Calibri"/>
                <a:cs typeface="Times New Roman"/>
              </a:rPr>
              <a:t> </a:t>
            </a:r>
            <a:endParaRPr lang="en-US" sz="1400" dirty="0">
              <a:ea typeface="Calibri"/>
              <a:cs typeface="Times New Roman"/>
            </a:endParaRPr>
          </a:p>
          <a:p>
            <a:r>
              <a:rPr lang="en-CA" sz="1400" dirty="0">
                <a:solidFill>
                  <a:srgbClr val="000000"/>
                </a:solidFill>
                <a:ea typeface="Calibri"/>
                <a:cs typeface="Times New Roman"/>
              </a:rPr>
              <a:t>When we combined the two categories of age and English proficiency we got some interesting but maybe not surprising results. For older immigrant residents who’s English language skills were poor or very poor we saw very large percentage swings away from the average when it came to analysis of participants who were marking “disagree” or “strongly disagree” to the questions on understanding information and finding information useful. Also, 45.83% (as opposed to an average of 19.82%) either disagreed or strongly disagreed that the library was a useful source of information for them.</a:t>
            </a:r>
            <a:endParaRPr lang="en-US" sz="1400" dirty="0">
              <a:ea typeface="Calibri"/>
              <a:cs typeface="Times New Roman"/>
            </a:endParaRPr>
          </a:p>
          <a:p>
            <a:endParaRPr lang="en-US" sz="1400" dirty="0"/>
          </a:p>
        </p:txBody>
      </p:sp>
      <p:sp>
        <p:nvSpPr>
          <p:cNvPr id="4" name="Slide Number Placeholder 3"/>
          <p:cNvSpPr>
            <a:spLocks noGrp="1"/>
          </p:cNvSpPr>
          <p:nvPr>
            <p:ph type="sldNum" sz="quarter" idx="10"/>
          </p:nvPr>
        </p:nvSpPr>
        <p:spPr/>
        <p:txBody>
          <a:bodyPr/>
          <a:lstStyle/>
          <a:p>
            <a:fld id="{F5A2BCCF-585F-4A20-8269-1A461EEBA213}" type="slidenum">
              <a:rPr lang="en-CA" smtClean="0"/>
              <a:t>8</a:t>
            </a:fld>
            <a:endParaRPr lang="en-CA"/>
          </a:p>
        </p:txBody>
      </p:sp>
    </p:spTree>
    <p:extLst>
      <p:ext uri="{BB962C8B-B14F-4D97-AF65-F5344CB8AC3E}">
        <p14:creationId xmlns:p14="http://schemas.microsoft.com/office/powerpoint/2010/main" val="89981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ea typeface="Calibri"/>
                <a:cs typeface="Times New Roman"/>
              </a:rPr>
              <a:t> </a:t>
            </a:r>
            <a:r>
              <a:rPr lang="en-CA" sz="1400" dirty="0" smtClean="0">
                <a:ea typeface="Calibri"/>
                <a:cs typeface="Times New Roman"/>
              </a:rPr>
              <a:t>It is concerning that , despite the best efforts of the library and settlement agencies, </a:t>
            </a:r>
          </a:p>
          <a:p>
            <a:r>
              <a:rPr lang="en-CA" sz="1400" dirty="0" smtClean="0">
                <a:ea typeface="Calibri"/>
                <a:cs typeface="Times New Roman"/>
              </a:rPr>
              <a:t>nearly </a:t>
            </a:r>
            <a:r>
              <a:rPr lang="en-CA" sz="1400" dirty="0">
                <a:ea typeface="Calibri"/>
                <a:cs typeface="Times New Roman"/>
              </a:rPr>
              <a:t>one-half of survey participants are experiencing some level of frustration when it comes to finding information in Burnaby.  </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r>
              <a:rPr lang="en-CA" sz="1400" dirty="0">
                <a:ea typeface="Calibri"/>
                <a:cs typeface="Times New Roman"/>
              </a:rPr>
              <a:t>Also of possible concern were the results on understanding information, which showed 110 participants </a:t>
            </a:r>
            <a:r>
              <a:rPr lang="en-CA" sz="1400" dirty="0" smtClean="0">
                <a:ea typeface="Calibri"/>
                <a:cs typeface="Times New Roman"/>
              </a:rPr>
              <a:t>(roughly one-quarter </a:t>
            </a:r>
            <a:r>
              <a:rPr lang="en-CA" sz="1400" dirty="0">
                <a:ea typeface="Calibri"/>
                <a:cs typeface="Times New Roman"/>
              </a:rPr>
              <a:t>of participants) experiencing difficulties understanding the information they received.  </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r>
              <a:rPr lang="en-CA" sz="1400" dirty="0">
                <a:ea typeface="Calibri"/>
                <a:cs typeface="Times New Roman"/>
              </a:rPr>
              <a:t>Generally speaking though the feedback here is very positive. Participants gave high scores in regards to finding information, and to the information’s usefulness. </a:t>
            </a:r>
            <a:endParaRPr lang="en-US" sz="1400" dirty="0">
              <a:ea typeface="Calibri"/>
              <a:cs typeface="Times New Roman"/>
            </a:endParaRPr>
          </a:p>
          <a:p>
            <a:r>
              <a:rPr lang="en-CA" sz="1400" dirty="0">
                <a:ea typeface="Calibri"/>
                <a:cs typeface="Times New Roman"/>
              </a:rPr>
              <a:t> </a:t>
            </a:r>
            <a:endParaRPr lang="en-US" sz="1400" dirty="0">
              <a:ea typeface="Calibri"/>
              <a:cs typeface="Times New Roman"/>
            </a:endParaRPr>
          </a:p>
          <a:p>
            <a:r>
              <a:rPr lang="en-CA" sz="1400" dirty="0">
                <a:ea typeface="Calibri"/>
                <a:cs typeface="Times New Roman"/>
              </a:rPr>
              <a:t>Specific problem areas, as noted in the sidebar, were low ratings for Rep of Korea participants, for participants 56-over, for Chinese language survey returns, and for those with low English language proficiency.</a:t>
            </a:r>
            <a:endParaRPr lang="en-US" sz="1400" dirty="0">
              <a:ea typeface="Calibri"/>
              <a:cs typeface="Times New Roman"/>
            </a:endParaRPr>
          </a:p>
          <a:p>
            <a:endParaRPr lang="en-US" sz="1400" dirty="0"/>
          </a:p>
        </p:txBody>
      </p:sp>
      <p:sp>
        <p:nvSpPr>
          <p:cNvPr id="4" name="Slide Number Placeholder 3"/>
          <p:cNvSpPr>
            <a:spLocks noGrp="1"/>
          </p:cNvSpPr>
          <p:nvPr>
            <p:ph type="sldNum" sz="quarter" idx="10"/>
          </p:nvPr>
        </p:nvSpPr>
        <p:spPr/>
        <p:txBody>
          <a:bodyPr/>
          <a:lstStyle/>
          <a:p>
            <a:fld id="{F5A2BCCF-585F-4A20-8269-1A461EEBA213}" type="slidenum">
              <a:rPr lang="en-CA" smtClean="0"/>
              <a:t>9</a:t>
            </a:fld>
            <a:endParaRPr lang="en-CA"/>
          </a:p>
        </p:txBody>
      </p:sp>
    </p:spTree>
    <p:extLst>
      <p:ext uri="{BB962C8B-B14F-4D97-AF65-F5344CB8AC3E}">
        <p14:creationId xmlns:p14="http://schemas.microsoft.com/office/powerpoint/2010/main" val="571732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D6B3D7-13BF-45AF-80B0-5793E7D56EE3}"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856732814"/>
      </p:ext>
    </p:extLst>
  </p:cSld>
  <p:clrMapOvr>
    <a:masterClrMapping/>
  </p:clrMapOvr>
  <p:extLst mod="1">
    <p:ext uri="{DCECCB84-F9BA-43D5-87BE-67443E8EF086}">
      <p15:sldGuideLst xmlns:p15="http://schemas.microsoft.com/office/powerpoint/2012/main" xmlns=""/>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745326-38A0-43B1-9A0D-035252222B61}"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296146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51FA17-CD81-4612-BEC8-46E5A30EC5AE}"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34054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D47D8A-50C8-4CE1-8BA8-7E14B18ADEC1}"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30204729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DE78C3-9670-4DF4-A5B6-41A5190AE326}"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1063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2CADC1-7E71-452E-A312-6E40BDF7FFBA}"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425920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433670-96DE-485F-92BC-8A8133F2FB5B}"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952510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AED17F-4C44-4472-A2A6-8AC563E34D20}"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65511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64EC11-6438-46D7-BE16-638CBB1E8908}"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636304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40B40D-D8DB-4261-84FE-5CCADD5A44C2}" type="datetime1">
              <a:rPr lang="en-CA" smtClean="0"/>
              <a:t>09/05/2016</a:t>
            </a:fld>
            <a:endParaRPr lang="en-CA"/>
          </a:p>
        </p:txBody>
      </p:sp>
      <p:sp>
        <p:nvSpPr>
          <p:cNvPr id="5" name="Footer Placeholder 4"/>
          <p:cNvSpPr>
            <a:spLocks noGrp="1"/>
          </p:cNvSpPr>
          <p:nvPr>
            <p:ph type="ftr" sz="quarter" idx="11"/>
          </p:nvPr>
        </p:nvSpPr>
        <p:spPr/>
        <p:txBody>
          <a:bodyPr/>
          <a:lstStyle/>
          <a:p>
            <a:r>
              <a:rPr lang="en-CA" smtClean="0"/>
              <a:t>(c) 2015 David McAtackney</a:t>
            </a:r>
            <a:endParaRPr lang="en-CA"/>
          </a:p>
        </p:txBody>
      </p:sp>
      <p:sp>
        <p:nvSpPr>
          <p:cNvPr id="6" name="Slide Number Placeholder 5"/>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133489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4EA2CD0-6657-4CED-A40F-58DB70E334F4}" type="datetime1">
              <a:rPr lang="en-CA" smtClean="0"/>
              <a:t>09/05/2016</a:t>
            </a:fld>
            <a:endParaRPr lang="en-CA"/>
          </a:p>
        </p:txBody>
      </p:sp>
      <p:sp>
        <p:nvSpPr>
          <p:cNvPr id="6" name="Footer Placeholder 5"/>
          <p:cNvSpPr>
            <a:spLocks noGrp="1"/>
          </p:cNvSpPr>
          <p:nvPr>
            <p:ph type="ftr" sz="quarter" idx="11"/>
          </p:nvPr>
        </p:nvSpPr>
        <p:spPr/>
        <p:txBody>
          <a:bodyPr/>
          <a:lstStyle/>
          <a:p>
            <a:r>
              <a:rPr lang="en-CA" smtClean="0"/>
              <a:t>(c) 2015 David McAtackney</a:t>
            </a:r>
            <a:endParaRPr lang="en-CA"/>
          </a:p>
        </p:txBody>
      </p:sp>
      <p:sp>
        <p:nvSpPr>
          <p:cNvPr id="7" name="Slide Number Placeholder 6"/>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3750780635"/>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AEB3B3-5A61-42F0-8901-56E43010B109}" type="datetime1">
              <a:rPr lang="en-CA" smtClean="0"/>
              <a:t>09/05/2016</a:t>
            </a:fld>
            <a:endParaRPr lang="en-CA"/>
          </a:p>
        </p:txBody>
      </p:sp>
      <p:sp>
        <p:nvSpPr>
          <p:cNvPr id="8" name="Footer Placeholder 7"/>
          <p:cNvSpPr>
            <a:spLocks noGrp="1"/>
          </p:cNvSpPr>
          <p:nvPr>
            <p:ph type="ftr" sz="quarter" idx="11"/>
          </p:nvPr>
        </p:nvSpPr>
        <p:spPr/>
        <p:txBody>
          <a:bodyPr/>
          <a:lstStyle/>
          <a:p>
            <a:r>
              <a:rPr lang="en-CA" smtClean="0"/>
              <a:t>(c) 2015 David McAtackney</a:t>
            </a:r>
            <a:endParaRPr lang="en-CA"/>
          </a:p>
        </p:txBody>
      </p:sp>
      <p:sp>
        <p:nvSpPr>
          <p:cNvPr id="9" name="Slide Number Placeholder 8"/>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789110958"/>
      </p:ext>
    </p:extLst>
  </p:cSld>
  <p:clrMapOvr>
    <a:masterClrMapping/>
  </p:clrMapOvr>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3848FB8-5874-4993-BD3C-98DC83B0392C}" type="datetime1">
              <a:rPr lang="en-CA" smtClean="0"/>
              <a:t>09/05/2016</a:t>
            </a:fld>
            <a:endParaRPr lang="en-CA"/>
          </a:p>
        </p:txBody>
      </p:sp>
      <p:sp>
        <p:nvSpPr>
          <p:cNvPr id="4" name="Footer Placeholder 3"/>
          <p:cNvSpPr>
            <a:spLocks noGrp="1"/>
          </p:cNvSpPr>
          <p:nvPr>
            <p:ph type="ftr" sz="quarter" idx="11"/>
          </p:nvPr>
        </p:nvSpPr>
        <p:spPr/>
        <p:txBody>
          <a:bodyPr/>
          <a:lstStyle/>
          <a:p>
            <a:r>
              <a:rPr lang="en-CA" smtClean="0"/>
              <a:t>(c) 2015 David McAtackney</a:t>
            </a:r>
            <a:endParaRPr lang="en-CA"/>
          </a:p>
        </p:txBody>
      </p:sp>
      <p:sp>
        <p:nvSpPr>
          <p:cNvPr id="5" name="Slide Number Placeholder 4"/>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3108249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9E1CDA-3986-4BC1-8546-699E5BC663A1}" type="datetime1">
              <a:rPr lang="en-CA" smtClean="0"/>
              <a:t>09/05/2016</a:t>
            </a:fld>
            <a:endParaRPr lang="en-CA"/>
          </a:p>
        </p:txBody>
      </p:sp>
      <p:sp>
        <p:nvSpPr>
          <p:cNvPr id="3" name="Footer Placeholder 2"/>
          <p:cNvSpPr>
            <a:spLocks noGrp="1"/>
          </p:cNvSpPr>
          <p:nvPr>
            <p:ph type="ftr" sz="quarter" idx="11"/>
          </p:nvPr>
        </p:nvSpPr>
        <p:spPr/>
        <p:txBody>
          <a:bodyPr/>
          <a:lstStyle/>
          <a:p>
            <a:r>
              <a:rPr lang="en-CA" smtClean="0"/>
              <a:t>(c) 2015 David McAtackney</a:t>
            </a:r>
            <a:endParaRPr lang="en-CA"/>
          </a:p>
        </p:txBody>
      </p:sp>
      <p:sp>
        <p:nvSpPr>
          <p:cNvPr id="4" name="Slide Number Placeholder 3"/>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1801510587"/>
      </p:ext>
    </p:extLst>
  </p:cSld>
  <p:clrMapOvr>
    <a:masterClrMapping/>
  </p:clrMapOvr>
  <p:extLst mod="1">
    <p:ext uri="{DCECCB84-F9BA-43D5-87BE-67443E8EF086}">
      <p15:sldGuideLst xmlns:p15="http://schemas.microsoft.com/office/powerpoint/2012/main" xmlns=""/>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94D0C-DAE7-47E8-A5CF-F25A61980470}" type="datetime1">
              <a:rPr lang="en-CA" smtClean="0"/>
              <a:t>09/05/2016</a:t>
            </a:fld>
            <a:endParaRPr lang="en-CA"/>
          </a:p>
        </p:txBody>
      </p:sp>
      <p:sp>
        <p:nvSpPr>
          <p:cNvPr id="6" name="Footer Placeholder 5"/>
          <p:cNvSpPr>
            <a:spLocks noGrp="1"/>
          </p:cNvSpPr>
          <p:nvPr>
            <p:ph type="ftr" sz="quarter" idx="11"/>
          </p:nvPr>
        </p:nvSpPr>
        <p:spPr/>
        <p:txBody>
          <a:bodyPr/>
          <a:lstStyle/>
          <a:p>
            <a:r>
              <a:rPr lang="en-CA" smtClean="0"/>
              <a:t>(c) 2015 David McAtackney</a:t>
            </a:r>
            <a:endParaRPr lang="en-CA"/>
          </a:p>
        </p:txBody>
      </p:sp>
      <p:sp>
        <p:nvSpPr>
          <p:cNvPr id="7" name="Slide Number Placeholder 6"/>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2054244567"/>
      </p:ext>
    </p:extLst>
  </p:cSld>
  <p:clrMapOvr>
    <a:masterClrMapping/>
  </p:clrMapOvr>
  <p:extLst mod="1">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3788D4-4A39-4C4E-8612-B5627CC4CFAD}" type="datetime1">
              <a:rPr lang="en-CA" smtClean="0"/>
              <a:t>09/05/2016</a:t>
            </a:fld>
            <a:endParaRPr lang="en-CA"/>
          </a:p>
        </p:txBody>
      </p:sp>
      <p:sp>
        <p:nvSpPr>
          <p:cNvPr id="6" name="Footer Placeholder 5"/>
          <p:cNvSpPr>
            <a:spLocks noGrp="1"/>
          </p:cNvSpPr>
          <p:nvPr>
            <p:ph type="ftr" sz="quarter" idx="11"/>
          </p:nvPr>
        </p:nvSpPr>
        <p:spPr/>
        <p:txBody>
          <a:bodyPr/>
          <a:lstStyle/>
          <a:p>
            <a:r>
              <a:rPr lang="en-US" smtClean="0"/>
              <a:t>(c) 2015 David McAtackney</a:t>
            </a:r>
            <a:endParaRPr lang="en-US" dirty="0"/>
          </a:p>
        </p:txBody>
      </p:sp>
      <p:sp>
        <p:nvSpPr>
          <p:cNvPr id="7" name="Slide Number Placeholder 6"/>
          <p:cNvSpPr>
            <a:spLocks noGrp="1"/>
          </p:cNvSpPr>
          <p:nvPr>
            <p:ph type="sldNum" sz="quarter" idx="12"/>
          </p:nvPr>
        </p:nvSpPr>
        <p:spPr/>
        <p:txBody>
          <a:bodyPr/>
          <a:lstStyle/>
          <a:p>
            <a:fld id="{5E8E93EF-8D03-46CC-A7A0-D608A7782F22}" type="slidenum">
              <a:rPr lang="en-CA" smtClean="0"/>
              <a:t>‹#›</a:t>
            </a:fld>
            <a:endParaRPr lang="en-CA"/>
          </a:p>
        </p:txBody>
      </p:sp>
    </p:spTree>
    <p:extLst>
      <p:ext uri="{BB962C8B-B14F-4D97-AF65-F5344CB8AC3E}">
        <p14:creationId xmlns:p14="http://schemas.microsoft.com/office/powerpoint/2010/main" val="3459158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9C7893-38B5-4008-AEB8-1A1DC3CCEEDE}" type="datetime1">
              <a:rPr lang="en-CA" smtClean="0"/>
              <a:t>09/05/2016</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CA" smtClean="0"/>
              <a:t>(c) 2015 David McAtackney</a:t>
            </a:r>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8E93EF-8D03-46CC-A7A0-D608A7782F22}" type="slidenum">
              <a:rPr lang="en-CA" smtClean="0"/>
              <a:t>‹#›</a:t>
            </a:fld>
            <a:endParaRPr lang="en-CA"/>
          </a:p>
        </p:txBody>
      </p:sp>
    </p:spTree>
    <p:extLst>
      <p:ext uri="{BB962C8B-B14F-4D97-AF65-F5344CB8AC3E}">
        <p14:creationId xmlns:p14="http://schemas.microsoft.com/office/powerpoint/2010/main" val="2850725291"/>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Deborah.Thomas@bpl.bc.ca"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mailto:david.mcatackney@alumni.ubc.ca" TargetMode="Externa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Information Seeking Behaviour</a:t>
            </a:r>
            <a:endParaRPr lang="en-CA" dirty="0"/>
          </a:p>
        </p:txBody>
      </p:sp>
      <p:sp>
        <p:nvSpPr>
          <p:cNvPr id="3" name="Subtitle 2"/>
          <p:cNvSpPr>
            <a:spLocks noGrp="1"/>
          </p:cNvSpPr>
          <p:nvPr>
            <p:ph type="subTitle" idx="1"/>
          </p:nvPr>
        </p:nvSpPr>
        <p:spPr>
          <a:xfrm>
            <a:off x="1507067" y="4507605"/>
            <a:ext cx="7766936" cy="1184857"/>
          </a:xfrm>
        </p:spPr>
        <p:txBody>
          <a:bodyPr>
            <a:normAutofit/>
          </a:bodyPr>
          <a:lstStyle/>
          <a:p>
            <a:r>
              <a:rPr lang="en-CA" dirty="0" smtClean="0"/>
              <a:t>A Survey of </a:t>
            </a:r>
            <a:r>
              <a:rPr lang="en-CA" dirty="0"/>
              <a:t>R</a:t>
            </a:r>
            <a:r>
              <a:rPr lang="en-CA" dirty="0" smtClean="0"/>
              <a:t>ecently Arrived Immigrants in the Burnaby Area</a:t>
            </a:r>
          </a:p>
          <a:p>
            <a:endParaRPr lang="en-CA" dirty="0" smtClean="0"/>
          </a:p>
        </p:txBody>
      </p:sp>
      <p:sp>
        <p:nvSpPr>
          <p:cNvPr id="4" name="Footer Placeholder 3"/>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1006410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Information Sources</a:t>
            </a:r>
            <a:endParaRPr lang="en-CA" dirty="0"/>
          </a:p>
        </p:txBody>
      </p:sp>
      <p:sp>
        <p:nvSpPr>
          <p:cNvPr id="4" name="Content Placeholder 3"/>
          <p:cNvSpPr>
            <a:spLocks noGrp="1"/>
          </p:cNvSpPr>
          <p:nvPr>
            <p:ph sz="half" idx="2"/>
          </p:nvPr>
        </p:nvSpPr>
        <p:spPr>
          <a:xfrm>
            <a:off x="6413678" y="2160589"/>
            <a:ext cx="2860325" cy="3880773"/>
          </a:xfrm>
        </p:spPr>
        <p:txBody>
          <a:bodyPr>
            <a:normAutofit lnSpcReduction="10000"/>
          </a:bodyPr>
          <a:lstStyle/>
          <a:p>
            <a:r>
              <a:rPr lang="en-CA" dirty="0" smtClean="0"/>
              <a:t>The majority of peoples appear to be using a wide spectrum of sources</a:t>
            </a:r>
          </a:p>
          <a:p>
            <a:pPr lvl="1"/>
            <a:r>
              <a:rPr lang="en-CA" dirty="0" smtClean="0"/>
              <a:t>Majorities for “agree” across all the options listed</a:t>
            </a:r>
          </a:p>
          <a:p>
            <a:pPr lvl="1"/>
            <a:r>
              <a:rPr lang="en-CA" dirty="0" smtClean="0"/>
              <a:t>Family had the largest “strongly agree” result </a:t>
            </a:r>
          </a:p>
          <a:p>
            <a:pPr lvl="1"/>
            <a:r>
              <a:rPr lang="en-CA" dirty="0" smtClean="0"/>
              <a:t>Mainstream media had the largest “strongly disagree” result</a:t>
            </a:r>
            <a:endParaRPr lang="en-CA"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157526375"/>
              </p:ext>
            </p:extLst>
          </p:nvPr>
        </p:nvGraphicFramePr>
        <p:xfrm>
          <a:off x="692612" y="1718136"/>
          <a:ext cx="5426075" cy="4151722"/>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658759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Information Amount</a:t>
            </a:r>
            <a:endParaRPr lang="en-CA"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835809530"/>
              </p:ext>
            </p:extLst>
          </p:nvPr>
        </p:nvGraphicFramePr>
        <p:xfrm>
          <a:off x="838199" y="1825625"/>
          <a:ext cx="6051997"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Content Placeholder 3"/>
          <p:cNvSpPr>
            <a:spLocks noGrp="1"/>
          </p:cNvSpPr>
          <p:nvPr>
            <p:ph sz="half" idx="2"/>
          </p:nvPr>
        </p:nvSpPr>
        <p:spPr>
          <a:xfrm>
            <a:off x="6975987" y="1825625"/>
            <a:ext cx="4377813" cy="4351338"/>
          </a:xfrm>
        </p:spPr>
        <p:txBody>
          <a:bodyPr>
            <a:normAutofit lnSpcReduction="10000"/>
          </a:bodyPr>
          <a:lstStyle/>
          <a:p>
            <a:r>
              <a:rPr lang="en-CA" sz="2000" dirty="0" smtClean="0"/>
              <a:t>Information Amount</a:t>
            </a:r>
          </a:p>
          <a:p>
            <a:pPr lvl="1"/>
            <a:r>
              <a:rPr lang="en-CA" sz="1800" dirty="0" smtClean="0"/>
              <a:t>Positive results Overall</a:t>
            </a:r>
          </a:p>
          <a:p>
            <a:pPr lvl="2"/>
            <a:r>
              <a:rPr lang="en-CA" sz="1600" dirty="0" smtClean="0"/>
              <a:t>Highest % returns were in the “Very Good” and “Good” categories</a:t>
            </a:r>
          </a:p>
          <a:p>
            <a:pPr lvl="1"/>
            <a:r>
              <a:rPr lang="en-CA" sz="1800" dirty="0" smtClean="0"/>
              <a:t>Average, Poor and Very Poor results</a:t>
            </a:r>
          </a:p>
          <a:p>
            <a:pPr lvl="2"/>
            <a:r>
              <a:rPr lang="en-CA" sz="1600" dirty="0" smtClean="0"/>
              <a:t>Republic of Korea participants – a higher than average percentage</a:t>
            </a:r>
          </a:p>
          <a:p>
            <a:pPr lvl="2"/>
            <a:r>
              <a:rPr lang="en-CA" sz="1600" dirty="0" smtClean="0"/>
              <a:t>Participants 56-over struggling</a:t>
            </a:r>
          </a:p>
          <a:p>
            <a:pPr lvl="2"/>
            <a:r>
              <a:rPr lang="en-CA" sz="1600" dirty="0" smtClean="0"/>
              <a:t>17 of the 20 participants who choose “poor” and “very poor” are recent immigrants</a:t>
            </a:r>
          </a:p>
          <a:p>
            <a:pPr marL="914400" lvl="2" indent="0">
              <a:buNone/>
            </a:pPr>
            <a:endParaRPr lang="en-CA" dirty="0" smtClean="0"/>
          </a:p>
          <a:p>
            <a:pPr marL="0" indent="0">
              <a:buNone/>
            </a:pPr>
            <a:endParaRPr lang="en-CA" dirty="0"/>
          </a:p>
        </p:txBody>
      </p:sp>
      <p:sp>
        <p:nvSpPr>
          <p:cNvPr id="3" name="Footer Placeholder 2"/>
          <p:cNvSpPr>
            <a:spLocks noGrp="1"/>
          </p:cNvSpPr>
          <p:nvPr>
            <p:ph type="ftr" sz="quarter" idx="11"/>
          </p:nvPr>
        </p:nvSpPr>
        <p:spPr>
          <a:xfrm>
            <a:off x="618341" y="6218342"/>
            <a:ext cx="6297612" cy="365125"/>
          </a:xfrm>
        </p:spPr>
        <p:txBody>
          <a:bodyPr/>
          <a:lstStyle/>
          <a:p>
            <a:r>
              <a:rPr lang="en-CA" smtClean="0"/>
              <a:t>(c) 2015 David McAtackney</a:t>
            </a:r>
            <a:endParaRPr lang="en-CA"/>
          </a:p>
        </p:txBody>
      </p:sp>
    </p:spTree>
    <p:extLst>
      <p:ext uri="{BB962C8B-B14F-4D97-AF65-F5344CB8AC3E}">
        <p14:creationId xmlns:p14="http://schemas.microsoft.com/office/powerpoint/2010/main" val="4276512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6245"/>
          </a:xfrm>
        </p:spPr>
        <p:txBody>
          <a:bodyPr/>
          <a:lstStyle/>
          <a:p>
            <a:r>
              <a:rPr lang="en-CA" dirty="0" smtClean="0"/>
              <a:t>Information Priorities</a:t>
            </a:r>
            <a:endParaRPr lang="en-CA"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362723428"/>
              </p:ext>
            </p:extLst>
          </p:nvPr>
        </p:nvGraphicFramePr>
        <p:xfrm>
          <a:off x="574624" y="1474839"/>
          <a:ext cx="4183062" cy="46162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2530200029"/>
              </p:ext>
            </p:extLst>
          </p:nvPr>
        </p:nvGraphicFramePr>
        <p:xfrm>
          <a:off x="5030531" y="1519084"/>
          <a:ext cx="4184650" cy="4468762"/>
        </p:xfrm>
        <a:graphic>
          <a:graphicData uri="http://schemas.openxmlformats.org/drawingml/2006/chart">
            <c:chart xmlns:c="http://schemas.openxmlformats.org/drawingml/2006/chart" xmlns:r="http://schemas.openxmlformats.org/officeDocument/2006/relationships" r:id="rId4"/>
          </a:graphicData>
        </a:graphic>
      </p:graphicFrame>
      <p:sp>
        <p:nvSpPr>
          <p:cNvPr id="3" name="Footer Placeholder 2"/>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2226805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Focus Group Questions and Responses </a:t>
            </a:r>
            <a:br>
              <a:rPr lang="en-US" dirty="0" smtClean="0"/>
            </a:br>
            <a:r>
              <a:rPr lang="en-US" sz="2400" dirty="0" smtClean="0"/>
              <a:t>from the Immigrant Advisory Group of the Burnaby Intercultural Planning Table:</a:t>
            </a:r>
            <a:endParaRPr lang="en-US" sz="2400" dirty="0"/>
          </a:p>
        </p:txBody>
      </p:sp>
      <p:sp>
        <p:nvSpPr>
          <p:cNvPr id="3" name="Content Placeholder 2"/>
          <p:cNvSpPr>
            <a:spLocks noGrp="1"/>
          </p:cNvSpPr>
          <p:nvPr>
            <p:ph idx="1"/>
          </p:nvPr>
        </p:nvSpPr>
        <p:spPr>
          <a:xfrm>
            <a:off x="627037" y="1720470"/>
            <a:ext cx="9387118" cy="4282124"/>
          </a:xfrm>
        </p:spPr>
        <p:txBody>
          <a:bodyPr>
            <a:normAutofit/>
          </a:bodyPr>
          <a:lstStyle/>
          <a:p>
            <a:pPr marL="0" indent="0">
              <a:buNone/>
            </a:pPr>
            <a:endParaRPr lang="en-US" sz="1300" dirty="0" smtClean="0"/>
          </a:p>
          <a:p>
            <a:pPr>
              <a:buAutoNum type="arabicPeriod"/>
            </a:pPr>
            <a:r>
              <a:rPr lang="en-US" sz="2400" dirty="0" smtClean="0"/>
              <a:t>Can you recommend effective ways of connecting new groups of immigrants to the information they need? </a:t>
            </a:r>
            <a:endParaRPr lang="en-US" sz="2400" i="1" dirty="0" smtClean="0"/>
          </a:p>
          <a:p>
            <a:pPr lvl="1"/>
            <a:r>
              <a:rPr lang="en-US" sz="2000" dirty="0" smtClean="0"/>
              <a:t>In your experience, are most new immigrants digitally literate and have access to computers and the Internet? </a:t>
            </a:r>
          </a:p>
          <a:p>
            <a:pPr marL="457200" lvl="1" indent="0">
              <a:buNone/>
            </a:pPr>
            <a:r>
              <a:rPr lang="en-US" sz="2000" i="1" dirty="0" smtClean="0">
                <a:latin typeface="Times New Roman"/>
                <a:ea typeface="Calibri"/>
              </a:rPr>
              <a:t>Online </a:t>
            </a:r>
            <a:r>
              <a:rPr lang="en-US" sz="2000" i="1" dirty="0">
                <a:latin typeface="Times New Roman"/>
                <a:ea typeface="Calibri"/>
              </a:rPr>
              <a:t>has the advantage of allowing you control over the information you access. It can allow greater privacy as to what types of information are being sought too – or not, depending on the source and how use is tracked at a particular site. Some of the group felt that immigrants were more likely to use online sources once they were more settled and knew better what information they were seeking. It was also noted that it is easier and cheaper to make information available in multiple languages electronically than in print. </a:t>
            </a:r>
            <a:endParaRPr lang="en-US" sz="2000" dirty="0">
              <a:latin typeface="Times New Roman"/>
              <a:ea typeface="Calibri"/>
            </a:endParaRPr>
          </a:p>
          <a:p>
            <a:pPr marL="457200" lvl="1" indent="0">
              <a:buNone/>
            </a:pPr>
            <a:endParaRPr lang="en-US" dirty="0" smtClean="0"/>
          </a:p>
          <a:p>
            <a:pPr lvl="1"/>
            <a:endParaRPr lang="en-US" dirty="0"/>
          </a:p>
          <a:p>
            <a:endParaRPr lang="en-US" dirty="0" smtClean="0"/>
          </a:p>
          <a:p>
            <a:endParaRPr lang="en-US" dirty="0" smtClean="0"/>
          </a:p>
        </p:txBody>
      </p:sp>
      <p:sp>
        <p:nvSpPr>
          <p:cNvPr id="4" name="Footer Placeholder 3"/>
          <p:cNvSpPr>
            <a:spLocks noGrp="1"/>
          </p:cNvSpPr>
          <p:nvPr>
            <p:ph type="ftr" sz="quarter" idx="11"/>
          </p:nvPr>
        </p:nvSpPr>
        <p:spPr/>
        <p:txBody>
          <a:bodyPr/>
          <a:lstStyle/>
          <a:p>
            <a:r>
              <a:rPr lang="en-CA" dirty="0" smtClean="0"/>
              <a:t>(c) 2015 David McAtackney &amp; Deb Thomas</a:t>
            </a:r>
            <a:endParaRPr lang="en-CA" dirty="0"/>
          </a:p>
        </p:txBody>
      </p:sp>
    </p:spTree>
    <p:extLst>
      <p:ext uri="{BB962C8B-B14F-4D97-AF65-F5344CB8AC3E}">
        <p14:creationId xmlns:p14="http://schemas.microsoft.com/office/powerpoint/2010/main" val="2511684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rgbClr val="90C226"/>
                </a:solidFill>
              </a:rPr>
              <a:t>Focus Group Questions and Responses (cont.)</a:t>
            </a:r>
            <a:endParaRPr lang="en-US" dirty="0"/>
          </a:p>
        </p:txBody>
      </p:sp>
      <p:sp>
        <p:nvSpPr>
          <p:cNvPr id="3" name="Content Placeholder 2"/>
          <p:cNvSpPr>
            <a:spLocks noGrp="1"/>
          </p:cNvSpPr>
          <p:nvPr>
            <p:ph idx="1"/>
          </p:nvPr>
        </p:nvSpPr>
        <p:spPr>
          <a:xfrm>
            <a:off x="677334" y="1533833"/>
            <a:ext cx="8596668" cy="4507530"/>
          </a:xfrm>
        </p:spPr>
        <p:txBody>
          <a:bodyPr>
            <a:normAutofit/>
          </a:bodyPr>
          <a:lstStyle/>
          <a:p>
            <a:pPr lvl="1">
              <a:buClr>
                <a:srgbClr val="90C226"/>
              </a:buClr>
            </a:pPr>
            <a:endParaRPr lang="en-US" sz="2000" dirty="0" smtClean="0">
              <a:solidFill>
                <a:prstClr val="black">
                  <a:lumMod val="75000"/>
                  <a:lumOff val="25000"/>
                </a:prstClr>
              </a:solidFill>
            </a:endParaRPr>
          </a:p>
          <a:p>
            <a:pPr lvl="0">
              <a:buClr>
                <a:srgbClr val="90C226"/>
              </a:buClr>
              <a:buFont typeface="Wingdings 3" charset="2"/>
              <a:buAutoNum type="arabicPeriod"/>
            </a:pPr>
            <a:r>
              <a:rPr lang="en-US" sz="2400" dirty="0">
                <a:solidFill>
                  <a:prstClr val="black">
                    <a:lumMod val="75000"/>
                    <a:lumOff val="25000"/>
                  </a:prstClr>
                </a:solidFill>
              </a:rPr>
              <a:t>Can you recommend effective ways of connecting new groups of immigrants to the information they need? </a:t>
            </a:r>
            <a:endParaRPr lang="en-US" sz="2000" dirty="0">
              <a:solidFill>
                <a:prstClr val="black">
                  <a:lumMod val="75000"/>
                  <a:lumOff val="25000"/>
                </a:prstClr>
              </a:solidFill>
            </a:endParaRPr>
          </a:p>
          <a:p>
            <a:pPr lvl="1">
              <a:buClr>
                <a:srgbClr val="90C226"/>
              </a:buClr>
            </a:pPr>
            <a:r>
              <a:rPr lang="en-US" sz="2000" dirty="0" smtClean="0">
                <a:solidFill>
                  <a:prstClr val="black">
                    <a:lumMod val="75000"/>
                    <a:lumOff val="25000"/>
                  </a:prstClr>
                </a:solidFill>
              </a:rPr>
              <a:t>When </a:t>
            </a:r>
            <a:r>
              <a:rPr lang="en-US" sz="2000" dirty="0">
                <a:solidFill>
                  <a:prstClr val="black">
                    <a:lumMod val="75000"/>
                    <a:lumOff val="25000"/>
                  </a:prstClr>
                </a:solidFill>
              </a:rPr>
              <a:t>is a print copy of information most effective and when is it most effective to direct people to online information? </a:t>
            </a:r>
            <a:br>
              <a:rPr lang="en-US" sz="2000" dirty="0">
                <a:solidFill>
                  <a:prstClr val="black">
                    <a:lumMod val="75000"/>
                    <a:lumOff val="25000"/>
                  </a:prstClr>
                </a:solidFill>
              </a:rPr>
            </a:br>
            <a:endParaRPr lang="en-US" sz="2000" dirty="0">
              <a:solidFill>
                <a:prstClr val="black">
                  <a:lumMod val="75000"/>
                  <a:lumOff val="25000"/>
                </a:prstClr>
              </a:solidFill>
            </a:endParaRPr>
          </a:p>
          <a:p>
            <a:pPr lvl="0" indent="0">
              <a:spcBef>
                <a:spcPts val="0"/>
              </a:spcBef>
              <a:buClr>
                <a:srgbClr val="90C226"/>
              </a:buClr>
              <a:buNone/>
            </a:pPr>
            <a:r>
              <a:rPr lang="en-US" sz="2000" i="1" dirty="0">
                <a:solidFill>
                  <a:prstClr val="black">
                    <a:lumMod val="75000"/>
                    <a:lumOff val="25000"/>
                  </a:prstClr>
                </a:solidFill>
                <a:latin typeface="Times New Roman"/>
                <a:ea typeface="Calibri"/>
              </a:rPr>
              <a:t>Print can be helpful early on in the immigrant experience. Something you can hold on to and refer back to easily. Print may also give you more information than you need. If putting information in print – ensure it is targeted, brief and in clear language. </a:t>
            </a:r>
            <a:endParaRPr lang="en-US" sz="2000" dirty="0">
              <a:solidFill>
                <a:prstClr val="black">
                  <a:lumMod val="75000"/>
                  <a:lumOff val="25000"/>
                </a:prstClr>
              </a:solidFill>
              <a:latin typeface="Times New Roman"/>
              <a:ea typeface="Calibri"/>
            </a:endParaRPr>
          </a:p>
          <a:p>
            <a:pPr lvl="0" indent="0">
              <a:spcBef>
                <a:spcPts val="0"/>
              </a:spcBef>
              <a:buClr>
                <a:srgbClr val="90C226"/>
              </a:buClr>
              <a:buNone/>
            </a:pPr>
            <a:r>
              <a:rPr lang="en-US" sz="2000" i="1" dirty="0">
                <a:solidFill>
                  <a:prstClr val="black">
                    <a:lumMod val="75000"/>
                    <a:lumOff val="25000"/>
                  </a:prstClr>
                </a:solidFill>
                <a:latin typeface="Times New Roman"/>
                <a:ea typeface="Calibri"/>
              </a:rPr>
              <a:t> </a:t>
            </a:r>
            <a:endParaRPr lang="en-US" sz="2000" dirty="0">
              <a:solidFill>
                <a:prstClr val="black">
                  <a:lumMod val="75000"/>
                  <a:lumOff val="25000"/>
                </a:prstClr>
              </a:solidFill>
              <a:latin typeface="Times New Roman"/>
              <a:ea typeface="Calibri"/>
            </a:endParaRPr>
          </a:p>
          <a:p>
            <a:endParaRPr lang="en-US" dirty="0"/>
          </a:p>
        </p:txBody>
      </p:sp>
      <p:sp>
        <p:nvSpPr>
          <p:cNvPr id="4" name="Footer Placeholder 3"/>
          <p:cNvSpPr>
            <a:spLocks noGrp="1"/>
          </p:cNvSpPr>
          <p:nvPr>
            <p:ph type="ftr" sz="quarter" idx="11"/>
          </p:nvPr>
        </p:nvSpPr>
        <p:spPr/>
        <p:txBody>
          <a:bodyPr/>
          <a:lstStyle/>
          <a:p>
            <a:r>
              <a:rPr lang="en-CA" dirty="0" smtClean="0"/>
              <a:t>(c) 2015 David McAtackney &amp; Deb Thomas</a:t>
            </a:r>
            <a:endParaRPr lang="en-CA" dirty="0"/>
          </a:p>
        </p:txBody>
      </p:sp>
    </p:spTree>
    <p:extLst>
      <p:ext uri="{BB962C8B-B14F-4D97-AF65-F5344CB8AC3E}">
        <p14:creationId xmlns:p14="http://schemas.microsoft.com/office/powerpoint/2010/main" val="2216213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7755"/>
          </a:xfrm>
        </p:spPr>
        <p:txBody>
          <a:bodyPr/>
          <a:lstStyle/>
          <a:p>
            <a:r>
              <a:rPr lang="en-US" sz="3200" dirty="0">
                <a:solidFill>
                  <a:srgbClr val="90C226"/>
                </a:solidFill>
              </a:rPr>
              <a:t>Focus Group Questions and </a:t>
            </a:r>
            <a:r>
              <a:rPr lang="en-US" sz="3200" dirty="0" smtClean="0">
                <a:solidFill>
                  <a:srgbClr val="90C226"/>
                </a:solidFill>
              </a:rPr>
              <a:t>Responses (cont.)</a:t>
            </a:r>
            <a:endParaRPr lang="en-US" dirty="0"/>
          </a:p>
        </p:txBody>
      </p:sp>
      <p:sp>
        <p:nvSpPr>
          <p:cNvPr id="3" name="Content Placeholder 2"/>
          <p:cNvSpPr>
            <a:spLocks noGrp="1"/>
          </p:cNvSpPr>
          <p:nvPr>
            <p:ph idx="1"/>
          </p:nvPr>
        </p:nvSpPr>
        <p:spPr>
          <a:xfrm>
            <a:off x="677334" y="1386349"/>
            <a:ext cx="8596668" cy="4655014"/>
          </a:xfrm>
        </p:spPr>
        <p:txBody>
          <a:bodyPr/>
          <a:lstStyle/>
          <a:p>
            <a:pPr marL="457200" lvl="1" indent="0">
              <a:buClr>
                <a:srgbClr val="90C226"/>
              </a:buClr>
              <a:buNone/>
            </a:pPr>
            <a:endParaRPr lang="en-US" sz="1300" dirty="0">
              <a:solidFill>
                <a:prstClr val="black">
                  <a:lumMod val="75000"/>
                  <a:lumOff val="25000"/>
                </a:prstClr>
              </a:solidFill>
            </a:endParaRPr>
          </a:p>
          <a:p>
            <a:pPr lvl="0">
              <a:buClr>
                <a:srgbClr val="90C226"/>
              </a:buClr>
              <a:buFont typeface="+mj-lt"/>
              <a:buAutoNum type="arabicPeriod" startAt="2"/>
            </a:pPr>
            <a:r>
              <a:rPr lang="en-US" sz="2400" dirty="0" smtClean="0">
                <a:solidFill>
                  <a:prstClr val="black">
                    <a:lumMod val="75000"/>
                    <a:lumOff val="25000"/>
                  </a:prstClr>
                </a:solidFill>
              </a:rPr>
              <a:t>We </a:t>
            </a:r>
            <a:r>
              <a:rPr lang="en-US" sz="2400" dirty="0">
                <a:solidFill>
                  <a:prstClr val="black">
                    <a:lumMod val="75000"/>
                    <a:lumOff val="25000"/>
                  </a:prstClr>
                </a:solidFill>
              </a:rPr>
              <a:t>had a significant number of participants who said that they experienced frustration when trying to find information. Do you have thoughts on why that might be</a:t>
            </a:r>
            <a:r>
              <a:rPr lang="en-US" sz="2400" dirty="0" smtClean="0">
                <a:solidFill>
                  <a:prstClr val="black">
                    <a:lumMod val="75000"/>
                    <a:lumOff val="25000"/>
                  </a:prstClr>
                </a:solidFill>
              </a:rPr>
              <a:t>?</a:t>
            </a:r>
            <a:endParaRPr lang="en-US" sz="1800" dirty="0">
              <a:solidFill>
                <a:prstClr val="black">
                  <a:lumMod val="75000"/>
                  <a:lumOff val="25000"/>
                </a:prstClr>
              </a:solidFill>
            </a:endParaRPr>
          </a:p>
          <a:p>
            <a:pPr indent="0">
              <a:spcBef>
                <a:spcPts val="0"/>
              </a:spcBef>
              <a:buNone/>
            </a:pPr>
            <a:endParaRPr lang="en-US" sz="2000" i="1" dirty="0" smtClean="0">
              <a:latin typeface="Times New Roman"/>
              <a:ea typeface="Calibri"/>
            </a:endParaRPr>
          </a:p>
          <a:p>
            <a:pPr indent="0">
              <a:spcBef>
                <a:spcPts val="0"/>
              </a:spcBef>
              <a:buNone/>
            </a:pPr>
            <a:r>
              <a:rPr lang="en-US" sz="2400" i="1" dirty="0" smtClean="0">
                <a:latin typeface="Times New Roman"/>
                <a:ea typeface="Calibri"/>
              </a:rPr>
              <a:t>The </a:t>
            </a:r>
            <a:r>
              <a:rPr lang="en-US" sz="2400" i="1" dirty="0">
                <a:latin typeface="Times New Roman"/>
                <a:ea typeface="Calibri"/>
              </a:rPr>
              <a:t>group felt that more cross-referencing of the data needed to be done in order to get at the root of who was most frustrated and why. </a:t>
            </a:r>
            <a:r>
              <a:rPr lang="en-US" sz="2400" i="1" dirty="0" smtClean="0">
                <a:latin typeface="Times New Roman"/>
                <a:ea typeface="Calibri"/>
              </a:rPr>
              <a:t> </a:t>
            </a:r>
            <a:r>
              <a:rPr lang="en-US" sz="2400" b="1" i="1" dirty="0" smtClean="0">
                <a:latin typeface="Times New Roman"/>
                <a:ea typeface="Calibri"/>
              </a:rPr>
              <a:t>For example: </a:t>
            </a:r>
            <a:r>
              <a:rPr lang="en-US" sz="2400" i="1" dirty="0" smtClean="0">
                <a:latin typeface="Times New Roman"/>
                <a:ea typeface="Calibri"/>
              </a:rPr>
              <a:t>Are </a:t>
            </a:r>
            <a:r>
              <a:rPr lang="en-US" sz="2400" i="1" dirty="0">
                <a:latin typeface="Times New Roman"/>
                <a:ea typeface="Calibri"/>
              </a:rPr>
              <a:t>these largely new immigrants </a:t>
            </a:r>
            <a:r>
              <a:rPr lang="en-US" sz="2400" i="1" dirty="0" smtClean="0">
                <a:latin typeface="Times New Roman"/>
                <a:ea typeface="Calibri"/>
              </a:rPr>
              <a:t>? What ages are they? </a:t>
            </a:r>
            <a:endParaRPr lang="en-US" sz="2400" dirty="0">
              <a:latin typeface="Times New Roman"/>
              <a:ea typeface="Calibri"/>
            </a:endParaRPr>
          </a:p>
          <a:p>
            <a:pPr marL="0" lvl="0" indent="0">
              <a:buClr>
                <a:srgbClr val="90C226"/>
              </a:buClr>
              <a:buNone/>
            </a:pPr>
            <a:endParaRPr lang="en-US" sz="1300" dirty="0">
              <a:solidFill>
                <a:prstClr val="black">
                  <a:lumMod val="75000"/>
                  <a:lumOff val="25000"/>
                </a:prstClr>
              </a:solidFill>
            </a:endParaRPr>
          </a:p>
        </p:txBody>
      </p:sp>
      <p:sp>
        <p:nvSpPr>
          <p:cNvPr id="4" name="Footer Placeholder 3"/>
          <p:cNvSpPr>
            <a:spLocks noGrp="1"/>
          </p:cNvSpPr>
          <p:nvPr>
            <p:ph type="ftr" sz="quarter" idx="11"/>
          </p:nvPr>
        </p:nvSpPr>
        <p:spPr/>
        <p:txBody>
          <a:bodyPr/>
          <a:lstStyle/>
          <a:p>
            <a:r>
              <a:rPr lang="en-CA" dirty="0" smtClean="0"/>
              <a:t>(c) 2015 David McAtackney  &amp; Deb Thomas</a:t>
            </a:r>
            <a:endParaRPr lang="en-CA" dirty="0"/>
          </a:p>
        </p:txBody>
      </p:sp>
    </p:spTree>
    <p:extLst>
      <p:ext uri="{BB962C8B-B14F-4D97-AF65-F5344CB8AC3E}">
        <p14:creationId xmlns:p14="http://schemas.microsoft.com/office/powerpoint/2010/main" val="461867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6245"/>
          </a:xfrm>
        </p:spPr>
        <p:txBody>
          <a:bodyPr/>
          <a:lstStyle/>
          <a:p>
            <a:r>
              <a:rPr lang="en-US" sz="3200" dirty="0">
                <a:solidFill>
                  <a:srgbClr val="90C226"/>
                </a:solidFill>
              </a:rPr>
              <a:t>Focus Group Questions and Responses (cont.)</a:t>
            </a:r>
            <a:endParaRPr lang="en-US" dirty="0"/>
          </a:p>
        </p:txBody>
      </p:sp>
      <p:sp>
        <p:nvSpPr>
          <p:cNvPr id="3" name="Content Placeholder 2"/>
          <p:cNvSpPr>
            <a:spLocks noGrp="1"/>
          </p:cNvSpPr>
          <p:nvPr>
            <p:ph idx="1"/>
          </p:nvPr>
        </p:nvSpPr>
        <p:spPr>
          <a:xfrm>
            <a:off x="677334" y="1563329"/>
            <a:ext cx="9233582" cy="4478033"/>
          </a:xfrm>
        </p:spPr>
        <p:txBody>
          <a:bodyPr>
            <a:normAutofit/>
          </a:bodyPr>
          <a:lstStyle/>
          <a:p>
            <a:pPr lvl="0">
              <a:buClr>
                <a:srgbClr val="90C226"/>
              </a:buClr>
              <a:buFont typeface="+mj-lt"/>
              <a:buAutoNum type="arabicPeriod" startAt="3"/>
            </a:pPr>
            <a:r>
              <a:rPr lang="en-US" sz="2200" dirty="0">
                <a:solidFill>
                  <a:prstClr val="black">
                    <a:lumMod val="75000"/>
                    <a:lumOff val="25000"/>
                  </a:prstClr>
                </a:solidFill>
              </a:rPr>
              <a:t>What could be done to improve awareness of and access to important settlement information for new immigrants? Specifically for those who:</a:t>
            </a:r>
          </a:p>
          <a:p>
            <a:pPr lvl="1">
              <a:buClr>
                <a:srgbClr val="90C226"/>
              </a:buClr>
            </a:pPr>
            <a:r>
              <a:rPr lang="en-US" sz="2000" dirty="0">
                <a:solidFill>
                  <a:prstClr val="black">
                    <a:lumMod val="75000"/>
                    <a:lumOff val="25000"/>
                  </a:prstClr>
                </a:solidFill>
              </a:rPr>
              <a:t>Have average to poor English language skills</a:t>
            </a:r>
          </a:p>
          <a:p>
            <a:pPr lvl="1">
              <a:buClr>
                <a:srgbClr val="90C226"/>
              </a:buClr>
            </a:pPr>
            <a:r>
              <a:rPr lang="en-US" sz="2000" dirty="0">
                <a:solidFill>
                  <a:prstClr val="black">
                    <a:lumMod val="75000"/>
                    <a:lumOff val="25000"/>
                  </a:prstClr>
                </a:solidFill>
              </a:rPr>
              <a:t>Are over 56 years of </a:t>
            </a:r>
            <a:r>
              <a:rPr lang="en-US" sz="2000" dirty="0" smtClean="0">
                <a:solidFill>
                  <a:prstClr val="black">
                    <a:lumMod val="75000"/>
                    <a:lumOff val="25000"/>
                  </a:prstClr>
                </a:solidFill>
              </a:rPr>
              <a:t>age</a:t>
            </a:r>
          </a:p>
          <a:p>
            <a:pPr marL="233045" indent="0">
              <a:spcBef>
                <a:spcPts val="0"/>
              </a:spcBef>
              <a:buNone/>
            </a:pPr>
            <a:r>
              <a:rPr lang="en-US" sz="2000" i="1" dirty="0">
                <a:latin typeface="Times New Roman"/>
                <a:ea typeface="Calibri"/>
              </a:rPr>
              <a:t>For both, connecting through those in the communities who can communicate information in other languages and culturally appropriate ways was considered the best way to improve awareness. </a:t>
            </a:r>
            <a:endParaRPr lang="en-US" sz="2000" dirty="0">
              <a:latin typeface="Times New Roman"/>
              <a:ea typeface="Calibri"/>
            </a:endParaRPr>
          </a:p>
          <a:p>
            <a:pPr marL="233045" indent="0">
              <a:spcBef>
                <a:spcPts val="0"/>
              </a:spcBef>
              <a:buNone/>
            </a:pPr>
            <a:r>
              <a:rPr lang="en-US" sz="2000" i="1" dirty="0">
                <a:latin typeface="Times New Roman"/>
                <a:ea typeface="Calibri"/>
              </a:rPr>
              <a:t>For the </a:t>
            </a:r>
            <a:r>
              <a:rPr lang="en-US" sz="2000" i="1" dirty="0" smtClean="0">
                <a:latin typeface="Times New Roman"/>
                <a:ea typeface="Calibri"/>
              </a:rPr>
              <a:t>library, tours </a:t>
            </a:r>
            <a:r>
              <a:rPr lang="en-US" sz="2000" i="1" dirty="0">
                <a:latin typeface="Times New Roman"/>
                <a:ea typeface="Calibri"/>
              </a:rPr>
              <a:t>for immigrant seniors could improve their awareness. One person noted that his Chinese grandparents thought of the library as a place to read and borrow materials, not as a source for information. He also noted the lack of diversity and other language facility among the librarians staffing the </a:t>
            </a:r>
            <a:r>
              <a:rPr lang="en-US" sz="2000" i="1" dirty="0" smtClean="0">
                <a:latin typeface="Times New Roman"/>
                <a:ea typeface="Calibri"/>
              </a:rPr>
              <a:t>desks; this </a:t>
            </a:r>
            <a:r>
              <a:rPr lang="en-US" sz="2000" i="1" dirty="0">
                <a:latin typeface="Times New Roman"/>
                <a:ea typeface="Calibri"/>
              </a:rPr>
              <a:t>may contribute to immigrant seniors not approaching the public desks. </a:t>
            </a:r>
            <a:endParaRPr lang="en-US" sz="2000" dirty="0">
              <a:latin typeface="Times New Roman"/>
              <a:ea typeface="Calibri"/>
            </a:endParaRPr>
          </a:p>
          <a:p>
            <a:pPr lvl="1">
              <a:buClr>
                <a:srgbClr val="90C226"/>
              </a:buClr>
            </a:pPr>
            <a:endParaRPr lang="en-US" sz="2000" dirty="0" smtClean="0">
              <a:solidFill>
                <a:prstClr val="black">
                  <a:lumMod val="75000"/>
                  <a:lumOff val="25000"/>
                </a:prstClr>
              </a:solidFill>
            </a:endParaRPr>
          </a:p>
        </p:txBody>
      </p:sp>
      <p:sp>
        <p:nvSpPr>
          <p:cNvPr id="4" name="Footer Placeholder 3"/>
          <p:cNvSpPr>
            <a:spLocks noGrp="1"/>
          </p:cNvSpPr>
          <p:nvPr>
            <p:ph type="ftr" sz="quarter" idx="11"/>
          </p:nvPr>
        </p:nvSpPr>
        <p:spPr/>
        <p:txBody>
          <a:bodyPr/>
          <a:lstStyle/>
          <a:p>
            <a:r>
              <a:rPr lang="en-CA" dirty="0" smtClean="0"/>
              <a:t>(c) 2015 David McAtackney  &amp; Deb Thomas</a:t>
            </a:r>
            <a:endParaRPr lang="en-CA" dirty="0"/>
          </a:p>
        </p:txBody>
      </p:sp>
    </p:spTree>
    <p:extLst>
      <p:ext uri="{BB962C8B-B14F-4D97-AF65-F5344CB8AC3E}">
        <p14:creationId xmlns:p14="http://schemas.microsoft.com/office/powerpoint/2010/main" val="3439862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91497"/>
          </a:xfrm>
        </p:spPr>
        <p:txBody>
          <a:bodyPr/>
          <a:lstStyle/>
          <a:p>
            <a:r>
              <a:rPr lang="en-US" sz="3200" dirty="0">
                <a:solidFill>
                  <a:srgbClr val="90C226"/>
                </a:solidFill>
              </a:rPr>
              <a:t>Focus Group Questions and Responses (cont.)</a:t>
            </a:r>
            <a:endParaRPr lang="en-US" dirty="0"/>
          </a:p>
        </p:txBody>
      </p:sp>
      <p:sp>
        <p:nvSpPr>
          <p:cNvPr id="3" name="Content Placeholder 2"/>
          <p:cNvSpPr>
            <a:spLocks noGrp="1"/>
          </p:cNvSpPr>
          <p:nvPr>
            <p:ph idx="1"/>
          </p:nvPr>
        </p:nvSpPr>
        <p:spPr>
          <a:xfrm>
            <a:off x="677334" y="1489587"/>
            <a:ext cx="8923866" cy="4551775"/>
          </a:xfrm>
        </p:spPr>
        <p:txBody>
          <a:bodyPr/>
          <a:lstStyle/>
          <a:p>
            <a:pPr marL="575945">
              <a:spcBef>
                <a:spcPts val="0"/>
              </a:spcBef>
            </a:pPr>
            <a:endParaRPr lang="en-US" i="1" dirty="0" smtClean="0">
              <a:latin typeface="Times New Roman"/>
              <a:ea typeface="Calibri"/>
            </a:endParaRPr>
          </a:p>
          <a:p>
            <a:pPr marL="690245" indent="-457200">
              <a:spcBef>
                <a:spcPts val="0"/>
              </a:spcBef>
              <a:buFont typeface="+mj-lt"/>
              <a:buAutoNum type="arabicPeriod" startAt="3"/>
            </a:pPr>
            <a:r>
              <a:rPr lang="en-US" sz="2400" dirty="0">
                <a:solidFill>
                  <a:prstClr val="black">
                    <a:lumMod val="75000"/>
                    <a:lumOff val="25000"/>
                  </a:prstClr>
                </a:solidFill>
              </a:rPr>
              <a:t>What could be done to improve awareness of and access to important settlement information for new immigrants</a:t>
            </a:r>
            <a:r>
              <a:rPr lang="en-US" sz="2200" dirty="0" smtClean="0">
                <a:solidFill>
                  <a:prstClr val="black">
                    <a:lumMod val="75000"/>
                    <a:lumOff val="25000"/>
                  </a:prstClr>
                </a:solidFill>
              </a:rPr>
              <a:t>? (cont.)</a:t>
            </a:r>
            <a:endParaRPr lang="en-US" i="1" dirty="0">
              <a:latin typeface="Times New Roman"/>
              <a:ea typeface="Calibri"/>
            </a:endParaRPr>
          </a:p>
          <a:p>
            <a:pPr marL="575945">
              <a:spcBef>
                <a:spcPts val="0"/>
              </a:spcBef>
            </a:pPr>
            <a:endParaRPr lang="en-US" i="1" dirty="0" smtClean="0">
              <a:latin typeface="Times New Roman"/>
              <a:ea typeface="Calibri"/>
            </a:endParaRPr>
          </a:p>
          <a:p>
            <a:pPr marL="575945">
              <a:spcBef>
                <a:spcPts val="0"/>
              </a:spcBef>
            </a:pPr>
            <a:r>
              <a:rPr lang="en-US" sz="2000" i="1" dirty="0" smtClean="0">
                <a:latin typeface="Times New Roman"/>
                <a:ea typeface="Calibri"/>
              </a:rPr>
              <a:t>One </a:t>
            </a:r>
            <a:r>
              <a:rPr lang="en-US" sz="2000" i="1" dirty="0">
                <a:latin typeface="Times New Roman"/>
                <a:ea typeface="Calibri"/>
              </a:rPr>
              <a:t>man noted that he had used the library heavily when he was a new immigrant and had not used it much, if at all, since he had settled more into Canadian life. He did not clearly indicate whether this was because he was too busy with work and family and wasn’t reading as much or whether there was not enough of interest to </a:t>
            </a:r>
            <a:r>
              <a:rPr lang="en-US" sz="2000" i="1" dirty="0" smtClean="0">
                <a:latin typeface="Times New Roman"/>
                <a:ea typeface="Calibri"/>
              </a:rPr>
              <a:t>him. </a:t>
            </a:r>
            <a:endParaRPr lang="en-US" dirty="0"/>
          </a:p>
        </p:txBody>
      </p:sp>
      <p:sp>
        <p:nvSpPr>
          <p:cNvPr id="4" name="Footer Placeholder 3"/>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879715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5742"/>
          </a:xfrm>
        </p:spPr>
        <p:txBody>
          <a:bodyPr/>
          <a:lstStyle/>
          <a:p>
            <a:r>
              <a:rPr lang="en-US" sz="3200" dirty="0">
                <a:solidFill>
                  <a:srgbClr val="90C226"/>
                </a:solidFill>
              </a:rPr>
              <a:t>Focus Group Questions and Responses (cont.)</a:t>
            </a:r>
            <a:endParaRPr lang="en-US" dirty="0"/>
          </a:p>
        </p:txBody>
      </p:sp>
      <p:sp>
        <p:nvSpPr>
          <p:cNvPr id="3" name="Content Placeholder 2"/>
          <p:cNvSpPr>
            <a:spLocks noGrp="1"/>
          </p:cNvSpPr>
          <p:nvPr>
            <p:ph idx="1"/>
          </p:nvPr>
        </p:nvSpPr>
        <p:spPr>
          <a:xfrm>
            <a:off x="677333" y="1460091"/>
            <a:ext cx="8968111" cy="4581272"/>
          </a:xfrm>
        </p:spPr>
        <p:txBody>
          <a:bodyPr>
            <a:normAutofit lnSpcReduction="10000"/>
          </a:bodyPr>
          <a:lstStyle/>
          <a:p>
            <a:pPr lvl="0">
              <a:buClr>
                <a:srgbClr val="90C226"/>
              </a:buClr>
              <a:buFont typeface="+mj-lt"/>
              <a:buAutoNum type="arabicPeriod" startAt="4"/>
            </a:pPr>
            <a:r>
              <a:rPr lang="en-US" sz="2200" dirty="0">
                <a:solidFill>
                  <a:prstClr val="black">
                    <a:lumMod val="75000"/>
                    <a:lumOff val="25000"/>
                  </a:prstClr>
                </a:solidFill>
              </a:rPr>
              <a:t>A few groups were less represented than others in our returned surveys from settlement agencies - in particular, the Filipino community. Do you know why this might </a:t>
            </a:r>
            <a:r>
              <a:rPr lang="en-US" sz="2200" dirty="0" smtClean="0">
                <a:solidFill>
                  <a:prstClr val="black">
                    <a:lumMod val="75000"/>
                    <a:lumOff val="25000"/>
                  </a:prstClr>
                </a:solidFill>
              </a:rPr>
              <a:t>be?</a:t>
            </a:r>
          </a:p>
          <a:p>
            <a:pPr lvl="0">
              <a:buClr>
                <a:srgbClr val="90C226"/>
              </a:buClr>
              <a:buFont typeface="+mj-lt"/>
              <a:buAutoNum type="arabicPeriod" startAt="4"/>
            </a:pPr>
            <a:r>
              <a:rPr lang="en-US" sz="2200" dirty="0" smtClean="0">
                <a:solidFill>
                  <a:prstClr val="black"/>
                </a:solidFill>
              </a:rPr>
              <a:t>Respondents </a:t>
            </a:r>
            <a:r>
              <a:rPr lang="en-US" sz="2200" dirty="0">
                <a:solidFill>
                  <a:prstClr val="black"/>
                </a:solidFill>
              </a:rPr>
              <a:t>who belong to the Korean community in particular indicated dissatisfaction with the usefulness of the information they received. Do you have thoughts on why this might be? </a:t>
            </a:r>
          </a:p>
          <a:p>
            <a:pPr marL="0" lvl="0" indent="0">
              <a:buClr>
                <a:srgbClr val="90C226"/>
              </a:buClr>
              <a:buNone/>
            </a:pPr>
            <a:endParaRPr lang="en-US" sz="1900" dirty="0">
              <a:solidFill>
                <a:prstClr val="black"/>
              </a:solidFill>
            </a:endParaRPr>
          </a:p>
          <a:p>
            <a:pPr marL="575945">
              <a:spcBef>
                <a:spcPts val="0"/>
              </a:spcBef>
            </a:pPr>
            <a:r>
              <a:rPr lang="en-US" sz="2200" i="1" dirty="0">
                <a:latin typeface="Times New Roman"/>
                <a:ea typeface="Calibri"/>
              </a:rPr>
              <a:t>The group noted that both communities have strong ties and senses of community within their churches - and count on them for the settlement and integration information they need.  It was an omission on the part of the survey creators that religious</a:t>
            </a:r>
            <a:r>
              <a:rPr lang="en-US" sz="2200" dirty="0">
                <a:latin typeface="Times New Roman"/>
                <a:ea typeface="Calibri"/>
              </a:rPr>
              <a:t> </a:t>
            </a:r>
            <a:r>
              <a:rPr lang="en-US" sz="2200" i="1" dirty="0">
                <a:latin typeface="Times New Roman"/>
                <a:ea typeface="Calibri"/>
              </a:rPr>
              <a:t>organizations were not included under the list of preferred sources of information. This could be true for other faiths as well. </a:t>
            </a:r>
            <a:endParaRPr lang="en-US" sz="2200" dirty="0">
              <a:latin typeface="Times New Roman"/>
              <a:ea typeface="Calibri"/>
            </a:endParaRPr>
          </a:p>
          <a:p>
            <a:pPr marL="0" lvl="0" indent="0">
              <a:buClr>
                <a:srgbClr val="90C226"/>
              </a:buClr>
              <a:buNone/>
            </a:pPr>
            <a:endParaRPr lang="en-US" sz="2400" dirty="0">
              <a:solidFill>
                <a:prstClr val="black">
                  <a:lumMod val="75000"/>
                  <a:lumOff val="25000"/>
                </a:prstClr>
              </a:solidFill>
            </a:endParaRPr>
          </a:p>
          <a:p>
            <a:pPr>
              <a:buFont typeface="+mj-lt"/>
              <a:buAutoNum type="arabicPeriod" startAt="4"/>
            </a:pPr>
            <a:endParaRPr lang="en-US" dirty="0"/>
          </a:p>
        </p:txBody>
      </p:sp>
      <p:sp>
        <p:nvSpPr>
          <p:cNvPr id="4" name="Footer Placeholder 3"/>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1869368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838" y="417872"/>
            <a:ext cx="8596668" cy="703006"/>
          </a:xfrm>
        </p:spPr>
        <p:txBody>
          <a:bodyPr/>
          <a:lstStyle/>
          <a:p>
            <a:r>
              <a:rPr lang="en-CA" dirty="0" smtClean="0"/>
              <a:t>Conclusion</a:t>
            </a:r>
            <a:endParaRPr lang="en-CA" dirty="0"/>
          </a:p>
        </p:txBody>
      </p:sp>
      <p:sp>
        <p:nvSpPr>
          <p:cNvPr id="3" name="Content Placeholder 2"/>
          <p:cNvSpPr>
            <a:spLocks noGrp="1"/>
          </p:cNvSpPr>
          <p:nvPr>
            <p:ph idx="1"/>
          </p:nvPr>
        </p:nvSpPr>
        <p:spPr>
          <a:xfrm>
            <a:off x="647837" y="1283110"/>
            <a:ext cx="8938614" cy="4630994"/>
          </a:xfrm>
        </p:spPr>
        <p:txBody>
          <a:bodyPr>
            <a:noAutofit/>
          </a:bodyPr>
          <a:lstStyle/>
          <a:p>
            <a:r>
              <a:rPr lang="en-CA" dirty="0" smtClean="0"/>
              <a:t>In general the feedback received was very positive</a:t>
            </a:r>
          </a:p>
          <a:p>
            <a:r>
              <a:rPr lang="en-CA" dirty="0" smtClean="0"/>
              <a:t>Enthusiastic response on the part of the agencies in Burnaby as well as the unexpectedly large number of survey participants</a:t>
            </a:r>
          </a:p>
          <a:p>
            <a:r>
              <a:rPr lang="en-CA" dirty="0" smtClean="0"/>
              <a:t>Concerns in certain areas</a:t>
            </a:r>
          </a:p>
          <a:p>
            <a:pPr lvl="1"/>
            <a:r>
              <a:rPr lang="en-CA" sz="1800" dirty="0" smtClean="0"/>
              <a:t>Frustration</a:t>
            </a:r>
          </a:p>
          <a:p>
            <a:pPr lvl="1"/>
            <a:r>
              <a:rPr lang="en-CA" sz="1800" dirty="0" smtClean="0"/>
              <a:t>Understanding the information received</a:t>
            </a:r>
          </a:p>
          <a:p>
            <a:pPr lvl="1"/>
            <a:r>
              <a:rPr lang="en-CA" sz="1800" dirty="0" smtClean="0"/>
              <a:t>Lack of participants from the Philippines</a:t>
            </a:r>
          </a:p>
          <a:p>
            <a:pPr lvl="1"/>
            <a:r>
              <a:rPr lang="en-CA" sz="1800" dirty="0" smtClean="0"/>
              <a:t>Participants from the Republic of Korea do not generally feel the level of service is good enough</a:t>
            </a:r>
          </a:p>
          <a:p>
            <a:pPr lvl="1"/>
            <a:r>
              <a:rPr lang="en-CA" sz="1800" dirty="0" smtClean="0"/>
              <a:t>Older participants struggling</a:t>
            </a:r>
          </a:p>
          <a:p>
            <a:pPr lvl="1"/>
            <a:r>
              <a:rPr lang="en-CA" sz="1800" dirty="0" smtClean="0"/>
              <a:t>Participants with “Average” to “Very Poor” English Language skills need help </a:t>
            </a:r>
          </a:p>
        </p:txBody>
      </p:sp>
      <p:sp>
        <p:nvSpPr>
          <p:cNvPr id="4" name="Footer Placeholder 3"/>
          <p:cNvSpPr>
            <a:spLocks noGrp="1"/>
          </p:cNvSpPr>
          <p:nvPr>
            <p:ph type="ftr" sz="quarter" idx="11"/>
          </p:nvPr>
        </p:nvSpPr>
        <p:spPr>
          <a:xfrm>
            <a:off x="500353" y="6380575"/>
            <a:ext cx="6297612" cy="365125"/>
          </a:xfrm>
        </p:spPr>
        <p:txBody>
          <a:bodyPr/>
          <a:lstStyle/>
          <a:p>
            <a:r>
              <a:rPr lang="en-CA" dirty="0" smtClean="0">
                <a:solidFill>
                  <a:prstClr val="black">
                    <a:tint val="75000"/>
                  </a:prstClr>
                </a:solidFill>
              </a:rPr>
              <a:t>(c) 2015 David McAtackney</a:t>
            </a:r>
            <a:endParaRPr lang="en-CA" dirty="0">
              <a:solidFill>
                <a:prstClr val="black">
                  <a:tint val="75000"/>
                </a:prstClr>
              </a:solidFill>
            </a:endParaRPr>
          </a:p>
        </p:txBody>
      </p:sp>
    </p:spTree>
    <p:extLst>
      <p:ext uri="{BB962C8B-B14F-4D97-AF65-F5344CB8AC3E}">
        <p14:creationId xmlns:p14="http://schemas.microsoft.com/office/powerpoint/2010/main" val="2773252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2503"/>
          </a:xfrm>
        </p:spPr>
        <p:txBody>
          <a:bodyPr/>
          <a:lstStyle/>
          <a:p>
            <a:r>
              <a:rPr lang="en-US" dirty="0" smtClean="0"/>
              <a:t>Methodology</a:t>
            </a:r>
            <a:endParaRPr lang="en-US" dirty="0"/>
          </a:p>
        </p:txBody>
      </p:sp>
      <p:sp>
        <p:nvSpPr>
          <p:cNvPr id="3" name="Content Placeholder 2"/>
          <p:cNvSpPr>
            <a:spLocks noGrp="1"/>
          </p:cNvSpPr>
          <p:nvPr>
            <p:ph idx="1"/>
          </p:nvPr>
        </p:nvSpPr>
        <p:spPr>
          <a:xfrm>
            <a:off x="677334" y="1312607"/>
            <a:ext cx="8596668" cy="4728756"/>
          </a:xfrm>
        </p:spPr>
        <p:txBody>
          <a:bodyPr>
            <a:normAutofit/>
          </a:bodyPr>
          <a:lstStyle/>
          <a:p>
            <a:r>
              <a:rPr lang="en-US" sz="2000" dirty="0" smtClean="0"/>
              <a:t>The survey questions were created with the assistance of settlement workers and an attempt was made to ensure they were jargon free and were in clear language. </a:t>
            </a:r>
            <a:r>
              <a:rPr lang="en-US" sz="2000" i="1" dirty="0" smtClean="0"/>
              <a:t>See next slide for a list of our partners. </a:t>
            </a:r>
          </a:p>
          <a:p>
            <a:r>
              <a:rPr lang="en-US" sz="2000" dirty="0" smtClean="0"/>
              <a:t>The focus was on new immigrants in the </a:t>
            </a:r>
            <a:r>
              <a:rPr lang="en-US" sz="2000" dirty="0" err="1" smtClean="0"/>
              <a:t>Metrotown</a:t>
            </a:r>
            <a:r>
              <a:rPr lang="en-US" sz="2000" dirty="0" smtClean="0"/>
              <a:t> area.</a:t>
            </a:r>
          </a:p>
          <a:p>
            <a:r>
              <a:rPr lang="en-US" sz="2000" dirty="0" smtClean="0"/>
              <a:t>Surveys were in English and Simplified Chinese. There were no resources for further translations.</a:t>
            </a:r>
          </a:p>
          <a:p>
            <a:r>
              <a:rPr lang="en-US" sz="2000" dirty="0" smtClean="0"/>
              <a:t>Surveys were distributed through local settlement agencies and Burnaby </a:t>
            </a:r>
            <a:r>
              <a:rPr lang="en-US" sz="2000" dirty="0" err="1" smtClean="0"/>
              <a:t>Neighbourhood</a:t>
            </a:r>
            <a:r>
              <a:rPr lang="en-US" sz="2000" dirty="0"/>
              <a:t> </a:t>
            </a:r>
            <a:r>
              <a:rPr lang="en-US" sz="2000" dirty="0" smtClean="0"/>
              <a:t>House and were most successful in the LINC classes where there were instructors to assist the respondents.</a:t>
            </a:r>
          </a:p>
          <a:p>
            <a:r>
              <a:rPr lang="en-US" sz="2000" dirty="0" smtClean="0"/>
              <a:t>Surveys were available for a little over a month. 439 surveys were returned.</a:t>
            </a:r>
          </a:p>
          <a:p>
            <a:r>
              <a:rPr lang="en-US" sz="2000" dirty="0" smtClean="0"/>
              <a:t>Data is collated into an Excel spreadsheet. Further analysis of the data is needed for deeper analysis of the results. </a:t>
            </a:r>
            <a:endParaRPr lang="en-US" sz="2000" dirty="0"/>
          </a:p>
        </p:txBody>
      </p:sp>
      <p:sp>
        <p:nvSpPr>
          <p:cNvPr id="4" name="Footer Placeholder 3"/>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2176070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pPr lvl="0">
              <a:buClr>
                <a:srgbClr val="90C226"/>
              </a:buClr>
            </a:pPr>
            <a:r>
              <a:rPr lang="en-CA" dirty="0">
                <a:solidFill>
                  <a:prstClr val="black">
                    <a:lumMod val="75000"/>
                    <a:lumOff val="25000"/>
                  </a:prstClr>
                </a:solidFill>
              </a:rPr>
              <a:t>Further analysis on </a:t>
            </a:r>
            <a:r>
              <a:rPr lang="en-CA" dirty="0" smtClean="0">
                <a:solidFill>
                  <a:prstClr val="black">
                    <a:lumMod val="75000"/>
                    <a:lumOff val="25000"/>
                  </a:prstClr>
                </a:solidFill>
              </a:rPr>
              <a:t>this rich collection of raw data is </a:t>
            </a:r>
            <a:r>
              <a:rPr lang="en-CA" dirty="0">
                <a:solidFill>
                  <a:prstClr val="black">
                    <a:lumMod val="75000"/>
                    <a:lumOff val="25000"/>
                  </a:prstClr>
                </a:solidFill>
              </a:rPr>
              <a:t>still required</a:t>
            </a:r>
          </a:p>
          <a:p>
            <a:pPr lvl="0">
              <a:buClr>
                <a:srgbClr val="90C226"/>
              </a:buClr>
            </a:pPr>
            <a:r>
              <a:rPr lang="en-CA" dirty="0">
                <a:solidFill>
                  <a:prstClr val="black">
                    <a:lumMod val="75000"/>
                    <a:lumOff val="25000"/>
                  </a:prstClr>
                </a:solidFill>
              </a:rPr>
              <a:t>More research </a:t>
            </a:r>
            <a:r>
              <a:rPr lang="en-CA" dirty="0" smtClean="0">
                <a:solidFill>
                  <a:prstClr val="black">
                    <a:lumMod val="75000"/>
                    <a:lumOff val="25000"/>
                  </a:prstClr>
                </a:solidFill>
              </a:rPr>
              <a:t>is desirable</a:t>
            </a:r>
          </a:p>
          <a:p>
            <a:pPr lvl="0">
              <a:buClr>
                <a:srgbClr val="90C226"/>
              </a:buClr>
            </a:pPr>
            <a:r>
              <a:rPr lang="en-CA" dirty="0" smtClean="0">
                <a:solidFill>
                  <a:prstClr val="black">
                    <a:lumMod val="75000"/>
                    <a:lumOff val="25000"/>
                  </a:prstClr>
                </a:solidFill>
              </a:rPr>
              <a:t>I have made an application for a second MLIS student to take on further data analysis as a Professional Experience project but have had no responses to date </a:t>
            </a:r>
            <a:endParaRPr lang="en-CA" dirty="0">
              <a:solidFill>
                <a:prstClr val="black">
                  <a:lumMod val="75000"/>
                  <a:lumOff val="25000"/>
                </a:prstClr>
              </a:solidFill>
            </a:endParaRPr>
          </a:p>
          <a:p>
            <a:endParaRPr lang="en-US" dirty="0"/>
          </a:p>
        </p:txBody>
      </p:sp>
      <p:sp>
        <p:nvSpPr>
          <p:cNvPr id="4" name="Footer Placeholder 3"/>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3374929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Project Leaders’</a:t>
            </a:r>
            <a:br>
              <a:rPr lang="en-CA" dirty="0" smtClean="0"/>
            </a:br>
            <a:r>
              <a:rPr lang="en-CA" dirty="0" smtClean="0"/>
              <a:t>Contact Details</a:t>
            </a:r>
            <a:endParaRPr lang="en-CA" dirty="0"/>
          </a:p>
        </p:txBody>
      </p:sp>
      <p:sp>
        <p:nvSpPr>
          <p:cNvPr id="3" name="Subtitle 2"/>
          <p:cNvSpPr>
            <a:spLocks noGrp="1"/>
          </p:cNvSpPr>
          <p:nvPr>
            <p:ph type="subTitle" idx="1"/>
          </p:nvPr>
        </p:nvSpPr>
        <p:spPr/>
        <p:txBody>
          <a:bodyPr/>
          <a:lstStyle/>
          <a:p>
            <a:r>
              <a:rPr lang="en-CA" dirty="0"/>
              <a:t>Deb Thomas</a:t>
            </a:r>
            <a:r>
              <a:rPr lang="en-CA" dirty="0" smtClean="0"/>
              <a:t>: </a:t>
            </a:r>
            <a:r>
              <a:rPr lang="en-CA" dirty="0" smtClean="0">
                <a:hlinkClick r:id="rId3"/>
              </a:rPr>
              <a:t>Deborah.Thomas@bpl.bc.ca</a:t>
            </a:r>
            <a:endParaRPr lang="en-CA" dirty="0" smtClean="0"/>
          </a:p>
          <a:p>
            <a:r>
              <a:rPr lang="en-CA" dirty="0" smtClean="0"/>
              <a:t>David McAtackney: </a:t>
            </a:r>
            <a:r>
              <a:rPr lang="en-CA" dirty="0" smtClean="0">
                <a:hlinkClick r:id="rId4"/>
              </a:rPr>
              <a:t>david.mcatackney@alumni.ubc.ca</a:t>
            </a:r>
            <a:r>
              <a:rPr lang="en-CA" dirty="0" smtClean="0"/>
              <a:t>  </a:t>
            </a:r>
            <a:endParaRPr lang="en-CA" dirty="0"/>
          </a:p>
        </p:txBody>
      </p:sp>
      <p:sp>
        <p:nvSpPr>
          <p:cNvPr id="4" name="Footer Placeholder 3"/>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2561942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CA" dirty="0" smtClean="0"/>
              <a:t>Partner Organizations</a:t>
            </a:r>
            <a:endParaRPr lang="en-CA"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462327574"/>
              </p:ext>
            </p:extLst>
          </p:nvPr>
        </p:nvGraphicFramePr>
        <p:xfrm>
          <a:off x="677863" y="2160588"/>
          <a:ext cx="4183062" cy="3881437"/>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7"/>
          <p:cNvSpPr>
            <a:spLocks noGrp="1"/>
          </p:cNvSpPr>
          <p:nvPr>
            <p:ph sz="half" idx="2"/>
          </p:nvPr>
        </p:nvSpPr>
        <p:spPr>
          <a:xfrm>
            <a:off x="5089970" y="2160590"/>
            <a:ext cx="4184034" cy="3443798"/>
          </a:xfrm>
        </p:spPr>
        <p:txBody>
          <a:bodyPr/>
          <a:lstStyle/>
          <a:p>
            <a:r>
              <a:rPr lang="en-CA" sz="2000" dirty="0" smtClean="0"/>
              <a:t>Our Partner Organizations</a:t>
            </a:r>
          </a:p>
          <a:p>
            <a:pPr lvl="1"/>
            <a:r>
              <a:rPr lang="en-CA" sz="1800" dirty="0" smtClean="0"/>
              <a:t>Burnaby Neighbourhood House</a:t>
            </a:r>
          </a:p>
          <a:p>
            <a:pPr lvl="1"/>
            <a:r>
              <a:rPr lang="en-CA" sz="1800" dirty="0" err="1" smtClean="0"/>
              <a:t>ISSofBC</a:t>
            </a:r>
            <a:r>
              <a:rPr lang="en-CA" sz="1800" dirty="0" smtClean="0"/>
              <a:t> </a:t>
            </a:r>
          </a:p>
          <a:p>
            <a:pPr lvl="1"/>
            <a:r>
              <a:rPr lang="en-CA" sz="1800" dirty="0" smtClean="0"/>
              <a:t>BSD LINC </a:t>
            </a:r>
            <a:r>
              <a:rPr lang="en-CA" sz="1800" dirty="0"/>
              <a:t>(209-7355 Canada Way)</a:t>
            </a:r>
            <a:endParaRPr lang="en-CA" sz="1800" dirty="0" smtClean="0"/>
          </a:p>
          <a:p>
            <a:pPr lvl="1"/>
            <a:r>
              <a:rPr lang="en-CA" sz="1800" dirty="0" smtClean="0"/>
              <a:t>BSD LINC </a:t>
            </a:r>
            <a:r>
              <a:rPr lang="en-CA" sz="1800" dirty="0"/>
              <a:t>(6907 Gilley </a:t>
            </a:r>
            <a:r>
              <a:rPr lang="en-CA" sz="1800" dirty="0" smtClean="0"/>
              <a:t>Avenue)</a:t>
            </a:r>
          </a:p>
          <a:p>
            <a:pPr lvl="1"/>
            <a:r>
              <a:rPr lang="en-CA" sz="1800" dirty="0" smtClean="0"/>
              <a:t>MOSAIC</a:t>
            </a:r>
          </a:p>
          <a:p>
            <a:pPr lvl="1"/>
            <a:r>
              <a:rPr lang="en-CA" sz="1800" dirty="0" smtClean="0"/>
              <a:t>SUCCESS</a:t>
            </a:r>
            <a:endParaRPr lang="en-CA" sz="1800" dirty="0"/>
          </a:p>
        </p:txBody>
      </p:sp>
      <p:sp>
        <p:nvSpPr>
          <p:cNvPr id="2" name="Footer Placeholder 1"/>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1448882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Survey Language and Gender Breakdown</a:t>
            </a:r>
            <a:endParaRPr lang="en-CA" dirty="0"/>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4003084316"/>
              </p:ext>
            </p:extLst>
          </p:nvPr>
        </p:nvGraphicFramePr>
        <p:xfrm>
          <a:off x="677863" y="2160588"/>
          <a:ext cx="4183062" cy="38814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p:cNvGraphicFramePr>
            <a:graphicFrameLocks noGrp="1"/>
          </p:cNvGraphicFramePr>
          <p:nvPr>
            <p:ph sz="half" idx="2"/>
            <p:extLst>
              <p:ext uri="{D42A27DB-BD31-4B8C-83A1-F6EECF244321}">
                <p14:modId xmlns:p14="http://schemas.microsoft.com/office/powerpoint/2010/main" val="4076432983"/>
              </p:ext>
            </p:extLst>
          </p:nvPr>
        </p:nvGraphicFramePr>
        <p:xfrm>
          <a:off x="5089525" y="2160588"/>
          <a:ext cx="4184650" cy="3881437"/>
        </p:xfrm>
        <a:graphic>
          <a:graphicData uri="http://schemas.openxmlformats.org/drawingml/2006/chart">
            <c:chart xmlns:c="http://schemas.openxmlformats.org/drawingml/2006/chart" xmlns:r="http://schemas.openxmlformats.org/officeDocument/2006/relationships" r:id="rId4"/>
          </a:graphicData>
        </a:graphic>
      </p:graphicFrame>
      <p:sp>
        <p:nvSpPr>
          <p:cNvPr id="3" name="Footer Placeholder 2"/>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2760931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Participants – Country of Origin</a:t>
            </a:r>
            <a:endParaRPr lang="en-CA" dirty="0"/>
          </a:p>
        </p:txBody>
      </p:sp>
      <p:sp>
        <p:nvSpPr>
          <p:cNvPr id="4" name="Content Placeholder 3"/>
          <p:cNvSpPr>
            <a:spLocks noGrp="1"/>
          </p:cNvSpPr>
          <p:nvPr>
            <p:ph sz="half" idx="2"/>
          </p:nvPr>
        </p:nvSpPr>
        <p:spPr>
          <a:xfrm>
            <a:off x="6645498" y="2160590"/>
            <a:ext cx="3088437" cy="3296314"/>
          </a:xfrm>
        </p:spPr>
        <p:txBody>
          <a:bodyPr/>
          <a:lstStyle/>
          <a:p>
            <a:r>
              <a:rPr lang="en-CA" sz="2000" dirty="0" smtClean="0"/>
              <a:t>Country of Origin</a:t>
            </a:r>
          </a:p>
          <a:p>
            <a:pPr lvl="1"/>
            <a:r>
              <a:rPr lang="en-CA" sz="1800" dirty="0" smtClean="0"/>
              <a:t>Large % survey returns for China, Taiwan, Republic of Korea, and Iran</a:t>
            </a:r>
          </a:p>
          <a:p>
            <a:pPr lvl="1"/>
            <a:r>
              <a:rPr lang="en-CA" sz="1800" dirty="0" smtClean="0"/>
              <a:t>Small % survey returns for Philippines, Hong Kong SAR, and India</a:t>
            </a:r>
            <a:endParaRPr lang="en-CA" sz="18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857383158"/>
              </p:ext>
            </p:extLst>
          </p:nvPr>
        </p:nvGraphicFramePr>
        <p:xfrm>
          <a:off x="677862" y="2160588"/>
          <a:ext cx="5568391" cy="3881437"/>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2743076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of education for participants</a:t>
            </a:r>
            <a:endParaRPr lang="en-US" dirty="0"/>
          </a:p>
        </p:txBody>
      </p:sp>
      <p:sp>
        <p:nvSpPr>
          <p:cNvPr id="4" name="Content Placeholder 3"/>
          <p:cNvSpPr>
            <a:spLocks noGrp="1"/>
          </p:cNvSpPr>
          <p:nvPr>
            <p:ph sz="half" idx="2"/>
          </p:nvPr>
        </p:nvSpPr>
        <p:spPr>
          <a:xfrm>
            <a:off x="7254403" y="2131092"/>
            <a:ext cx="2553275" cy="3502792"/>
          </a:xfrm>
        </p:spPr>
        <p:txBody>
          <a:bodyPr>
            <a:normAutofit lnSpcReduction="10000"/>
          </a:bodyPr>
          <a:lstStyle/>
          <a:p>
            <a:r>
              <a:rPr lang="en-US" dirty="0" smtClean="0"/>
              <a:t>Less than 1% had no schooling</a:t>
            </a:r>
          </a:p>
          <a:p>
            <a:r>
              <a:rPr lang="en-US" dirty="0" smtClean="0"/>
              <a:t>18% had only finished high school</a:t>
            </a:r>
          </a:p>
          <a:p>
            <a:r>
              <a:rPr lang="en-US" dirty="0" smtClean="0"/>
              <a:t>71% had some post-secondary: diploma, </a:t>
            </a:r>
            <a:r>
              <a:rPr lang="en-US" sz="2200" dirty="0" smtClean="0"/>
              <a:t>college</a:t>
            </a:r>
            <a:r>
              <a:rPr lang="en-US" dirty="0" smtClean="0"/>
              <a:t> or university</a:t>
            </a:r>
          </a:p>
          <a:p>
            <a:r>
              <a:rPr lang="en-US" dirty="0" smtClean="0"/>
              <a:t>57% specified University</a:t>
            </a:r>
          </a:p>
          <a:p>
            <a:r>
              <a:rPr lang="en-US" dirty="0" smtClean="0"/>
              <a:t>9 were left blank</a:t>
            </a:r>
            <a:endParaRPr lang="en-US" dirty="0"/>
          </a:p>
        </p:txBody>
      </p:sp>
      <p:sp>
        <p:nvSpPr>
          <p:cNvPr id="5" name="Footer Placeholder 4"/>
          <p:cNvSpPr>
            <a:spLocks noGrp="1"/>
          </p:cNvSpPr>
          <p:nvPr>
            <p:ph type="ftr" sz="quarter" idx="11"/>
          </p:nvPr>
        </p:nvSpPr>
        <p:spPr/>
        <p:txBody>
          <a:bodyPr/>
          <a:lstStyle/>
          <a:p>
            <a:r>
              <a:rPr lang="en-CA" smtClean="0"/>
              <a:t>(c) 2015 David McAtackney</a:t>
            </a:r>
            <a:endParaRPr lang="en-CA"/>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463155985"/>
              </p:ext>
            </p:extLst>
          </p:nvPr>
        </p:nvGraphicFramePr>
        <p:xfrm>
          <a:off x="364643" y="1848502"/>
          <a:ext cx="6758827" cy="41935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163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Length of Time in Canada</a:t>
            </a:r>
            <a:endParaRPr lang="en-CA"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728655611"/>
              </p:ext>
            </p:extLst>
          </p:nvPr>
        </p:nvGraphicFramePr>
        <p:xfrm>
          <a:off x="838199" y="1825625"/>
          <a:ext cx="5730025"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Content Placeholder 3"/>
          <p:cNvSpPr>
            <a:spLocks noGrp="1"/>
          </p:cNvSpPr>
          <p:nvPr>
            <p:ph sz="half" idx="2"/>
          </p:nvPr>
        </p:nvSpPr>
        <p:spPr>
          <a:xfrm>
            <a:off x="6903076" y="1825625"/>
            <a:ext cx="4450724" cy="4351338"/>
          </a:xfrm>
        </p:spPr>
        <p:txBody>
          <a:bodyPr/>
          <a:lstStyle/>
          <a:p>
            <a:r>
              <a:rPr lang="en-CA" dirty="0" smtClean="0"/>
              <a:t>Recent Immigrants</a:t>
            </a:r>
          </a:p>
          <a:p>
            <a:pPr lvl="1"/>
            <a:r>
              <a:rPr lang="en-CA" dirty="0" smtClean="0"/>
              <a:t>71%</a:t>
            </a:r>
          </a:p>
          <a:p>
            <a:r>
              <a:rPr lang="en-CA" dirty="0" smtClean="0"/>
              <a:t>Established Immigrants</a:t>
            </a:r>
          </a:p>
          <a:p>
            <a:pPr lvl="1"/>
            <a:r>
              <a:rPr lang="en-CA" dirty="0" smtClean="0"/>
              <a:t>29%</a:t>
            </a:r>
            <a:endParaRPr lang="en-CA" dirty="0"/>
          </a:p>
          <a:p>
            <a:r>
              <a:rPr lang="en-CA" dirty="0"/>
              <a:t>Analysis of </a:t>
            </a:r>
            <a:r>
              <a:rPr lang="en-CA" dirty="0" smtClean="0"/>
              <a:t>Information Attitude showed a higher % of recent arrivals experiencing problems with:</a:t>
            </a:r>
          </a:p>
          <a:p>
            <a:pPr lvl="1"/>
            <a:r>
              <a:rPr lang="en-CA" dirty="0" smtClean="0"/>
              <a:t>Finding Information</a:t>
            </a:r>
          </a:p>
          <a:p>
            <a:pPr lvl="1"/>
            <a:r>
              <a:rPr lang="en-CA" dirty="0" smtClean="0"/>
              <a:t>Experiencing Frustration</a:t>
            </a:r>
          </a:p>
          <a:p>
            <a:pPr lvl="1"/>
            <a:r>
              <a:rPr lang="en-CA" dirty="0" smtClean="0"/>
              <a:t>Understanding Information</a:t>
            </a:r>
          </a:p>
          <a:p>
            <a:pPr lvl="1"/>
            <a:r>
              <a:rPr lang="en-CA" dirty="0" smtClean="0"/>
              <a:t>Feeling that the information is useful to them</a:t>
            </a:r>
          </a:p>
          <a:p>
            <a:pPr lvl="1"/>
            <a:endParaRPr lang="en-CA" dirty="0" smtClean="0"/>
          </a:p>
        </p:txBody>
      </p:sp>
      <p:sp>
        <p:nvSpPr>
          <p:cNvPr id="3" name="Footer Placeholder 2"/>
          <p:cNvSpPr>
            <a:spLocks noGrp="1"/>
          </p:cNvSpPr>
          <p:nvPr>
            <p:ph type="ftr" sz="quarter" idx="11"/>
          </p:nvPr>
        </p:nvSpPr>
        <p:spPr/>
        <p:txBody>
          <a:bodyPr/>
          <a:lstStyle/>
          <a:p>
            <a:r>
              <a:rPr lang="en-CA" smtClean="0"/>
              <a:t>(c) 2015 David McAtackney</a:t>
            </a:r>
            <a:endParaRPr lang="en-CA"/>
          </a:p>
        </p:txBody>
      </p:sp>
    </p:spTree>
    <p:extLst>
      <p:ext uri="{BB962C8B-B14F-4D97-AF65-F5344CB8AC3E}">
        <p14:creationId xmlns:p14="http://schemas.microsoft.com/office/powerpoint/2010/main" val="1259746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Participant Age and English Language Efficiency</a:t>
            </a:r>
            <a:endParaRPr lang="en-CA"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706746034"/>
              </p:ext>
            </p:extLst>
          </p:nvPr>
        </p:nvGraphicFramePr>
        <p:xfrm>
          <a:off x="838199" y="1825625"/>
          <a:ext cx="5137597" cy="37509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4"/>
          <p:cNvGraphicFramePr>
            <a:graphicFrameLocks noGrp="1"/>
          </p:cNvGraphicFramePr>
          <p:nvPr>
            <p:ph sz="half" idx="2"/>
            <p:extLst>
              <p:ext uri="{D42A27DB-BD31-4B8C-83A1-F6EECF244321}">
                <p14:modId xmlns:p14="http://schemas.microsoft.com/office/powerpoint/2010/main" val="3955095266"/>
              </p:ext>
            </p:extLst>
          </p:nvPr>
        </p:nvGraphicFramePr>
        <p:xfrm>
          <a:off x="6542468" y="1825625"/>
          <a:ext cx="4847671" cy="3750927"/>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850007" y="5705341"/>
            <a:ext cx="5125790" cy="1107996"/>
          </a:xfrm>
          <a:prstGeom prst="rect">
            <a:avLst/>
          </a:prstGeom>
          <a:noFill/>
        </p:spPr>
        <p:txBody>
          <a:bodyPr wrap="square" rtlCol="0">
            <a:spAutoFit/>
          </a:bodyPr>
          <a:lstStyle/>
          <a:p>
            <a:r>
              <a:rPr lang="en-CA" sz="1600" dirty="0" smtClean="0"/>
              <a:t>Age: Majority of participants came from the 26-55 age range </a:t>
            </a:r>
          </a:p>
          <a:p>
            <a:endParaRPr lang="en-CA" sz="1600" dirty="0"/>
          </a:p>
          <a:p>
            <a:endParaRPr lang="en-CA" dirty="0"/>
          </a:p>
        </p:txBody>
      </p:sp>
      <p:sp>
        <p:nvSpPr>
          <p:cNvPr id="7" name="TextBox 6"/>
          <p:cNvSpPr txBox="1"/>
          <p:nvPr/>
        </p:nvSpPr>
        <p:spPr>
          <a:xfrm>
            <a:off x="6542468" y="5679583"/>
            <a:ext cx="4847671" cy="830997"/>
          </a:xfrm>
          <a:prstGeom prst="rect">
            <a:avLst/>
          </a:prstGeom>
          <a:noFill/>
        </p:spPr>
        <p:txBody>
          <a:bodyPr wrap="square" rtlCol="0">
            <a:spAutoFit/>
          </a:bodyPr>
          <a:lstStyle/>
          <a:p>
            <a:r>
              <a:rPr lang="en-CA" sz="1600" dirty="0"/>
              <a:t>English: People generally self-describe as being in the Good, Average, and Poor </a:t>
            </a:r>
            <a:r>
              <a:rPr lang="en-CA" sz="1600" dirty="0" smtClean="0"/>
              <a:t>range with the highest being Average. </a:t>
            </a:r>
            <a:endParaRPr lang="en-CA" sz="1600" dirty="0"/>
          </a:p>
        </p:txBody>
      </p:sp>
      <p:sp>
        <p:nvSpPr>
          <p:cNvPr id="4" name="Footer Placeholder 3"/>
          <p:cNvSpPr>
            <a:spLocks noGrp="1"/>
          </p:cNvSpPr>
          <p:nvPr>
            <p:ph type="ftr" sz="quarter" idx="11"/>
          </p:nvPr>
        </p:nvSpPr>
        <p:spPr>
          <a:xfrm>
            <a:off x="662586" y="6259339"/>
            <a:ext cx="6297612" cy="365125"/>
          </a:xfrm>
        </p:spPr>
        <p:txBody>
          <a:bodyPr/>
          <a:lstStyle/>
          <a:p>
            <a:r>
              <a:rPr lang="en-CA" dirty="0" smtClean="0"/>
              <a:t>(c) 2015 David McAtackney</a:t>
            </a:r>
            <a:endParaRPr lang="en-CA" dirty="0"/>
          </a:p>
        </p:txBody>
      </p:sp>
    </p:spTree>
    <p:extLst>
      <p:ext uri="{BB962C8B-B14F-4D97-AF65-F5344CB8AC3E}">
        <p14:creationId xmlns:p14="http://schemas.microsoft.com/office/powerpoint/2010/main" val="303732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Information Attitude</a:t>
            </a:r>
            <a:endParaRPr lang="en-CA"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786600113"/>
              </p:ext>
            </p:extLst>
          </p:nvPr>
        </p:nvGraphicFramePr>
        <p:xfrm>
          <a:off x="838199" y="1825625"/>
          <a:ext cx="6078795" cy="4206465"/>
        </p:xfrm>
        <a:graphic>
          <a:graphicData uri="http://schemas.openxmlformats.org/drawingml/2006/chart">
            <c:chart xmlns:c="http://schemas.openxmlformats.org/drawingml/2006/chart" xmlns:r="http://schemas.openxmlformats.org/officeDocument/2006/relationships" r:id="rId3"/>
          </a:graphicData>
        </a:graphic>
      </p:graphicFrame>
      <p:sp>
        <p:nvSpPr>
          <p:cNvPr id="4" name="Content Placeholder 3"/>
          <p:cNvSpPr>
            <a:spLocks noGrp="1"/>
          </p:cNvSpPr>
          <p:nvPr>
            <p:ph sz="half" idx="2"/>
          </p:nvPr>
        </p:nvSpPr>
        <p:spPr>
          <a:xfrm>
            <a:off x="7064477" y="1825625"/>
            <a:ext cx="4289323" cy="4351338"/>
          </a:xfrm>
        </p:spPr>
        <p:txBody>
          <a:bodyPr/>
          <a:lstStyle/>
          <a:p>
            <a:r>
              <a:rPr lang="en-CA" sz="2000" dirty="0" smtClean="0"/>
              <a:t>Information Attitude</a:t>
            </a:r>
          </a:p>
          <a:p>
            <a:pPr lvl="1"/>
            <a:r>
              <a:rPr lang="en-CA" sz="1800" dirty="0" smtClean="0"/>
              <a:t>Participants generally aren’t strongly agreeing or strongly disagreeing.</a:t>
            </a:r>
          </a:p>
          <a:p>
            <a:pPr lvl="1"/>
            <a:r>
              <a:rPr lang="en-CA" sz="1800" dirty="0"/>
              <a:t>Frustration – 188 agree, 21 strongly </a:t>
            </a:r>
            <a:r>
              <a:rPr lang="en-CA" sz="1800" dirty="0" smtClean="0"/>
              <a:t>agree</a:t>
            </a:r>
          </a:p>
          <a:p>
            <a:pPr lvl="1"/>
            <a:r>
              <a:rPr lang="en-CA" sz="1800" dirty="0" smtClean="0"/>
              <a:t>The usefulness of the information being provided</a:t>
            </a:r>
          </a:p>
          <a:p>
            <a:pPr lvl="2"/>
            <a:r>
              <a:rPr lang="en-CA" sz="1600" dirty="0" smtClean="0"/>
              <a:t>Low ratings for Rep of Korea participants, for participants 56-over, for Chinese language survey returns, and for those with low English language proficiency</a:t>
            </a:r>
            <a:endParaRPr lang="en-CA" sz="1600" dirty="0"/>
          </a:p>
        </p:txBody>
      </p:sp>
      <p:sp>
        <p:nvSpPr>
          <p:cNvPr id="3" name="Footer Placeholder 2"/>
          <p:cNvSpPr>
            <a:spLocks noGrp="1"/>
          </p:cNvSpPr>
          <p:nvPr>
            <p:ph type="ftr" sz="quarter" idx="11"/>
          </p:nvPr>
        </p:nvSpPr>
        <p:spPr/>
        <p:txBody>
          <a:bodyPr/>
          <a:lstStyle/>
          <a:p>
            <a:r>
              <a:rPr lang="en-CA" dirty="0" smtClean="0"/>
              <a:t>(c) 2015 David McAtackney</a:t>
            </a:r>
            <a:endParaRPr lang="en-CA" dirty="0"/>
          </a:p>
        </p:txBody>
      </p:sp>
    </p:spTree>
    <p:extLst>
      <p:ext uri="{BB962C8B-B14F-4D97-AF65-F5344CB8AC3E}">
        <p14:creationId xmlns:p14="http://schemas.microsoft.com/office/powerpoint/2010/main" val="4100542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Facet</Template>
  <TotalTime>771</TotalTime>
  <Words>2069</Words>
  <Application>Microsoft Office PowerPoint</Application>
  <PresentationFormat>Custom</PresentationFormat>
  <Paragraphs>245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Information Seeking Behaviour</vt:lpstr>
      <vt:lpstr>Methodology</vt:lpstr>
      <vt:lpstr>Partner Organizations</vt:lpstr>
      <vt:lpstr>Survey Language and Gender Breakdown</vt:lpstr>
      <vt:lpstr>Participants – Country of Origin</vt:lpstr>
      <vt:lpstr>Level of education for participants</vt:lpstr>
      <vt:lpstr>Length of Time in Canada</vt:lpstr>
      <vt:lpstr>Participant Age and English Language Efficiency</vt:lpstr>
      <vt:lpstr>Information Attitude</vt:lpstr>
      <vt:lpstr>Information Sources</vt:lpstr>
      <vt:lpstr>Information Amount</vt:lpstr>
      <vt:lpstr>Information Priorities</vt:lpstr>
      <vt:lpstr>Focus Group Questions and Responses  from the Immigrant Advisory Group of the Burnaby Intercultural Planning Table:</vt:lpstr>
      <vt:lpstr>Focus Group Questions and Responses (cont.)</vt:lpstr>
      <vt:lpstr>Focus Group Questions and Responses (cont.)</vt:lpstr>
      <vt:lpstr>Focus Group Questions and Responses (cont.)</vt:lpstr>
      <vt:lpstr>Focus Group Questions and Responses (cont.)</vt:lpstr>
      <vt:lpstr>Focus Group Questions and Responses (cont.)</vt:lpstr>
      <vt:lpstr>Conclusion</vt:lpstr>
      <vt:lpstr>Next steps</vt:lpstr>
      <vt:lpstr>Project Leaders’ Contact Details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Seeking Behaviour</dc:title>
  <dc:creator>David McAtackney</dc:creator>
  <cp:lastModifiedBy>Deborah Thomas</cp:lastModifiedBy>
  <cp:revision>71</cp:revision>
  <dcterms:created xsi:type="dcterms:W3CDTF">2015-11-09T00:43:51Z</dcterms:created>
  <dcterms:modified xsi:type="dcterms:W3CDTF">2016-05-10T00:19:10Z</dcterms:modified>
</cp:coreProperties>
</file>