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66" r:id="rId4"/>
    <p:sldId id="270" r:id="rId5"/>
    <p:sldId id="267" r:id="rId6"/>
    <p:sldId id="264" r:id="rId7"/>
    <p:sldId id="265" r:id="rId8"/>
    <p:sldId id="283" r:id="rId9"/>
    <p:sldId id="263" r:id="rId10"/>
    <p:sldId id="269" r:id="rId11"/>
    <p:sldId id="281" r:id="rId12"/>
    <p:sldId id="271" r:id="rId13"/>
    <p:sldId id="273" r:id="rId14"/>
    <p:sldId id="276" r:id="rId15"/>
    <p:sldId id="275" r:id="rId16"/>
    <p:sldId id="282" r:id="rId17"/>
    <p:sldId id="280" r:id="rId18"/>
    <p:sldId id="272" r:id="rId19"/>
    <p:sldId id="274" r:id="rId20"/>
    <p:sldId id="268"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88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9F0B0-69E3-EE4F-93A0-CFE93E327ED6}" type="datetimeFigureOut">
              <a:rPr lang="en-US" smtClean="0"/>
              <a:t>2/29/16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B4424D-527D-EB4E-982A-A30D2C26B69D}" type="slidenum">
              <a:rPr lang="en-US" smtClean="0"/>
              <a:t>‹#›</a:t>
            </a:fld>
            <a:endParaRPr lang="en-US"/>
          </a:p>
        </p:txBody>
      </p:sp>
    </p:spTree>
    <p:extLst>
      <p:ext uri="{BB962C8B-B14F-4D97-AF65-F5344CB8AC3E}">
        <p14:creationId xmlns:p14="http://schemas.microsoft.com/office/powerpoint/2010/main" val="111514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teachers we know that even intermediate- and advanced-level ESL learners in academic programs need to work on their vocabulary, yet we are often faced with learners who claim that they already "know" the words that a textbook or teacher puts on a list of target vocabulary. Though learners may be able to give rough synonyms or even passable definitions of many of these words, they falter when attempting to use the words in sentences of their own, producing sentences that are often quite far from appropriate in terms of connotation and usage. </a:t>
            </a:r>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2</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B4424D-527D-EB4E-982A-A30D2C26B69D}" type="slidenum">
              <a:rPr lang="en-US" smtClean="0"/>
              <a:t>11</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B4424D-527D-EB4E-982A-A30D2C26B69D}" type="slidenum">
              <a:rPr lang="en-US" smtClean="0"/>
              <a:t>12</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13</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14</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15</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16</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17</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a:t>
            </a:r>
            <a:r>
              <a:rPr lang="en-US" dirty="0" err="1" smtClean="0"/>
              <a:t>google</a:t>
            </a:r>
            <a:r>
              <a:rPr lang="en-US" dirty="0" smtClean="0"/>
              <a:t>, no matter what</a:t>
            </a:r>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18</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19</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20</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Some show that students have the correct meaning of the word, but don’t know the part</a:t>
            </a:r>
            <a:r>
              <a:rPr lang="en-US" baseline="0" dirty="0" smtClean="0"/>
              <a:t> of speech, as here—we might call these word form errors</a:t>
            </a:r>
          </a:p>
        </p:txBody>
      </p:sp>
      <p:sp>
        <p:nvSpPr>
          <p:cNvPr id="4" name="Slide Number Placeholder 3"/>
          <p:cNvSpPr>
            <a:spLocks noGrp="1"/>
          </p:cNvSpPr>
          <p:nvPr>
            <p:ph type="sldNum" sz="quarter" idx="10"/>
          </p:nvPr>
        </p:nvSpPr>
        <p:spPr/>
        <p:txBody>
          <a:bodyPr/>
          <a:lstStyle/>
          <a:p>
            <a:fld id="{34B4424D-527D-EB4E-982A-A30D2C26B69D}" type="slidenum">
              <a:rPr lang="en-US" smtClean="0"/>
              <a:t>3</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B4424D-527D-EB4E-982A-A30D2C26B69D}" type="slidenum">
              <a:rPr lang="en-US" smtClean="0"/>
              <a:t>4</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start addressing vocabulary with academic learners, you might start with their readings, in context, or you might start with the academic word list. You might move between the readings and the AWL</a:t>
            </a:r>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5</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6</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e</a:t>
            </a:r>
            <a:r>
              <a:rPr lang="en-US" dirty="0" smtClean="0"/>
              <a:t>ven with good</a:t>
            </a:r>
            <a:r>
              <a:rPr lang="en-US" baseline="0" dirty="0" smtClean="0"/>
              <a:t> strategies, learners falter. We need to scaffold these strategies for them.</a:t>
            </a:r>
          </a:p>
          <a:p>
            <a:endParaRPr lang="en-US" dirty="0" smtClean="0"/>
          </a:p>
          <a:p>
            <a:r>
              <a:rPr lang="en-US" dirty="0" smtClean="0"/>
              <a:t>Could have many other sentences here too of course—we get them all the time. Sometimes students don</a:t>
            </a:r>
            <a:r>
              <a:rPr lang="fr-FR" dirty="0" smtClean="0"/>
              <a:t>’</a:t>
            </a:r>
            <a:r>
              <a:rPr lang="en-US" dirty="0" smtClean="0"/>
              <a:t>t know that the verb is phrasal</a:t>
            </a:r>
            <a:r>
              <a:rPr lang="en-US" baseline="0" dirty="0" smtClean="0"/>
              <a:t> as in #2. Sometimes they know the part of speech—snobbery is in fact a noun, as it is used as in #3, but we need a different noun in that spot, the noun for the person (snobs). Sometimes the basic meaning is right—to revert means to turn back, and a “reverting comment” could conceivably be construed as a comment that turns back, or delays, or sidetracks, the conversation, as in #4, but we just would never use the word this way.</a:t>
            </a:r>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7</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8</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Swales</a:t>
            </a:r>
            <a:r>
              <a:rPr lang="en-US" sz="1200" kern="1200" baseline="0" dirty="0" smtClean="0">
                <a:solidFill>
                  <a:schemeClr val="tx1"/>
                </a:solidFill>
                <a:effectLst/>
                <a:latin typeface="+mn-lt"/>
                <a:ea typeface="+mn-ea"/>
                <a:cs typeface="+mn-cs"/>
              </a:rPr>
              <a:t> and others</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B4424D-527D-EB4E-982A-A30D2C26B69D}" type="slidenum">
              <a:rPr lang="en-US" smtClean="0"/>
              <a:t>9</a:t>
            </a:fld>
            <a:endParaRPr lang="en-US"/>
          </a:p>
        </p:txBody>
      </p:sp>
    </p:spTree>
    <p:extLst>
      <p:ext uri="{BB962C8B-B14F-4D97-AF65-F5344CB8AC3E}">
        <p14:creationId xmlns:p14="http://schemas.microsoft.com/office/powerpoint/2010/main" val="187230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4424D-527D-EB4E-982A-A30D2C26B69D}" type="slidenum">
              <a:rPr lang="en-US" smtClean="0"/>
              <a:t>10</a:t>
            </a:fld>
            <a:endParaRPr lang="en-US"/>
          </a:p>
        </p:txBody>
      </p:sp>
    </p:spTree>
    <p:extLst>
      <p:ext uri="{BB962C8B-B14F-4D97-AF65-F5344CB8AC3E}">
        <p14:creationId xmlns:p14="http://schemas.microsoft.com/office/powerpoint/2010/main" val="187230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76200"/>
            <a:ext cx="9144000" cy="5791200"/>
          </a:xfrm>
          <a:prstGeom prst="rect">
            <a:avLst/>
          </a:prstGeom>
          <a:gradFill rotWithShape="0">
            <a:gsLst>
              <a:gs pos="0">
                <a:schemeClr val="tx1"/>
              </a:gs>
              <a:gs pos="100000">
                <a:srgbClr val="3333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 name="Rectangle 7"/>
          <p:cNvSpPr>
            <a:spLocks noChangeArrowheads="1"/>
          </p:cNvSpPr>
          <p:nvPr/>
        </p:nvSpPr>
        <p:spPr bwMode="auto">
          <a:xfrm>
            <a:off x="0" y="5638800"/>
            <a:ext cx="9144000" cy="1219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Line 10"/>
          <p:cNvSpPr>
            <a:spLocks noChangeShapeType="1"/>
          </p:cNvSpPr>
          <p:nvPr/>
        </p:nvSpPr>
        <p:spPr bwMode="auto">
          <a:xfrm>
            <a:off x="0" y="5638800"/>
            <a:ext cx="9144000" cy="0"/>
          </a:xfrm>
          <a:prstGeom prst="line">
            <a:avLst/>
          </a:prstGeom>
          <a:noFill/>
          <a:ln w="63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019800"/>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4" name="Rectangle 2"/>
          <p:cNvSpPr>
            <a:spLocks noGrp="1" noChangeArrowheads="1"/>
          </p:cNvSpPr>
          <p:nvPr>
            <p:ph type="ctrTitle"/>
          </p:nvPr>
        </p:nvSpPr>
        <p:spPr>
          <a:xfrm>
            <a:off x="685800" y="1600200"/>
            <a:ext cx="7772400" cy="1143000"/>
          </a:xfrm>
        </p:spPr>
        <p:txBody>
          <a:bodyPr anchor="ct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200400"/>
            <a:ext cx="6400800" cy="1752600"/>
          </a:xfrm>
        </p:spPr>
        <p:txBody>
          <a:bodyPr/>
          <a:lstStyle>
            <a:lvl1pPr marL="0" indent="0" algn="ctr">
              <a:buFont typeface="Wingdings" charset="0"/>
              <a:buNone/>
              <a:defRPr>
                <a:solidFill>
                  <a:srgbClr val="CCCCCC"/>
                </a:solidFill>
              </a:defRPr>
            </a:lvl1pPr>
          </a:lstStyle>
          <a:p>
            <a:pPr lvl="0"/>
            <a:r>
              <a:rPr lang="en-US" noProof="0" smtClean="0"/>
              <a:t>Click to edit Master subtitle style</a:t>
            </a:r>
          </a:p>
        </p:txBody>
      </p:sp>
    </p:spTree>
    <p:extLst>
      <p:ext uri="{BB962C8B-B14F-4D97-AF65-F5344CB8AC3E}">
        <p14:creationId xmlns:p14="http://schemas.microsoft.com/office/powerpoint/2010/main" val="74925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6"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429134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0"/>
            <a:ext cx="19812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0"/>
            <a:ext cx="57912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6"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207970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6"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41842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6"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339942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7"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405407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9"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274553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5"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7558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4"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37218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7"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74382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77AF3E6C-8C51-D348-89D0-BC19EFAA94DD}" type="slidenum">
              <a:rPr lang="en-US" smtClean="0"/>
              <a:t>‹#›</a:t>
            </a:fld>
            <a:endParaRPr lang="en-US"/>
          </a:p>
        </p:txBody>
      </p:sp>
      <p:sp>
        <p:nvSpPr>
          <p:cNvPr id="7" name="Rectangle 18"/>
          <p:cNvSpPr>
            <a:spLocks noGrp="1" noChangeArrowheads="1"/>
          </p:cNvSpPr>
          <p:nvPr>
            <p:ph type="dt" sz="half" idx="12"/>
          </p:nvPr>
        </p:nvSpPr>
        <p:spPr>
          <a:ln/>
        </p:spPr>
        <p:txBody>
          <a:bodyPr/>
          <a:lstStyle>
            <a:lvl1pPr>
              <a:defRPr/>
            </a:lvl1pPr>
          </a:lstStyle>
          <a:p>
            <a:fld id="{402E2FF5-4BD0-FF4F-8C3E-1C20563243A5}" type="datetimeFigureOut">
              <a:rPr lang="en-US" smtClean="0"/>
              <a:t>2/29/16</a:t>
            </a:fld>
            <a:endParaRPr lang="en-US"/>
          </a:p>
        </p:txBody>
      </p:sp>
    </p:spTree>
    <p:extLst>
      <p:ext uri="{BB962C8B-B14F-4D97-AF65-F5344CB8AC3E}">
        <p14:creationId xmlns:p14="http://schemas.microsoft.com/office/powerpoint/2010/main" val="2938328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42863"/>
            <a:ext cx="9144000" cy="347663"/>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26" name="Rectangle 2"/>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This is the title of this slide.</a:t>
            </a:r>
          </a:p>
        </p:txBody>
      </p:sp>
      <p:sp>
        <p:nvSpPr>
          <p:cNvPr id="1027" name="Rectangle 3"/>
          <p:cNvSpPr>
            <a:spLocks noGrp="1" noChangeArrowheads="1"/>
          </p:cNvSpPr>
          <p:nvPr>
            <p:ph type="body" idx="1"/>
          </p:nvPr>
        </p:nvSpPr>
        <p:spPr bwMode="auto">
          <a:xfrm>
            <a:off x="609600" y="18288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
          <p:cNvSpPr>
            <a:spLocks noGrp="1" noChangeArrowheads="1"/>
          </p:cNvSpPr>
          <p:nvPr>
            <p:ph type="ftr" sz="quarter" idx="3"/>
          </p:nvPr>
        </p:nvSpPr>
        <p:spPr bwMode="auto">
          <a:xfrm>
            <a:off x="609600" y="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7086600" y="5903913"/>
            <a:ext cx="1447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1440" tIns="0" rIns="91440" bIns="0" numCol="1" anchor="t" anchorCtr="0" compatLnSpc="1">
            <a:prstTxWarp prst="textNoShape">
              <a:avLst/>
            </a:prstTxWarp>
          </a:bodyPr>
          <a:lstStyle>
            <a:lvl1pPr algn="r">
              <a:defRPr sz="4400" b="1">
                <a:solidFill>
                  <a:srgbClr val="D9D9D9"/>
                </a:solidFill>
                <a:latin typeface="+mn-lt"/>
              </a:defRPr>
            </a:lvl1pPr>
          </a:lstStyle>
          <a:p>
            <a:fld id="{77AF3E6C-8C51-D348-89D0-BC19EFAA94DD}" type="slidenum">
              <a:rPr lang="en-US" smtClean="0"/>
              <a:t>‹#›</a:t>
            </a:fld>
            <a:endParaRPr lang="en-US"/>
          </a:p>
        </p:txBody>
      </p:sp>
      <p:sp>
        <p:nvSpPr>
          <p:cNvPr id="1036" name="Text Box 12"/>
          <p:cNvSpPr txBox="1">
            <a:spLocks noChangeArrowheads="1"/>
          </p:cNvSpPr>
          <p:nvPr/>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a:solidFill>
                  <a:schemeClr val="bg1"/>
                </a:solidFill>
                <a:latin typeface="Arial" charset="0"/>
              </a:rPr>
              <a:t>Boston University</a:t>
            </a:r>
            <a:r>
              <a:rPr lang="en-US" sz="1200">
                <a:solidFill>
                  <a:schemeClr val="bg1"/>
                </a:solidFill>
                <a:latin typeface="Arial" charset="0"/>
              </a:rPr>
              <a:t> Slideshow Title Goes Here</a:t>
            </a:r>
          </a:p>
        </p:txBody>
      </p:sp>
      <p:sp>
        <p:nvSpPr>
          <p:cNvPr id="1042" name="Rectangle 18"/>
          <p:cNvSpPr>
            <a:spLocks noGrp="1" noChangeArrowheads="1"/>
          </p:cNvSpPr>
          <p:nvPr>
            <p:ph type="dt" sz="half" idx="2"/>
          </p:nvPr>
        </p:nvSpPr>
        <p:spPr bwMode="auto">
          <a:xfrm>
            <a:off x="6629400" y="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solidFill>
                  <a:srgbClr val="808080"/>
                </a:solidFill>
                <a:latin typeface="+mn-lt"/>
              </a:defRPr>
            </a:lvl1pPr>
          </a:lstStyle>
          <a:p>
            <a:fld id="{402E2FF5-4BD0-FF4F-8C3E-1C20563243A5}" type="datetimeFigureOut">
              <a:rPr lang="en-US" smtClean="0"/>
              <a:t>2/29/16</a:t>
            </a:fld>
            <a:endParaRPr lang="en-US"/>
          </a:p>
        </p:txBody>
      </p:sp>
      <p:pic>
        <p:nvPicPr>
          <p:cNvPr id="1043"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6019800"/>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ea typeface="Osaka" charset="0"/>
          <a:cs typeface="Osaka" charset="0"/>
        </a:defRPr>
      </a:lvl2pPr>
      <a:lvl3pPr algn="l" rtl="0" eaLnBrk="1" fontAlgn="base" hangingPunct="1">
        <a:spcBef>
          <a:spcPct val="0"/>
        </a:spcBef>
        <a:spcAft>
          <a:spcPct val="0"/>
        </a:spcAft>
        <a:defRPr sz="3600">
          <a:solidFill>
            <a:schemeClr val="tx1"/>
          </a:solidFill>
          <a:latin typeface="Arial" charset="0"/>
          <a:ea typeface="Osaka" charset="0"/>
          <a:cs typeface="Osaka" charset="0"/>
        </a:defRPr>
      </a:lvl3pPr>
      <a:lvl4pPr algn="l" rtl="0" eaLnBrk="1" fontAlgn="base" hangingPunct="1">
        <a:spcBef>
          <a:spcPct val="0"/>
        </a:spcBef>
        <a:spcAft>
          <a:spcPct val="0"/>
        </a:spcAft>
        <a:defRPr sz="3600">
          <a:solidFill>
            <a:schemeClr val="tx1"/>
          </a:solidFill>
          <a:latin typeface="Arial" charset="0"/>
          <a:ea typeface="Osaka" charset="0"/>
          <a:cs typeface="Osaka" charset="0"/>
        </a:defRPr>
      </a:lvl4pPr>
      <a:lvl5pPr algn="l" rtl="0" eaLnBrk="1" fontAlgn="base" hangingPunct="1">
        <a:spcBef>
          <a:spcPct val="0"/>
        </a:spcBef>
        <a:spcAft>
          <a:spcPct val="0"/>
        </a:spcAft>
        <a:defRPr sz="3600">
          <a:solidFill>
            <a:schemeClr val="tx1"/>
          </a:solidFill>
          <a:latin typeface="Arial" charset="0"/>
          <a:ea typeface="Osaka" charset="0"/>
          <a:cs typeface="Osaka" charset="0"/>
        </a:defRPr>
      </a:lvl5pPr>
      <a:lvl6pPr marL="457200" algn="l" rtl="0" eaLnBrk="1" fontAlgn="base" hangingPunct="1">
        <a:spcBef>
          <a:spcPct val="0"/>
        </a:spcBef>
        <a:spcAft>
          <a:spcPct val="0"/>
        </a:spcAft>
        <a:defRPr sz="3600">
          <a:solidFill>
            <a:schemeClr val="tx1"/>
          </a:solidFill>
          <a:latin typeface="Arial" charset="0"/>
          <a:ea typeface="Osaka" charset="0"/>
          <a:cs typeface="Osaka" charset="0"/>
        </a:defRPr>
      </a:lvl6pPr>
      <a:lvl7pPr marL="914400" algn="l" rtl="0" eaLnBrk="1" fontAlgn="base" hangingPunct="1">
        <a:spcBef>
          <a:spcPct val="0"/>
        </a:spcBef>
        <a:spcAft>
          <a:spcPct val="0"/>
        </a:spcAft>
        <a:defRPr sz="3600">
          <a:solidFill>
            <a:schemeClr val="tx1"/>
          </a:solidFill>
          <a:latin typeface="Arial" charset="0"/>
          <a:ea typeface="Osaka" charset="0"/>
          <a:cs typeface="Osaka" charset="0"/>
        </a:defRPr>
      </a:lvl7pPr>
      <a:lvl8pPr marL="1371600" algn="l" rtl="0" eaLnBrk="1" fontAlgn="base" hangingPunct="1">
        <a:spcBef>
          <a:spcPct val="0"/>
        </a:spcBef>
        <a:spcAft>
          <a:spcPct val="0"/>
        </a:spcAft>
        <a:defRPr sz="3600">
          <a:solidFill>
            <a:schemeClr val="tx1"/>
          </a:solidFill>
          <a:latin typeface="Arial" charset="0"/>
          <a:ea typeface="Osaka" charset="0"/>
          <a:cs typeface="Osaka" charset="0"/>
        </a:defRPr>
      </a:lvl8pPr>
      <a:lvl9pPr marL="1828800" algn="l" rtl="0" eaLnBrk="1" fontAlgn="base" hangingPunct="1">
        <a:spcBef>
          <a:spcPct val="0"/>
        </a:spcBef>
        <a:spcAft>
          <a:spcPct val="0"/>
        </a:spcAft>
        <a:defRPr sz="3600">
          <a:solidFill>
            <a:schemeClr val="tx1"/>
          </a:solidFill>
          <a:latin typeface="Arial" charset="0"/>
          <a:ea typeface="Osaka" charset="0"/>
          <a:cs typeface="Osaka" charset="0"/>
        </a:defRPr>
      </a:lvl9pPr>
    </p:titleStyle>
    <p:bodyStyle>
      <a:lvl1pPr marL="342900" indent="-342900" algn="l" rtl="0" eaLnBrk="1" fontAlgn="base" hangingPunct="1">
        <a:spcBef>
          <a:spcPct val="20000"/>
        </a:spcBef>
        <a:spcAft>
          <a:spcPct val="0"/>
        </a:spcAft>
        <a:buClr>
          <a:srgbClr val="2675B4"/>
        </a:buClr>
        <a:buFont typeface="Wingdings"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2pPr>
      <a:lvl3pPr marL="11430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5pPr>
      <a:lvl6pPr marL="25146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6pPr>
      <a:lvl7pPr marL="29718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7pPr>
      <a:lvl8pPr marL="34290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8pPr>
      <a:lvl9pPr marL="38862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icusp.elicorpora.info"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owl.english.purdue.edu/owl/resource/747/0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ndiana.edu/~istd/plagiarism_test_practice.php" TargetMode="External"/><Relationship Id="rId4" Type="http://schemas.openxmlformats.org/officeDocument/2006/relationships/hyperlink" Target="http://www.clark.edu/Library/iris/quiz/plagiarism_quiz_home.php" TargetMode="External"/><Relationship Id="rId5" Type="http://schemas.openxmlformats.org/officeDocument/2006/relationships/hyperlink" Target="http://www.lib.usm.edu/legacy/plag/acceptuse1.php"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esldesk.com/vocabulary/academic"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3" y="1"/>
            <a:ext cx="8708571" cy="3600450"/>
          </a:xfrm>
        </p:spPr>
        <p:txBody>
          <a:bodyPr>
            <a:normAutofit/>
          </a:bodyPr>
          <a:lstStyle/>
          <a:p>
            <a:r>
              <a:rPr lang="en-US" dirty="0" smtClean="0"/>
              <a:t>Google to the Rescue? </a:t>
            </a:r>
            <a:br>
              <a:rPr lang="en-US" dirty="0" smtClean="0"/>
            </a:br>
            <a:r>
              <a:rPr lang="en-US" dirty="0" smtClean="0"/>
              <a:t>Tech-Savvy Strategies for Teaching Academic Vocabulary</a:t>
            </a:r>
            <a:endParaRPr lang="en-US" dirty="0"/>
          </a:p>
        </p:txBody>
      </p:sp>
      <p:sp>
        <p:nvSpPr>
          <p:cNvPr id="3" name="Subtitle 2"/>
          <p:cNvSpPr>
            <a:spLocks noGrp="1"/>
          </p:cNvSpPr>
          <p:nvPr>
            <p:ph type="subTitle" idx="1"/>
          </p:nvPr>
        </p:nvSpPr>
        <p:spPr>
          <a:xfrm>
            <a:off x="1371600" y="2871593"/>
            <a:ext cx="6400800" cy="2767207"/>
          </a:xfrm>
        </p:spPr>
        <p:txBody>
          <a:bodyPr>
            <a:normAutofit/>
          </a:bodyPr>
          <a:lstStyle/>
          <a:p>
            <a:r>
              <a:rPr lang="en-US" dirty="0" smtClean="0"/>
              <a:t>MATSOL 2016</a:t>
            </a:r>
          </a:p>
          <a:p>
            <a:r>
              <a:rPr lang="en-US" dirty="0" smtClean="0"/>
              <a:t>Friday, May 6: 8</a:t>
            </a:r>
            <a:r>
              <a:rPr lang="en-US" dirty="0"/>
              <a:t>:30am–9:15am, 6 Carlisle </a:t>
            </a:r>
            <a:endParaRPr lang="en-US" dirty="0" smtClean="0"/>
          </a:p>
          <a:p>
            <a:endParaRPr lang="en-US" dirty="0" smtClean="0"/>
          </a:p>
          <a:p>
            <a:r>
              <a:rPr lang="en-US" dirty="0" smtClean="0"/>
              <a:t>Christina Michaud</a:t>
            </a:r>
          </a:p>
          <a:p>
            <a:r>
              <a:rPr lang="en-US" dirty="0" smtClean="0"/>
              <a:t>Boston University</a:t>
            </a:r>
            <a:endParaRPr lang="en-US" dirty="0"/>
          </a:p>
        </p:txBody>
      </p:sp>
      <p:sp>
        <p:nvSpPr>
          <p:cNvPr id="4" name="TextBox 3"/>
          <p:cNvSpPr txBox="1"/>
          <p:nvPr/>
        </p:nvSpPr>
        <p:spPr>
          <a:xfrm>
            <a:off x="4707460" y="316151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02865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46" y="566316"/>
            <a:ext cx="9023854" cy="881484"/>
          </a:xfrm>
        </p:spPr>
        <p:txBody>
          <a:bodyPr/>
          <a:lstStyle/>
          <a:p>
            <a:r>
              <a:rPr lang="en-US" dirty="0" smtClean="0"/>
              <a:t>Michigan Corpus of Upper-Level Student Papers (MICUSP)</a:t>
            </a:r>
            <a:endParaRPr lang="en-US" dirty="0"/>
          </a:p>
        </p:txBody>
      </p:sp>
      <p:sp>
        <p:nvSpPr>
          <p:cNvPr id="3" name="Content Placeholder 2"/>
          <p:cNvSpPr>
            <a:spLocks noGrp="1"/>
          </p:cNvSpPr>
          <p:nvPr>
            <p:ph idx="1"/>
          </p:nvPr>
        </p:nvSpPr>
        <p:spPr>
          <a:xfrm>
            <a:off x="609600" y="1863944"/>
            <a:ext cx="8534400" cy="1465308"/>
          </a:xfrm>
        </p:spPr>
        <p:txBody>
          <a:bodyPr/>
          <a:lstStyle/>
          <a:p>
            <a:r>
              <a:rPr lang="en-US" dirty="0" smtClean="0"/>
              <a:t>Free, searchable database of academic writing in </a:t>
            </a:r>
            <a:r>
              <a:rPr lang="en-US" dirty="0"/>
              <a:t>the disciplines: </a:t>
            </a:r>
            <a:r>
              <a:rPr lang="en-US" dirty="0">
                <a:hlinkClick r:id="rId3"/>
              </a:rPr>
              <a:t>http://</a:t>
            </a:r>
            <a:r>
              <a:rPr lang="en-US" dirty="0" smtClean="0">
                <a:hlinkClick r:id="rId3"/>
              </a:rPr>
              <a:t>micusp.elicorpora.info</a:t>
            </a:r>
            <a:endParaRPr lang="en-US" dirty="0" smtClean="0"/>
          </a:p>
          <a:p>
            <a:pPr lvl="1"/>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pic>
        <p:nvPicPr>
          <p:cNvPr id="5" name="Picture 4" descr="micusp gra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43461"/>
            <a:ext cx="9144000" cy="4927257"/>
          </a:xfrm>
          <a:prstGeom prst="rect">
            <a:avLst/>
          </a:prstGeom>
        </p:spPr>
      </p:pic>
    </p:spTree>
    <p:extLst>
      <p:ext uri="{BB962C8B-B14F-4D97-AF65-F5344CB8AC3E}">
        <p14:creationId xmlns:p14="http://schemas.microsoft.com/office/powerpoint/2010/main" val="872205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04900"/>
            <a:ext cx="8189686" cy="1682838"/>
          </a:xfrm>
        </p:spPr>
        <p:txBody>
          <a:bodyPr/>
          <a:lstStyle/>
          <a:p>
            <a:r>
              <a:rPr lang="en-US" dirty="0" smtClean="0"/>
              <a:t>Free</a:t>
            </a:r>
          </a:p>
          <a:p>
            <a:r>
              <a:rPr lang="en-US" dirty="0" smtClean="0"/>
              <a:t>Ubiquitous</a:t>
            </a:r>
          </a:p>
          <a:p>
            <a:r>
              <a:rPr lang="en-US" dirty="0" smtClean="0"/>
              <a:t>Surprisingly fully-featured</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pic>
        <p:nvPicPr>
          <p:cNvPr id="5" name="Picture 4" descr="googl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136" y="2193900"/>
            <a:ext cx="3799264" cy="1764150"/>
          </a:xfrm>
          <a:prstGeom prst="rect">
            <a:avLst/>
          </a:prstGeom>
        </p:spPr>
      </p:pic>
      <p:pic>
        <p:nvPicPr>
          <p:cNvPr id="6" name="Picture 5" descr="googl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46" y="2742087"/>
            <a:ext cx="4257490" cy="1667568"/>
          </a:xfrm>
          <a:prstGeom prst="rect">
            <a:avLst/>
          </a:prstGeom>
        </p:spPr>
      </p:pic>
      <p:pic>
        <p:nvPicPr>
          <p:cNvPr id="7" name="Picture 6" descr="googl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3309" y="5259977"/>
            <a:ext cx="3682140" cy="1508221"/>
          </a:xfrm>
          <a:prstGeom prst="rect">
            <a:avLst/>
          </a:prstGeom>
        </p:spPr>
      </p:pic>
      <p:pic>
        <p:nvPicPr>
          <p:cNvPr id="8" name="Picture 7" descr="google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09655"/>
            <a:ext cx="3454196" cy="1554388"/>
          </a:xfrm>
          <a:prstGeom prst="rect">
            <a:avLst/>
          </a:prstGeom>
        </p:spPr>
      </p:pic>
      <p:pic>
        <p:nvPicPr>
          <p:cNvPr id="9" name="Picture 8" descr="google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4379" y="3766451"/>
            <a:ext cx="3759621" cy="1570475"/>
          </a:xfrm>
          <a:prstGeom prst="rect">
            <a:avLst/>
          </a:prstGeom>
        </p:spPr>
      </p:pic>
      <p:pic>
        <p:nvPicPr>
          <p:cNvPr id="10" name="Picture 9" descr="googl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0187" y="514110"/>
            <a:ext cx="3454400" cy="1168400"/>
          </a:xfrm>
          <a:prstGeom prst="rect">
            <a:avLst/>
          </a:prstGeom>
        </p:spPr>
      </p:pic>
    </p:spTree>
    <p:extLst>
      <p:ext uri="{BB962C8B-B14F-4D97-AF65-F5344CB8AC3E}">
        <p14:creationId xmlns:p14="http://schemas.microsoft.com/office/powerpoint/2010/main" val="3437070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46" y="762000"/>
            <a:ext cx="9023854" cy="685800"/>
          </a:xfrm>
        </p:spPr>
        <p:txBody>
          <a:bodyPr/>
          <a:lstStyle/>
          <a:p>
            <a:r>
              <a:rPr lang="en-US" dirty="0"/>
              <a:t>Using Google for Student Corpus Analysis:</a:t>
            </a:r>
          </a:p>
        </p:txBody>
      </p:sp>
      <p:sp>
        <p:nvSpPr>
          <p:cNvPr id="3" name="Content Placeholder 2"/>
          <p:cNvSpPr>
            <a:spLocks noGrp="1"/>
          </p:cNvSpPr>
          <p:nvPr>
            <p:ph idx="1"/>
          </p:nvPr>
        </p:nvSpPr>
        <p:spPr/>
        <p:txBody>
          <a:bodyPr/>
          <a:lstStyle/>
          <a:p>
            <a:pPr lvl="0"/>
            <a:r>
              <a:rPr lang="en-US" dirty="0" smtClean="0"/>
              <a:t>Frequency</a:t>
            </a:r>
          </a:p>
          <a:p>
            <a:pPr lvl="0"/>
            <a:r>
              <a:rPr lang="en-US" dirty="0" smtClean="0"/>
              <a:t>Connotations</a:t>
            </a:r>
          </a:p>
          <a:p>
            <a:pPr lvl="0"/>
            <a:r>
              <a:rPr lang="en-US" dirty="0" smtClean="0"/>
              <a:t>Collocations</a:t>
            </a:r>
          </a:p>
          <a:p>
            <a:pPr lvl="0"/>
            <a:r>
              <a:rPr lang="en-US" dirty="0" smtClean="0"/>
              <a:t>Usage</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pic>
        <p:nvPicPr>
          <p:cNvPr id="5" name="Picture 4" descr="rever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285" y="1447800"/>
            <a:ext cx="6348333" cy="5410200"/>
          </a:xfrm>
          <a:prstGeom prst="rect">
            <a:avLst/>
          </a:prstGeom>
        </p:spPr>
      </p:pic>
    </p:spTree>
    <p:extLst>
      <p:ext uri="{BB962C8B-B14F-4D97-AF65-F5344CB8AC3E}">
        <p14:creationId xmlns:p14="http://schemas.microsoft.com/office/powerpoint/2010/main" val="3670317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73" y="314903"/>
            <a:ext cx="8989526" cy="685800"/>
          </a:xfrm>
        </p:spPr>
        <p:txBody>
          <a:bodyPr/>
          <a:lstStyle/>
          <a:p>
            <a:r>
              <a:rPr lang="en-US" dirty="0" smtClean="0"/>
              <a:t>Helping Learners Analyze New Words</a:t>
            </a:r>
            <a:br>
              <a:rPr lang="en-US" dirty="0" smtClean="0"/>
            </a:br>
            <a:r>
              <a:rPr lang="en-US" dirty="0" smtClean="0"/>
              <a:t>(example 1)</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54473" y="1429731"/>
            <a:ext cx="8839343" cy="3426858"/>
          </a:xfrm>
        </p:spPr>
        <p:txBody>
          <a:bodyPr/>
          <a:lstStyle/>
          <a:p>
            <a:pPr marL="457200" lvl="0" indent="-457200">
              <a:buFont typeface="+mj-lt"/>
              <a:buAutoNum type="arabicPeriod"/>
            </a:pPr>
            <a:endParaRPr lang="en-US" dirty="0" smtClean="0"/>
          </a:p>
          <a:p>
            <a:pPr marL="457200" lvl="0" indent="-457200">
              <a:buFont typeface="+mj-lt"/>
              <a:buAutoNum type="arabicPeriod"/>
            </a:pPr>
            <a:r>
              <a:rPr lang="en-US" dirty="0" smtClean="0"/>
              <a:t>He </a:t>
            </a:r>
            <a:r>
              <a:rPr lang="en-US" dirty="0"/>
              <a:t>has </a:t>
            </a:r>
            <a:r>
              <a:rPr lang="en-US" b="1" dirty="0"/>
              <a:t>prerogative </a:t>
            </a:r>
            <a:r>
              <a:rPr lang="en-US" dirty="0"/>
              <a:t>to do a lot of things.</a:t>
            </a:r>
          </a:p>
          <a:p>
            <a:pPr marL="457200" lvl="0" indent="-457200">
              <a:buFont typeface="+mj-lt"/>
              <a:buAutoNum type="arabicPeriod"/>
            </a:pPr>
            <a:r>
              <a:rPr lang="en-US" dirty="0"/>
              <a:t>It's not fair to use the </a:t>
            </a:r>
            <a:r>
              <a:rPr lang="en-US" b="1" dirty="0"/>
              <a:t>prerogative</a:t>
            </a:r>
            <a:r>
              <a:rPr lang="en-US" dirty="0"/>
              <a:t> to obtain a better job</a:t>
            </a:r>
            <a:r>
              <a:rPr lang="en-US" dirty="0" smtClean="0"/>
              <a:t>.</a:t>
            </a:r>
            <a:endParaRPr lang="en-US" dirty="0"/>
          </a:p>
          <a:p>
            <a:pPr marL="457200" lvl="0" indent="-457200">
              <a:buFont typeface="+mj-lt"/>
              <a:buAutoNum type="arabicPeriod"/>
            </a:pPr>
            <a:r>
              <a:rPr lang="en-US" dirty="0"/>
              <a:t>Old men should have </a:t>
            </a:r>
            <a:r>
              <a:rPr lang="en-US" b="1" dirty="0"/>
              <a:t>prerogative</a:t>
            </a:r>
            <a:r>
              <a:rPr lang="en-US" dirty="0"/>
              <a:t> to enter the park first</a:t>
            </a:r>
            <a:r>
              <a:rPr lang="en-US" dirty="0" smtClean="0"/>
              <a:t>.</a:t>
            </a:r>
            <a:endParaRPr lang="en-US" dirty="0"/>
          </a:p>
          <a:p>
            <a:pPr marL="457200" lvl="0" indent="-457200">
              <a:buFont typeface="+mj-lt"/>
              <a:buAutoNum type="arabicPeriod"/>
            </a:pPr>
            <a:r>
              <a:rPr lang="en-US" dirty="0"/>
              <a:t>It is such a </a:t>
            </a:r>
            <a:r>
              <a:rPr lang="en-US" b="1" dirty="0"/>
              <a:t>prerogative </a:t>
            </a:r>
            <a:r>
              <a:rPr lang="en-US" dirty="0"/>
              <a:t>that we can study at this great university</a:t>
            </a:r>
            <a:r>
              <a:rPr lang="en-US" dirty="0" smtClean="0"/>
              <a:t>.</a:t>
            </a:r>
            <a:endParaRPr lang="en-US" dirty="0"/>
          </a:p>
          <a:p>
            <a:pPr marL="457200" lvl="0" indent="-457200">
              <a:buFont typeface="+mj-lt"/>
              <a:buAutoNum type="arabicPeriod"/>
            </a:pPr>
            <a:r>
              <a:rPr lang="en-US" dirty="0"/>
              <a:t>He owns </a:t>
            </a:r>
            <a:r>
              <a:rPr lang="en-US" b="1" dirty="0"/>
              <a:t>prerogative.</a:t>
            </a:r>
          </a:p>
          <a:p>
            <a:pPr marL="457200" lvl="0" indent="-457200">
              <a:buFont typeface="+mj-lt"/>
              <a:buAutoNum type="arabicPeriod"/>
            </a:pPr>
            <a:r>
              <a:rPr lang="en-US" dirty="0"/>
              <a:t>My friend, who is the son of </a:t>
            </a:r>
            <a:r>
              <a:rPr lang="en-US" dirty="0" smtClean="0"/>
              <a:t>the</a:t>
            </a:r>
            <a:br>
              <a:rPr lang="en-US" dirty="0" smtClean="0"/>
            </a:br>
            <a:r>
              <a:rPr lang="en-US" dirty="0" smtClean="0"/>
              <a:t>vice </a:t>
            </a:r>
            <a:r>
              <a:rPr lang="en-US" dirty="0"/>
              <a:t>president, has a lot of </a:t>
            </a:r>
            <a:r>
              <a:rPr lang="en-US" dirty="0" smtClean="0"/>
              <a:t/>
            </a:r>
            <a:br>
              <a:rPr lang="en-US" dirty="0" smtClean="0"/>
            </a:br>
            <a:r>
              <a:rPr lang="en-US" b="1" dirty="0" smtClean="0"/>
              <a:t>prerogatives</a:t>
            </a:r>
            <a:r>
              <a:rPr lang="en-US" dirty="0"/>
              <a:t>.</a:t>
            </a:r>
          </a:p>
          <a:p>
            <a:pPr marL="457200" indent="-457200">
              <a:buFont typeface="+mj-lt"/>
              <a:buAutoNum type="arabicPeriod"/>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pic>
        <p:nvPicPr>
          <p:cNvPr id="5" name="Picture 4" descr="Description: Macintosh HD:Users:cmichaud:Desktop:Screen Shot 2013-10-22 at 12.52.10 PM.png"/>
          <p:cNvPicPr/>
          <p:nvPr/>
        </p:nvPicPr>
        <p:blipFill>
          <a:blip r:embed="rId3">
            <a:extLst>
              <a:ext uri="{28A0092B-C50C-407E-A947-70E740481C1C}">
                <a14:useLocalDpi xmlns:a14="http://schemas.microsoft.com/office/drawing/2010/main" val="0"/>
              </a:ext>
            </a:extLst>
          </a:blip>
          <a:srcRect/>
          <a:stretch>
            <a:fillRect/>
          </a:stretch>
        </p:blipFill>
        <p:spPr bwMode="auto">
          <a:xfrm>
            <a:off x="5054087" y="3607381"/>
            <a:ext cx="3939729" cy="2875959"/>
          </a:xfrm>
          <a:prstGeom prst="rect">
            <a:avLst/>
          </a:prstGeom>
          <a:noFill/>
          <a:ln>
            <a:noFill/>
          </a:ln>
        </p:spPr>
      </p:pic>
    </p:spTree>
    <p:extLst>
      <p:ext uri="{BB962C8B-B14F-4D97-AF65-F5344CB8AC3E}">
        <p14:creationId xmlns:p14="http://schemas.microsoft.com/office/powerpoint/2010/main" val="20287008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332726" cy="685800"/>
          </a:xfrm>
        </p:spPr>
        <p:txBody>
          <a:bodyPr/>
          <a:lstStyle/>
          <a:p>
            <a:pPr lvl="0"/>
            <a:r>
              <a:rPr lang="en-US" dirty="0"/>
              <a:t>A closer look: </a:t>
            </a:r>
            <a:r>
              <a:rPr lang="en-US" dirty="0" smtClean="0"/>
              <a:t>“He </a:t>
            </a:r>
            <a:r>
              <a:rPr lang="en-US" dirty="0"/>
              <a:t>owns </a:t>
            </a:r>
            <a:r>
              <a:rPr lang="en-US" b="1" dirty="0"/>
              <a:t>prerogative</a:t>
            </a:r>
            <a:r>
              <a:rPr lang="en-US" b="1" dirty="0" smtClean="0"/>
              <a:t>.”</a:t>
            </a:r>
            <a:r>
              <a:rPr lang="en-US" b="1" dirty="0"/>
              <a:t/>
            </a:r>
            <a:br>
              <a:rPr lang="en-US" b="1" dirty="0"/>
            </a:br>
            <a:endParaRPr lang="en-US" dirty="0"/>
          </a:p>
        </p:txBody>
      </p:sp>
      <p:sp>
        <p:nvSpPr>
          <p:cNvPr id="3" name="Content Placeholder 2"/>
          <p:cNvSpPr>
            <a:spLocks noGrp="1"/>
          </p:cNvSpPr>
          <p:nvPr>
            <p:ph idx="1"/>
          </p:nvPr>
        </p:nvSpPr>
        <p:spPr/>
        <p:txBody>
          <a:bodyPr/>
          <a:lstStyle/>
          <a:p>
            <a:pPr marL="0" lvl="0" indent="0">
              <a:buNone/>
            </a:pPr>
            <a:r>
              <a:rPr lang="en-US" dirty="0" smtClean="0"/>
              <a:t>“owns prerogative” </a:t>
            </a:r>
            <a:r>
              <a:rPr lang="en-US" dirty="0" smtClean="0">
                <a:sym typeface="Wingdings"/>
              </a:rPr>
              <a:t> 30 results</a:t>
            </a:r>
          </a:p>
          <a:p>
            <a:pPr marL="0" indent="0">
              <a:buNone/>
            </a:pPr>
            <a:r>
              <a:rPr lang="en-US" dirty="0">
                <a:sym typeface="Wingdings"/>
              </a:rPr>
              <a:t>“owns </a:t>
            </a:r>
            <a:r>
              <a:rPr lang="en-US" dirty="0" smtClean="0">
                <a:sym typeface="Wingdings"/>
              </a:rPr>
              <a:t>a </a:t>
            </a:r>
            <a:r>
              <a:rPr lang="en-US" dirty="0">
                <a:sym typeface="Wingdings"/>
              </a:rPr>
              <a:t>prerogative”  </a:t>
            </a:r>
            <a:r>
              <a:rPr lang="en-US" dirty="0" smtClean="0">
                <a:sym typeface="Wingdings"/>
              </a:rPr>
              <a:t>6 results</a:t>
            </a:r>
          </a:p>
          <a:p>
            <a:pPr marL="0" lvl="0" indent="0">
              <a:buNone/>
            </a:pPr>
            <a:r>
              <a:rPr lang="en-US" dirty="0" smtClean="0">
                <a:sym typeface="Wingdings"/>
              </a:rPr>
              <a:t>“owns the prerogative”  22,900 results</a:t>
            </a:r>
          </a:p>
          <a:p>
            <a:pPr marL="0" lvl="0" indent="0">
              <a:buNone/>
            </a:pPr>
            <a:endParaRPr lang="en-US" dirty="0" smtClean="0"/>
          </a:p>
          <a:p>
            <a:pPr marL="0" lvl="0" indent="0">
              <a:buNone/>
            </a:pPr>
            <a:r>
              <a:rPr lang="en-US" dirty="0" smtClean="0"/>
              <a:t>“has prerogative” </a:t>
            </a:r>
            <a:r>
              <a:rPr lang="en-US" dirty="0" smtClean="0">
                <a:sym typeface="Wingdings"/>
              </a:rPr>
              <a:t> 3280 results</a:t>
            </a:r>
          </a:p>
          <a:p>
            <a:pPr marL="0" indent="0">
              <a:buNone/>
            </a:pPr>
            <a:r>
              <a:rPr lang="en-US" dirty="0"/>
              <a:t>“has </a:t>
            </a:r>
            <a:r>
              <a:rPr lang="en-US" dirty="0" smtClean="0"/>
              <a:t>a prerogative</a:t>
            </a:r>
            <a:r>
              <a:rPr lang="en-US" dirty="0"/>
              <a:t>” </a:t>
            </a:r>
            <a:r>
              <a:rPr lang="en-US" dirty="0">
                <a:sym typeface="Wingdings"/>
              </a:rPr>
              <a:t> </a:t>
            </a:r>
            <a:r>
              <a:rPr lang="en-US" dirty="0" smtClean="0">
                <a:sym typeface="Wingdings"/>
              </a:rPr>
              <a:t>91,000 </a:t>
            </a:r>
            <a:r>
              <a:rPr lang="en-US" dirty="0">
                <a:sym typeface="Wingdings"/>
              </a:rPr>
              <a:t>results</a:t>
            </a:r>
          </a:p>
          <a:p>
            <a:pPr marL="0" indent="0">
              <a:buNone/>
            </a:pPr>
            <a:r>
              <a:rPr lang="en-US" dirty="0"/>
              <a:t>“has </a:t>
            </a:r>
            <a:r>
              <a:rPr lang="en-US" dirty="0" smtClean="0"/>
              <a:t>the prerogative</a:t>
            </a:r>
            <a:r>
              <a:rPr lang="en-US" dirty="0"/>
              <a:t>” </a:t>
            </a:r>
            <a:r>
              <a:rPr lang="en-US" dirty="0">
                <a:sym typeface="Wingdings"/>
              </a:rPr>
              <a:t> </a:t>
            </a:r>
            <a:r>
              <a:rPr lang="en-US" dirty="0" smtClean="0">
                <a:sym typeface="Wingdings"/>
              </a:rPr>
              <a:t>336,000 </a:t>
            </a:r>
            <a:r>
              <a:rPr lang="en-US" dirty="0">
                <a:sym typeface="Wingdings"/>
              </a:rPr>
              <a:t>results</a:t>
            </a:r>
          </a:p>
          <a:p>
            <a:pPr marL="0" lvl="0" indent="0">
              <a:buNone/>
            </a:pPr>
            <a:endParaRPr lang="en-US" dirty="0" smtClean="0"/>
          </a:p>
          <a:p>
            <a:pPr marL="0" lvl="0" indent="0">
              <a:buNone/>
            </a:pPr>
            <a:endParaRPr lang="en-US" dirty="0" smtClean="0"/>
          </a:p>
          <a:p>
            <a:pPr marL="0" lvl="0" indent="0">
              <a:buNone/>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18426629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06" y="419100"/>
            <a:ext cx="7924800" cy="685800"/>
          </a:xfrm>
        </p:spPr>
        <p:txBody>
          <a:bodyPr/>
          <a:lstStyle/>
          <a:p>
            <a:r>
              <a:rPr lang="en-US" dirty="0"/>
              <a:t>Helping Learners Analyze New Words</a:t>
            </a:r>
            <a:br>
              <a:rPr lang="en-US" dirty="0"/>
            </a:br>
            <a:r>
              <a:rPr lang="en-US" dirty="0"/>
              <a:t>(example </a:t>
            </a:r>
            <a:r>
              <a:rPr lang="en-US" dirty="0" smtClean="0"/>
              <a:t>2)</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09600" y="1561659"/>
            <a:ext cx="7924800" cy="4153341"/>
          </a:xfrm>
        </p:spPr>
        <p:txBody>
          <a:bodyPr/>
          <a:lstStyle/>
          <a:p>
            <a:pPr marL="457200" lvl="0" indent="-457200">
              <a:buFont typeface="+mj-lt"/>
              <a:buAutoNum type="arabicPeriod"/>
            </a:pPr>
            <a:r>
              <a:rPr lang="en-US" dirty="0"/>
              <a:t>His annoying sound makes me feel </a:t>
            </a:r>
            <a:r>
              <a:rPr lang="en-US" b="1" dirty="0"/>
              <a:t>repugnant.</a:t>
            </a:r>
            <a:br>
              <a:rPr lang="en-US" b="1" dirty="0"/>
            </a:br>
            <a:endParaRPr lang="en-US" b="1" dirty="0"/>
          </a:p>
          <a:p>
            <a:pPr marL="457200" lvl="0" indent="-457200">
              <a:buFont typeface="+mj-lt"/>
              <a:buAutoNum type="arabicPeriod"/>
            </a:pPr>
            <a:r>
              <a:rPr lang="en-US" dirty="0" smtClean="0"/>
              <a:t>My </a:t>
            </a:r>
            <a:r>
              <a:rPr lang="en-US" dirty="0"/>
              <a:t>mother's food makes me feel </a:t>
            </a:r>
            <a:r>
              <a:rPr lang="en-US" b="1" dirty="0"/>
              <a:t>repugnant.</a:t>
            </a:r>
            <a:br>
              <a:rPr lang="en-US" b="1" dirty="0"/>
            </a:br>
            <a:endParaRPr lang="en-US" b="1" dirty="0"/>
          </a:p>
          <a:p>
            <a:pPr marL="457200" lvl="0" indent="-457200">
              <a:buFont typeface="+mj-lt"/>
              <a:buAutoNum type="arabicPeriod"/>
            </a:pPr>
            <a:r>
              <a:rPr lang="en-US" dirty="0" smtClean="0"/>
              <a:t>The </a:t>
            </a:r>
            <a:r>
              <a:rPr lang="en-US" dirty="0"/>
              <a:t>leftovers made me </a:t>
            </a:r>
            <a:r>
              <a:rPr lang="en-US" b="1" dirty="0"/>
              <a:t>repugnant.</a:t>
            </a:r>
            <a:br>
              <a:rPr lang="en-US" b="1" dirty="0"/>
            </a:br>
            <a:endParaRPr lang="en-US" b="1" dirty="0"/>
          </a:p>
          <a:p>
            <a:pPr marL="457200" indent="-457200">
              <a:buFont typeface="+mj-lt"/>
              <a:buAutoNum type="arabicPeriod"/>
            </a:pPr>
            <a:r>
              <a:rPr lang="en-US" dirty="0" smtClean="0"/>
              <a:t>She found it </a:t>
            </a:r>
            <a:r>
              <a:rPr lang="en-US" b="1" dirty="0"/>
              <a:t>repugnant </a:t>
            </a:r>
            <a:r>
              <a:rPr lang="en-US" dirty="0"/>
              <a:t>when </a:t>
            </a:r>
            <a:r>
              <a:rPr lang="en-US" dirty="0" smtClean="0"/>
              <a:t>he</a:t>
            </a:r>
            <a:br>
              <a:rPr lang="en-US" dirty="0" smtClean="0"/>
            </a:br>
            <a:r>
              <a:rPr lang="en-US" dirty="0" smtClean="0"/>
              <a:t>was </a:t>
            </a:r>
            <a:r>
              <a:rPr lang="en-US" dirty="0"/>
              <a:t>asking if </a:t>
            </a:r>
            <a:r>
              <a:rPr lang="en-US" dirty="0" smtClean="0"/>
              <a:t>she </a:t>
            </a:r>
            <a:r>
              <a:rPr lang="en-US" dirty="0"/>
              <a:t>wanted that </a:t>
            </a:r>
            <a:r>
              <a:rPr lang="en-US" dirty="0" smtClean="0"/>
              <a:t/>
            </a:r>
            <a:br>
              <a:rPr lang="en-US" dirty="0" smtClean="0"/>
            </a:br>
            <a:r>
              <a:rPr lang="en-US" dirty="0" smtClean="0"/>
              <a:t>food</a:t>
            </a:r>
            <a:r>
              <a:rPr lang="en-US" dirty="0"/>
              <a:t>.</a:t>
            </a:r>
            <a:br>
              <a:rPr lang="en-US" dirty="0"/>
            </a:b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pic>
        <p:nvPicPr>
          <p:cNvPr id="5" name="Picture 4" descr="Description: Macintosh HD:Users:cmichaud:Desktop:Screen Shot 2013-10-22 at 12.51.46 PM.png"/>
          <p:cNvPicPr/>
          <p:nvPr/>
        </p:nvPicPr>
        <p:blipFill>
          <a:blip r:embed="rId3">
            <a:extLst>
              <a:ext uri="{28A0092B-C50C-407E-A947-70E740481C1C}">
                <a14:useLocalDpi xmlns:a14="http://schemas.microsoft.com/office/drawing/2010/main" val="0"/>
              </a:ext>
            </a:extLst>
          </a:blip>
          <a:srcRect/>
          <a:stretch>
            <a:fillRect/>
          </a:stretch>
        </p:blipFill>
        <p:spPr bwMode="auto">
          <a:xfrm>
            <a:off x="5698373" y="3603829"/>
            <a:ext cx="3248887" cy="2739339"/>
          </a:xfrm>
          <a:prstGeom prst="rect">
            <a:avLst/>
          </a:prstGeom>
          <a:noFill/>
          <a:ln>
            <a:noFill/>
          </a:ln>
        </p:spPr>
      </p:pic>
    </p:spTree>
    <p:extLst>
      <p:ext uri="{BB962C8B-B14F-4D97-AF65-F5344CB8AC3E}">
        <p14:creationId xmlns:p14="http://schemas.microsoft.com/office/powerpoint/2010/main" val="3552115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332726" cy="685800"/>
          </a:xfrm>
        </p:spPr>
        <p:txBody>
          <a:bodyPr/>
          <a:lstStyle/>
          <a:p>
            <a:pPr lvl="0"/>
            <a:r>
              <a:rPr lang="en-US" dirty="0"/>
              <a:t>A closer look: </a:t>
            </a:r>
            <a:r>
              <a:rPr lang="en-US" dirty="0" smtClean="0"/>
              <a:t/>
            </a:r>
            <a:br>
              <a:rPr lang="en-US" dirty="0" smtClean="0"/>
            </a:br>
            <a:r>
              <a:rPr lang="en-US" dirty="0" smtClean="0"/>
              <a:t>“</a:t>
            </a:r>
            <a:r>
              <a:rPr lang="en-US" dirty="0"/>
              <a:t>The leftovers made me </a:t>
            </a:r>
            <a:r>
              <a:rPr lang="en-US" b="1" dirty="0" smtClean="0"/>
              <a:t>repugnant.”</a:t>
            </a:r>
            <a:r>
              <a:rPr lang="en-US" b="1" dirty="0"/>
              <a:t/>
            </a:r>
            <a:br>
              <a:rPr lang="en-US" b="1" dirty="0"/>
            </a:br>
            <a:endParaRPr lang="en-US" dirty="0"/>
          </a:p>
        </p:txBody>
      </p:sp>
      <p:sp>
        <p:nvSpPr>
          <p:cNvPr id="3" name="Content Placeholder 2"/>
          <p:cNvSpPr>
            <a:spLocks noGrp="1"/>
          </p:cNvSpPr>
          <p:nvPr>
            <p:ph idx="1"/>
          </p:nvPr>
        </p:nvSpPr>
        <p:spPr>
          <a:xfrm>
            <a:off x="188802" y="2093652"/>
            <a:ext cx="8345598" cy="3621347"/>
          </a:xfrm>
        </p:spPr>
        <p:txBody>
          <a:bodyPr/>
          <a:lstStyle/>
          <a:p>
            <a:pPr marL="0" lvl="0" indent="0">
              <a:buNone/>
            </a:pPr>
            <a:r>
              <a:rPr lang="en-US" dirty="0" smtClean="0"/>
              <a:t>“me repugnant” </a:t>
            </a:r>
            <a:r>
              <a:rPr lang="en-US" dirty="0" smtClean="0">
                <a:sym typeface="Wingdings"/>
              </a:rPr>
              <a:t> 8590 results</a:t>
            </a:r>
          </a:p>
          <a:p>
            <a:pPr marL="0" lvl="0" indent="0">
              <a:buNone/>
            </a:pPr>
            <a:endParaRPr lang="en-US" dirty="0" smtClean="0"/>
          </a:p>
          <a:p>
            <a:pPr marL="0" lvl="0" indent="0">
              <a:buNone/>
            </a:pPr>
            <a:r>
              <a:rPr lang="en-US" dirty="0"/>
              <a:t>repugnant </a:t>
            </a:r>
            <a:endParaRPr lang="en-US" dirty="0" smtClean="0"/>
          </a:p>
          <a:p>
            <a:pPr marL="0" lvl="0" indent="0">
              <a:buNone/>
            </a:pPr>
            <a:r>
              <a:rPr lang="en-US" dirty="0" smtClean="0"/>
              <a:t>in </a:t>
            </a:r>
            <a:r>
              <a:rPr lang="en-US" dirty="0"/>
              <a:t>a </a:t>
            </a:r>
            <a:r>
              <a:rPr lang="en-US" dirty="0" smtClean="0"/>
              <a:t>sentence </a:t>
            </a:r>
          </a:p>
          <a:p>
            <a:pPr marL="0" lvl="0" indent="0">
              <a:buNone/>
            </a:pPr>
            <a:r>
              <a:rPr lang="en-US" dirty="0" smtClean="0">
                <a:sym typeface="Wingdings"/>
              </a:rPr>
              <a:t> </a:t>
            </a:r>
            <a:endParaRPr lang="en-US" dirty="0" smtClean="0"/>
          </a:p>
          <a:p>
            <a:pPr marL="0" lvl="0" indent="0">
              <a:buNone/>
            </a:pPr>
            <a:endParaRPr lang="en-US" dirty="0" smtClean="0"/>
          </a:p>
          <a:p>
            <a:pPr marL="0" lvl="0" indent="0">
              <a:buNone/>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pic>
        <p:nvPicPr>
          <p:cNvPr id="5" name="Picture 4" descr="Screen Shot 2015-05-05 at 11.32.06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822" y="2986029"/>
            <a:ext cx="6850177" cy="3700360"/>
          </a:xfrm>
          <a:prstGeom prst="rect">
            <a:avLst/>
          </a:prstGeom>
        </p:spPr>
      </p:pic>
    </p:spTree>
    <p:extLst>
      <p:ext uri="{BB962C8B-B14F-4D97-AF65-F5344CB8AC3E}">
        <p14:creationId xmlns:p14="http://schemas.microsoft.com/office/powerpoint/2010/main" val="38279287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(and how) should students implement these techniques?</a:t>
            </a:r>
            <a:endParaRPr lang="en-US" dirty="0"/>
          </a:p>
        </p:txBody>
      </p:sp>
      <p:sp>
        <p:nvSpPr>
          <p:cNvPr id="3" name="Content Placeholder 2"/>
          <p:cNvSpPr>
            <a:spLocks noGrp="1"/>
          </p:cNvSpPr>
          <p:nvPr>
            <p:ph idx="1"/>
          </p:nvPr>
        </p:nvSpPr>
        <p:spPr>
          <a:xfrm>
            <a:off x="609600" y="2230942"/>
            <a:ext cx="8534400" cy="3484058"/>
          </a:xfrm>
        </p:spPr>
        <p:txBody>
          <a:bodyPr/>
          <a:lstStyle/>
          <a:p>
            <a:r>
              <a:rPr lang="en-US" dirty="0" smtClean="0"/>
              <a:t>For homework—to help with initial stages of vocabulary analysis (flipped classrooms)</a:t>
            </a:r>
          </a:p>
          <a:p>
            <a:r>
              <a:rPr lang="en-US" dirty="0" smtClean="0"/>
              <a:t>For follow-up homework—to analyze errors in own/classmates’ sentences</a:t>
            </a:r>
          </a:p>
          <a:p>
            <a:r>
              <a:rPr lang="en-US" dirty="0" smtClean="0"/>
              <a:t>In class, in groups—to analyze errors in own/classmates’ sentences</a:t>
            </a:r>
          </a:p>
          <a:p>
            <a:r>
              <a:rPr lang="en-US" dirty="0" smtClean="0"/>
              <a:t>In class, individually during full-group discussion—to quickly access information to troubleshoot a word/concept</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2545607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903"/>
            <a:ext cx="9014579" cy="1132897"/>
          </a:xfrm>
        </p:spPr>
        <p:txBody>
          <a:bodyPr/>
          <a:lstStyle/>
          <a:p>
            <a:r>
              <a:rPr lang="en-US" sz="3200" dirty="0" smtClean="0"/>
              <a:t>Another Benefit: Help </a:t>
            </a:r>
            <a:r>
              <a:rPr lang="en-US" sz="3200" dirty="0" smtClean="0"/>
              <a:t>Learners Avoid Plagiarism</a:t>
            </a:r>
            <a:endParaRPr lang="en-US" sz="3200" dirty="0"/>
          </a:p>
        </p:txBody>
      </p:sp>
      <p:sp>
        <p:nvSpPr>
          <p:cNvPr id="3" name="Content Placeholder 2"/>
          <p:cNvSpPr>
            <a:spLocks noGrp="1"/>
          </p:cNvSpPr>
          <p:nvPr>
            <p:ph idx="1"/>
          </p:nvPr>
        </p:nvSpPr>
        <p:spPr>
          <a:xfrm>
            <a:off x="0" y="995343"/>
            <a:ext cx="9319929" cy="4719657"/>
          </a:xfrm>
        </p:spPr>
        <p:txBody>
          <a:bodyPr/>
          <a:lstStyle/>
          <a:p>
            <a:pPr marL="0" indent="0">
              <a:buNone/>
            </a:pPr>
            <a:r>
              <a:rPr lang="en-US" dirty="0" smtClean="0"/>
              <a:t>Teach vocabulary itself:</a:t>
            </a:r>
          </a:p>
          <a:p>
            <a:r>
              <a:rPr lang="en-US" dirty="0" smtClean="0"/>
              <a:t>“</a:t>
            </a:r>
            <a:r>
              <a:rPr lang="en-US" dirty="0" smtClean="0"/>
              <a:t>What </a:t>
            </a:r>
            <a:r>
              <a:rPr lang="en-US" dirty="0"/>
              <a:t>we call plagiarism [among ESL students in academic writing classes] may more often be a result of lexical limitations, even lexical ignorance and desperation, than cultural differences or outright cheating. […] [W]hat was missing was appropriate directed vocabulary instruction to allow for proper paraphrasing and </a:t>
            </a:r>
            <a:r>
              <a:rPr lang="en-US" dirty="0" smtClean="0"/>
              <a:t>summarizing” </a:t>
            </a:r>
            <a:r>
              <a:rPr lang="en-US" dirty="0"/>
              <a:t>(Folse 2008, p. 3).</a:t>
            </a:r>
          </a:p>
          <a:p>
            <a:pPr marL="0" indent="0">
              <a:buNone/>
            </a:pPr>
            <a:r>
              <a:rPr lang="en-US" dirty="0"/>
              <a:t> </a:t>
            </a:r>
            <a:endParaRPr lang="en-US" dirty="0" smtClean="0"/>
          </a:p>
          <a:p>
            <a:pPr marL="0" indent="0">
              <a:buNone/>
            </a:pPr>
            <a:r>
              <a:rPr lang="en-US" dirty="0" smtClean="0"/>
              <a:t>Teach responsible Googling.</a:t>
            </a:r>
          </a:p>
          <a:p>
            <a:r>
              <a:rPr lang="en-US" dirty="0" smtClean="0"/>
              <a:t>Copy/paste dangers</a:t>
            </a:r>
          </a:p>
          <a:p>
            <a:r>
              <a:rPr lang="en-US" dirty="0" smtClean="0"/>
              <a:t>Citation specifics: </a:t>
            </a:r>
            <a:r>
              <a:rPr lang="en-US" dirty="0" smtClean="0">
                <a:hlinkClick r:id="rId3"/>
              </a:rPr>
              <a:t>https</a:t>
            </a:r>
            <a:r>
              <a:rPr lang="en-US" dirty="0">
                <a:hlinkClick r:id="rId3"/>
              </a:rPr>
              <a:t>://owl.english.purdue.edu/owl/resource/747/08</a:t>
            </a:r>
            <a:r>
              <a:rPr lang="en-US" dirty="0" smtClean="0">
                <a:hlinkClick r:id="rId3"/>
              </a:rPr>
              <a:t>/</a:t>
            </a:r>
            <a:endParaRPr lang="en-US" dirty="0" smtClean="0"/>
          </a:p>
          <a:p>
            <a:endParaRPr lang="en-US" dirty="0"/>
          </a:p>
          <a:p>
            <a:pPr marL="0" indent="0">
              <a:buNone/>
            </a:pPr>
            <a:endParaRPr lang="en-US" dirty="0" smtClean="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2530186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Plagiarism Quizzes</a:t>
            </a:r>
            <a:endParaRPr lang="en-US" dirty="0"/>
          </a:p>
        </p:txBody>
      </p:sp>
      <p:sp>
        <p:nvSpPr>
          <p:cNvPr id="3" name="Content Placeholder 2"/>
          <p:cNvSpPr>
            <a:spLocks noGrp="1"/>
          </p:cNvSpPr>
          <p:nvPr>
            <p:ph idx="1"/>
          </p:nvPr>
        </p:nvSpPr>
        <p:spPr>
          <a:xfrm>
            <a:off x="609600" y="1828800"/>
            <a:ext cx="8534400" cy="3886200"/>
          </a:xfrm>
        </p:spPr>
        <p:txBody>
          <a:bodyPr/>
          <a:lstStyle/>
          <a:p>
            <a:r>
              <a:rPr lang="en-US" dirty="0" smtClean="0"/>
              <a:t>Indiana University Bloomington School </a:t>
            </a:r>
            <a:r>
              <a:rPr lang="en-US" dirty="0"/>
              <a:t>of Education </a:t>
            </a:r>
            <a:r>
              <a:rPr lang="en-US" dirty="0">
                <a:hlinkClick r:id="rId3"/>
              </a:rPr>
              <a:t>https://www.indiana.edu/~istd/</a:t>
            </a:r>
            <a:r>
              <a:rPr lang="en-US" dirty="0" smtClean="0">
                <a:hlinkClick r:id="rId3"/>
              </a:rPr>
              <a:t>plagiarism_test_practice.php</a:t>
            </a:r>
            <a:r>
              <a:rPr lang="en-US" dirty="0" smtClean="0"/>
              <a:t/>
            </a:r>
            <a:br>
              <a:rPr lang="en-US" dirty="0" smtClean="0"/>
            </a:br>
            <a:endParaRPr lang="en-US" dirty="0" smtClean="0"/>
          </a:p>
          <a:p>
            <a:r>
              <a:rPr lang="en-US" dirty="0" smtClean="0"/>
              <a:t>Clark College Information and </a:t>
            </a:r>
            <a:r>
              <a:rPr lang="en-US" dirty="0"/>
              <a:t>Research Instruction Suite </a:t>
            </a:r>
            <a:r>
              <a:rPr lang="en-US" dirty="0">
                <a:hlinkClick r:id="rId4"/>
              </a:rPr>
              <a:t>http://www.clark.edu/Library/iris/quiz/</a:t>
            </a:r>
            <a:r>
              <a:rPr lang="en-US" dirty="0" smtClean="0">
                <a:hlinkClick r:id="rId4"/>
              </a:rPr>
              <a:t>plagiarism_quiz_home.php</a:t>
            </a:r>
            <a:r>
              <a:rPr lang="en-US" dirty="0" smtClean="0"/>
              <a:t/>
            </a:r>
            <a:br>
              <a:rPr lang="en-US" dirty="0" smtClean="0"/>
            </a:br>
            <a:endParaRPr lang="en-US" dirty="0" smtClean="0"/>
          </a:p>
          <a:p>
            <a:r>
              <a:rPr lang="en-US" dirty="0" smtClean="0"/>
              <a:t>University of </a:t>
            </a:r>
            <a:r>
              <a:rPr lang="en-US" dirty="0"/>
              <a:t>Southern Mississippi </a:t>
            </a:r>
            <a:r>
              <a:rPr lang="en-US" dirty="0">
                <a:hlinkClick r:id="rId5"/>
              </a:rPr>
              <a:t>http://www.lib.usm.edu/legacy/plag/acceptuse1.</a:t>
            </a:r>
            <a:r>
              <a:rPr lang="en-US" dirty="0" smtClean="0">
                <a:hlinkClick r:id="rId5"/>
              </a:rPr>
              <a:t>php</a:t>
            </a:r>
            <a:endParaRPr lang="en-US" dirty="0" smtClean="0"/>
          </a:p>
          <a:p>
            <a:endParaRPr lang="en-US" dirty="0" smtClean="0"/>
          </a:p>
          <a:p>
            <a:pPr marL="0" indent="0">
              <a:buNone/>
            </a:pPr>
            <a:r>
              <a:rPr lang="en-US" dirty="0"/>
              <a:t> </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22010383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6891"/>
            <a:ext cx="7924800" cy="685800"/>
          </a:xfrm>
        </p:spPr>
        <p:txBody>
          <a:bodyPr/>
          <a:lstStyle/>
          <a:p>
            <a:r>
              <a:rPr lang="en-US" dirty="0" smtClean="0"/>
              <a:t>The Problem:</a:t>
            </a:r>
            <a:endParaRPr lang="en-US" dirty="0"/>
          </a:p>
        </p:txBody>
      </p:sp>
      <p:sp>
        <p:nvSpPr>
          <p:cNvPr id="3" name="Content Placeholder 2"/>
          <p:cNvSpPr>
            <a:spLocks noGrp="1"/>
          </p:cNvSpPr>
          <p:nvPr>
            <p:ph idx="1"/>
          </p:nvPr>
        </p:nvSpPr>
        <p:spPr>
          <a:xfrm>
            <a:off x="609600" y="1304389"/>
            <a:ext cx="7924800" cy="1407390"/>
          </a:xfrm>
        </p:spPr>
        <p:txBody>
          <a:bodyPr/>
          <a:lstStyle/>
          <a:p>
            <a:pPr lvl="0"/>
            <a:r>
              <a:rPr lang="en-US" dirty="0"/>
              <a:t>Though learners can provide passable definitions of many words, they cannot use them correctly in speech or writing. </a:t>
            </a:r>
            <a:r>
              <a:rPr lang="en-US" dirty="0" smtClean="0"/>
              <a:t> </a:t>
            </a: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
        <p:nvSpPr>
          <p:cNvPr id="6" name="Title 1"/>
          <p:cNvSpPr txBox="1">
            <a:spLocks/>
          </p:cNvSpPr>
          <p:nvPr/>
        </p:nvSpPr>
        <p:spPr bwMode="auto">
          <a:xfrm>
            <a:off x="609600" y="304569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ea typeface="Osaka" charset="0"/>
                <a:cs typeface="Osaka" charset="0"/>
              </a:defRPr>
            </a:lvl2pPr>
            <a:lvl3pPr algn="l" rtl="0" eaLnBrk="1" fontAlgn="base" hangingPunct="1">
              <a:spcBef>
                <a:spcPct val="0"/>
              </a:spcBef>
              <a:spcAft>
                <a:spcPct val="0"/>
              </a:spcAft>
              <a:defRPr sz="3600">
                <a:solidFill>
                  <a:schemeClr val="tx1"/>
                </a:solidFill>
                <a:latin typeface="Arial" charset="0"/>
                <a:ea typeface="Osaka" charset="0"/>
                <a:cs typeface="Osaka" charset="0"/>
              </a:defRPr>
            </a:lvl3pPr>
            <a:lvl4pPr algn="l" rtl="0" eaLnBrk="1" fontAlgn="base" hangingPunct="1">
              <a:spcBef>
                <a:spcPct val="0"/>
              </a:spcBef>
              <a:spcAft>
                <a:spcPct val="0"/>
              </a:spcAft>
              <a:defRPr sz="3600">
                <a:solidFill>
                  <a:schemeClr val="tx1"/>
                </a:solidFill>
                <a:latin typeface="Arial" charset="0"/>
                <a:ea typeface="Osaka" charset="0"/>
                <a:cs typeface="Osaka" charset="0"/>
              </a:defRPr>
            </a:lvl4pPr>
            <a:lvl5pPr algn="l" rtl="0" eaLnBrk="1" fontAlgn="base" hangingPunct="1">
              <a:spcBef>
                <a:spcPct val="0"/>
              </a:spcBef>
              <a:spcAft>
                <a:spcPct val="0"/>
              </a:spcAft>
              <a:defRPr sz="3600">
                <a:solidFill>
                  <a:schemeClr val="tx1"/>
                </a:solidFill>
                <a:latin typeface="Arial" charset="0"/>
                <a:ea typeface="Osaka" charset="0"/>
                <a:cs typeface="Osaka" charset="0"/>
              </a:defRPr>
            </a:lvl5pPr>
            <a:lvl6pPr marL="457200" algn="l" rtl="0" eaLnBrk="1" fontAlgn="base" hangingPunct="1">
              <a:spcBef>
                <a:spcPct val="0"/>
              </a:spcBef>
              <a:spcAft>
                <a:spcPct val="0"/>
              </a:spcAft>
              <a:defRPr sz="3600">
                <a:solidFill>
                  <a:schemeClr val="tx1"/>
                </a:solidFill>
                <a:latin typeface="Arial" charset="0"/>
                <a:ea typeface="Osaka" charset="0"/>
                <a:cs typeface="Osaka" charset="0"/>
              </a:defRPr>
            </a:lvl6pPr>
            <a:lvl7pPr marL="914400" algn="l" rtl="0" eaLnBrk="1" fontAlgn="base" hangingPunct="1">
              <a:spcBef>
                <a:spcPct val="0"/>
              </a:spcBef>
              <a:spcAft>
                <a:spcPct val="0"/>
              </a:spcAft>
              <a:defRPr sz="3600">
                <a:solidFill>
                  <a:schemeClr val="tx1"/>
                </a:solidFill>
                <a:latin typeface="Arial" charset="0"/>
                <a:ea typeface="Osaka" charset="0"/>
                <a:cs typeface="Osaka" charset="0"/>
              </a:defRPr>
            </a:lvl7pPr>
            <a:lvl8pPr marL="1371600" algn="l" rtl="0" eaLnBrk="1" fontAlgn="base" hangingPunct="1">
              <a:spcBef>
                <a:spcPct val="0"/>
              </a:spcBef>
              <a:spcAft>
                <a:spcPct val="0"/>
              </a:spcAft>
              <a:defRPr sz="3600">
                <a:solidFill>
                  <a:schemeClr val="tx1"/>
                </a:solidFill>
                <a:latin typeface="Arial" charset="0"/>
                <a:ea typeface="Osaka" charset="0"/>
                <a:cs typeface="Osaka" charset="0"/>
              </a:defRPr>
            </a:lvl8pPr>
            <a:lvl9pPr marL="1828800" algn="l" rtl="0" eaLnBrk="1" fontAlgn="base" hangingPunct="1">
              <a:spcBef>
                <a:spcPct val="0"/>
              </a:spcBef>
              <a:spcAft>
                <a:spcPct val="0"/>
              </a:spcAft>
              <a:defRPr sz="3600">
                <a:solidFill>
                  <a:schemeClr val="tx1"/>
                </a:solidFill>
                <a:latin typeface="Arial" charset="0"/>
                <a:ea typeface="Osaka" charset="0"/>
                <a:cs typeface="Osaka" charset="0"/>
              </a:defRPr>
            </a:lvl9pPr>
          </a:lstStyle>
          <a:p>
            <a:r>
              <a:rPr lang="en-US" dirty="0" smtClean="0"/>
              <a:t>One Solution:</a:t>
            </a:r>
            <a:endParaRPr lang="en-US" dirty="0"/>
          </a:p>
        </p:txBody>
      </p:sp>
      <p:sp>
        <p:nvSpPr>
          <p:cNvPr id="7" name="Content Placeholder 2"/>
          <p:cNvSpPr txBox="1">
            <a:spLocks/>
          </p:cNvSpPr>
          <p:nvPr/>
        </p:nvSpPr>
        <p:spPr bwMode="auto">
          <a:xfrm>
            <a:off x="609600" y="3790384"/>
            <a:ext cx="7924800" cy="140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75B4"/>
              </a:buClr>
              <a:buFont typeface="Wingdings"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2pPr>
            <a:lvl3pPr marL="11430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5pPr>
            <a:lvl6pPr marL="25146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6pPr>
            <a:lvl7pPr marL="29718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7pPr>
            <a:lvl8pPr marL="34290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8pPr>
            <a:lvl9pPr marL="38862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9pPr>
          </a:lstStyle>
          <a:p>
            <a:r>
              <a:rPr lang="en-US" dirty="0"/>
              <a:t>S</a:t>
            </a:r>
            <a:r>
              <a:rPr lang="en-US" dirty="0" smtClean="0"/>
              <a:t>earch </a:t>
            </a:r>
            <a:r>
              <a:rPr lang="en-US" dirty="0"/>
              <a:t>engines </a:t>
            </a:r>
            <a:r>
              <a:rPr lang="en-US" dirty="0" smtClean="0"/>
              <a:t>such as Google can </a:t>
            </a:r>
            <a:r>
              <a:rPr lang="en-US" dirty="0"/>
              <a:t>help learners compare definitions and usage patterns via simple forms of corpus analysis. Learners produce more appropriate sentences for new vocabulary when using these techniques.  </a:t>
            </a:r>
          </a:p>
        </p:txBody>
      </p:sp>
    </p:spTree>
    <p:extLst>
      <p:ext uri="{BB962C8B-B14F-4D97-AF65-F5344CB8AC3E}">
        <p14:creationId xmlns:p14="http://schemas.microsoft.com/office/powerpoint/2010/main" val="1909011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Folse, K.S. (2008). Myth </a:t>
            </a:r>
            <a:r>
              <a:rPr lang="en-US" dirty="0"/>
              <a:t>1: Teaching Vocabulary is not the Writing Teacher's </a:t>
            </a:r>
            <a:r>
              <a:rPr lang="en-US" dirty="0" smtClean="0"/>
              <a:t>Job.” </a:t>
            </a:r>
            <a:r>
              <a:rPr lang="en-US" i="1" dirty="0" smtClean="0"/>
              <a:t>Writing </a:t>
            </a:r>
            <a:r>
              <a:rPr lang="en-US" i="1" dirty="0"/>
              <a:t>Myths: Applying Second Language Research to Classroom Teaching</a:t>
            </a:r>
            <a:r>
              <a:rPr lang="en-US" dirty="0"/>
              <a:t>, ed. Joy Reid et </a:t>
            </a:r>
            <a:r>
              <a:rPr lang="en-US" dirty="0" smtClean="0"/>
              <a:t>al.</a:t>
            </a:r>
            <a:r>
              <a:rPr lang="en-US" dirty="0"/>
              <a:t> </a:t>
            </a:r>
            <a:r>
              <a:rPr lang="en-US" dirty="0" smtClean="0"/>
              <a:t>Ann </a:t>
            </a:r>
            <a:r>
              <a:rPr lang="en-US" dirty="0"/>
              <a:t>Arbor: </a:t>
            </a:r>
            <a:r>
              <a:rPr lang="en-US" dirty="0" smtClean="0"/>
              <a:t>Michigan.</a:t>
            </a:r>
          </a:p>
          <a:p>
            <a:r>
              <a:rPr lang="en-US" dirty="0" smtClean="0"/>
              <a:t>Murphy</a:t>
            </a:r>
            <a:r>
              <a:rPr lang="en-US" dirty="0"/>
              <a:t>, J. M.  (2004). </a:t>
            </a:r>
            <a:r>
              <a:rPr lang="en-US" dirty="0" smtClean="0"/>
              <a:t>Attending </a:t>
            </a:r>
            <a:r>
              <a:rPr lang="en-US" dirty="0"/>
              <a:t>to word-stress while learning new vocabulary. </a:t>
            </a:r>
            <a:r>
              <a:rPr lang="en-US" i="1" dirty="0" smtClean="0"/>
              <a:t>English </a:t>
            </a:r>
            <a:r>
              <a:rPr lang="en-US" i="1" dirty="0"/>
              <a:t>for Specific Purposes Journal</a:t>
            </a:r>
            <a:r>
              <a:rPr lang="en-US" dirty="0"/>
              <a:t>, </a:t>
            </a:r>
            <a:r>
              <a:rPr lang="en-US" i="1" dirty="0"/>
              <a:t>23</a:t>
            </a:r>
            <a:r>
              <a:rPr lang="en-US" dirty="0"/>
              <a:t>(1), 67-83.  </a:t>
            </a:r>
          </a:p>
          <a:p>
            <a:pPr lvl="0"/>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37427830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3" y="1"/>
            <a:ext cx="8708571" cy="5134428"/>
          </a:xfrm>
        </p:spPr>
        <p:txBody>
          <a:bodyPr>
            <a:normAutofit/>
          </a:bodyPr>
          <a:lstStyle/>
          <a:p>
            <a:r>
              <a:rPr lang="en-US" dirty="0" smtClean="0"/>
              <a:t/>
            </a:r>
            <a:br>
              <a:rPr lang="en-US" dirty="0" smtClean="0"/>
            </a:br>
            <a:r>
              <a:rPr lang="en-US" dirty="0" smtClean="0"/>
              <a:t/>
            </a:r>
            <a:br>
              <a:rPr lang="en-US" dirty="0" smtClean="0"/>
            </a:br>
            <a:r>
              <a:rPr lang="en-US" dirty="0" smtClean="0"/>
              <a:t>Thank you!</a:t>
            </a:r>
            <a:r>
              <a:rPr lang="en-US" dirty="0"/>
              <a:t/>
            </a:r>
            <a:br>
              <a:rPr lang="en-US" dirty="0"/>
            </a:br>
            <a:r>
              <a:rPr lang="en-US" dirty="0" smtClean="0"/>
              <a:t/>
            </a:r>
            <a:br>
              <a:rPr lang="en-US" dirty="0" smtClean="0"/>
            </a:br>
            <a:r>
              <a:rPr lang="en-US" dirty="0" smtClean="0"/>
              <a:t>Christina Michaud</a:t>
            </a:r>
            <a:br>
              <a:rPr lang="en-US" dirty="0" smtClean="0"/>
            </a:br>
            <a:r>
              <a:rPr lang="en-US" dirty="0" smtClean="0"/>
              <a:t>Boston University</a:t>
            </a:r>
            <a:br>
              <a:rPr lang="en-US" dirty="0" smtClean="0"/>
            </a:br>
            <a:r>
              <a:rPr lang="en-US" dirty="0"/>
              <a:t/>
            </a:r>
            <a:br>
              <a:rPr lang="en-US" dirty="0"/>
            </a:br>
            <a:r>
              <a:rPr lang="en-US" dirty="0" err="1" smtClean="0"/>
              <a:t>cmichaud@bu.edu</a:t>
            </a:r>
            <a:endParaRPr lang="en-US" dirty="0"/>
          </a:p>
        </p:txBody>
      </p:sp>
    </p:spTree>
    <p:extLst>
      <p:ext uri="{BB962C8B-B14F-4D97-AF65-F5344CB8AC3E}">
        <p14:creationId xmlns:p14="http://schemas.microsoft.com/office/powerpoint/2010/main" val="31719597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errors in university-level ESL learners’ vocabulary logs:</a:t>
            </a:r>
            <a:endParaRPr lang="en-US" dirty="0"/>
          </a:p>
        </p:txBody>
      </p:sp>
      <p:sp>
        <p:nvSpPr>
          <p:cNvPr id="3" name="Content Placeholder 2"/>
          <p:cNvSpPr>
            <a:spLocks noGrp="1"/>
          </p:cNvSpPr>
          <p:nvPr>
            <p:ph idx="1"/>
          </p:nvPr>
        </p:nvSpPr>
        <p:spPr>
          <a:xfrm>
            <a:off x="609600" y="2568222"/>
            <a:ext cx="7924800" cy="3146778"/>
          </a:xfrm>
        </p:spPr>
        <p:txBody>
          <a:bodyPr/>
          <a:lstStyle/>
          <a:p>
            <a:pPr marL="457200" indent="-457200">
              <a:buFont typeface="+mj-lt"/>
              <a:buAutoNum type="arabicPeriod"/>
            </a:pPr>
            <a:r>
              <a:rPr lang="en-US" dirty="0"/>
              <a:t>He had a </a:t>
            </a:r>
            <a:r>
              <a:rPr lang="en-US" b="1" dirty="0"/>
              <a:t>hanker</a:t>
            </a:r>
            <a:r>
              <a:rPr lang="en-US" dirty="0"/>
              <a:t> for a better-paying job. </a:t>
            </a:r>
            <a:endParaRPr lang="en-US" dirty="0" smtClean="0"/>
          </a:p>
          <a:p>
            <a:pPr marL="457200" indent="-457200">
              <a:buFont typeface="+mj-lt"/>
              <a:buAutoNum type="arabicPeriod"/>
            </a:pPr>
            <a:r>
              <a:rPr lang="en-US" kern="1200" dirty="0"/>
              <a:t>Subsequent events vindicated his </a:t>
            </a:r>
            <a:r>
              <a:rPr lang="en-US" b="1" kern="1200" dirty="0"/>
              <a:t>guilty </a:t>
            </a:r>
            <a:r>
              <a:rPr lang="en-US" kern="1200" dirty="0"/>
              <a:t>because he shoplifted again at a department store</a:t>
            </a:r>
            <a:r>
              <a:rPr lang="en-US" kern="1200" dirty="0" smtClean="0"/>
              <a:t>.</a:t>
            </a:r>
          </a:p>
          <a:p>
            <a:pPr marL="457200" lvl="0" indent="-457200">
              <a:buFont typeface="+mj-lt"/>
              <a:buAutoNum type="arabicPeriod"/>
            </a:pPr>
            <a:r>
              <a:rPr lang="en-US" dirty="0"/>
              <a:t>It's pretty easy for me to think of something that is not </a:t>
            </a:r>
            <a:r>
              <a:rPr lang="en-US" b="1" dirty="0"/>
              <a:t>relevance</a:t>
            </a:r>
            <a:r>
              <a:rPr lang="en-US" dirty="0"/>
              <a:t> to the topic.</a:t>
            </a:r>
          </a:p>
          <a:p>
            <a:pPr marL="457200" indent="-457200">
              <a:buFont typeface="+mj-lt"/>
              <a:buAutoNum type="arabicPeriod"/>
            </a:pPr>
            <a:endParaRPr lang="en-US" kern="1200" dirty="0"/>
          </a:p>
          <a:p>
            <a:pPr marL="457200" indent="-457200">
              <a:buFont typeface="+mj-lt"/>
              <a:buAutoNum type="arabicPeriod"/>
            </a:pPr>
            <a:endParaRPr lang="en-US" dirty="0"/>
          </a:p>
          <a:p>
            <a:pPr marL="457200" lvl="0" indent="-457200">
              <a:buFont typeface="+mj-lt"/>
              <a:buAutoNum type="arabicPeriod"/>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1970275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903"/>
            <a:ext cx="7924800" cy="1132897"/>
          </a:xfrm>
        </p:spPr>
        <p:txBody>
          <a:bodyPr/>
          <a:lstStyle/>
          <a:p>
            <a:r>
              <a:rPr lang="en-US" dirty="0" smtClean="0"/>
              <a:t>General Vocabulary Strategies:</a:t>
            </a:r>
            <a:endParaRPr lang="en-US" dirty="0"/>
          </a:p>
        </p:txBody>
      </p:sp>
      <p:sp>
        <p:nvSpPr>
          <p:cNvPr id="3" name="Content Placeholder 2"/>
          <p:cNvSpPr>
            <a:spLocks noGrp="1"/>
          </p:cNvSpPr>
          <p:nvPr>
            <p:ph idx="1"/>
          </p:nvPr>
        </p:nvSpPr>
        <p:spPr>
          <a:xfrm>
            <a:off x="137310" y="1081149"/>
            <a:ext cx="9006690" cy="4633851"/>
          </a:xfrm>
        </p:spPr>
        <p:txBody>
          <a:bodyPr/>
          <a:lstStyle/>
          <a:p>
            <a:r>
              <a:rPr lang="en-US" dirty="0" smtClean="0"/>
              <a:t>Use English-language dictionaries, not (primarily/exclusively) L1/L2 translators.</a:t>
            </a:r>
          </a:p>
          <a:p>
            <a:pPr lvl="0"/>
            <a:r>
              <a:rPr lang="en-US" dirty="0" smtClean="0"/>
              <a:t>Compare multiple dictionary definitions of the target word.</a:t>
            </a:r>
          </a:p>
          <a:p>
            <a:pPr lvl="0"/>
            <a:r>
              <a:rPr lang="en-US" dirty="0" smtClean="0"/>
              <a:t>Pay attention to the original sentence (context) of the target word when reading.</a:t>
            </a:r>
          </a:p>
          <a:p>
            <a:pPr lvl="0"/>
            <a:r>
              <a:rPr lang="en-US" dirty="0" smtClean="0"/>
              <a:t>Check dictionaries’ example sentences with the target word.</a:t>
            </a:r>
          </a:p>
          <a:p>
            <a:pPr lvl="0"/>
            <a:r>
              <a:rPr lang="en-US" dirty="0" smtClean="0"/>
              <a:t>Use additional information from dictionaries, beyond meaning: part of speech, usage notes, etc.</a:t>
            </a:r>
          </a:p>
          <a:p>
            <a:pPr lvl="0"/>
            <a:r>
              <a:rPr lang="en-US" dirty="0"/>
              <a:t>Use good reading strategies: decide when to look up a word.</a:t>
            </a:r>
          </a:p>
          <a:p>
            <a:pPr lvl="0"/>
            <a:r>
              <a:rPr lang="en-US" dirty="0"/>
              <a:t>Prioritize high-frequency words and/or words on the Academic Word List (AWL).</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1204657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65" y="762000"/>
            <a:ext cx="8328435" cy="685800"/>
          </a:xfrm>
        </p:spPr>
        <p:txBody>
          <a:bodyPr/>
          <a:lstStyle/>
          <a:p>
            <a:r>
              <a:rPr lang="en-US" dirty="0" err="1" smtClean="0"/>
              <a:t>Coxhead’s</a:t>
            </a:r>
            <a:r>
              <a:rPr lang="en-US" dirty="0" smtClean="0"/>
              <a:t> Academic Word List (AWL)</a:t>
            </a:r>
            <a:endParaRPr lang="en-US" dirty="0"/>
          </a:p>
        </p:txBody>
      </p:sp>
      <p:sp>
        <p:nvSpPr>
          <p:cNvPr id="3" name="Content Placeholder 2"/>
          <p:cNvSpPr>
            <a:spLocks noGrp="1"/>
          </p:cNvSpPr>
          <p:nvPr>
            <p:ph idx="1"/>
          </p:nvPr>
        </p:nvSpPr>
        <p:spPr>
          <a:xfrm>
            <a:off x="609600" y="1447800"/>
            <a:ext cx="8189686" cy="1628422"/>
          </a:xfrm>
        </p:spPr>
        <p:txBody>
          <a:bodyPr/>
          <a:lstStyle/>
          <a:p>
            <a:r>
              <a:rPr lang="en-US" dirty="0" smtClean="0"/>
              <a:t>Definitions, pronunciations, translations, and interactive </a:t>
            </a:r>
            <a:r>
              <a:rPr lang="en-US" dirty="0"/>
              <a:t>spelling quizzes: </a:t>
            </a:r>
            <a:r>
              <a:rPr lang="en-US" dirty="0">
                <a:hlinkClick r:id="rId3"/>
              </a:rPr>
              <a:t>http://www.esldesk.com/vocabulary/</a:t>
            </a:r>
            <a:r>
              <a:rPr lang="en-US" dirty="0" smtClean="0">
                <a:hlinkClick r:id="rId3"/>
              </a:rPr>
              <a:t>academic</a:t>
            </a:r>
            <a:endParaRPr lang="en-US" dirty="0" smtClean="0"/>
          </a:p>
          <a:p>
            <a:pPr lvl="1"/>
            <a:endParaRPr lang="en-US" dirty="0" smtClean="0"/>
          </a:p>
          <a:p>
            <a:pPr lvl="0"/>
            <a:endParaRPr lang="en-US" dirty="0" smtClean="0"/>
          </a:p>
          <a:p>
            <a:pPr lvl="1"/>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pic>
        <p:nvPicPr>
          <p:cNvPr id="5" name="Picture 4" descr="AWL gra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034" y="2811555"/>
            <a:ext cx="10893778" cy="8092889"/>
          </a:xfrm>
          <a:prstGeom prst="rect">
            <a:avLst/>
          </a:prstGeom>
        </p:spPr>
      </p:pic>
    </p:spTree>
    <p:extLst>
      <p:ext uri="{BB962C8B-B14F-4D97-AF65-F5344CB8AC3E}">
        <p14:creationId xmlns:p14="http://schemas.microsoft.com/office/powerpoint/2010/main" val="3555910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86" y="419100"/>
            <a:ext cx="8534400" cy="685800"/>
          </a:xfrm>
        </p:spPr>
        <p:txBody>
          <a:bodyPr/>
          <a:lstStyle/>
          <a:p>
            <a:r>
              <a:rPr lang="en-US" dirty="0" smtClean="0"/>
              <a:t>Learner Checklist: Six Things to Learn When You Learn a New Word</a:t>
            </a:r>
            <a:endParaRPr lang="en-US" dirty="0"/>
          </a:p>
        </p:txBody>
      </p:sp>
      <p:sp>
        <p:nvSpPr>
          <p:cNvPr id="3" name="Content Placeholder 2"/>
          <p:cNvSpPr>
            <a:spLocks noGrp="1"/>
          </p:cNvSpPr>
          <p:nvPr>
            <p:ph idx="1"/>
          </p:nvPr>
        </p:nvSpPr>
        <p:spPr>
          <a:xfrm>
            <a:off x="483850" y="1699035"/>
            <a:ext cx="8660150" cy="4803588"/>
          </a:xfrm>
        </p:spPr>
        <p:txBody>
          <a:bodyPr/>
          <a:lstStyle/>
          <a:p>
            <a:pPr marL="457200" lvl="0" indent="-457200">
              <a:buFont typeface="+mj-lt"/>
              <a:buAutoNum type="arabicPeriod"/>
            </a:pPr>
            <a:r>
              <a:rPr lang="en-US" dirty="0" smtClean="0"/>
              <a:t>meaning </a:t>
            </a:r>
            <a:r>
              <a:rPr lang="en-US" dirty="0"/>
              <a:t>(not just translation)</a:t>
            </a:r>
          </a:p>
          <a:p>
            <a:pPr marL="457200" lvl="0" indent="-457200">
              <a:buFont typeface="+mj-lt"/>
              <a:buAutoNum type="arabicPeriod"/>
            </a:pPr>
            <a:r>
              <a:rPr lang="en-US" dirty="0"/>
              <a:t>etymology (derivation and/or related words)</a:t>
            </a:r>
          </a:p>
          <a:p>
            <a:pPr marL="457200" lvl="0" indent="-457200">
              <a:buFont typeface="+mj-lt"/>
              <a:buAutoNum type="arabicPeriod"/>
            </a:pPr>
            <a:r>
              <a:rPr lang="en-US" dirty="0"/>
              <a:t>part of speech (noun, verb, adjective, etc.)</a:t>
            </a:r>
          </a:p>
          <a:p>
            <a:pPr marL="457200" lvl="0" indent="-457200">
              <a:buFont typeface="+mj-lt"/>
              <a:buAutoNum type="arabicPeriod"/>
            </a:pPr>
            <a:r>
              <a:rPr lang="en-US" dirty="0"/>
              <a:t>usage (regular/irregular, transitive/intransitive/phrasal verb, count/non-count noun, collocations)</a:t>
            </a:r>
          </a:p>
          <a:p>
            <a:pPr marL="457200" lvl="0" indent="-457200">
              <a:buFont typeface="+mj-lt"/>
              <a:buAutoNum type="arabicPeriod"/>
            </a:pPr>
            <a:r>
              <a:rPr lang="en-US" dirty="0"/>
              <a:t>number of syllables (x) and stressed syllable (y) </a:t>
            </a:r>
            <a:br>
              <a:rPr lang="en-US" dirty="0"/>
            </a:br>
            <a:r>
              <a:rPr lang="en-US" dirty="0">
                <a:sym typeface="Zapf Dingbats"/>
              </a:rPr>
              <a:t></a:t>
            </a:r>
            <a:r>
              <a:rPr lang="en-US" dirty="0"/>
              <a:t> </a:t>
            </a:r>
            <a:r>
              <a:rPr lang="en-US" i="1" dirty="0"/>
              <a:t>write the stress pattern next to/on top of the word to remember how to say it: x-</a:t>
            </a:r>
            <a:r>
              <a:rPr lang="en-US" i="1" dirty="0" smtClean="0"/>
              <a:t>y </a:t>
            </a:r>
            <a:r>
              <a:rPr lang="en-US" dirty="0" smtClean="0"/>
              <a:t>(Murphy 2004)</a:t>
            </a:r>
            <a:endParaRPr lang="en-US" dirty="0"/>
          </a:p>
          <a:p>
            <a:pPr marL="457200" lvl="0" indent="-457200">
              <a:buFont typeface="+mj-lt"/>
              <a:buAutoNum type="arabicPeriod"/>
            </a:pPr>
            <a:r>
              <a:rPr lang="en-US" dirty="0"/>
              <a:t>pronunciation (consonants and vowels as well as syllables and stress)</a:t>
            </a:r>
          </a:p>
          <a:p>
            <a:pPr marL="457200" indent="-457200">
              <a:buFont typeface="+mj-lt"/>
              <a:buAutoNum type="arabicPeriod"/>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1227608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22" y="419100"/>
            <a:ext cx="7924800" cy="685800"/>
          </a:xfrm>
        </p:spPr>
        <p:txBody>
          <a:bodyPr/>
          <a:lstStyle/>
          <a:p>
            <a:r>
              <a:rPr lang="en-US" dirty="0" smtClean="0"/>
              <a:t>Trickier errors </a:t>
            </a:r>
            <a:r>
              <a:rPr lang="en-US" dirty="0"/>
              <a:t>in university-level ESL learners’ vocabulary </a:t>
            </a:r>
            <a:r>
              <a:rPr lang="en-US" dirty="0" smtClean="0"/>
              <a:t>logs:</a:t>
            </a:r>
            <a:endParaRPr lang="en-US" dirty="0"/>
          </a:p>
        </p:txBody>
      </p:sp>
      <p:sp>
        <p:nvSpPr>
          <p:cNvPr id="3" name="Content Placeholder 2"/>
          <p:cNvSpPr>
            <a:spLocks noGrp="1"/>
          </p:cNvSpPr>
          <p:nvPr>
            <p:ph idx="1"/>
          </p:nvPr>
        </p:nvSpPr>
        <p:spPr>
          <a:xfrm>
            <a:off x="225778" y="1534082"/>
            <a:ext cx="8573508" cy="4759474"/>
          </a:xfrm>
        </p:spPr>
        <p:txBody>
          <a:bodyPr/>
          <a:lstStyle/>
          <a:p>
            <a:pPr marL="457200" indent="-457200">
              <a:buFont typeface="+mj-lt"/>
              <a:buAutoNum type="arabicPeriod"/>
            </a:pPr>
            <a:r>
              <a:rPr lang="en-US" dirty="0" smtClean="0"/>
              <a:t>The </a:t>
            </a:r>
            <a:r>
              <a:rPr lang="en-US" dirty="0"/>
              <a:t>Taiwanese president is trying to </a:t>
            </a:r>
            <a:r>
              <a:rPr lang="en-US" b="1" dirty="0"/>
              <a:t>cop out </a:t>
            </a:r>
            <a:r>
              <a:rPr lang="en-US" dirty="0"/>
              <a:t>the promises he had made a few years ago. </a:t>
            </a:r>
          </a:p>
          <a:p>
            <a:pPr marL="457200" lvl="0" indent="-457200">
              <a:buFont typeface="+mj-lt"/>
              <a:buAutoNum type="arabicPeriod"/>
            </a:pPr>
            <a:r>
              <a:rPr lang="en-US" dirty="0" smtClean="0"/>
              <a:t>People </a:t>
            </a:r>
            <a:r>
              <a:rPr lang="en-US" dirty="0"/>
              <a:t>who have no confidence in their situations or positions can easy be </a:t>
            </a:r>
            <a:r>
              <a:rPr lang="en-US" b="1" dirty="0"/>
              <a:t>snobbery</a:t>
            </a:r>
            <a:r>
              <a:rPr lang="en-US" dirty="0"/>
              <a:t>. </a:t>
            </a:r>
            <a:endParaRPr lang="en-US" dirty="0" smtClean="0"/>
          </a:p>
          <a:p>
            <a:pPr marL="457200" lvl="0" indent="-457200">
              <a:buFont typeface="+mj-lt"/>
              <a:buAutoNum type="arabicPeriod"/>
            </a:pPr>
            <a:r>
              <a:rPr lang="en-US" dirty="0"/>
              <a:t>Tom always made </a:t>
            </a:r>
            <a:r>
              <a:rPr lang="en-US" b="1" dirty="0"/>
              <a:t>reverting</a:t>
            </a:r>
            <a:r>
              <a:rPr lang="en-US" dirty="0"/>
              <a:t> comments that made our meetings go slowly. </a:t>
            </a:r>
            <a:endParaRPr lang="en-US" dirty="0" smtClean="0"/>
          </a:p>
          <a:p>
            <a:pPr marL="457200" lvl="0" indent="-457200">
              <a:buFont typeface="+mj-lt"/>
              <a:buAutoNum type="arabicPeriod"/>
            </a:pPr>
            <a:r>
              <a:rPr lang="en-US" dirty="0" smtClean="0"/>
              <a:t>Their </a:t>
            </a:r>
            <a:r>
              <a:rPr lang="en-US" dirty="0"/>
              <a:t>rights have been </a:t>
            </a:r>
            <a:r>
              <a:rPr lang="en-US" b="1" dirty="0"/>
              <a:t>confined</a:t>
            </a:r>
            <a:r>
              <a:rPr lang="en-US" dirty="0"/>
              <a:t> and neglected by the government for too </a:t>
            </a:r>
            <a:r>
              <a:rPr lang="en-US" dirty="0" smtClean="0"/>
              <a:t>long. </a:t>
            </a:r>
          </a:p>
          <a:p>
            <a:pPr marL="457200" lvl="0" indent="-457200">
              <a:buFont typeface="+mj-lt"/>
              <a:buAutoNum type="arabicPeriod"/>
            </a:pPr>
            <a:r>
              <a:rPr lang="en-US" kern="1200" dirty="0" smtClean="0"/>
              <a:t>It </a:t>
            </a:r>
            <a:r>
              <a:rPr lang="en-US" kern="1200" dirty="0"/>
              <a:t>is frustrating to watch luckily </a:t>
            </a:r>
            <a:r>
              <a:rPr lang="en-US" b="1" kern="1200" dirty="0"/>
              <a:t>vindicated</a:t>
            </a:r>
            <a:r>
              <a:rPr lang="en-US" kern="1200" dirty="0"/>
              <a:t> criminals walk out without serving time in </a:t>
            </a:r>
            <a:r>
              <a:rPr lang="en-US" kern="1200" dirty="0" smtClean="0"/>
              <a:t>prison.</a:t>
            </a:r>
          </a:p>
          <a:p>
            <a:pPr marL="457200" lvl="0" indent="-457200">
              <a:buFont typeface="+mj-lt"/>
              <a:buAutoNum type="arabicPeriod"/>
            </a:pPr>
            <a:r>
              <a:rPr lang="en-US" kern="1200" dirty="0" smtClean="0"/>
              <a:t>I </a:t>
            </a:r>
            <a:r>
              <a:rPr lang="en-US" b="1" kern="1200" dirty="0" smtClean="0"/>
              <a:t>conjure</a:t>
            </a:r>
            <a:r>
              <a:rPr lang="en-US" kern="1200" dirty="0" smtClean="0"/>
              <a:t> you sincerely to reconsider this business project.</a:t>
            </a:r>
          </a:p>
          <a:p>
            <a:pPr marL="457200" lvl="0" indent="-457200">
              <a:buFont typeface="+mj-lt"/>
              <a:buAutoNum type="arabicPeriod"/>
            </a:pPr>
            <a:endParaRPr lang="en-US"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1270364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22" y="419100"/>
            <a:ext cx="7924800" cy="685800"/>
          </a:xfrm>
        </p:spPr>
        <p:txBody>
          <a:bodyPr/>
          <a:lstStyle/>
          <a:p>
            <a:r>
              <a:rPr lang="en-US" dirty="0" smtClean="0"/>
              <a:t>The Teacher’s Dilemma:</a:t>
            </a:r>
            <a:endParaRPr lang="en-US" dirty="0"/>
          </a:p>
        </p:txBody>
      </p:sp>
      <p:sp>
        <p:nvSpPr>
          <p:cNvPr id="3" name="Content Placeholder 2"/>
          <p:cNvSpPr>
            <a:spLocks noGrp="1"/>
          </p:cNvSpPr>
          <p:nvPr>
            <p:ph idx="1"/>
          </p:nvPr>
        </p:nvSpPr>
        <p:spPr>
          <a:xfrm>
            <a:off x="225778" y="1534082"/>
            <a:ext cx="8573508" cy="4759474"/>
          </a:xfrm>
        </p:spPr>
        <p:txBody>
          <a:bodyPr/>
          <a:lstStyle/>
          <a:p>
            <a:pPr marL="457200" indent="-457200">
              <a:buFont typeface="+mj-lt"/>
              <a:buAutoNum type="arabicPeriod"/>
            </a:pPr>
            <a:r>
              <a:rPr lang="en-US" sz="3600" dirty="0" smtClean="0"/>
              <a:t>Ignore the errors.</a:t>
            </a:r>
          </a:p>
          <a:p>
            <a:pPr marL="457200" indent="-457200">
              <a:buFont typeface="+mj-lt"/>
              <a:buAutoNum type="arabicPeriod"/>
            </a:pPr>
            <a:r>
              <a:rPr lang="en-US" sz="3600" dirty="0"/>
              <a:t>Correct the errors</a:t>
            </a:r>
            <a:r>
              <a:rPr lang="en-US" sz="3600" dirty="0" smtClean="0"/>
              <a:t>.</a:t>
            </a:r>
            <a:endParaRPr lang="en-US" sz="3600" dirty="0" smtClean="0"/>
          </a:p>
          <a:p>
            <a:pPr marL="457200" indent="-457200">
              <a:buFont typeface="+mj-lt"/>
              <a:buAutoNum type="arabicPeriod"/>
            </a:pPr>
            <a:r>
              <a:rPr lang="en-US" sz="3600" dirty="0" smtClean="0"/>
              <a:t>Don’t correct the errors, but instead write in the margin, or explain orally, the correct use of each individual word.</a:t>
            </a:r>
          </a:p>
          <a:p>
            <a:pPr marL="457200" indent="-457200">
              <a:buFont typeface="+mj-lt"/>
              <a:buAutoNum type="arabicPeriod"/>
            </a:pPr>
            <a:r>
              <a:rPr lang="en-US" sz="3600" dirty="0" smtClean="0"/>
              <a:t>Mark the sentence as “awkward” and let the student correct it herself. </a:t>
            </a:r>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Tree>
    <p:extLst>
      <p:ext uri="{BB962C8B-B14F-4D97-AF65-F5344CB8AC3E}">
        <p14:creationId xmlns:p14="http://schemas.microsoft.com/office/powerpoint/2010/main" val="3358896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 even with good strategies,</a:t>
            </a:r>
            <a:endParaRPr lang="en-US" dirty="0"/>
          </a:p>
        </p:txBody>
      </p:sp>
      <p:sp>
        <p:nvSpPr>
          <p:cNvPr id="3" name="Content Placeholder 2"/>
          <p:cNvSpPr>
            <a:spLocks noGrp="1"/>
          </p:cNvSpPr>
          <p:nvPr>
            <p:ph idx="1"/>
          </p:nvPr>
        </p:nvSpPr>
        <p:spPr>
          <a:xfrm>
            <a:off x="609600" y="1447800"/>
            <a:ext cx="8189686" cy="1339938"/>
          </a:xfrm>
        </p:spPr>
        <p:txBody>
          <a:bodyPr/>
          <a:lstStyle/>
          <a:p>
            <a:pPr marL="0" lvl="0" indent="0">
              <a:buNone/>
            </a:pPr>
            <a:r>
              <a:rPr lang="en-US" dirty="0" smtClean="0"/>
              <a:t>learners still struggle, and </a:t>
            </a:r>
            <a:r>
              <a:rPr lang="en-US" dirty="0"/>
              <a:t>t</a:t>
            </a:r>
            <a:r>
              <a:rPr lang="en-US" dirty="0" smtClean="0"/>
              <a:t>eachers need </a:t>
            </a:r>
            <a:r>
              <a:rPr lang="en-US" b="1" dirty="0" smtClean="0"/>
              <a:t>practical ways to scaffold these strategies in the classroom.</a:t>
            </a:r>
            <a:endParaRPr lang="en-US" b="1" dirty="0"/>
          </a:p>
        </p:txBody>
      </p:sp>
      <p:sp>
        <p:nvSpPr>
          <p:cNvPr id="4" name="TextBox 3"/>
          <p:cNvSpPr txBox="1"/>
          <p:nvPr/>
        </p:nvSpPr>
        <p:spPr>
          <a:xfrm>
            <a:off x="0" y="-54429"/>
            <a:ext cx="8799286" cy="369332"/>
          </a:xfrm>
          <a:prstGeom prst="rect">
            <a:avLst/>
          </a:prstGeom>
          <a:noFill/>
        </p:spPr>
        <p:txBody>
          <a:bodyPr wrap="square" rtlCol="0">
            <a:spAutoFit/>
          </a:bodyPr>
          <a:lstStyle/>
          <a:p>
            <a:r>
              <a:rPr lang="en-US" dirty="0" smtClean="0">
                <a:solidFill>
                  <a:schemeClr val="bg1"/>
                </a:solidFill>
              </a:rPr>
              <a:t>Google to the Rescue? Tech-Savvy Strategies for Teaching Academic Vocabulary </a:t>
            </a:r>
            <a:endParaRPr lang="en-US" dirty="0">
              <a:solidFill>
                <a:schemeClr val="bg1"/>
              </a:solidFill>
            </a:endParaRPr>
          </a:p>
        </p:txBody>
      </p:sp>
      <p:sp>
        <p:nvSpPr>
          <p:cNvPr id="10" name="Title 1"/>
          <p:cNvSpPr txBox="1">
            <a:spLocks/>
          </p:cNvSpPr>
          <p:nvPr/>
        </p:nvSpPr>
        <p:spPr bwMode="auto">
          <a:xfrm>
            <a:off x="609600" y="2728904"/>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ea typeface="Osaka" charset="0"/>
                <a:cs typeface="Osaka" charset="0"/>
              </a:defRPr>
            </a:lvl2pPr>
            <a:lvl3pPr algn="l" rtl="0" eaLnBrk="1" fontAlgn="base" hangingPunct="1">
              <a:spcBef>
                <a:spcPct val="0"/>
              </a:spcBef>
              <a:spcAft>
                <a:spcPct val="0"/>
              </a:spcAft>
              <a:defRPr sz="3600">
                <a:solidFill>
                  <a:schemeClr val="tx1"/>
                </a:solidFill>
                <a:latin typeface="Arial" charset="0"/>
                <a:ea typeface="Osaka" charset="0"/>
                <a:cs typeface="Osaka" charset="0"/>
              </a:defRPr>
            </a:lvl3pPr>
            <a:lvl4pPr algn="l" rtl="0" eaLnBrk="1" fontAlgn="base" hangingPunct="1">
              <a:spcBef>
                <a:spcPct val="0"/>
              </a:spcBef>
              <a:spcAft>
                <a:spcPct val="0"/>
              </a:spcAft>
              <a:defRPr sz="3600">
                <a:solidFill>
                  <a:schemeClr val="tx1"/>
                </a:solidFill>
                <a:latin typeface="Arial" charset="0"/>
                <a:ea typeface="Osaka" charset="0"/>
                <a:cs typeface="Osaka" charset="0"/>
              </a:defRPr>
            </a:lvl4pPr>
            <a:lvl5pPr algn="l" rtl="0" eaLnBrk="1" fontAlgn="base" hangingPunct="1">
              <a:spcBef>
                <a:spcPct val="0"/>
              </a:spcBef>
              <a:spcAft>
                <a:spcPct val="0"/>
              </a:spcAft>
              <a:defRPr sz="3600">
                <a:solidFill>
                  <a:schemeClr val="tx1"/>
                </a:solidFill>
                <a:latin typeface="Arial" charset="0"/>
                <a:ea typeface="Osaka" charset="0"/>
                <a:cs typeface="Osaka" charset="0"/>
              </a:defRPr>
            </a:lvl5pPr>
            <a:lvl6pPr marL="457200" algn="l" rtl="0" eaLnBrk="1" fontAlgn="base" hangingPunct="1">
              <a:spcBef>
                <a:spcPct val="0"/>
              </a:spcBef>
              <a:spcAft>
                <a:spcPct val="0"/>
              </a:spcAft>
              <a:defRPr sz="3600">
                <a:solidFill>
                  <a:schemeClr val="tx1"/>
                </a:solidFill>
                <a:latin typeface="Arial" charset="0"/>
                <a:ea typeface="Osaka" charset="0"/>
                <a:cs typeface="Osaka" charset="0"/>
              </a:defRPr>
            </a:lvl6pPr>
            <a:lvl7pPr marL="914400" algn="l" rtl="0" eaLnBrk="1" fontAlgn="base" hangingPunct="1">
              <a:spcBef>
                <a:spcPct val="0"/>
              </a:spcBef>
              <a:spcAft>
                <a:spcPct val="0"/>
              </a:spcAft>
              <a:defRPr sz="3600">
                <a:solidFill>
                  <a:schemeClr val="tx1"/>
                </a:solidFill>
                <a:latin typeface="Arial" charset="0"/>
                <a:ea typeface="Osaka" charset="0"/>
                <a:cs typeface="Osaka" charset="0"/>
              </a:defRPr>
            </a:lvl7pPr>
            <a:lvl8pPr marL="1371600" algn="l" rtl="0" eaLnBrk="1" fontAlgn="base" hangingPunct="1">
              <a:spcBef>
                <a:spcPct val="0"/>
              </a:spcBef>
              <a:spcAft>
                <a:spcPct val="0"/>
              </a:spcAft>
              <a:defRPr sz="3600">
                <a:solidFill>
                  <a:schemeClr val="tx1"/>
                </a:solidFill>
                <a:latin typeface="Arial" charset="0"/>
                <a:ea typeface="Osaka" charset="0"/>
                <a:cs typeface="Osaka" charset="0"/>
              </a:defRPr>
            </a:lvl8pPr>
            <a:lvl9pPr marL="1828800" algn="l" rtl="0" eaLnBrk="1" fontAlgn="base" hangingPunct="1">
              <a:spcBef>
                <a:spcPct val="0"/>
              </a:spcBef>
              <a:spcAft>
                <a:spcPct val="0"/>
              </a:spcAft>
              <a:defRPr sz="3600">
                <a:solidFill>
                  <a:schemeClr val="tx1"/>
                </a:solidFill>
                <a:latin typeface="Arial" charset="0"/>
                <a:ea typeface="Osaka" charset="0"/>
                <a:cs typeface="Osaka" charset="0"/>
              </a:defRPr>
            </a:lvl9pPr>
          </a:lstStyle>
          <a:p>
            <a:r>
              <a:rPr lang="en-US" dirty="0" smtClean="0"/>
              <a:t>One possible solution: </a:t>
            </a:r>
            <a:r>
              <a:rPr lang="en-US" dirty="0"/>
              <a:t>Corpus </a:t>
            </a:r>
            <a:r>
              <a:rPr lang="en-US" dirty="0" smtClean="0"/>
              <a:t>Analysis</a:t>
            </a:r>
            <a:endParaRPr lang="en-US" dirty="0"/>
          </a:p>
        </p:txBody>
      </p:sp>
      <p:sp>
        <p:nvSpPr>
          <p:cNvPr id="11" name="Content Placeholder 2"/>
          <p:cNvSpPr txBox="1">
            <a:spLocks/>
          </p:cNvSpPr>
          <p:nvPr/>
        </p:nvSpPr>
        <p:spPr bwMode="auto">
          <a:xfrm>
            <a:off x="609600" y="3431337"/>
            <a:ext cx="8189686" cy="249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75B4"/>
              </a:buClr>
              <a:buFont typeface="Wingdings"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2pPr>
            <a:lvl3pPr marL="11430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5pPr>
            <a:lvl6pPr marL="25146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6pPr>
            <a:lvl7pPr marL="29718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7pPr>
            <a:lvl8pPr marL="34290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8pPr>
            <a:lvl9pPr marL="3886200" indent="-228600" algn="l" rtl="0" eaLnBrk="1" fontAlgn="base" hangingPunct="1">
              <a:spcBef>
                <a:spcPct val="20000"/>
              </a:spcBef>
              <a:spcAft>
                <a:spcPct val="0"/>
              </a:spcAft>
              <a:buClr>
                <a:srgbClr val="2675B4"/>
              </a:buClr>
              <a:buFont typeface="Wingdings" charset="0"/>
              <a:buChar char="§"/>
              <a:defRPr>
                <a:solidFill>
                  <a:schemeClr val="tx1"/>
                </a:solidFill>
                <a:latin typeface="+mn-lt"/>
                <a:ea typeface="+mn-ea"/>
                <a:cs typeface="+mn-cs"/>
              </a:defRPr>
            </a:lvl9pPr>
          </a:lstStyle>
          <a:p>
            <a:pPr marL="0" lvl="0" indent="0">
              <a:buNone/>
            </a:pPr>
            <a:r>
              <a:rPr lang="en-US" dirty="0"/>
              <a:t>Typically focused on researchers, teachers, and upper-level language learners</a:t>
            </a:r>
            <a:r>
              <a:rPr lang="en-US" dirty="0" smtClean="0"/>
              <a:t>:</a:t>
            </a:r>
            <a:endParaRPr lang="en-US" dirty="0"/>
          </a:p>
          <a:p>
            <a:pPr lvl="0"/>
            <a:r>
              <a:rPr lang="en-US" dirty="0"/>
              <a:t>Genre-based approaches</a:t>
            </a:r>
          </a:p>
          <a:p>
            <a:pPr lvl="0"/>
            <a:r>
              <a:rPr lang="en-US" dirty="0"/>
              <a:t>English for Academic Purposes (EAP) and English for Specific Purposes (ESP) approaches</a:t>
            </a:r>
          </a:p>
          <a:p>
            <a:pPr lvl="0"/>
            <a:r>
              <a:rPr lang="en-US" dirty="0"/>
              <a:t>Systemic Functional Linguistics (SFL)</a:t>
            </a:r>
          </a:p>
          <a:p>
            <a:pPr lvl="0"/>
            <a:endParaRPr lang="en-US" dirty="0"/>
          </a:p>
          <a:p>
            <a:pPr lvl="0"/>
            <a:endParaRPr lang="en-US" dirty="0"/>
          </a:p>
          <a:p>
            <a:pPr marL="0" indent="0">
              <a:buFont typeface="Wingdings" charset="0"/>
              <a:buNone/>
            </a:pPr>
            <a:endParaRPr lang="en-US" dirty="0"/>
          </a:p>
        </p:txBody>
      </p:sp>
    </p:spTree>
    <p:extLst>
      <p:ext uri="{BB962C8B-B14F-4D97-AF65-F5344CB8AC3E}">
        <p14:creationId xmlns:p14="http://schemas.microsoft.com/office/powerpoint/2010/main" val="1809459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theme/theme1.xml><?xml version="1.0" encoding="utf-8"?>
<a:theme xmlns:a="http://schemas.openxmlformats.org/drawingml/2006/main" name="BU template">
  <a:themeElements>
    <a:clrScheme name="Custom 2">
      <a:dk1>
        <a:srgbClr val="000000"/>
      </a:dk1>
      <a:lt1>
        <a:srgbClr val="FFFFFF"/>
      </a:lt1>
      <a:dk2>
        <a:srgbClr val="000000"/>
      </a:dk2>
      <a:lt2>
        <a:srgbClr val="808080"/>
      </a:lt2>
      <a:accent1>
        <a:srgbClr val="E3302A"/>
      </a:accent1>
      <a:accent2>
        <a:srgbClr val="959994"/>
      </a:accent2>
      <a:accent3>
        <a:srgbClr val="FFFFFF"/>
      </a:accent3>
      <a:accent4>
        <a:srgbClr val="000000"/>
      </a:accent4>
      <a:accent5>
        <a:srgbClr val="1B1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Osaka" charset="0"/>
            <a:cs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Osaka" charset="0"/>
            <a:cs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 template.thmx</Template>
  <TotalTime>155</TotalTime>
  <Words>1612</Words>
  <Application>Microsoft Macintosh PowerPoint</Application>
  <PresentationFormat>On-screen Show (4:3)</PresentationFormat>
  <Paragraphs>159</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BU template</vt:lpstr>
      <vt:lpstr>Google to the Rescue?  Tech-Savvy Strategies for Teaching Academic Vocabulary</vt:lpstr>
      <vt:lpstr>The Problem:</vt:lpstr>
      <vt:lpstr>Basic errors in university-level ESL learners’ vocabulary logs:</vt:lpstr>
      <vt:lpstr>General Vocabulary Strategies:</vt:lpstr>
      <vt:lpstr>Coxhead’s Academic Word List (AWL)</vt:lpstr>
      <vt:lpstr>Learner Checklist: Six Things to Learn When You Learn a New Word</vt:lpstr>
      <vt:lpstr>Trickier errors in university-level ESL learners’ vocabulary logs:</vt:lpstr>
      <vt:lpstr>The Teacher’s Dilemma:</vt:lpstr>
      <vt:lpstr>Therefore, even with good strategies,</vt:lpstr>
      <vt:lpstr>Michigan Corpus of Upper-Level Student Papers (MICUSP)</vt:lpstr>
      <vt:lpstr>PowerPoint Presentation</vt:lpstr>
      <vt:lpstr>Using Google for Student Corpus Analysis:</vt:lpstr>
      <vt:lpstr>Helping Learners Analyze New Words (example 1)  </vt:lpstr>
      <vt:lpstr>A closer look: “He owns prerogative.” </vt:lpstr>
      <vt:lpstr>Helping Learners Analyze New Words (example 2)  </vt:lpstr>
      <vt:lpstr>A closer look:  “The leftovers made me repugnant.” </vt:lpstr>
      <vt:lpstr>When (and how) should students implement these techniques?</vt:lpstr>
      <vt:lpstr>Another Benefit: Help Learners Avoid Plagiarism</vt:lpstr>
      <vt:lpstr>Online Plagiarism Quizzes</vt:lpstr>
      <vt:lpstr>References:</vt:lpstr>
      <vt:lpstr>  Thank you!  Christina Michaud Boston University  cmichaud@bu.edu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Fostering  Authentic Metacognitive Narratives in ESL Writing Portfolios</dc:title>
  <dc:creator>Christina Michaud</dc:creator>
  <cp:lastModifiedBy>Christina Michaud</cp:lastModifiedBy>
  <cp:revision>78</cp:revision>
  <dcterms:created xsi:type="dcterms:W3CDTF">2015-05-05T13:01:27Z</dcterms:created>
  <dcterms:modified xsi:type="dcterms:W3CDTF">2016-02-29T17:51:48Z</dcterms:modified>
</cp:coreProperties>
</file>