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256" r:id="rId2"/>
    <p:sldId id="271" r:id="rId3"/>
    <p:sldId id="257" r:id="rId4"/>
    <p:sldId id="263" r:id="rId5"/>
    <p:sldId id="272" r:id="rId6"/>
    <p:sldId id="274" r:id="rId7"/>
    <p:sldId id="290" r:id="rId8"/>
    <p:sldId id="291" r:id="rId9"/>
    <p:sldId id="277" r:id="rId10"/>
    <p:sldId id="275" r:id="rId11"/>
    <p:sldId id="273" r:id="rId12"/>
    <p:sldId id="278" r:id="rId13"/>
    <p:sldId id="279" r:id="rId14"/>
    <p:sldId id="289" r:id="rId15"/>
    <p:sldId id="276" r:id="rId16"/>
    <p:sldId id="282" r:id="rId17"/>
    <p:sldId id="286" r:id="rId18"/>
    <p:sldId id="292" r:id="rId19"/>
    <p:sldId id="268" r:id="rId20"/>
    <p:sldId id="258" r:id="rId21"/>
    <p:sldId id="259" r:id="rId22"/>
    <p:sldId id="260" r:id="rId23"/>
    <p:sldId id="261" r:id="rId24"/>
    <p:sldId id="269" r:id="rId25"/>
    <p:sldId id="270" r:id="rId26"/>
    <p:sldId id="305" r:id="rId27"/>
    <p:sldId id="283" r:id="rId28"/>
    <p:sldId id="285" r:id="rId29"/>
    <p:sldId id="304" r:id="rId30"/>
    <p:sldId id="284" r:id="rId31"/>
    <p:sldId id="264" r:id="rId32"/>
    <p:sldId id="265" r:id="rId33"/>
    <p:sldId id="293" r:id="rId34"/>
    <p:sldId id="296" r:id="rId35"/>
    <p:sldId id="294" r:id="rId36"/>
    <p:sldId id="297" r:id="rId37"/>
    <p:sldId id="298" r:id="rId38"/>
    <p:sldId id="299" r:id="rId39"/>
    <p:sldId id="300" r:id="rId40"/>
    <p:sldId id="301" r:id="rId41"/>
    <p:sldId id="302" r:id="rId42"/>
    <p:sldId id="303" r:id="rId43"/>
    <p:sldId id="262"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9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4DFA0-6A86-2446-9C8D-99FD948E2096}" type="datetimeFigureOut">
              <a:rPr lang="en-US" smtClean="0"/>
              <a:t>2/29/16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2FD0B-AA4D-EF43-BB1B-A2A3290027EA}" type="slidenum">
              <a:rPr lang="en-US" smtClean="0"/>
              <a:t>‹#›</a:t>
            </a:fld>
            <a:endParaRPr lang="en-US"/>
          </a:p>
        </p:txBody>
      </p:sp>
    </p:spTree>
    <p:extLst>
      <p:ext uri="{BB962C8B-B14F-4D97-AF65-F5344CB8AC3E}">
        <p14:creationId xmlns:p14="http://schemas.microsoft.com/office/powerpoint/2010/main" val="1927593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2</a:t>
            </a:fld>
            <a:endParaRPr lang="en-US"/>
          </a:p>
        </p:txBody>
      </p:sp>
    </p:spTree>
    <p:extLst>
      <p:ext uri="{BB962C8B-B14F-4D97-AF65-F5344CB8AC3E}">
        <p14:creationId xmlns:p14="http://schemas.microsoft.com/office/powerpoint/2010/main" val="3598195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34</a:t>
            </a:fld>
            <a:endParaRPr lang="en-US"/>
          </a:p>
        </p:txBody>
      </p:sp>
    </p:spTree>
    <p:extLst>
      <p:ext uri="{BB962C8B-B14F-4D97-AF65-F5344CB8AC3E}">
        <p14:creationId xmlns:p14="http://schemas.microsoft.com/office/powerpoint/2010/main" val="3747576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35</a:t>
            </a:fld>
            <a:endParaRPr lang="en-US"/>
          </a:p>
        </p:txBody>
      </p:sp>
    </p:spTree>
    <p:extLst>
      <p:ext uri="{BB962C8B-B14F-4D97-AF65-F5344CB8AC3E}">
        <p14:creationId xmlns:p14="http://schemas.microsoft.com/office/powerpoint/2010/main" val="374757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36</a:t>
            </a:fld>
            <a:endParaRPr lang="en-US"/>
          </a:p>
        </p:txBody>
      </p:sp>
    </p:spTree>
    <p:extLst>
      <p:ext uri="{BB962C8B-B14F-4D97-AF65-F5344CB8AC3E}">
        <p14:creationId xmlns:p14="http://schemas.microsoft.com/office/powerpoint/2010/main" val="374757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r>
              <a:rPr lang="en-US" dirty="0" smtClean="0"/>
              <a:t> </a:t>
            </a:r>
          </a:p>
          <a:p>
            <a:r>
              <a:rPr lang="en-US" dirty="0" smtClean="0"/>
              <a:t>Some people might ask if there is a conflict or paradox between these two critical points for improving writing skills that on the one hand we have to think thoroughly before we start writing anything and on the other hand we sometimes need to write with nothing in mind. I am using the word sometimes here since about the second method, the most important thing to do is not this five-minute free writing, but write something real a lot (maybe a basic or an analytical summary, or a journal, or a five-page essay on whatever of topic you choose in all kinds of styles). Basically we were asked to write an essay, either short or long after every class meeting, and this is the most important part of mastering academic writing. There is no shortcut for anything after all.</a:t>
            </a:r>
          </a:p>
          <a:p>
            <a:r>
              <a:rPr lang="en-US" dirty="0" smtClean="0"/>
              <a:t> </a:t>
            </a:r>
          </a:p>
          <a:p>
            <a:r>
              <a:rPr lang="en-US" dirty="0" smtClean="0"/>
              <a:t>I will not say that I am good at academic writing in English anyway, the point here I want to make is WR098 has indeed taught me the essence (for me) of writing, I can now write more types of essays and more easily than I did before. I have faith in my writing now once again; and the last but not the least, I am thinking about minoring film study now which I did not want to try because it requires lots of writing that I did not think I could manage before, even though learning films systematically in college had always been one of my dreams. </a:t>
            </a:r>
          </a:p>
          <a:p>
            <a:pPr marL="0" indent="0">
              <a:buNone/>
            </a:pPr>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37</a:t>
            </a:fld>
            <a:endParaRPr lang="en-US"/>
          </a:p>
        </p:txBody>
      </p:sp>
    </p:spTree>
    <p:extLst>
      <p:ext uri="{BB962C8B-B14F-4D97-AF65-F5344CB8AC3E}">
        <p14:creationId xmlns:p14="http://schemas.microsoft.com/office/powerpoint/2010/main" val="3747576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38</a:t>
            </a:fld>
            <a:endParaRPr lang="en-US"/>
          </a:p>
        </p:txBody>
      </p:sp>
    </p:spTree>
    <p:extLst>
      <p:ext uri="{BB962C8B-B14F-4D97-AF65-F5344CB8AC3E}">
        <p14:creationId xmlns:p14="http://schemas.microsoft.com/office/powerpoint/2010/main" val="3747576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39</a:t>
            </a:fld>
            <a:endParaRPr lang="en-US"/>
          </a:p>
        </p:txBody>
      </p:sp>
    </p:spTree>
    <p:extLst>
      <p:ext uri="{BB962C8B-B14F-4D97-AF65-F5344CB8AC3E}">
        <p14:creationId xmlns:p14="http://schemas.microsoft.com/office/powerpoint/2010/main" val="3747576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40</a:t>
            </a:fld>
            <a:endParaRPr lang="en-US"/>
          </a:p>
        </p:txBody>
      </p:sp>
    </p:spTree>
    <p:extLst>
      <p:ext uri="{BB962C8B-B14F-4D97-AF65-F5344CB8AC3E}">
        <p14:creationId xmlns:p14="http://schemas.microsoft.com/office/powerpoint/2010/main" val="3747576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41</a:t>
            </a:fld>
            <a:endParaRPr lang="en-US"/>
          </a:p>
        </p:txBody>
      </p:sp>
    </p:spTree>
    <p:extLst>
      <p:ext uri="{BB962C8B-B14F-4D97-AF65-F5344CB8AC3E}">
        <p14:creationId xmlns:p14="http://schemas.microsoft.com/office/powerpoint/2010/main" val="3747576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42</a:t>
            </a:fld>
            <a:endParaRPr lang="en-US"/>
          </a:p>
        </p:txBody>
      </p:sp>
    </p:spTree>
    <p:extLst>
      <p:ext uri="{BB962C8B-B14F-4D97-AF65-F5344CB8AC3E}">
        <p14:creationId xmlns:p14="http://schemas.microsoft.com/office/powerpoint/2010/main" val="374757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without explicit intervention and models of </a:t>
            </a:r>
            <a:r>
              <a:rPr lang="en-US" sz="1200" i="1" kern="1200" dirty="0" smtClean="0">
                <a:solidFill>
                  <a:schemeClr val="tx1"/>
                </a:solidFill>
                <a:effectLst/>
                <a:latin typeface="+mn-lt"/>
                <a:ea typeface="+mn-ea"/>
                <a:cs typeface="+mn-cs"/>
              </a:rPr>
              <a:t>how </a:t>
            </a:r>
            <a:r>
              <a:rPr lang="en-US" sz="1200" kern="1200" dirty="0" smtClean="0">
                <a:solidFill>
                  <a:schemeClr val="tx1"/>
                </a:solidFill>
                <a:effectLst/>
                <a:latin typeface="+mn-lt"/>
                <a:ea typeface="+mn-ea"/>
                <a:cs typeface="+mn-cs"/>
              </a:rPr>
              <a:t>to achieve true metacognition, learners (particularly in portfolio-based classes) often produce canned narratives of triumph--describing their initial attempts at writing as abysmal, but crediting the miraculous teacher with their victory over challenges. As teachers, we would much prefer that learners' self-reflections are specific and accurate--that is, reflected in the reality of learners' own writing. Drawing on experimental techniques piloted in several sections of L2 first-year college composition classes, and briefly contextualizing these techniques within theory on reader-based prose, portfolios, and process writing, this presentation walks participants through the steps of refining the metacognitive component in existing academic writing classes. Participants will view and analyze frequent examples of learner prose (in-class writing/free-writing; self-assessment and goal-focused short-answer responses; and portfolio introductions, cover letters, and annotations) and will learn to move beyond a lip-service approach to metacognition. Instead of tossing vague prompts at learners and hoping for the best ("How has your writing improved during this semester?"), participants will leave with practical, take-home handouts including:</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Beginning-of-semester "ice breaker" activities that foreground an emphasis on metacognition in the classroom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Mid-semester goal-setting worksheets that help learners operationalize their own goals and concretely see the purpose of all the self-reflection we ask them to do</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Graphical-style templates that help learners better articulate their own purpose for improving and analyze different cultural approaches (drawing in part on research and theory in Li, </a:t>
            </a:r>
            <a:r>
              <a:rPr lang="en-US" sz="1200" i="1" kern="1200" dirty="0" smtClean="0">
                <a:solidFill>
                  <a:schemeClr val="tx1"/>
                </a:solidFill>
                <a:effectLst/>
                <a:latin typeface="+mn-lt"/>
                <a:ea typeface="+mn-ea"/>
                <a:cs typeface="+mn-cs"/>
              </a:rPr>
              <a:t>Cultural Foundations of Learning: East and West, </a:t>
            </a:r>
            <a:r>
              <a:rPr lang="en-US" sz="1200" kern="1200" dirty="0" smtClean="0">
                <a:solidFill>
                  <a:schemeClr val="tx1"/>
                </a:solidFill>
                <a:effectLst/>
                <a:latin typeface="+mn-lt"/>
                <a:ea typeface="+mn-ea"/>
                <a:cs typeface="+mn-cs"/>
              </a:rPr>
              <a:t>2012)</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Collections of reflective writing prompts that can be used in class or at home to scaffold learner metacognition and prompt learners to move toward accurate assessments of their individual strengths and needs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Checklists and suggested rubrics for assessing portfolio introductions and/or cover letters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3</a:t>
            </a:fld>
            <a:endParaRPr lang="en-US"/>
          </a:p>
        </p:txBody>
      </p:sp>
    </p:spTree>
    <p:extLst>
      <p:ext uri="{BB962C8B-B14F-4D97-AF65-F5344CB8AC3E}">
        <p14:creationId xmlns:p14="http://schemas.microsoft.com/office/powerpoint/2010/main" val="359819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9FF86-1BEF-FB41-B54E-956E66793BBB}" type="slidenum">
              <a:rPr lang="en-US" smtClean="0"/>
              <a:t>19</a:t>
            </a:fld>
            <a:endParaRPr lang="en-US"/>
          </a:p>
        </p:txBody>
      </p:sp>
    </p:spTree>
    <p:extLst>
      <p:ext uri="{BB962C8B-B14F-4D97-AF65-F5344CB8AC3E}">
        <p14:creationId xmlns:p14="http://schemas.microsoft.com/office/powerpoint/2010/main" val="21087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Extended similes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26</a:t>
            </a:fld>
            <a:endParaRPr lang="en-US"/>
          </a:p>
        </p:txBody>
      </p:sp>
    </p:spTree>
    <p:extLst>
      <p:ext uri="{BB962C8B-B14F-4D97-AF65-F5344CB8AC3E}">
        <p14:creationId xmlns:p14="http://schemas.microsoft.com/office/powerpoint/2010/main" val="368404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DBD2FD0B-AA4D-EF43-BB1B-A2A3290027EA}" type="slidenum">
              <a:rPr lang="en-US" smtClean="0"/>
              <a:t>29</a:t>
            </a:fld>
            <a:endParaRPr lang="en-US"/>
          </a:p>
        </p:txBody>
      </p:sp>
    </p:spTree>
    <p:extLst>
      <p:ext uri="{BB962C8B-B14F-4D97-AF65-F5344CB8AC3E}">
        <p14:creationId xmlns:p14="http://schemas.microsoft.com/office/powerpoint/2010/main" val="368404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specific (not vague generalities about “In the beginning I was a terrible writer but now with your help, professor, my writing has improved!”), 2) accurate (that is, the assertions the student makes—e.g., “I’ve gotten better at finding and fixing sentence-boundary errors”—are true and not contradicted by evidence within the portfolio itself), and 3) thoughtful (written with care, and edited well)</a:t>
            </a:r>
          </a:p>
          <a:p>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30</a:t>
            </a:fld>
            <a:endParaRPr lang="en-US"/>
          </a:p>
        </p:txBody>
      </p:sp>
    </p:spTree>
    <p:extLst>
      <p:ext uri="{BB962C8B-B14F-4D97-AF65-F5344CB8AC3E}">
        <p14:creationId xmlns:p14="http://schemas.microsoft.com/office/powerpoint/2010/main" val="389012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 models judiciously: model what you </a:t>
            </a:r>
            <a:r>
              <a:rPr lang="en-US" sz="1200" i="1" kern="1200" dirty="0" smtClean="0">
                <a:solidFill>
                  <a:schemeClr val="tx1"/>
                </a:solidFill>
                <a:effectLst/>
                <a:latin typeface="+mn-lt"/>
                <a:ea typeface="+mn-ea"/>
                <a:cs typeface="+mn-cs"/>
              </a:rPr>
              <a:t>don’t </a:t>
            </a:r>
            <a:r>
              <a:rPr lang="en-US" sz="1200" kern="1200" dirty="0" smtClean="0">
                <a:solidFill>
                  <a:schemeClr val="tx1"/>
                </a:solidFill>
                <a:effectLst/>
                <a:latin typeface="+mn-lt"/>
                <a:ea typeface="+mn-ea"/>
                <a:cs typeface="+mn-cs"/>
              </a:rPr>
              <a:t>want; leave the doors wide open for what you invite in</a:t>
            </a:r>
          </a:p>
          <a:p>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31</a:t>
            </a:fld>
            <a:endParaRPr lang="en-US"/>
          </a:p>
        </p:txBody>
      </p:sp>
    </p:spTree>
    <p:extLst>
      <p:ext uri="{BB962C8B-B14F-4D97-AF65-F5344CB8AC3E}">
        <p14:creationId xmlns:p14="http://schemas.microsoft.com/office/powerpoint/2010/main" val="421773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32</a:t>
            </a:fld>
            <a:endParaRPr lang="en-US"/>
          </a:p>
        </p:txBody>
      </p:sp>
    </p:spTree>
    <p:extLst>
      <p:ext uri="{BB962C8B-B14F-4D97-AF65-F5344CB8AC3E}">
        <p14:creationId xmlns:p14="http://schemas.microsoft.com/office/powerpoint/2010/main" val="3747576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2FD0B-AA4D-EF43-BB1B-A2A3290027EA}" type="slidenum">
              <a:rPr lang="en-US" smtClean="0"/>
              <a:t>33</a:t>
            </a:fld>
            <a:endParaRPr lang="en-US"/>
          </a:p>
        </p:txBody>
      </p:sp>
    </p:spTree>
    <p:extLst>
      <p:ext uri="{BB962C8B-B14F-4D97-AF65-F5344CB8AC3E}">
        <p14:creationId xmlns:p14="http://schemas.microsoft.com/office/powerpoint/2010/main" val="374757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76200"/>
            <a:ext cx="9144000" cy="5791200"/>
          </a:xfrm>
          <a:prstGeom prst="rect">
            <a:avLst/>
          </a:prstGeom>
          <a:gradFill rotWithShape="0">
            <a:gsLst>
              <a:gs pos="0">
                <a:schemeClr val="tx1"/>
              </a:gs>
              <a:gs pos="100000">
                <a:srgbClr val="33333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 name="Rectangle 7"/>
          <p:cNvSpPr>
            <a:spLocks noChangeArrowheads="1"/>
          </p:cNvSpPr>
          <p:nvPr/>
        </p:nvSpPr>
        <p:spPr bwMode="auto">
          <a:xfrm>
            <a:off x="0" y="5638800"/>
            <a:ext cx="9144000" cy="1219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Line 10"/>
          <p:cNvSpPr>
            <a:spLocks noChangeShapeType="1"/>
          </p:cNvSpPr>
          <p:nvPr/>
        </p:nvSpPr>
        <p:spPr bwMode="auto">
          <a:xfrm>
            <a:off x="0" y="5638800"/>
            <a:ext cx="9144000" cy="0"/>
          </a:xfrm>
          <a:prstGeom prst="line">
            <a:avLst/>
          </a:prstGeom>
          <a:noFill/>
          <a:ln w="63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019800"/>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4" name="Rectangle 2"/>
          <p:cNvSpPr>
            <a:spLocks noGrp="1" noChangeArrowheads="1"/>
          </p:cNvSpPr>
          <p:nvPr>
            <p:ph type="ctrTitle"/>
          </p:nvPr>
        </p:nvSpPr>
        <p:spPr>
          <a:xfrm>
            <a:off x="685800" y="1600200"/>
            <a:ext cx="7772400" cy="1143000"/>
          </a:xfrm>
        </p:spPr>
        <p:txBody>
          <a:bodyPr anchor="ct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200400"/>
            <a:ext cx="6400800" cy="1752600"/>
          </a:xfrm>
        </p:spPr>
        <p:txBody>
          <a:bodyPr/>
          <a:lstStyle>
            <a:lvl1pPr marL="0" indent="0" algn="ctr">
              <a:buFont typeface="Wingdings" charset="0"/>
              <a:buNone/>
              <a:defRPr>
                <a:solidFill>
                  <a:srgbClr val="CCCCCC"/>
                </a:solidFill>
              </a:defRPr>
            </a:lvl1pPr>
          </a:lstStyle>
          <a:p>
            <a:pPr lvl="0"/>
            <a:r>
              <a:rPr lang="en-US" noProof="0" smtClean="0"/>
              <a:t>Click to edit Master subtitle style</a:t>
            </a:r>
          </a:p>
        </p:txBody>
      </p:sp>
    </p:spTree>
    <p:extLst>
      <p:ext uri="{BB962C8B-B14F-4D97-AF65-F5344CB8AC3E}">
        <p14:creationId xmlns:p14="http://schemas.microsoft.com/office/powerpoint/2010/main" val="74925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6"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429134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0"/>
            <a:ext cx="19812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0"/>
            <a:ext cx="57912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6"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207970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6"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41842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6"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339942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7"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405407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9"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274553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US"/>
          </a:p>
        </p:txBody>
      </p:sp>
      <p:sp>
        <p:nvSpPr>
          <p:cNvPr id="4"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5"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7558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4"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37218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7"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74382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7"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2938328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42863"/>
            <a:ext cx="9144000" cy="347663"/>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26" name="Rectangle 2"/>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This is the title of this slide.</a:t>
            </a:r>
          </a:p>
        </p:txBody>
      </p:sp>
      <p:sp>
        <p:nvSpPr>
          <p:cNvPr id="1027" name="Rectangle 3"/>
          <p:cNvSpPr>
            <a:spLocks noGrp="1" noChangeArrowheads="1"/>
          </p:cNvSpPr>
          <p:nvPr>
            <p:ph type="body" idx="1"/>
          </p:nvPr>
        </p:nvSpPr>
        <p:spPr bwMode="auto">
          <a:xfrm>
            <a:off x="609600" y="18288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5"/>
          <p:cNvSpPr>
            <a:spLocks noGrp="1" noChangeArrowheads="1"/>
          </p:cNvSpPr>
          <p:nvPr>
            <p:ph type="ftr" sz="quarter" idx="3"/>
          </p:nvPr>
        </p:nvSpPr>
        <p:spPr bwMode="auto">
          <a:xfrm>
            <a:off x="609600" y="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endParaRPr lang="en-US"/>
          </a:p>
        </p:txBody>
      </p:sp>
      <p:sp>
        <p:nvSpPr>
          <p:cNvPr id="1030" name="Rectangle 6"/>
          <p:cNvSpPr>
            <a:spLocks noGrp="1" noChangeArrowheads="1"/>
          </p:cNvSpPr>
          <p:nvPr>
            <p:ph type="sldNum" sz="quarter" idx="4"/>
          </p:nvPr>
        </p:nvSpPr>
        <p:spPr bwMode="auto">
          <a:xfrm>
            <a:off x="7086600" y="5903913"/>
            <a:ext cx="1447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1440" tIns="0" rIns="91440" bIns="0" numCol="1" anchor="t" anchorCtr="0" compatLnSpc="1">
            <a:prstTxWarp prst="textNoShape">
              <a:avLst/>
            </a:prstTxWarp>
          </a:bodyPr>
          <a:lstStyle>
            <a:lvl1pPr algn="r">
              <a:defRPr sz="4400" b="1">
                <a:solidFill>
                  <a:srgbClr val="D9D9D9"/>
                </a:solidFill>
                <a:latin typeface="+mn-lt"/>
              </a:defRPr>
            </a:lvl1pPr>
          </a:lstStyle>
          <a:p>
            <a:fld id="{77AF3E6C-8C51-D348-89D0-BC19EFAA94DD}" type="slidenum">
              <a:rPr lang="en-US" smtClean="0"/>
              <a:t>‹#›</a:t>
            </a:fld>
            <a:endParaRPr lang="en-US"/>
          </a:p>
        </p:txBody>
      </p:sp>
      <p:sp>
        <p:nvSpPr>
          <p:cNvPr id="1036" name="Text Box 12"/>
          <p:cNvSpPr txBox="1">
            <a:spLocks noChangeArrowheads="1"/>
          </p:cNvSpPr>
          <p:nvPr/>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a:solidFill>
                  <a:schemeClr val="bg1"/>
                </a:solidFill>
                <a:latin typeface="Arial" charset="0"/>
              </a:rPr>
              <a:t>Boston University</a:t>
            </a:r>
            <a:r>
              <a:rPr lang="en-US" sz="1200">
                <a:solidFill>
                  <a:schemeClr val="bg1"/>
                </a:solidFill>
                <a:latin typeface="Arial" charset="0"/>
              </a:rPr>
              <a:t> Slideshow Title Goes Here</a:t>
            </a:r>
          </a:p>
        </p:txBody>
      </p:sp>
      <p:sp>
        <p:nvSpPr>
          <p:cNvPr id="1042" name="Rectangle 18"/>
          <p:cNvSpPr>
            <a:spLocks noGrp="1" noChangeArrowheads="1"/>
          </p:cNvSpPr>
          <p:nvPr>
            <p:ph type="dt" sz="half" idx="2"/>
          </p:nvPr>
        </p:nvSpPr>
        <p:spPr bwMode="auto">
          <a:xfrm>
            <a:off x="6629400" y="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solidFill>
                  <a:srgbClr val="808080"/>
                </a:solidFill>
                <a:latin typeface="+mn-lt"/>
              </a:defRPr>
            </a:lvl1pPr>
          </a:lstStyle>
          <a:p>
            <a:fld id="{402E2FF5-4BD0-FF4F-8C3E-1C20563243A5}" type="datetimeFigureOut">
              <a:rPr lang="en-US" smtClean="0"/>
              <a:t>2/29/16</a:t>
            </a:fld>
            <a:endParaRPr lang="en-US"/>
          </a:p>
        </p:txBody>
      </p:sp>
      <p:pic>
        <p:nvPicPr>
          <p:cNvPr id="1043"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6019800"/>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ea typeface="Osaka" charset="0"/>
          <a:cs typeface="Osaka" charset="0"/>
        </a:defRPr>
      </a:lvl2pPr>
      <a:lvl3pPr algn="l" rtl="0" eaLnBrk="1" fontAlgn="base" hangingPunct="1">
        <a:spcBef>
          <a:spcPct val="0"/>
        </a:spcBef>
        <a:spcAft>
          <a:spcPct val="0"/>
        </a:spcAft>
        <a:defRPr sz="3600">
          <a:solidFill>
            <a:schemeClr val="tx1"/>
          </a:solidFill>
          <a:latin typeface="Arial" charset="0"/>
          <a:ea typeface="Osaka" charset="0"/>
          <a:cs typeface="Osaka" charset="0"/>
        </a:defRPr>
      </a:lvl3pPr>
      <a:lvl4pPr algn="l" rtl="0" eaLnBrk="1" fontAlgn="base" hangingPunct="1">
        <a:spcBef>
          <a:spcPct val="0"/>
        </a:spcBef>
        <a:spcAft>
          <a:spcPct val="0"/>
        </a:spcAft>
        <a:defRPr sz="3600">
          <a:solidFill>
            <a:schemeClr val="tx1"/>
          </a:solidFill>
          <a:latin typeface="Arial" charset="0"/>
          <a:ea typeface="Osaka" charset="0"/>
          <a:cs typeface="Osaka" charset="0"/>
        </a:defRPr>
      </a:lvl4pPr>
      <a:lvl5pPr algn="l" rtl="0" eaLnBrk="1" fontAlgn="base" hangingPunct="1">
        <a:spcBef>
          <a:spcPct val="0"/>
        </a:spcBef>
        <a:spcAft>
          <a:spcPct val="0"/>
        </a:spcAft>
        <a:defRPr sz="3600">
          <a:solidFill>
            <a:schemeClr val="tx1"/>
          </a:solidFill>
          <a:latin typeface="Arial" charset="0"/>
          <a:ea typeface="Osaka" charset="0"/>
          <a:cs typeface="Osaka" charset="0"/>
        </a:defRPr>
      </a:lvl5pPr>
      <a:lvl6pPr marL="457200" algn="l" rtl="0" eaLnBrk="1" fontAlgn="base" hangingPunct="1">
        <a:spcBef>
          <a:spcPct val="0"/>
        </a:spcBef>
        <a:spcAft>
          <a:spcPct val="0"/>
        </a:spcAft>
        <a:defRPr sz="3600">
          <a:solidFill>
            <a:schemeClr val="tx1"/>
          </a:solidFill>
          <a:latin typeface="Arial" charset="0"/>
          <a:ea typeface="Osaka" charset="0"/>
          <a:cs typeface="Osaka" charset="0"/>
        </a:defRPr>
      </a:lvl6pPr>
      <a:lvl7pPr marL="914400" algn="l" rtl="0" eaLnBrk="1" fontAlgn="base" hangingPunct="1">
        <a:spcBef>
          <a:spcPct val="0"/>
        </a:spcBef>
        <a:spcAft>
          <a:spcPct val="0"/>
        </a:spcAft>
        <a:defRPr sz="3600">
          <a:solidFill>
            <a:schemeClr val="tx1"/>
          </a:solidFill>
          <a:latin typeface="Arial" charset="0"/>
          <a:ea typeface="Osaka" charset="0"/>
          <a:cs typeface="Osaka" charset="0"/>
        </a:defRPr>
      </a:lvl7pPr>
      <a:lvl8pPr marL="1371600" algn="l" rtl="0" eaLnBrk="1" fontAlgn="base" hangingPunct="1">
        <a:spcBef>
          <a:spcPct val="0"/>
        </a:spcBef>
        <a:spcAft>
          <a:spcPct val="0"/>
        </a:spcAft>
        <a:defRPr sz="3600">
          <a:solidFill>
            <a:schemeClr val="tx1"/>
          </a:solidFill>
          <a:latin typeface="Arial" charset="0"/>
          <a:ea typeface="Osaka" charset="0"/>
          <a:cs typeface="Osaka" charset="0"/>
        </a:defRPr>
      </a:lvl8pPr>
      <a:lvl9pPr marL="1828800" algn="l" rtl="0" eaLnBrk="1" fontAlgn="base" hangingPunct="1">
        <a:spcBef>
          <a:spcPct val="0"/>
        </a:spcBef>
        <a:spcAft>
          <a:spcPct val="0"/>
        </a:spcAft>
        <a:defRPr sz="3600">
          <a:solidFill>
            <a:schemeClr val="tx1"/>
          </a:solidFill>
          <a:latin typeface="Arial" charset="0"/>
          <a:ea typeface="Osaka" charset="0"/>
          <a:cs typeface="Osaka" charset="0"/>
        </a:defRPr>
      </a:lvl9pPr>
    </p:titleStyle>
    <p:bodyStyle>
      <a:lvl1pPr marL="342900" indent="-342900" algn="l" rtl="0" eaLnBrk="1" fontAlgn="base" hangingPunct="1">
        <a:spcBef>
          <a:spcPct val="20000"/>
        </a:spcBef>
        <a:spcAft>
          <a:spcPct val="0"/>
        </a:spcAft>
        <a:buClr>
          <a:srgbClr val="2675B4"/>
        </a:buClr>
        <a:buFont typeface="Wingdings"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2pPr>
      <a:lvl3pPr marL="11430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5pPr>
      <a:lvl6pPr marL="25146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6pPr>
      <a:lvl7pPr marL="29718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7pPr>
      <a:lvl8pPr marL="34290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8pPr>
      <a:lvl9pPr marL="38862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43" y="1"/>
            <a:ext cx="8708571" cy="3600450"/>
          </a:xfrm>
        </p:spPr>
        <p:txBody>
          <a:bodyPr>
            <a:normAutofit/>
          </a:bodyPr>
          <a:lstStyle/>
          <a:p>
            <a:r>
              <a:rPr lang="en-US" dirty="0" smtClean="0"/>
              <a:t>Strategies for Fostering </a:t>
            </a:r>
            <a:br>
              <a:rPr lang="en-US" dirty="0" smtClean="0"/>
            </a:br>
            <a:r>
              <a:rPr lang="en-US" dirty="0" smtClean="0"/>
              <a:t>Authentic Metacognitive Narratives in ESL Writing Portfolios</a:t>
            </a:r>
            <a:endParaRPr lang="en-US" dirty="0"/>
          </a:p>
        </p:txBody>
      </p:sp>
      <p:sp>
        <p:nvSpPr>
          <p:cNvPr id="3" name="Subtitle 2"/>
          <p:cNvSpPr>
            <a:spLocks noGrp="1"/>
          </p:cNvSpPr>
          <p:nvPr>
            <p:ph type="subTitle" idx="1"/>
          </p:nvPr>
        </p:nvSpPr>
        <p:spPr>
          <a:xfrm>
            <a:off x="897316" y="2761147"/>
            <a:ext cx="7427020" cy="2877653"/>
          </a:xfrm>
        </p:spPr>
        <p:txBody>
          <a:bodyPr>
            <a:normAutofit/>
          </a:bodyPr>
          <a:lstStyle/>
          <a:p>
            <a:r>
              <a:rPr lang="en-US" dirty="0" smtClean="0"/>
              <a:t>MATSOL 2016</a:t>
            </a:r>
          </a:p>
          <a:p>
            <a:r>
              <a:rPr lang="pl-PL" dirty="0" err="1" smtClean="0"/>
              <a:t>Friday</a:t>
            </a:r>
            <a:r>
              <a:rPr lang="pl-PL" dirty="0" smtClean="0"/>
              <a:t>, May 6: </a:t>
            </a:r>
            <a:r>
              <a:rPr lang="pl-PL" dirty="0"/>
              <a:t>10:30am–11:15am, 7 </a:t>
            </a:r>
            <a:r>
              <a:rPr lang="pl-PL" dirty="0" err="1"/>
              <a:t>Middlesex</a:t>
            </a:r>
            <a:r>
              <a:rPr lang="pl-PL" dirty="0"/>
              <a:t> W </a:t>
            </a:r>
            <a:endParaRPr lang="en-US" dirty="0" smtClean="0"/>
          </a:p>
          <a:p>
            <a:endParaRPr lang="en-US" dirty="0" smtClean="0"/>
          </a:p>
          <a:p>
            <a:r>
              <a:rPr lang="en-US" dirty="0" smtClean="0"/>
              <a:t>Christina Michaud</a:t>
            </a:r>
          </a:p>
          <a:p>
            <a:r>
              <a:rPr lang="en-US" dirty="0" smtClean="0"/>
              <a:t>Boston University</a:t>
            </a:r>
            <a:endParaRPr lang="en-US" dirty="0"/>
          </a:p>
        </p:txBody>
      </p:sp>
    </p:spTree>
    <p:extLst>
      <p:ext uri="{BB962C8B-B14F-4D97-AF65-F5344CB8AC3E}">
        <p14:creationId xmlns:p14="http://schemas.microsoft.com/office/powerpoint/2010/main" val="12028650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4903"/>
            <a:ext cx="7924800" cy="773799"/>
          </a:xfrm>
        </p:spPr>
        <p:txBody>
          <a:bodyPr/>
          <a:lstStyle/>
          <a:p>
            <a:r>
              <a:rPr lang="en-US" dirty="0" smtClean="0"/>
              <a:t>Initial Self-Assessment</a:t>
            </a:r>
            <a:endParaRPr lang="en-US" dirty="0"/>
          </a:p>
        </p:txBody>
      </p:sp>
      <p:sp>
        <p:nvSpPr>
          <p:cNvPr id="3" name="Content Placeholder 2"/>
          <p:cNvSpPr>
            <a:spLocks noGrp="1"/>
          </p:cNvSpPr>
          <p:nvPr>
            <p:ph idx="1"/>
          </p:nvPr>
        </p:nvSpPr>
        <p:spPr>
          <a:xfrm>
            <a:off x="609600" y="1088702"/>
            <a:ext cx="7924800" cy="4626298"/>
          </a:xfrm>
        </p:spPr>
        <p:txBody>
          <a:bodyPr/>
          <a:lstStyle/>
          <a:p>
            <a:r>
              <a:rPr lang="en-US" dirty="0"/>
              <a:t>List five key words/themes/terms from your </a:t>
            </a:r>
            <a:r>
              <a:rPr lang="en-US" dirty="0" smtClean="0"/>
              <a:t>previous writing class</a:t>
            </a:r>
            <a:r>
              <a:rPr lang="en-US" dirty="0"/>
              <a:t>. These might be content-related, writing-related, or both: choose the five most important words, in your opinion, which are salient in your memory and help represent the class to you. </a:t>
            </a:r>
          </a:p>
          <a:p>
            <a:r>
              <a:rPr lang="en-US" dirty="0" smtClean="0"/>
              <a:t>List </a:t>
            </a:r>
            <a:r>
              <a:rPr lang="en-US" dirty="0"/>
              <a:t>two ways that </a:t>
            </a:r>
            <a:r>
              <a:rPr lang="en-US" dirty="0" smtClean="0"/>
              <a:t>your previous writing class met </a:t>
            </a:r>
            <a:r>
              <a:rPr lang="en-US" dirty="0"/>
              <a:t>your expectations of a college writing class and two ways it diverged from your expectations. </a:t>
            </a:r>
          </a:p>
          <a:p>
            <a:r>
              <a:rPr lang="en-US" dirty="0" smtClean="0"/>
              <a:t>Describe </a:t>
            </a:r>
            <a:r>
              <a:rPr lang="en-US" dirty="0"/>
              <a:t>one challenging experience writing beyond your WR class so far </a:t>
            </a:r>
            <a:r>
              <a:rPr lang="en-US" dirty="0" smtClean="0"/>
              <a:t>at college. </a:t>
            </a:r>
            <a:r>
              <a:rPr lang="en-US" dirty="0"/>
              <a:t>This could be a lab report, research </a:t>
            </a:r>
            <a:r>
              <a:rPr lang="en-US" dirty="0" smtClean="0"/>
              <a:t>paper, </a:t>
            </a:r>
            <a:r>
              <a:rPr lang="en-US" dirty="0"/>
              <a:t>email to a professor, or anything else. What was challenging about it and why</a:t>
            </a:r>
            <a:r>
              <a:rPr lang="en-US" dirty="0" smtClean="0"/>
              <a:t>?</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TextBox 4"/>
          <p:cNvSpPr txBox="1"/>
          <p:nvPr/>
        </p:nvSpPr>
        <p:spPr>
          <a:xfrm>
            <a:off x="3770051" y="6314413"/>
            <a:ext cx="5267002" cy="369332"/>
          </a:xfrm>
          <a:prstGeom prst="rect">
            <a:avLst/>
          </a:prstGeom>
          <a:noFill/>
        </p:spPr>
        <p:txBody>
          <a:bodyPr wrap="none" rtlCol="0">
            <a:spAutoFit/>
          </a:bodyPr>
          <a:lstStyle/>
          <a:p>
            <a:r>
              <a:rPr lang="en-US" b="1" i="1" dirty="0" smtClean="0">
                <a:solidFill>
                  <a:srgbClr val="FF0000"/>
                </a:solidFill>
              </a:rPr>
              <a:t>Beginning-of-course metacognitive strategies</a:t>
            </a:r>
            <a:endParaRPr lang="en-US" b="1" i="1" dirty="0">
              <a:solidFill>
                <a:srgbClr val="FF0000"/>
              </a:solidFill>
            </a:endParaRPr>
          </a:p>
        </p:txBody>
      </p:sp>
    </p:spTree>
    <p:extLst>
      <p:ext uri="{BB962C8B-B14F-4D97-AF65-F5344CB8AC3E}">
        <p14:creationId xmlns:p14="http://schemas.microsoft.com/office/powerpoint/2010/main" val="7569785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and scaffold, the process of metacognition effectively.</a:t>
            </a:r>
            <a:br>
              <a:rPr lang="en-US" dirty="0"/>
            </a:br>
            <a:endParaRPr lang="en-US" dirty="0"/>
          </a:p>
        </p:txBody>
      </p:sp>
      <p:sp>
        <p:nvSpPr>
          <p:cNvPr id="3" name="Content Placeholder 2"/>
          <p:cNvSpPr>
            <a:spLocks noGrp="1"/>
          </p:cNvSpPr>
          <p:nvPr>
            <p:ph idx="1"/>
          </p:nvPr>
        </p:nvSpPr>
        <p:spPr>
          <a:xfrm>
            <a:off x="609600" y="2127918"/>
            <a:ext cx="7924800" cy="3587082"/>
          </a:xfrm>
        </p:spPr>
        <p:txBody>
          <a:bodyPr/>
          <a:lstStyle/>
          <a:p>
            <a:pPr marL="0" indent="0">
              <a:buNone/>
            </a:pPr>
            <a:endParaRPr lang="en-US" dirty="0" smtClean="0"/>
          </a:p>
          <a:p>
            <a:pPr marL="0" indent="0">
              <a:buNone/>
            </a:pPr>
            <a:r>
              <a:rPr lang="en-US" dirty="0" smtClean="0"/>
              <a:t>Theory of gradual release: </a:t>
            </a:r>
          </a:p>
          <a:p>
            <a:r>
              <a:rPr lang="en-US" dirty="0" smtClean="0"/>
              <a:t>move from greater instructor control to less</a:t>
            </a:r>
          </a:p>
          <a:p>
            <a:r>
              <a:rPr lang="en-US" dirty="0" smtClean="0"/>
              <a:t>from less learner agency to more.</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TextBox 4"/>
          <p:cNvSpPr txBox="1"/>
          <p:nvPr/>
        </p:nvSpPr>
        <p:spPr>
          <a:xfrm>
            <a:off x="3770051" y="6314413"/>
            <a:ext cx="4869583" cy="369332"/>
          </a:xfrm>
          <a:prstGeom prst="rect">
            <a:avLst/>
          </a:prstGeom>
          <a:noFill/>
        </p:spPr>
        <p:txBody>
          <a:bodyPr wrap="none" rtlCol="0">
            <a:spAutoFit/>
          </a:bodyPr>
          <a:lstStyle/>
          <a:p>
            <a:r>
              <a:rPr lang="en-US" b="1" i="1" dirty="0" smtClean="0">
                <a:solidFill>
                  <a:srgbClr val="3366FF"/>
                </a:solidFill>
              </a:rPr>
              <a:t>Middle-of-course metacognitive strategies</a:t>
            </a:r>
            <a:endParaRPr lang="en-US" b="1" i="1" dirty="0">
              <a:solidFill>
                <a:srgbClr val="3366FF"/>
              </a:solidFill>
            </a:endParaRPr>
          </a:p>
        </p:txBody>
      </p:sp>
    </p:spTree>
    <p:extLst>
      <p:ext uri="{BB962C8B-B14F-4D97-AF65-F5344CB8AC3E}">
        <p14:creationId xmlns:p14="http://schemas.microsoft.com/office/powerpoint/2010/main" val="36185330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Self-Assessments (Controlled)</a:t>
            </a:r>
            <a:endParaRPr lang="en-US" dirty="0"/>
          </a:p>
        </p:txBody>
      </p:sp>
      <p:sp>
        <p:nvSpPr>
          <p:cNvPr id="3" name="Content Placeholder 2"/>
          <p:cNvSpPr>
            <a:spLocks noGrp="1"/>
          </p:cNvSpPr>
          <p:nvPr>
            <p:ph idx="1"/>
          </p:nvPr>
        </p:nvSpPr>
        <p:spPr>
          <a:xfrm>
            <a:off x="609600" y="1447801"/>
            <a:ext cx="7924800" cy="4919458"/>
          </a:xfrm>
        </p:spPr>
        <p:txBody>
          <a:bodyPr/>
          <a:lstStyle/>
          <a:p>
            <a:pPr lvl="0"/>
            <a:r>
              <a:rPr lang="en-US" b="1" dirty="0"/>
              <a:t>MACRO ISSUES</a:t>
            </a:r>
            <a:endParaRPr lang="en-US" dirty="0"/>
          </a:p>
          <a:p>
            <a:pPr lvl="1"/>
            <a:r>
              <a:rPr lang="en-US" dirty="0"/>
              <a:t>What do you think worked well in your </a:t>
            </a:r>
            <a:r>
              <a:rPr lang="en-US" dirty="0" smtClean="0"/>
              <a:t>essay on the paragraph or text level? </a:t>
            </a:r>
            <a:r>
              <a:rPr lang="en-US" dirty="0"/>
              <a:t>What are you proud of, and why? </a:t>
            </a:r>
          </a:p>
          <a:p>
            <a:pPr lvl="1"/>
            <a:r>
              <a:rPr lang="en-US" dirty="0"/>
              <a:t>What do you think needs improvement in your </a:t>
            </a:r>
            <a:r>
              <a:rPr lang="en-US" dirty="0" smtClean="0"/>
              <a:t>essay on the paragraph or text level? </a:t>
            </a:r>
            <a:r>
              <a:rPr lang="en-US" dirty="0"/>
              <a:t>What would you work on if you had more time, and what would you do</a:t>
            </a:r>
            <a:r>
              <a:rPr lang="en-US" dirty="0" smtClean="0"/>
              <a:t>?</a:t>
            </a:r>
            <a:r>
              <a:rPr lang="en-US" b="1" dirty="0"/>
              <a:t/>
            </a:r>
            <a:br>
              <a:rPr lang="en-US" b="1" dirty="0"/>
            </a:br>
            <a:endParaRPr lang="en-US" dirty="0"/>
          </a:p>
          <a:p>
            <a:pPr lvl="0"/>
            <a:r>
              <a:rPr lang="en-US" b="1" dirty="0"/>
              <a:t>MICRO ISSUES</a:t>
            </a:r>
            <a:endParaRPr lang="en-US" dirty="0"/>
          </a:p>
          <a:p>
            <a:pPr lvl="1"/>
            <a:r>
              <a:rPr lang="en-US" dirty="0"/>
              <a:t>What grammar or punctuation points did you work hard on? What strategies did you use to try to find and correct your errors</a:t>
            </a:r>
            <a:r>
              <a:rPr lang="en-US" dirty="0" smtClean="0"/>
              <a:t>?</a:t>
            </a:r>
            <a:endParaRPr lang="en-US" dirty="0"/>
          </a:p>
          <a:p>
            <a:pPr lvl="1"/>
            <a:r>
              <a:rPr lang="en-US" dirty="0"/>
              <a:t>What grammar or punctuation point was most difficult for you? What strategies did you use to try to find and correct your errors? What’s still causing problems for you here?</a:t>
            </a:r>
          </a:p>
          <a:p>
            <a:endParaRPr lang="en-US" dirty="0"/>
          </a:p>
          <a:p>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6" name="Rectangle 5"/>
          <p:cNvSpPr/>
          <p:nvPr/>
        </p:nvSpPr>
        <p:spPr>
          <a:xfrm>
            <a:off x="3541889" y="6357685"/>
            <a:ext cx="5359400" cy="369332"/>
          </a:xfrm>
          <a:prstGeom prst="rect">
            <a:avLst/>
          </a:prstGeom>
        </p:spPr>
        <p:txBody>
          <a:bodyPr wrap="square">
            <a:spAutoFit/>
          </a:bodyPr>
          <a:lstStyle/>
          <a:p>
            <a:r>
              <a:rPr lang="en-US" b="1" i="1" dirty="0">
                <a:solidFill>
                  <a:srgbClr val="3366FF"/>
                </a:solidFill>
              </a:rPr>
              <a:t>Middle-of-course metacognitive strategies</a:t>
            </a:r>
            <a:endParaRPr lang="en-US" b="1" i="1" dirty="0">
              <a:solidFill>
                <a:srgbClr val="3366FF"/>
              </a:solidFill>
            </a:endParaRPr>
          </a:p>
        </p:txBody>
      </p:sp>
    </p:spTree>
    <p:extLst>
      <p:ext uri="{BB962C8B-B14F-4D97-AF65-F5344CB8AC3E}">
        <p14:creationId xmlns:p14="http://schemas.microsoft.com/office/powerpoint/2010/main" val="25302460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Mid-Semester Self-Assessments</a:t>
            </a:r>
            <a:endParaRPr lang="en-US" dirty="0"/>
          </a:p>
        </p:txBody>
      </p:sp>
      <p:sp>
        <p:nvSpPr>
          <p:cNvPr id="3" name="Content Placeholder 2"/>
          <p:cNvSpPr>
            <a:spLocks noGrp="1"/>
          </p:cNvSpPr>
          <p:nvPr>
            <p:ph idx="1"/>
          </p:nvPr>
        </p:nvSpPr>
        <p:spPr>
          <a:xfrm>
            <a:off x="609600" y="1447800"/>
            <a:ext cx="7924800" cy="4267200"/>
          </a:xfrm>
        </p:spPr>
        <p:txBody>
          <a:bodyPr/>
          <a:lstStyle/>
          <a:p>
            <a:r>
              <a:rPr lang="en-US" dirty="0" smtClean="0"/>
              <a:t>What’s </a:t>
            </a:r>
            <a:r>
              <a:rPr lang="en-US" dirty="0"/>
              <a:t>my thesis? Where is it? Is it arguable? Do I keep it in mind throughout my essay?</a:t>
            </a:r>
          </a:p>
          <a:p>
            <a:pPr lvl="0"/>
            <a:r>
              <a:rPr lang="en-US" dirty="0"/>
              <a:t>How effective is my support? Do I explicate my quotes fully?</a:t>
            </a:r>
          </a:p>
          <a:p>
            <a:pPr lvl="0"/>
            <a:r>
              <a:rPr lang="en-US" dirty="0"/>
              <a:t>How effective is my organization? Can a reader follow all my twists and turns?</a:t>
            </a:r>
          </a:p>
          <a:p>
            <a:pPr lvl="0"/>
            <a:r>
              <a:rPr lang="en-US" dirty="0"/>
              <a:t>What’s something I did well in this draft?</a:t>
            </a:r>
          </a:p>
          <a:p>
            <a:pPr lvl="0"/>
            <a:r>
              <a:rPr lang="en-US" dirty="0"/>
              <a:t>What’s something I need to work on more?</a:t>
            </a:r>
          </a:p>
          <a:p>
            <a:pPr lvl="0"/>
            <a:r>
              <a:rPr lang="en-US" dirty="0"/>
              <a:t>How well did I craft my sentences? Did I work on the grammar/punctuation points we talked about in previous meetings and in class? What’s one sentence</a:t>
            </a:r>
            <a:r>
              <a:rPr lang="en-US" dirty="0" smtClean="0"/>
              <a:t>-</a:t>
            </a:r>
            <a:br>
              <a:rPr lang="en-US" dirty="0" smtClean="0"/>
            </a:br>
            <a:r>
              <a:rPr lang="en-US" dirty="0" smtClean="0"/>
              <a:t>        level </a:t>
            </a:r>
            <a:r>
              <a:rPr lang="en-US" dirty="0"/>
              <a:t>concern I still have?</a:t>
            </a:r>
          </a:p>
          <a:p>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3592286" y="6267945"/>
            <a:ext cx="5207000" cy="369332"/>
          </a:xfrm>
          <a:prstGeom prst="rect">
            <a:avLst/>
          </a:prstGeom>
        </p:spPr>
        <p:txBody>
          <a:bodyPr wrap="square">
            <a:spAutoFit/>
          </a:bodyPr>
          <a:lstStyle/>
          <a:p>
            <a:r>
              <a:rPr lang="en-US" b="1" i="1" dirty="0">
                <a:solidFill>
                  <a:srgbClr val="3366FF"/>
                </a:solidFill>
              </a:rPr>
              <a:t>Middle-of-course metacognitive strategies</a:t>
            </a:r>
            <a:endParaRPr lang="en-US" b="1" i="1" dirty="0">
              <a:solidFill>
                <a:srgbClr val="3366FF"/>
              </a:solidFill>
            </a:endParaRPr>
          </a:p>
        </p:txBody>
      </p:sp>
    </p:spTree>
    <p:extLst>
      <p:ext uri="{BB962C8B-B14F-4D97-AF65-F5344CB8AC3E}">
        <p14:creationId xmlns:p14="http://schemas.microsoft.com/office/powerpoint/2010/main" val="33944053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Metacognitive “Pop Quiz”</a:t>
            </a:r>
            <a:endParaRPr lang="en-US" dirty="0"/>
          </a:p>
        </p:txBody>
      </p:sp>
      <p:sp>
        <p:nvSpPr>
          <p:cNvPr id="3" name="Content Placeholder 2"/>
          <p:cNvSpPr>
            <a:spLocks noGrp="1"/>
          </p:cNvSpPr>
          <p:nvPr>
            <p:ph idx="1"/>
          </p:nvPr>
        </p:nvSpPr>
        <p:spPr/>
        <p:txBody>
          <a:bodyPr/>
          <a:lstStyle/>
          <a:p>
            <a:r>
              <a:rPr lang="en-US" dirty="0" smtClean="0"/>
              <a:t>What is your topic?</a:t>
            </a:r>
          </a:p>
          <a:p>
            <a:r>
              <a:rPr lang="en-US" dirty="0" smtClean="0"/>
              <a:t>What is your claim? </a:t>
            </a:r>
          </a:p>
          <a:p>
            <a:r>
              <a:rPr lang="en-US" dirty="0" smtClean="0"/>
              <a:t>To what extent are you making a claim about the text, or about the world? Explain.</a:t>
            </a:r>
          </a:p>
          <a:p>
            <a:r>
              <a:rPr lang="en-US" dirty="0" smtClean="0"/>
              <a:t>Why do you want to write about this topic, and make this specific claim?</a:t>
            </a:r>
          </a:p>
          <a:p>
            <a:r>
              <a:rPr lang="en-US" dirty="0" smtClean="0"/>
              <a:t>Why does your claim matter to a reader of your essay?</a:t>
            </a:r>
          </a:p>
          <a:p>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3699128" y="6155057"/>
            <a:ext cx="5100158" cy="369332"/>
          </a:xfrm>
          <a:prstGeom prst="rect">
            <a:avLst/>
          </a:prstGeom>
        </p:spPr>
        <p:txBody>
          <a:bodyPr wrap="square">
            <a:spAutoFit/>
          </a:bodyPr>
          <a:lstStyle/>
          <a:p>
            <a:r>
              <a:rPr lang="en-US" b="1" i="1" dirty="0">
                <a:solidFill>
                  <a:srgbClr val="3366FF"/>
                </a:solidFill>
              </a:rPr>
              <a:t>Middle-of-course metacognitive strategies</a:t>
            </a:r>
            <a:endParaRPr lang="en-US" b="1" i="1" dirty="0">
              <a:solidFill>
                <a:srgbClr val="3366FF"/>
              </a:solidFill>
            </a:endParaRPr>
          </a:p>
        </p:txBody>
      </p:sp>
    </p:spTree>
    <p:extLst>
      <p:ext uri="{BB962C8B-B14F-4D97-AF65-F5344CB8AC3E}">
        <p14:creationId xmlns:p14="http://schemas.microsoft.com/office/powerpoint/2010/main" val="30925855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Offer creative ways for learners to reflect on their own learning and writing.</a:t>
            </a:r>
            <a:br>
              <a:rPr lang="en-US" dirty="0"/>
            </a:br>
            <a:endParaRPr lang="en-US" dirty="0"/>
          </a:p>
        </p:txBody>
      </p:sp>
      <p:sp>
        <p:nvSpPr>
          <p:cNvPr id="3" name="Content Placeholder 2"/>
          <p:cNvSpPr>
            <a:spLocks noGrp="1"/>
          </p:cNvSpPr>
          <p:nvPr>
            <p:ph idx="1"/>
          </p:nvPr>
        </p:nvSpPr>
        <p:spPr>
          <a:xfrm>
            <a:off x="609600" y="2587592"/>
            <a:ext cx="7924800" cy="3886200"/>
          </a:xfrm>
        </p:spPr>
        <p:txBody>
          <a:bodyPr/>
          <a:lstStyle/>
          <a:p>
            <a:r>
              <a:rPr lang="en-US" dirty="0" smtClean="0"/>
              <a:t>Third-person “blurbs”/interviews</a:t>
            </a:r>
          </a:p>
          <a:p>
            <a:r>
              <a:rPr lang="en-US" dirty="0" smtClean="0"/>
              <a:t>Drawing</a:t>
            </a:r>
          </a:p>
          <a:p>
            <a:r>
              <a:rPr lang="en-US" dirty="0" smtClean="0"/>
              <a:t>Creative writing</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3126619" y="6289126"/>
            <a:ext cx="5672667" cy="369332"/>
          </a:xfrm>
          <a:prstGeom prst="rect">
            <a:avLst/>
          </a:prstGeom>
        </p:spPr>
        <p:txBody>
          <a:bodyPr wrap="square">
            <a:spAutoFit/>
          </a:bodyPr>
          <a:lstStyle/>
          <a:p>
            <a:r>
              <a:rPr lang="en-US" b="1" i="1" dirty="0">
                <a:solidFill>
                  <a:srgbClr val="3366FF"/>
                </a:solidFill>
              </a:rPr>
              <a:t>Middle-of-course metacognitive strategies</a:t>
            </a:r>
            <a:endParaRPr lang="en-US" b="1" i="1" dirty="0">
              <a:solidFill>
                <a:srgbClr val="3366FF"/>
              </a:solidFill>
            </a:endParaRPr>
          </a:p>
        </p:txBody>
      </p:sp>
    </p:spTree>
    <p:extLst>
      <p:ext uri="{BB962C8B-B14F-4D97-AF65-F5344CB8AC3E}">
        <p14:creationId xmlns:p14="http://schemas.microsoft.com/office/powerpoint/2010/main" val="16530394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92" y="419100"/>
            <a:ext cx="7924800" cy="685800"/>
          </a:xfrm>
        </p:spPr>
        <p:txBody>
          <a:bodyPr/>
          <a:lstStyle/>
          <a:p>
            <a:r>
              <a:rPr lang="en-US" dirty="0" smtClean="0"/>
              <a:t>Interviews/Third-Person “Blurbs”</a:t>
            </a:r>
            <a:endParaRPr lang="en-US" dirty="0"/>
          </a:p>
        </p:txBody>
      </p:sp>
      <p:sp>
        <p:nvSpPr>
          <p:cNvPr id="3" name="Content Placeholder 2"/>
          <p:cNvSpPr>
            <a:spLocks noGrp="1"/>
          </p:cNvSpPr>
          <p:nvPr>
            <p:ph idx="1"/>
          </p:nvPr>
        </p:nvSpPr>
        <p:spPr>
          <a:xfrm>
            <a:off x="345692" y="1104900"/>
            <a:ext cx="8188708" cy="4610100"/>
          </a:xfrm>
        </p:spPr>
        <p:txBody>
          <a:bodyPr/>
          <a:lstStyle/>
          <a:p>
            <a:pPr marL="0" indent="0">
              <a:buNone/>
            </a:pPr>
            <a:r>
              <a:rPr lang="en-US" dirty="0"/>
              <a:t>Interview your partner with the following questions (plus any follow-up questions that come to mind). It is your job to take good enough notes on the interview so that you can write up a 150-300 word “blurb” about your partner. </a:t>
            </a:r>
            <a:endParaRPr lang="en-US" dirty="0" smtClean="0"/>
          </a:p>
          <a:p>
            <a:r>
              <a:rPr lang="en-US" dirty="0" smtClean="0"/>
              <a:t>Describe </a:t>
            </a:r>
            <a:r>
              <a:rPr lang="en-US" dirty="0"/>
              <a:t>yourself as an academic writer. What adjectives come to mind, and why?</a:t>
            </a:r>
          </a:p>
          <a:p>
            <a:pPr lvl="0"/>
            <a:r>
              <a:rPr lang="en-US" dirty="0"/>
              <a:t>Talk about which pieces you’ve written this semester you are proudest of, and why. Which pieces of writing have been most helpful to you as you continue to write and learn and read and revise, and why?</a:t>
            </a:r>
          </a:p>
          <a:p>
            <a:pPr lvl="0"/>
            <a:r>
              <a:rPr lang="en-US" dirty="0"/>
              <a:t>A good academic writer is a strategic one. What does that mean, to you? How does this portfolio show the strategies you use/used/will continue to use while </a:t>
            </a:r>
            <a:r>
              <a:rPr lang="en-US" dirty="0" smtClean="0"/>
              <a:t/>
            </a:r>
            <a:br>
              <a:rPr lang="en-US" dirty="0" smtClean="0"/>
            </a:br>
            <a:r>
              <a:rPr lang="en-US" dirty="0" smtClean="0"/>
              <a:t>          drafting</a:t>
            </a:r>
            <a:r>
              <a:rPr lang="en-US" dirty="0"/>
              <a:t>, revising, and editing?</a:t>
            </a:r>
          </a:p>
          <a:p>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3584222" y="6488668"/>
            <a:ext cx="5404556" cy="369332"/>
          </a:xfrm>
          <a:prstGeom prst="rect">
            <a:avLst/>
          </a:prstGeom>
        </p:spPr>
        <p:txBody>
          <a:bodyPr wrap="square">
            <a:spAutoFit/>
          </a:bodyPr>
          <a:lstStyle/>
          <a:p>
            <a:r>
              <a:rPr lang="en-US" b="1" i="1" dirty="0">
                <a:solidFill>
                  <a:srgbClr val="3366FF"/>
                </a:solidFill>
              </a:rPr>
              <a:t>Middle-of-course metacognitive strategies</a:t>
            </a:r>
            <a:endParaRPr lang="en-US" b="1" i="1" dirty="0">
              <a:solidFill>
                <a:srgbClr val="3366FF"/>
              </a:solidFill>
            </a:endParaRPr>
          </a:p>
        </p:txBody>
      </p:sp>
    </p:spTree>
    <p:extLst>
      <p:ext uri="{BB962C8B-B14F-4D97-AF65-F5344CB8AC3E}">
        <p14:creationId xmlns:p14="http://schemas.microsoft.com/office/powerpoint/2010/main" val="16799478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0" y="419100"/>
            <a:ext cx="7924800" cy="685800"/>
          </a:xfrm>
        </p:spPr>
        <p:txBody>
          <a:bodyPr/>
          <a:lstStyle/>
          <a:p>
            <a:r>
              <a:rPr lang="en-US" dirty="0" smtClean="0"/>
              <a:t>Example: </a:t>
            </a:r>
            <a:endParaRPr lang="en-US" dirty="0"/>
          </a:p>
        </p:txBody>
      </p:sp>
      <p:sp>
        <p:nvSpPr>
          <p:cNvPr id="3" name="Content Placeholder 2"/>
          <p:cNvSpPr>
            <a:spLocks noGrp="1"/>
          </p:cNvSpPr>
          <p:nvPr>
            <p:ph idx="1"/>
          </p:nvPr>
        </p:nvSpPr>
        <p:spPr>
          <a:xfrm>
            <a:off x="180750" y="1104900"/>
            <a:ext cx="8353650" cy="4610100"/>
          </a:xfrm>
        </p:spPr>
        <p:txBody>
          <a:bodyPr/>
          <a:lstStyle/>
          <a:p>
            <a:pPr marL="0" indent="0">
              <a:buNone/>
            </a:pPr>
            <a:r>
              <a:rPr lang="en-US" dirty="0"/>
              <a:t>Rose thought that she is an average academic writer. She works really hard and spends a lot of time on improving writing. Due to these hard works, she improved a lot (from WR98 to WR100). For instance, her words choices and transitions of writing improved a lot. From my perspective, I think Rose is a perceptive academic writer. She is good at representing her ideas. In addition, when we </a:t>
            </a:r>
            <a:r>
              <a:rPr lang="en-US" dirty="0" smtClean="0"/>
              <a:t>discuss </a:t>
            </a:r>
            <a:r>
              <a:rPr lang="en-US" dirty="0"/>
              <a:t>problems in class, her point of view is always very special and interesting. Moreover, Rose is a writer who </a:t>
            </a:r>
            <a:r>
              <a:rPr lang="en-US" dirty="0" smtClean="0"/>
              <a:t>can </a:t>
            </a:r>
            <a:r>
              <a:rPr lang="en-US" dirty="0"/>
              <a:t>learn a lot from the class or other people. For instance, when she went to writing center to revise her essay and the adviser suggested her to imagine her readers’ responses to her essay; she soon learned this method and utilized this </a:t>
            </a:r>
            <a:br>
              <a:rPr lang="en-US" dirty="0"/>
            </a:br>
            <a:r>
              <a:rPr lang="en-US" dirty="0" smtClean="0"/>
              <a:t>                 method </a:t>
            </a:r>
            <a:r>
              <a:rPr lang="en-US" dirty="0"/>
              <a:t>when writing other essays</a:t>
            </a:r>
            <a:r>
              <a:rPr lang="en-US" dirty="0" smtClean="0"/>
              <a:t>.</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3626556" y="6323170"/>
            <a:ext cx="5390444" cy="369332"/>
          </a:xfrm>
          <a:prstGeom prst="rect">
            <a:avLst/>
          </a:prstGeom>
        </p:spPr>
        <p:txBody>
          <a:bodyPr wrap="square">
            <a:spAutoFit/>
          </a:bodyPr>
          <a:lstStyle/>
          <a:p>
            <a:r>
              <a:rPr lang="en-US" b="1" i="1" dirty="0">
                <a:solidFill>
                  <a:srgbClr val="3366FF"/>
                </a:solidFill>
              </a:rPr>
              <a:t>Middle-of-course metacognitive strategies</a:t>
            </a:r>
            <a:endParaRPr lang="en-US" b="1" i="1" dirty="0">
              <a:solidFill>
                <a:srgbClr val="3366FF"/>
              </a:solidFill>
            </a:endParaRPr>
          </a:p>
        </p:txBody>
      </p:sp>
    </p:spTree>
    <p:extLst>
      <p:ext uri="{BB962C8B-B14F-4D97-AF65-F5344CB8AC3E}">
        <p14:creationId xmlns:p14="http://schemas.microsoft.com/office/powerpoint/2010/main" val="2850233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0" y="419100"/>
            <a:ext cx="7924800" cy="685800"/>
          </a:xfrm>
        </p:spPr>
        <p:txBody>
          <a:bodyPr/>
          <a:lstStyle/>
          <a:p>
            <a:r>
              <a:rPr lang="en-US" dirty="0" smtClean="0"/>
              <a:t>Example: </a:t>
            </a:r>
            <a:endParaRPr lang="en-US" dirty="0"/>
          </a:p>
        </p:txBody>
      </p:sp>
      <p:sp>
        <p:nvSpPr>
          <p:cNvPr id="3" name="Content Placeholder 2"/>
          <p:cNvSpPr>
            <a:spLocks noGrp="1"/>
          </p:cNvSpPr>
          <p:nvPr>
            <p:ph idx="1"/>
          </p:nvPr>
        </p:nvSpPr>
        <p:spPr>
          <a:xfrm>
            <a:off x="180750" y="1104900"/>
            <a:ext cx="8353650" cy="4610100"/>
          </a:xfrm>
        </p:spPr>
        <p:txBody>
          <a:bodyPr/>
          <a:lstStyle/>
          <a:p>
            <a:pPr marL="0" indent="0">
              <a:buNone/>
            </a:pPr>
            <a:r>
              <a:rPr lang="en-US" dirty="0"/>
              <a:t>Ronnie doesn’t like academic writing and would not want to be an academic writer, therefore he isn’t proud of any writings he posted on </a:t>
            </a:r>
            <a:r>
              <a:rPr lang="en-US" dirty="0" smtClean="0"/>
              <a:t>[our class site]. </a:t>
            </a:r>
            <a:r>
              <a:rPr lang="en-US" dirty="0"/>
              <a:t>However, as a writer in general, his objectives are to work on the word choices and better sentence structuring. The second paper seems to contribute the most to Ronnie’s progress in his writing; it gives him the opportunity to expand and develop his argument while writing a topic of his own choice. The word limits on the second paper forced him to revise and cut down most part of his draft; this helps him to understand his central idea better and increase the overall coherency of the body paragraphs.</a:t>
            </a:r>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TextBox 4"/>
          <p:cNvSpPr txBox="1"/>
          <p:nvPr/>
        </p:nvSpPr>
        <p:spPr>
          <a:xfrm>
            <a:off x="3929703" y="6266723"/>
            <a:ext cx="4869583" cy="646331"/>
          </a:xfrm>
          <a:prstGeom prst="rect">
            <a:avLst/>
          </a:prstGeom>
          <a:noFill/>
        </p:spPr>
        <p:txBody>
          <a:bodyPr wrap="none" rtlCol="0">
            <a:spAutoFit/>
          </a:bodyPr>
          <a:lstStyle/>
          <a:p>
            <a:r>
              <a:rPr lang="en-US" b="1" i="1" dirty="0">
                <a:solidFill>
                  <a:srgbClr val="3366FF"/>
                </a:solidFill>
              </a:rPr>
              <a:t>Middle-of-course metacognitive strategies</a:t>
            </a:r>
          </a:p>
          <a:p>
            <a:endParaRPr lang="en-US" dirty="0"/>
          </a:p>
        </p:txBody>
      </p:sp>
    </p:spTree>
    <p:extLst>
      <p:ext uri="{BB962C8B-B14F-4D97-AF65-F5344CB8AC3E}">
        <p14:creationId xmlns:p14="http://schemas.microsoft.com/office/powerpoint/2010/main" val="24926800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753"/>
            <a:ext cx="8229600" cy="990600"/>
          </a:xfrm>
        </p:spPr>
        <p:txBody>
          <a:bodyPr/>
          <a:lstStyle/>
          <a:p>
            <a:r>
              <a:rPr lang="en-US" dirty="0" smtClean="0"/>
              <a:t>Drawing</a:t>
            </a:r>
            <a:endParaRPr lang="en-US" dirty="0"/>
          </a:p>
        </p:txBody>
      </p:sp>
      <p:sp>
        <p:nvSpPr>
          <p:cNvPr id="3" name="Content Placeholder 2"/>
          <p:cNvSpPr>
            <a:spLocks noGrp="1"/>
          </p:cNvSpPr>
          <p:nvPr>
            <p:ph idx="1"/>
          </p:nvPr>
        </p:nvSpPr>
        <p:spPr>
          <a:xfrm>
            <a:off x="632851" y="1204170"/>
            <a:ext cx="7676805" cy="5080611"/>
          </a:xfrm>
        </p:spPr>
        <p:txBody>
          <a:bodyPr>
            <a:normAutofit fontScale="55000" lnSpcReduction="20000"/>
          </a:bodyPr>
          <a:lstStyle/>
          <a:p>
            <a:pPr marL="0" indent="0">
              <a:buNone/>
            </a:pPr>
            <a:r>
              <a:rPr lang="en-US" sz="4500" b="1" dirty="0" smtClean="0"/>
              <a:t>Using crayon, pen, or pencil, </a:t>
            </a:r>
            <a:r>
              <a:rPr lang="en-US" sz="4500" dirty="0" smtClean="0"/>
              <a:t>draw </a:t>
            </a:r>
            <a:r>
              <a:rPr lang="en-US" sz="4500" dirty="0"/>
              <a:t>a picture </a:t>
            </a:r>
            <a:r>
              <a:rPr lang="en-US" sz="4500" dirty="0" smtClean="0"/>
              <a:t>that </a:t>
            </a:r>
            <a:r>
              <a:rPr lang="en-US" sz="4500" dirty="0"/>
              <a:t>illustrates </a:t>
            </a:r>
            <a:r>
              <a:rPr lang="en-US" sz="4500" dirty="0" smtClean="0"/>
              <a:t>your writing process, either on this final paper or in general.  </a:t>
            </a:r>
            <a:r>
              <a:rPr lang="en-US" sz="4500" dirty="0"/>
              <a:t>Draw on a visual “vocabulary” that feels comfortable to you:</a:t>
            </a:r>
          </a:p>
          <a:p>
            <a:pPr marL="0" indent="0">
              <a:buNone/>
            </a:pPr>
            <a:r>
              <a:rPr lang="en-US" sz="4500" dirty="0"/>
              <a:t> </a:t>
            </a:r>
          </a:p>
          <a:p>
            <a:pPr lvl="0"/>
            <a:r>
              <a:rPr lang="en-US" sz="4400" dirty="0"/>
              <a:t>A Venn </a:t>
            </a:r>
            <a:r>
              <a:rPr lang="en-US" sz="4400" dirty="0" smtClean="0"/>
              <a:t>diagram </a:t>
            </a:r>
            <a:r>
              <a:rPr lang="en-US" sz="4400" dirty="0"/>
              <a:t>or geometric diagram</a:t>
            </a:r>
          </a:p>
          <a:p>
            <a:pPr lvl="0"/>
            <a:r>
              <a:rPr lang="en-US" sz="4400" dirty="0"/>
              <a:t>A </a:t>
            </a:r>
            <a:r>
              <a:rPr lang="en-US" sz="4400" dirty="0" smtClean="0"/>
              <a:t>flow </a:t>
            </a:r>
            <a:r>
              <a:rPr lang="en-US" sz="4400" dirty="0"/>
              <a:t>chart with shapes and arrows</a:t>
            </a:r>
          </a:p>
          <a:p>
            <a:pPr lvl="0"/>
            <a:r>
              <a:rPr lang="en-US" sz="4400" dirty="0"/>
              <a:t>A </a:t>
            </a:r>
            <a:r>
              <a:rPr lang="en-US" sz="4400" dirty="0" smtClean="0"/>
              <a:t>map</a:t>
            </a:r>
            <a:endParaRPr lang="en-US" sz="4400" dirty="0"/>
          </a:p>
          <a:p>
            <a:pPr lvl="0"/>
            <a:r>
              <a:rPr lang="en-US" sz="4400" dirty="0"/>
              <a:t>A </a:t>
            </a:r>
            <a:r>
              <a:rPr lang="en-US" sz="4400" dirty="0" smtClean="0"/>
              <a:t>cartoon </a:t>
            </a:r>
            <a:r>
              <a:rPr lang="en-US" sz="4400" dirty="0"/>
              <a:t>with thought bubbles</a:t>
            </a:r>
          </a:p>
          <a:p>
            <a:pPr lvl="0"/>
            <a:r>
              <a:rPr lang="en-US" sz="4400" dirty="0"/>
              <a:t>A scientific illustration/cross section</a:t>
            </a:r>
          </a:p>
          <a:p>
            <a:pPr lvl="0"/>
            <a:r>
              <a:rPr lang="en-US" sz="4400" dirty="0"/>
              <a:t>You </a:t>
            </a:r>
            <a:r>
              <a:rPr lang="en-US" sz="4400" dirty="0" smtClean="0"/>
              <a:t>decide!</a:t>
            </a:r>
          </a:p>
          <a:p>
            <a:pPr marL="0" lvl="0" indent="0" algn="r">
              <a:buNone/>
            </a:pPr>
            <a:endParaRPr lang="en-US" sz="3400" i="1" dirty="0" smtClean="0"/>
          </a:p>
          <a:p>
            <a:pPr marL="0" lvl="0" indent="0" algn="r">
              <a:buNone/>
            </a:pPr>
            <a:endParaRPr lang="en-US" sz="3400" i="1" dirty="0"/>
          </a:p>
          <a:p>
            <a:pPr marL="0" lvl="0" indent="0" algn="r">
              <a:buNone/>
            </a:pPr>
            <a:endParaRPr lang="en-US" sz="3400" i="1" dirty="0" smtClean="0"/>
          </a:p>
          <a:p>
            <a:pPr marL="3543300" lvl="8" indent="0">
              <a:buNone/>
            </a:pPr>
            <a:r>
              <a:rPr lang="en-US" sz="1400" i="1" dirty="0" smtClean="0"/>
              <a:t>With thanks to Melanie Smith, Boston University, who has helped develop these drawing activities and uses them extensively in her own classes.</a:t>
            </a:r>
            <a:endParaRPr lang="en-US" sz="2300" i="1" dirty="0"/>
          </a:p>
          <a:p>
            <a:pPr marL="0" indent="0">
              <a:buNone/>
            </a:pPr>
            <a:endParaRPr lang="en-US" sz="3400" dirty="0"/>
          </a:p>
        </p:txBody>
      </p:sp>
      <p:sp>
        <p:nvSpPr>
          <p:cNvPr id="4" name="TextBox 3"/>
          <p:cNvSpPr txBox="1"/>
          <p:nvPr/>
        </p:nvSpPr>
        <p:spPr>
          <a:xfrm>
            <a:off x="3817217" y="6210278"/>
            <a:ext cx="4869583" cy="646331"/>
          </a:xfrm>
          <a:prstGeom prst="rect">
            <a:avLst/>
          </a:prstGeom>
          <a:noFill/>
        </p:spPr>
        <p:txBody>
          <a:bodyPr wrap="none" rtlCol="0">
            <a:spAutoFit/>
          </a:bodyPr>
          <a:lstStyle/>
          <a:p>
            <a:r>
              <a:rPr lang="en-US" b="1" i="1" dirty="0">
                <a:solidFill>
                  <a:srgbClr val="3366FF"/>
                </a:solidFill>
              </a:rPr>
              <a:t>Middle-of-course metacognitive strategies</a:t>
            </a:r>
          </a:p>
          <a:p>
            <a:endParaRPr lang="en-US" dirty="0"/>
          </a:p>
        </p:txBody>
      </p:sp>
    </p:spTree>
    <p:extLst>
      <p:ext uri="{BB962C8B-B14F-4D97-AF65-F5344CB8AC3E}">
        <p14:creationId xmlns:p14="http://schemas.microsoft.com/office/powerpoint/2010/main" val="29306316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31" y="762000"/>
            <a:ext cx="8946069" cy="685800"/>
          </a:xfrm>
        </p:spPr>
        <p:txBody>
          <a:bodyPr/>
          <a:lstStyle/>
          <a:p>
            <a:r>
              <a:rPr lang="en-US" dirty="0" smtClean="0"/>
              <a:t>Metacognition in the L2 Writing Classroom</a:t>
            </a:r>
            <a:endParaRPr lang="en-US" dirty="0"/>
          </a:p>
        </p:txBody>
      </p:sp>
      <p:sp>
        <p:nvSpPr>
          <p:cNvPr id="3" name="Content Placeholder 2"/>
          <p:cNvSpPr>
            <a:spLocks noGrp="1"/>
          </p:cNvSpPr>
          <p:nvPr>
            <p:ph idx="1"/>
          </p:nvPr>
        </p:nvSpPr>
        <p:spPr>
          <a:xfrm>
            <a:off x="609600" y="1828800"/>
            <a:ext cx="7924800" cy="3746676"/>
          </a:xfrm>
        </p:spPr>
        <p:txBody>
          <a:bodyPr/>
          <a:lstStyle/>
          <a:p>
            <a:r>
              <a:rPr lang="en-US" dirty="0" smtClean="0"/>
              <a:t>Often seen as a key component of writing instruction</a:t>
            </a:r>
          </a:p>
          <a:p>
            <a:r>
              <a:rPr lang="en-US" dirty="0"/>
              <a:t>Implemented as part of a process-based approach</a:t>
            </a:r>
          </a:p>
          <a:p>
            <a:r>
              <a:rPr lang="en-US" dirty="0" smtClean="0"/>
              <a:t>Believed to help learners become more independent writers and revisers</a:t>
            </a:r>
          </a:p>
          <a:p>
            <a:r>
              <a:rPr lang="en-US" dirty="0" smtClean="0"/>
              <a:t>Also useful in EAP/ESP and genre-based approaches</a:t>
            </a:r>
          </a:p>
          <a:p>
            <a:r>
              <a:rPr lang="en-US" dirty="0" smtClean="0"/>
              <a:t>Important for teachers as well as for learners</a:t>
            </a:r>
          </a:p>
          <a:p>
            <a:r>
              <a:rPr lang="en-US" dirty="0" smtClean="0"/>
              <a:t>Particularly essential for portfolio-based assessment</a:t>
            </a:r>
          </a:p>
          <a:p>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Tree>
    <p:extLst>
      <p:ext uri="{BB962C8B-B14F-4D97-AF65-F5344CB8AC3E}">
        <p14:creationId xmlns:p14="http://schemas.microsoft.com/office/powerpoint/2010/main" val="1385014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1999"/>
            <a:ext cx="2922971" cy="4337475"/>
          </a:xfrm>
        </p:spPr>
        <p:txBody>
          <a:bodyPr/>
          <a:lstStyle/>
          <a:p>
            <a:r>
              <a:rPr lang="en-US" dirty="0" smtClean="0"/>
              <a:t>Love or Money</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pic>
        <p:nvPicPr>
          <p:cNvPr id="7" name="Picture 6" descr="1.pic_h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240" y="314903"/>
            <a:ext cx="5349760" cy="6747687"/>
          </a:xfrm>
          <a:prstGeom prst="rect">
            <a:avLst/>
          </a:prstGeom>
        </p:spPr>
      </p:pic>
    </p:spTree>
    <p:extLst>
      <p:ext uri="{BB962C8B-B14F-4D97-AF65-F5344CB8AC3E}">
        <p14:creationId xmlns:p14="http://schemas.microsoft.com/office/powerpoint/2010/main" val="37740172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pic>
        <p:nvPicPr>
          <p:cNvPr id="5" name="Picture 4" descr="imag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440" y="1572684"/>
            <a:ext cx="7397560" cy="5285315"/>
          </a:xfrm>
          <a:prstGeom prst="rect">
            <a:avLst/>
          </a:prstGeom>
        </p:spPr>
      </p:pic>
    </p:spTree>
    <p:extLst>
      <p:ext uri="{BB962C8B-B14F-4D97-AF65-F5344CB8AC3E}">
        <p14:creationId xmlns:p14="http://schemas.microsoft.com/office/powerpoint/2010/main" val="34557030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2466515" cy="4416844"/>
          </a:xfrm>
        </p:spPr>
        <p:txBody>
          <a:bodyPr/>
          <a:lstStyle/>
          <a:p>
            <a:r>
              <a:rPr lang="en-US" dirty="0" smtClean="0"/>
              <a:t>Flowchart</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pic>
        <p:nvPicPr>
          <p:cNvPr id="5" name="Picture 4" descr="IMG_20150427_14455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0009" y="314903"/>
            <a:ext cx="4033991" cy="6621320"/>
          </a:xfrm>
          <a:prstGeom prst="rect">
            <a:avLst/>
          </a:prstGeom>
        </p:spPr>
      </p:pic>
    </p:spTree>
    <p:extLst>
      <p:ext uri="{BB962C8B-B14F-4D97-AF65-F5344CB8AC3E}">
        <p14:creationId xmlns:p14="http://schemas.microsoft.com/office/powerpoint/2010/main" val="3157300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1999"/>
            <a:ext cx="2010059" cy="4734321"/>
          </a:xfrm>
        </p:spPr>
        <p:txBody>
          <a:bodyPr/>
          <a:lstStyle/>
          <a:p>
            <a:r>
              <a:rPr lang="en-US" dirty="0" smtClean="0"/>
              <a:t>True North</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pic>
        <p:nvPicPr>
          <p:cNvPr id="5" name="Picture 4" descr="student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794" y="314903"/>
            <a:ext cx="6220206" cy="6858000"/>
          </a:xfrm>
          <a:prstGeom prst="rect">
            <a:avLst/>
          </a:prstGeom>
        </p:spPr>
      </p:pic>
    </p:spTree>
    <p:extLst>
      <p:ext uri="{BB962C8B-B14F-4D97-AF65-F5344CB8AC3E}">
        <p14:creationId xmlns:p14="http://schemas.microsoft.com/office/powerpoint/2010/main" val="13142332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91872"/>
            <a:ext cx="8229600" cy="1541124"/>
          </a:xfrm>
        </p:spPr>
        <p:txBody>
          <a:bodyPr/>
          <a:lstStyle/>
          <a:p>
            <a:endParaRPr lang="en-US" dirty="0" smtClean="0"/>
          </a:p>
          <a:p>
            <a:pPr marL="0" indent="0">
              <a:buNone/>
            </a:pPr>
            <a:r>
              <a:rPr lang="en-US" dirty="0" smtClean="0"/>
              <a:t>Li</a:t>
            </a:r>
            <a:r>
              <a:rPr lang="en-US" dirty="0"/>
              <a:t>, Jin. </a:t>
            </a:r>
            <a:r>
              <a:rPr lang="en-US" i="1" dirty="0"/>
              <a:t>Cultural Foundations of Learning: East and West. </a:t>
            </a:r>
            <a:r>
              <a:rPr lang="en-US" i="1" dirty="0" smtClean="0"/>
              <a:t/>
            </a:r>
            <a:br>
              <a:rPr lang="en-US" i="1" dirty="0" smtClean="0"/>
            </a:br>
            <a:r>
              <a:rPr lang="en-US" i="1" dirty="0" smtClean="0"/>
              <a:t>             </a:t>
            </a:r>
            <a:r>
              <a:rPr lang="en-US" dirty="0" smtClean="0"/>
              <a:t>New </a:t>
            </a:r>
            <a:r>
              <a:rPr lang="en-US" dirty="0"/>
              <a:t>York: Cambridge UP, </a:t>
            </a:r>
            <a:r>
              <a:rPr lang="en-US" dirty="0" smtClean="0"/>
              <a:t>2012, p. 36.</a:t>
            </a:r>
            <a:endParaRPr 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65" y="452722"/>
            <a:ext cx="7930601" cy="488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Tree>
    <p:extLst>
      <p:ext uri="{BB962C8B-B14F-4D97-AF65-F5344CB8AC3E}">
        <p14:creationId xmlns:p14="http://schemas.microsoft.com/office/powerpoint/2010/main" val="14904072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091872"/>
            <a:ext cx="8229600" cy="1541124"/>
          </a:xfrm>
        </p:spPr>
        <p:txBody>
          <a:bodyPr/>
          <a:lstStyle/>
          <a:p>
            <a:endParaRPr lang="en-US" dirty="0" smtClean="0"/>
          </a:p>
          <a:p>
            <a:pPr marL="0" indent="0">
              <a:buNone/>
            </a:pPr>
            <a:r>
              <a:rPr lang="en-US" dirty="0" smtClean="0"/>
              <a:t>Li</a:t>
            </a:r>
            <a:r>
              <a:rPr lang="en-US" dirty="0"/>
              <a:t>, Jin. </a:t>
            </a:r>
            <a:r>
              <a:rPr lang="en-US" i="1" dirty="0"/>
              <a:t>Cultural Foundations of Learning: East and West. </a:t>
            </a:r>
            <a:r>
              <a:rPr lang="en-US" i="1" dirty="0" smtClean="0"/>
              <a:t/>
            </a:r>
            <a:br>
              <a:rPr lang="en-US" i="1" dirty="0" smtClean="0"/>
            </a:br>
            <a:r>
              <a:rPr lang="en-US" i="1" dirty="0" smtClean="0"/>
              <a:t>             </a:t>
            </a:r>
            <a:r>
              <a:rPr lang="en-US" dirty="0" smtClean="0"/>
              <a:t>New </a:t>
            </a:r>
            <a:r>
              <a:rPr lang="en-US" dirty="0"/>
              <a:t>York: Cambridge UP, </a:t>
            </a:r>
            <a:r>
              <a:rPr lang="en-US" dirty="0" smtClean="0"/>
              <a:t>2012, p. 56.</a:t>
            </a:r>
            <a:endParaRPr lang="en-US" dirty="0"/>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208"/>
            <a:ext cx="8224758" cy="506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Tree>
    <p:extLst>
      <p:ext uri="{BB962C8B-B14F-4D97-AF65-F5344CB8AC3E}">
        <p14:creationId xmlns:p14="http://schemas.microsoft.com/office/powerpoint/2010/main" val="40913360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Writing</a:t>
            </a:r>
            <a:endParaRPr lang="en-US" dirty="0"/>
          </a:p>
        </p:txBody>
      </p:sp>
      <p:sp>
        <p:nvSpPr>
          <p:cNvPr id="3" name="Content Placeholder 2"/>
          <p:cNvSpPr>
            <a:spLocks noGrp="1"/>
          </p:cNvSpPr>
          <p:nvPr>
            <p:ph idx="1"/>
          </p:nvPr>
        </p:nvSpPr>
        <p:spPr>
          <a:xfrm>
            <a:off x="609600" y="1828800"/>
            <a:ext cx="8189686" cy="4390000"/>
          </a:xfrm>
        </p:spPr>
        <p:txBody>
          <a:bodyPr/>
          <a:lstStyle/>
          <a:p>
            <a:r>
              <a:rPr lang="en-US" dirty="0" smtClean="0"/>
              <a:t>The process of </a:t>
            </a:r>
            <a:r>
              <a:rPr lang="en-US" b="1" dirty="0" smtClean="0"/>
              <a:t>writing this final essay  </a:t>
            </a:r>
            <a:br>
              <a:rPr lang="en-US" b="1" dirty="0" smtClean="0"/>
            </a:br>
            <a:r>
              <a:rPr lang="en-US" b="1" dirty="0" smtClean="0"/>
              <a:t>                          writing throughout this semester  </a:t>
            </a:r>
            <a:br>
              <a:rPr lang="en-US" b="1" dirty="0" smtClean="0"/>
            </a:br>
            <a:r>
              <a:rPr lang="en-US" b="1" dirty="0" smtClean="0"/>
              <a:t>                          putting together this portfolio</a:t>
            </a:r>
            <a:r>
              <a:rPr lang="en-US" dirty="0" smtClean="0"/>
              <a:t> </a:t>
            </a:r>
            <a:br>
              <a:rPr lang="en-US" dirty="0" smtClean="0"/>
            </a:br>
            <a:r>
              <a:rPr lang="en-US" dirty="0" smtClean="0"/>
              <a:t>has been like…</a:t>
            </a:r>
          </a:p>
          <a:p>
            <a:endParaRPr lang="en-US" dirty="0"/>
          </a:p>
          <a:p>
            <a:r>
              <a:rPr lang="en-US" dirty="0" smtClean="0"/>
              <a:t>baking a wedding cake</a:t>
            </a:r>
          </a:p>
          <a:p>
            <a:r>
              <a:rPr lang="en-US" dirty="0"/>
              <a:t>p</a:t>
            </a:r>
            <a:r>
              <a:rPr lang="en-US" dirty="0" smtClean="0"/>
              <a:t>utting together a menu at a four-star restaurant</a:t>
            </a:r>
          </a:p>
          <a:p>
            <a:r>
              <a:rPr lang="en-US" dirty="0"/>
              <a:t>c</a:t>
            </a:r>
            <a:r>
              <a:rPr lang="en-US" dirty="0" smtClean="0"/>
              <a:t>learing a field of landmines</a:t>
            </a:r>
          </a:p>
          <a:p>
            <a:r>
              <a:rPr lang="en-US" dirty="0" smtClean="0"/>
              <a:t>doing a jigsaw puzzle</a:t>
            </a:r>
          </a:p>
          <a:p>
            <a:r>
              <a:rPr lang="en-US" dirty="0"/>
              <a:t>c</a:t>
            </a:r>
            <a:r>
              <a:rPr lang="en-US" dirty="0" smtClean="0"/>
              <a:t>ompeting in a championship golf tournament</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4199063" y="6244213"/>
            <a:ext cx="4600223" cy="369332"/>
          </a:xfrm>
          <a:prstGeom prst="rect">
            <a:avLst/>
          </a:prstGeom>
        </p:spPr>
        <p:txBody>
          <a:bodyPr wrap="square">
            <a:spAutoFit/>
          </a:bodyPr>
          <a:lstStyle/>
          <a:p>
            <a:r>
              <a:rPr lang="en-US" b="1" i="1" dirty="0" smtClean="0">
                <a:solidFill>
                  <a:srgbClr val="660066"/>
                </a:solidFill>
              </a:rPr>
              <a:t>End-</a:t>
            </a:r>
            <a:r>
              <a:rPr lang="en-US" b="1" i="1" dirty="0">
                <a:solidFill>
                  <a:srgbClr val="660066"/>
                </a:solidFill>
              </a:rPr>
              <a:t>of-course metacognitive strategies</a:t>
            </a:r>
            <a:endParaRPr lang="en-US" b="1" i="1" dirty="0">
              <a:solidFill>
                <a:srgbClr val="660066"/>
              </a:solidFill>
            </a:endParaRPr>
          </a:p>
        </p:txBody>
      </p:sp>
    </p:spTree>
    <p:extLst>
      <p:ext uri="{BB962C8B-B14F-4D97-AF65-F5344CB8AC3E}">
        <p14:creationId xmlns:p14="http://schemas.microsoft.com/office/powerpoint/2010/main" val="29972830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534400" cy="685800"/>
          </a:xfrm>
        </p:spPr>
        <p:txBody>
          <a:bodyPr/>
          <a:lstStyle/>
          <a:p>
            <a:r>
              <a:rPr lang="en-US" dirty="0" smtClean="0"/>
              <a:t>End-of-Semester (“Pay-Off”) Reflections</a:t>
            </a:r>
            <a:endParaRPr lang="en-US" dirty="0"/>
          </a:p>
        </p:txBody>
      </p:sp>
      <p:sp>
        <p:nvSpPr>
          <p:cNvPr id="3" name="Content Placeholder 2"/>
          <p:cNvSpPr>
            <a:spLocks noGrp="1"/>
          </p:cNvSpPr>
          <p:nvPr>
            <p:ph idx="1"/>
          </p:nvPr>
        </p:nvSpPr>
        <p:spPr>
          <a:xfrm>
            <a:off x="346379" y="1447800"/>
            <a:ext cx="8452907" cy="4267200"/>
          </a:xfrm>
        </p:spPr>
        <p:txBody>
          <a:bodyPr/>
          <a:lstStyle/>
          <a:p>
            <a:pPr marL="0" indent="0" algn="ctr">
              <a:buNone/>
            </a:pPr>
            <a:r>
              <a:rPr lang="en-US" b="1" dirty="0"/>
              <a:t>The Best Writing</a:t>
            </a:r>
            <a:endParaRPr lang="en-US" dirty="0"/>
          </a:p>
          <a:p>
            <a:pPr marL="0" indent="0">
              <a:buNone/>
            </a:pPr>
            <a:r>
              <a:rPr lang="en-US" dirty="0"/>
              <a:t> </a:t>
            </a:r>
          </a:p>
          <a:p>
            <a:pPr marL="0" indent="0">
              <a:buNone/>
            </a:pPr>
            <a:r>
              <a:rPr lang="en-US" b="1" dirty="0" smtClean="0"/>
              <a:t>Part </a:t>
            </a:r>
            <a:r>
              <a:rPr lang="en-US" b="1" dirty="0"/>
              <a:t>1: </a:t>
            </a:r>
            <a:r>
              <a:rPr lang="en-US" dirty="0"/>
              <a:t>Look over the readings you’ve done for this class this semester. We read a lot of articles and some poems. What is your favorite line, sentence, or paragraph out of all the reading for this class? Choose the line, sentence or paragraph that you liked the most and copy it </a:t>
            </a:r>
            <a:r>
              <a:rPr lang="en-US" dirty="0" smtClean="0"/>
              <a:t>here.</a:t>
            </a:r>
          </a:p>
          <a:p>
            <a:pPr marL="0" indent="0">
              <a:buNone/>
            </a:pPr>
            <a:r>
              <a:rPr lang="en-US" b="1" dirty="0" smtClean="0"/>
              <a:t>Part </a:t>
            </a:r>
            <a:r>
              <a:rPr lang="en-US" b="1" dirty="0"/>
              <a:t>2: </a:t>
            </a:r>
            <a:r>
              <a:rPr lang="en-US" dirty="0"/>
              <a:t>Look over the writing you’ve done for this class this semester. We wrote a lot of essays and journal entries. What is your favorite sentence or paragraph—the sentence or paragraph you are proudest of, and that you think is your best writing this semester? Recopy it below.</a:t>
            </a:r>
          </a:p>
          <a:p>
            <a:pPr marL="0" indent="0">
              <a:buNone/>
            </a:pPr>
            <a:r>
              <a:rPr lang="en-US" dirty="0"/>
              <a:t> </a:t>
            </a:r>
          </a:p>
          <a:p>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4199063" y="6244213"/>
            <a:ext cx="4600223" cy="369332"/>
          </a:xfrm>
          <a:prstGeom prst="rect">
            <a:avLst/>
          </a:prstGeom>
        </p:spPr>
        <p:txBody>
          <a:bodyPr wrap="square">
            <a:spAutoFit/>
          </a:bodyPr>
          <a:lstStyle/>
          <a:p>
            <a:r>
              <a:rPr lang="en-US" b="1" i="1" dirty="0" smtClean="0">
                <a:solidFill>
                  <a:srgbClr val="660066"/>
                </a:solidFill>
              </a:rPr>
              <a:t>End-</a:t>
            </a:r>
            <a:r>
              <a:rPr lang="en-US" b="1" i="1" dirty="0">
                <a:solidFill>
                  <a:srgbClr val="660066"/>
                </a:solidFill>
              </a:rPr>
              <a:t>of-course metacognitive strategies</a:t>
            </a:r>
            <a:endParaRPr lang="en-US" b="1" i="1" dirty="0">
              <a:solidFill>
                <a:srgbClr val="660066"/>
              </a:solidFill>
            </a:endParaRPr>
          </a:p>
        </p:txBody>
      </p:sp>
    </p:spTree>
    <p:extLst>
      <p:ext uri="{BB962C8B-B14F-4D97-AF65-F5344CB8AC3E}">
        <p14:creationId xmlns:p14="http://schemas.microsoft.com/office/powerpoint/2010/main" val="32217635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 for learners and teachers the goals of metacognitive self-assessments and the basis (if any) for further assessment by teachers.</a:t>
            </a:r>
            <a:br>
              <a:rPr lang="en-US" dirty="0"/>
            </a:br>
            <a:endParaRPr lang="en-US" dirty="0"/>
          </a:p>
        </p:txBody>
      </p:sp>
      <p:sp>
        <p:nvSpPr>
          <p:cNvPr id="3" name="Content Placeholder 2"/>
          <p:cNvSpPr>
            <a:spLocks noGrp="1"/>
          </p:cNvSpPr>
          <p:nvPr>
            <p:ph idx="1"/>
          </p:nvPr>
        </p:nvSpPr>
        <p:spPr>
          <a:xfrm>
            <a:off x="609600" y="3117647"/>
            <a:ext cx="7924800" cy="3332089"/>
          </a:xfrm>
        </p:spPr>
        <p:txBody>
          <a:bodyPr/>
          <a:lstStyle/>
          <a:p>
            <a:r>
              <a:rPr lang="en-US" dirty="0" smtClean="0"/>
              <a:t>What’s the point?</a:t>
            </a:r>
          </a:p>
          <a:p>
            <a:r>
              <a:rPr lang="en-US" dirty="0" smtClean="0"/>
              <a:t>Goals </a:t>
            </a:r>
            <a:r>
              <a:rPr lang="en-US" dirty="0" smtClean="0">
                <a:sym typeface="Wingdings"/>
              </a:rPr>
              <a:t></a:t>
            </a:r>
          </a:p>
          <a:p>
            <a:pPr lvl="1"/>
            <a:r>
              <a:rPr lang="x-none" dirty="0"/>
              <a:t>develop the tools to critique academic texts, including the ability to identify and critique thematic and rhetorical structures</a:t>
            </a:r>
            <a:r>
              <a:rPr lang="x-none" dirty="0" smtClean="0"/>
              <a:t>;</a:t>
            </a:r>
            <a:endParaRPr lang="en-US" dirty="0" smtClean="0"/>
          </a:p>
          <a:p>
            <a:pPr lvl="1"/>
            <a:r>
              <a:rPr lang="x-none" dirty="0" smtClean="0"/>
              <a:t>plan</a:t>
            </a:r>
            <a:r>
              <a:rPr lang="x-none" dirty="0"/>
              <a:t>, write, and revise academic papers with structural accuracy, clarity, coherence, and attention to stylistic features of written English</a:t>
            </a:r>
            <a:r>
              <a:rPr lang="x-none" dirty="0" smtClean="0"/>
              <a:t>;</a:t>
            </a:r>
            <a:endParaRPr lang="en-US" dirty="0" smtClean="0"/>
          </a:p>
          <a:p>
            <a:pPr lvl="1"/>
            <a:r>
              <a:rPr lang="x-none" dirty="0" smtClean="0"/>
              <a:t>develop </a:t>
            </a:r>
            <a:r>
              <a:rPr lang="x-none" dirty="0"/>
              <a:t>and use effective strategies for finding and correcting errors in your own work.</a:t>
            </a:r>
            <a:r>
              <a:rPr lang="en-US" dirty="0"/>
              <a:t>  </a:t>
            </a:r>
          </a:p>
          <a:p>
            <a:pPr lvl="1"/>
            <a:endParaRPr lang="en-US" dirty="0" smtClean="0"/>
          </a:p>
          <a:p>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4199063" y="6244213"/>
            <a:ext cx="4600223" cy="369332"/>
          </a:xfrm>
          <a:prstGeom prst="rect">
            <a:avLst/>
          </a:prstGeom>
        </p:spPr>
        <p:txBody>
          <a:bodyPr wrap="square">
            <a:spAutoFit/>
          </a:bodyPr>
          <a:lstStyle/>
          <a:p>
            <a:r>
              <a:rPr lang="en-US" b="1" i="1" dirty="0" smtClean="0">
                <a:solidFill>
                  <a:srgbClr val="660066"/>
                </a:solidFill>
              </a:rPr>
              <a:t>End-</a:t>
            </a:r>
            <a:r>
              <a:rPr lang="en-US" b="1" i="1" dirty="0">
                <a:solidFill>
                  <a:srgbClr val="660066"/>
                </a:solidFill>
              </a:rPr>
              <a:t>of-course metacognitive strategies</a:t>
            </a:r>
            <a:endParaRPr lang="en-US" b="1" i="1" dirty="0">
              <a:solidFill>
                <a:srgbClr val="660066"/>
              </a:solidFill>
            </a:endParaRPr>
          </a:p>
        </p:txBody>
      </p:sp>
    </p:spTree>
    <p:extLst>
      <p:ext uri="{BB962C8B-B14F-4D97-AF65-F5344CB8AC3E}">
        <p14:creationId xmlns:p14="http://schemas.microsoft.com/office/powerpoint/2010/main" val="10092781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97" y="419100"/>
            <a:ext cx="7924800" cy="685800"/>
          </a:xfrm>
        </p:spPr>
        <p:txBody>
          <a:bodyPr/>
          <a:lstStyle/>
          <a:p>
            <a:r>
              <a:rPr lang="en-US" dirty="0" smtClean="0"/>
              <a:t>Final Portfolio Introduction	</a:t>
            </a:r>
            <a:endParaRPr lang="en-US" dirty="0"/>
          </a:p>
        </p:txBody>
      </p:sp>
      <p:sp>
        <p:nvSpPr>
          <p:cNvPr id="3" name="Content Placeholder 2"/>
          <p:cNvSpPr>
            <a:spLocks noGrp="1"/>
          </p:cNvSpPr>
          <p:nvPr>
            <p:ph idx="1"/>
          </p:nvPr>
        </p:nvSpPr>
        <p:spPr>
          <a:xfrm>
            <a:off x="89064" y="1104900"/>
            <a:ext cx="9054936" cy="4390000"/>
          </a:xfrm>
        </p:spPr>
        <p:txBody>
          <a:bodyPr/>
          <a:lstStyle/>
          <a:p>
            <a:r>
              <a:rPr lang="en-US" dirty="0"/>
              <a:t>A </a:t>
            </a:r>
            <a:r>
              <a:rPr lang="en-US" i="1" dirty="0"/>
              <a:t>portfolio</a:t>
            </a:r>
            <a:r>
              <a:rPr lang="en-US" dirty="0"/>
              <a:t> is an organized collection of artifacts representing your </a:t>
            </a:r>
            <a:r>
              <a:rPr lang="en-US" dirty="0" smtClean="0"/>
              <a:t>work, </a:t>
            </a:r>
            <a:r>
              <a:rPr lang="en-US" dirty="0"/>
              <a:t>framed by an introductory essay that assesses your progress toward the course goals and </a:t>
            </a:r>
            <a:r>
              <a:rPr lang="en-US" dirty="0" smtClean="0"/>
              <a:t>the </a:t>
            </a:r>
            <a:r>
              <a:rPr lang="en-US" dirty="0"/>
              <a:t>goals you established for yourself at the beginning of the semester. </a:t>
            </a:r>
            <a:endParaRPr lang="en-US" dirty="0" smtClean="0"/>
          </a:p>
          <a:p>
            <a:r>
              <a:rPr lang="en-US" dirty="0" smtClean="0"/>
              <a:t>The </a:t>
            </a:r>
            <a:r>
              <a:rPr lang="en-US" dirty="0"/>
              <a:t>process of creating the portfolio is itself a learning experience. In documenting and reflecting upon your accomplishments and development as a reader and writer, you </a:t>
            </a:r>
            <a:r>
              <a:rPr lang="en-US" dirty="0" smtClean="0"/>
              <a:t>come </a:t>
            </a:r>
            <a:r>
              <a:rPr lang="en-US" dirty="0"/>
              <a:t>to a better understanding of what you have learned in the course and thus increase the likelihood that you will be able to transfer what you have learned </a:t>
            </a:r>
            <a:r>
              <a:rPr lang="en-US" dirty="0" smtClean="0"/>
              <a:t>to </a:t>
            </a:r>
            <a:r>
              <a:rPr lang="en-US" dirty="0"/>
              <a:t>other contexts</a:t>
            </a:r>
            <a:r>
              <a:rPr lang="en-US" dirty="0" smtClean="0"/>
              <a:t>.</a:t>
            </a:r>
          </a:p>
          <a:p>
            <a:r>
              <a:rPr lang="en-US" kern="1200" dirty="0"/>
              <a:t>Compose an introduction (roughly 1000 </a:t>
            </a:r>
            <a:r>
              <a:rPr lang="en-US" kern="1200" dirty="0" smtClean="0"/>
              <a:t>words) </a:t>
            </a:r>
            <a:r>
              <a:rPr lang="en-US" kern="1200" dirty="0"/>
              <a:t>for your entire portfolio. You should approach </a:t>
            </a:r>
            <a:r>
              <a:rPr lang="en-US" kern="1200" dirty="0" smtClean="0"/>
              <a:t>this </a:t>
            </a:r>
            <a:r>
              <a:rPr lang="en-US" kern="1200" dirty="0"/>
              <a:t>as an argument about your writing and your development as a reader and writer, </a:t>
            </a:r>
            <a:r>
              <a:rPr lang="en-US" kern="1200" dirty="0" smtClean="0"/>
              <a:t/>
            </a:r>
            <a:br>
              <a:rPr lang="en-US" kern="1200" dirty="0" smtClean="0"/>
            </a:br>
            <a:r>
              <a:rPr lang="en-US" kern="1200" dirty="0" smtClean="0"/>
              <a:t>              supported </a:t>
            </a:r>
            <a:r>
              <a:rPr lang="en-US" kern="1200" dirty="0"/>
              <a:t>by the evidence of the portfolio itself. </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4199063" y="6428879"/>
            <a:ext cx="4600223" cy="369332"/>
          </a:xfrm>
          <a:prstGeom prst="rect">
            <a:avLst/>
          </a:prstGeom>
        </p:spPr>
        <p:txBody>
          <a:bodyPr wrap="square">
            <a:spAutoFit/>
          </a:bodyPr>
          <a:lstStyle/>
          <a:p>
            <a:r>
              <a:rPr lang="en-US" b="1" i="1" dirty="0" smtClean="0">
                <a:solidFill>
                  <a:srgbClr val="660066"/>
                </a:solidFill>
              </a:rPr>
              <a:t>End-</a:t>
            </a:r>
            <a:r>
              <a:rPr lang="en-US" b="1" i="1" dirty="0">
                <a:solidFill>
                  <a:srgbClr val="660066"/>
                </a:solidFill>
              </a:rPr>
              <a:t>of-course metacognitive strategies</a:t>
            </a:r>
            <a:endParaRPr lang="en-US" b="1" i="1" dirty="0">
              <a:solidFill>
                <a:srgbClr val="660066"/>
              </a:solidFill>
            </a:endParaRPr>
          </a:p>
        </p:txBody>
      </p:sp>
    </p:spTree>
    <p:extLst>
      <p:ext uri="{BB962C8B-B14F-4D97-AF65-F5344CB8AC3E}">
        <p14:creationId xmlns:p14="http://schemas.microsoft.com/office/powerpoint/2010/main" val="21316927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685800"/>
          </a:xfrm>
        </p:spPr>
        <p:txBody>
          <a:bodyPr/>
          <a:lstStyle/>
          <a:p>
            <a:r>
              <a:rPr lang="en-US" sz="3200" dirty="0" smtClean="0"/>
              <a:t>Practical Problems with Metacognitive Narratives</a:t>
            </a:r>
            <a:endParaRPr lang="en-US" sz="3200" dirty="0"/>
          </a:p>
        </p:txBody>
      </p:sp>
      <p:sp>
        <p:nvSpPr>
          <p:cNvPr id="3" name="Content Placeholder 2"/>
          <p:cNvSpPr>
            <a:spLocks noGrp="1"/>
          </p:cNvSpPr>
          <p:nvPr>
            <p:ph idx="1"/>
          </p:nvPr>
        </p:nvSpPr>
        <p:spPr>
          <a:xfrm>
            <a:off x="609600" y="1830999"/>
            <a:ext cx="7924800" cy="3744477"/>
          </a:xfrm>
        </p:spPr>
        <p:txBody>
          <a:bodyPr/>
          <a:lstStyle/>
          <a:p>
            <a:r>
              <a:rPr lang="en-US" dirty="0" smtClean="0"/>
              <a:t>Boring</a:t>
            </a:r>
          </a:p>
          <a:p>
            <a:r>
              <a:rPr lang="en-US" dirty="0" smtClean="0"/>
              <a:t>Predictable</a:t>
            </a:r>
          </a:p>
          <a:p>
            <a:r>
              <a:rPr lang="en-US" dirty="0" smtClean="0"/>
              <a:t>Canned</a:t>
            </a:r>
          </a:p>
          <a:p>
            <a:r>
              <a:rPr lang="en-US" dirty="0" smtClean="0"/>
              <a:t>Written to please teachers</a:t>
            </a:r>
          </a:p>
          <a:p>
            <a:r>
              <a:rPr lang="en-US" dirty="0" smtClean="0"/>
              <a:t>Superficial</a:t>
            </a:r>
          </a:p>
          <a:p>
            <a:r>
              <a:rPr lang="en-US" dirty="0" smtClean="0"/>
              <a:t>Not individualized</a:t>
            </a:r>
          </a:p>
          <a:p>
            <a:r>
              <a:rPr lang="en-US" dirty="0"/>
              <a:t>U</a:t>
            </a:r>
            <a:r>
              <a:rPr lang="en-US" dirty="0" smtClean="0"/>
              <a:t>nrelated </a:t>
            </a:r>
            <a:r>
              <a:rPr lang="en-US" dirty="0"/>
              <a:t>to </a:t>
            </a:r>
            <a:r>
              <a:rPr lang="en-US" dirty="0" smtClean="0"/>
              <a:t>learners’ true </a:t>
            </a:r>
            <a:r>
              <a:rPr lang="en-US" dirty="0"/>
              <a:t>strengths and </a:t>
            </a:r>
            <a:r>
              <a:rPr lang="en-US" dirty="0" smtClean="0"/>
              <a:t>needs</a:t>
            </a:r>
          </a:p>
          <a:p>
            <a:r>
              <a:rPr lang="en-US" dirty="0" smtClean="0"/>
              <a:t>False (at times) arcs of triumph over adversity</a:t>
            </a:r>
          </a:p>
          <a:p>
            <a:r>
              <a:rPr lang="en-US" dirty="0" smtClean="0"/>
              <a:t>Ultimately unhelpful to both learners and teachers</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Tree>
    <p:extLst>
      <p:ext uri="{BB962C8B-B14F-4D97-AF65-F5344CB8AC3E}">
        <p14:creationId xmlns:p14="http://schemas.microsoft.com/office/powerpoint/2010/main" val="1909011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for Portfolio Introductions</a:t>
            </a:r>
            <a:endParaRPr lang="en-US" dirty="0"/>
          </a:p>
        </p:txBody>
      </p:sp>
      <p:sp>
        <p:nvSpPr>
          <p:cNvPr id="3" name="Content Placeholder 2"/>
          <p:cNvSpPr>
            <a:spLocks noGrp="1"/>
          </p:cNvSpPr>
          <p:nvPr>
            <p:ph idx="1"/>
          </p:nvPr>
        </p:nvSpPr>
        <p:spPr/>
        <p:txBody>
          <a:bodyPr/>
          <a:lstStyle/>
          <a:p>
            <a:pPr marL="0" indent="0">
              <a:buNone/>
            </a:pPr>
            <a:r>
              <a:rPr lang="en-US" sz="3600" dirty="0" smtClean="0"/>
              <a:t>Portfolio introduction is</a:t>
            </a:r>
          </a:p>
          <a:p>
            <a:r>
              <a:rPr lang="en-US" sz="3600" dirty="0" smtClean="0"/>
              <a:t>coherent</a:t>
            </a:r>
          </a:p>
          <a:p>
            <a:r>
              <a:rPr lang="en-US" sz="3600" dirty="0" smtClean="0"/>
              <a:t>specific</a:t>
            </a:r>
          </a:p>
          <a:p>
            <a:r>
              <a:rPr lang="en-US" sz="3600" dirty="0" smtClean="0"/>
              <a:t>accurate </a:t>
            </a:r>
          </a:p>
          <a:p>
            <a:r>
              <a:rPr lang="en-US" sz="3600" dirty="0"/>
              <a:t>g</a:t>
            </a:r>
            <a:r>
              <a:rPr lang="en-US" sz="3600" dirty="0" smtClean="0"/>
              <a:t>rammatically correct</a:t>
            </a:r>
            <a:endParaRPr lang="en-US" sz="3600"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4199063" y="6244213"/>
            <a:ext cx="4600223" cy="369332"/>
          </a:xfrm>
          <a:prstGeom prst="rect">
            <a:avLst/>
          </a:prstGeom>
        </p:spPr>
        <p:txBody>
          <a:bodyPr wrap="square">
            <a:spAutoFit/>
          </a:bodyPr>
          <a:lstStyle/>
          <a:p>
            <a:r>
              <a:rPr lang="en-US" b="1" i="1" dirty="0" smtClean="0">
                <a:solidFill>
                  <a:srgbClr val="660066"/>
                </a:solidFill>
              </a:rPr>
              <a:t>End-</a:t>
            </a:r>
            <a:r>
              <a:rPr lang="en-US" b="1" i="1" dirty="0">
                <a:solidFill>
                  <a:srgbClr val="660066"/>
                </a:solidFill>
              </a:rPr>
              <a:t>of-course metacognitive strategies</a:t>
            </a:r>
            <a:endParaRPr lang="en-US" b="1" i="1" dirty="0">
              <a:solidFill>
                <a:srgbClr val="660066"/>
              </a:solidFill>
            </a:endParaRPr>
          </a:p>
        </p:txBody>
      </p:sp>
    </p:spTree>
    <p:extLst>
      <p:ext uri="{BB962C8B-B14F-4D97-AF65-F5344CB8AC3E}">
        <p14:creationId xmlns:p14="http://schemas.microsoft.com/office/powerpoint/2010/main" val="4562681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models carefully.</a:t>
            </a:r>
            <a:endParaRPr lang="en-US" dirty="0"/>
          </a:p>
        </p:txBody>
      </p:sp>
      <p:sp>
        <p:nvSpPr>
          <p:cNvPr id="3" name="Content Placeholder 2"/>
          <p:cNvSpPr>
            <a:spLocks noGrp="1"/>
          </p:cNvSpPr>
          <p:nvPr>
            <p:ph idx="1"/>
          </p:nvPr>
        </p:nvSpPr>
        <p:spPr>
          <a:xfrm>
            <a:off x="609600" y="1828800"/>
            <a:ext cx="8379766" cy="3886200"/>
          </a:xfrm>
        </p:spPr>
        <p:txBody>
          <a:bodyPr/>
          <a:lstStyle/>
          <a:p>
            <a:pPr marL="0" indent="0">
              <a:buNone/>
            </a:pPr>
            <a:r>
              <a:rPr lang="en-US" sz="3600" dirty="0" smtClean="0"/>
              <a:t>My personal approach: </a:t>
            </a:r>
          </a:p>
          <a:p>
            <a:r>
              <a:rPr lang="en-US" sz="3600" dirty="0" smtClean="0"/>
              <a:t>model what I </a:t>
            </a:r>
            <a:r>
              <a:rPr lang="en-US" sz="3600" i="1" dirty="0" smtClean="0"/>
              <a:t>don’t </a:t>
            </a:r>
            <a:r>
              <a:rPr lang="en-US" sz="3600" dirty="0" smtClean="0"/>
              <a:t>want; </a:t>
            </a:r>
            <a:br>
              <a:rPr lang="en-US" sz="3600" dirty="0" smtClean="0"/>
            </a:br>
            <a:endParaRPr lang="en-US" sz="3600" dirty="0" smtClean="0"/>
          </a:p>
          <a:p>
            <a:r>
              <a:rPr lang="en-US" sz="3600" dirty="0" smtClean="0"/>
              <a:t>leave the doors wide open for everything I could imagine wanting, and more.</a:t>
            </a:r>
            <a:endParaRPr lang="en-US" sz="3600"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4199063" y="6244213"/>
            <a:ext cx="4600223" cy="369332"/>
          </a:xfrm>
          <a:prstGeom prst="rect">
            <a:avLst/>
          </a:prstGeom>
        </p:spPr>
        <p:txBody>
          <a:bodyPr wrap="square">
            <a:spAutoFit/>
          </a:bodyPr>
          <a:lstStyle/>
          <a:p>
            <a:r>
              <a:rPr lang="en-US" b="1" i="1" dirty="0" smtClean="0">
                <a:solidFill>
                  <a:srgbClr val="660066"/>
                </a:solidFill>
              </a:rPr>
              <a:t>End-</a:t>
            </a:r>
            <a:r>
              <a:rPr lang="en-US" b="1" i="1" dirty="0">
                <a:solidFill>
                  <a:srgbClr val="660066"/>
                </a:solidFill>
              </a:rPr>
              <a:t>of-course metacognitive strategies</a:t>
            </a:r>
            <a:endParaRPr lang="en-US" b="1" i="1" dirty="0">
              <a:solidFill>
                <a:srgbClr val="660066"/>
              </a:solidFill>
            </a:endParaRPr>
          </a:p>
        </p:txBody>
      </p:sp>
    </p:spTree>
    <p:extLst>
      <p:ext uri="{BB962C8B-B14F-4D97-AF65-F5344CB8AC3E}">
        <p14:creationId xmlns:p14="http://schemas.microsoft.com/office/powerpoint/2010/main" val="23980742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Portfolio Introduction Examples</a:t>
            </a:r>
            <a:endParaRPr lang="en-US" dirty="0"/>
          </a:p>
        </p:txBody>
      </p:sp>
      <p:sp>
        <p:nvSpPr>
          <p:cNvPr id="3" name="Content Placeholder 2"/>
          <p:cNvSpPr>
            <a:spLocks noGrp="1"/>
          </p:cNvSpPr>
          <p:nvPr>
            <p:ph idx="1"/>
          </p:nvPr>
        </p:nvSpPr>
        <p:spPr>
          <a:xfrm>
            <a:off x="308947" y="1447799"/>
            <a:ext cx="8702033" cy="4489937"/>
          </a:xfrm>
        </p:spPr>
        <p:txBody>
          <a:bodyPr/>
          <a:lstStyle/>
          <a:p>
            <a:r>
              <a:rPr lang="en-US" dirty="0" smtClean="0"/>
              <a:t>Homer</a:t>
            </a:r>
          </a:p>
          <a:p>
            <a:pPr marL="0" indent="0">
              <a:buNone/>
            </a:pPr>
            <a:r>
              <a:rPr lang="en-US" dirty="0"/>
              <a:t>It has been a while that I have been the small part of such a lovely writing class 98 in spring semester, 2015. Although this class is soon to be complete, my writing journey has never foreseeably ended; it is still continual for the rest of my life. Taking WR 98 is like just one step of the stairs that I have to move, and, most importantly, it makes me realize that not only my interests that are important, there are several skills I have to learn to </a:t>
            </a:r>
            <a:r>
              <a:rPr lang="en-US" dirty="0" err="1"/>
              <a:t>fulfil</a:t>
            </a:r>
            <a:r>
              <a:rPr lang="en-US" dirty="0"/>
              <a:t> myself as a well-round person.  </a:t>
            </a:r>
          </a:p>
          <a:p>
            <a:pPr marL="0" indent="0">
              <a:buNone/>
            </a:pPr>
            <a:r>
              <a:rPr lang="en-US" dirty="0" smtClean="0"/>
              <a:t>I </a:t>
            </a:r>
            <a:r>
              <a:rPr lang="en-US" dirty="0"/>
              <a:t>am ambitious and furious; I will do everything to accomplish my goal, and killing all A grades is recently my </a:t>
            </a:r>
            <a:r>
              <a:rPr lang="en-US" dirty="0" smtClean="0"/>
              <a:t>goal </a:t>
            </a:r>
            <a:r>
              <a:rPr lang="en-US" dirty="0"/>
              <a:t>as long as I am a college student</a:t>
            </a:r>
            <a:r>
              <a:rPr lang="en-US" dirty="0" smtClean="0"/>
              <a:t>.</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4199063" y="6244213"/>
            <a:ext cx="4600223" cy="369332"/>
          </a:xfrm>
          <a:prstGeom prst="rect">
            <a:avLst/>
          </a:prstGeom>
        </p:spPr>
        <p:txBody>
          <a:bodyPr wrap="square">
            <a:spAutoFit/>
          </a:bodyPr>
          <a:lstStyle/>
          <a:p>
            <a:r>
              <a:rPr lang="en-US" b="1" i="1" dirty="0" smtClean="0">
                <a:solidFill>
                  <a:srgbClr val="660066"/>
                </a:solidFill>
              </a:rPr>
              <a:t>End-</a:t>
            </a:r>
            <a:r>
              <a:rPr lang="en-US" b="1" i="1" dirty="0">
                <a:solidFill>
                  <a:srgbClr val="660066"/>
                </a:solidFill>
              </a:rPr>
              <a:t>of-course metacognitive strategies</a:t>
            </a:r>
            <a:endParaRPr lang="en-US" b="1" i="1" dirty="0">
              <a:solidFill>
                <a:srgbClr val="660066"/>
              </a:solidFill>
            </a:endParaRPr>
          </a:p>
        </p:txBody>
      </p:sp>
    </p:spTree>
    <p:extLst>
      <p:ext uri="{BB962C8B-B14F-4D97-AF65-F5344CB8AC3E}">
        <p14:creationId xmlns:p14="http://schemas.microsoft.com/office/powerpoint/2010/main" val="7495940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47" y="419100"/>
            <a:ext cx="7924800" cy="685800"/>
          </a:xfrm>
        </p:spPr>
        <p:txBody>
          <a:bodyPr/>
          <a:lstStyle/>
          <a:p>
            <a:r>
              <a:rPr lang="en-US" dirty="0" smtClean="0"/>
              <a:t>Homer (cont’d.)</a:t>
            </a:r>
            <a:endParaRPr lang="en-US" dirty="0"/>
          </a:p>
        </p:txBody>
      </p:sp>
      <p:sp>
        <p:nvSpPr>
          <p:cNvPr id="3" name="Content Placeholder 2"/>
          <p:cNvSpPr>
            <a:spLocks noGrp="1"/>
          </p:cNvSpPr>
          <p:nvPr>
            <p:ph idx="1"/>
          </p:nvPr>
        </p:nvSpPr>
        <p:spPr>
          <a:xfrm>
            <a:off x="308947" y="976973"/>
            <a:ext cx="8702033" cy="4960764"/>
          </a:xfrm>
        </p:spPr>
        <p:txBody>
          <a:bodyPr/>
          <a:lstStyle/>
          <a:p>
            <a:pPr marL="0" indent="0">
              <a:buNone/>
            </a:pPr>
            <a:r>
              <a:rPr lang="en-US" kern="1200" dirty="0" smtClean="0"/>
              <a:t>Surprisingly</a:t>
            </a:r>
            <a:r>
              <a:rPr lang="en-US" kern="1200" dirty="0"/>
              <a:t>, I was struggled by reading assignment of writing class despite the fact that I have overcome SAT reading before. However, it is not only reading, but also writing that I was struggled. I did not try to find the answer that why my English went down. </a:t>
            </a:r>
            <a:r>
              <a:rPr lang="en-US" kern="1200" dirty="0" smtClean="0"/>
              <a:t>Anyway</a:t>
            </a:r>
            <a:r>
              <a:rPr lang="en-US" kern="1200" dirty="0"/>
              <a:t>, studying by myself that I had always done was apparently not that wise strategy. </a:t>
            </a:r>
            <a:r>
              <a:rPr lang="en-US" kern="1200" dirty="0" smtClean="0"/>
              <a:t>Fortunately</a:t>
            </a:r>
            <a:r>
              <a:rPr lang="en-US" kern="1200" dirty="0"/>
              <a:t>, I met May who later became my close friend. Probably because we are Thai, I feel very comfortable talking with her. Moreover, her English is very opposite to mine like chalk and cheese. Not only helped me with the reading that I did not understand, she encouragingly suggested me to go to writing center in order to improve my first minor paper. She emphasized that the more I talk with a tutor, the more I get </a:t>
            </a:r>
            <a:r>
              <a:rPr lang="en-US" kern="1200" dirty="0" smtClean="0"/>
              <a:t>the</a:t>
            </a:r>
            <a:br>
              <a:rPr lang="en-US" kern="1200" dirty="0" smtClean="0"/>
            </a:br>
            <a:r>
              <a:rPr lang="en-US" kern="1200" dirty="0" smtClean="0"/>
              <a:t>               idea</a:t>
            </a:r>
            <a:r>
              <a:rPr lang="en-US" kern="1200" dirty="0"/>
              <a:t>. Even though I was </a:t>
            </a:r>
            <a:r>
              <a:rPr lang="en-US" kern="1200" dirty="0" smtClean="0"/>
              <a:t>stubborn </a:t>
            </a:r>
            <a:r>
              <a:rPr lang="en-US" kern="1200" dirty="0"/>
              <a:t>at first, after the </a:t>
            </a:r>
            <a:r>
              <a:rPr lang="en-US" kern="1200" dirty="0" smtClean="0"/>
              <a:t/>
            </a:r>
            <a:br>
              <a:rPr lang="en-US" kern="1200" dirty="0" smtClean="0"/>
            </a:br>
            <a:r>
              <a:rPr lang="en-US" kern="1200" dirty="0" smtClean="0"/>
              <a:t>               first </a:t>
            </a:r>
            <a:r>
              <a:rPr lang="en-US" kern="1200" dirty="0"/>
              <a:t>time I went to meet my tutor, I immediately turned </a:t>
            </a:r>
            <a:r>
              <a:rPr lang="en-US" kern="1200" dirty="0" smtClean="0"/>
              <a:t/>
            </a:r>
            <a:br>
              <a:rPr lang="en-US" kern="1200" dirty="0" smtClean="0"/>
            </a:br>
            <a:r>
              <a:rPr lang="en-US" kern="1200" dirty="0" smtClean="0"/>
              <a:t>               my </a:t>
            </a:r>
            <a:r>
              <a:rPr lang="en-US" kern="1200" dirty="0"/>
              <a:t>mind. </a:t>
            </a:r>
            <a:endParaRPr lang="en-US" dirty="0"/>
          </a:p>
          <a:p>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4199063" y="6495770"/>
            <a:ext cx="4600223" cy="369332"/>
          </a:xfrm>
          <a:prstGeom prst="rect">
            <a:avLst/>
          </a:prstGeom>
        </p:spPr>
        <p:txBody>
          <a:bodyPr wrap="square">
            <a:spAutoFit/>
          </a:bodyPr>
          <a:lstStyle/>
          <a:p>
            <a:r>
              <a:rPr lang="en-US" b="1" i="1" dirty="0" smtClean="0">
                <a:solidFill>
                  <a:srgbClr val="660066"/>
                </a:solidFill>
              </a:rPr>
              <a:t>End-</a:t>
            </a:r>
            <a:r>
              <a:rPr lang="en-US" b="1" i="1" dirty="0">
                <a:solidFill>
                  <a:srgbClr val="660066"/>
                </a:solidFill>
              </a:rPr>
              <a:t>of-course metacognitive strategies</a:t>
            </a:r>
            <a:endParaRPr lang="en-US" b="1" i="1" dirty="0">
              <a:solidFill>
                <a:srgbClr val="660066"/>
              </a:solidFill>
            </a:endParaRPr>
          </a:p>
        </p:txBody>
      </p:sp>
    </p:spTree>
    <p:extLst>
      <p:ext uri="{BB962C8B-B14F-4D97-AF65-F5344CB8AC3E}">
        <p14:creationId xmlns:p14="http://schemas.microsoft.com/office/powerpoint/2010/main" val="13128077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47" y="419100"/>
            <a:ext cx="7924800" cy="685800"/>
          </a:xfrm>
        </p:spPr>
        <p:txBody>
          <a:bodyPr/>
          <a:lstStyle/>
          <a:p>
            <a:r>
              <a:rPr lang="en-US" dirty="0" smtClean="0"/>
              <a:t>Homer (cont’d.)</a:t>
            </a:r>
            <a:endParaRPr lang="en-US" dirty="0"/>
          </a:p>
        </p:txBody>
      </p:sp>
      <p:sp>
        <p:nvSpPr>
          <p:cNvPr id="3" name="Content Placeholder 2"/>
          <p:cNvSpPr>
            <a:spLocks noGrp="1"/>
          </p:cNvSpPr>
          <p:nvPr>
            <p:ph idx="1"/>
          </p:nvPr>
        </p:nvSpPr>
        <p:spPr>
          <a:xfrm>
            <a:off x="308947" y="976973"/>
            <a:ext cx="8702033" cy="4960764"/>
          </a:xfrm>
        </p:spPr>
        <p:txBody>
          <a:bodyPr/>
          <a:lstStyle/>
          <a:p>
            <a:pPr marL="0" indent="0">
              <a:buNone/>
            </a:pPr>
            <a:r>
              <a:rPr lang="en-US" kern="1200" dirty="0" smtClean="0"/>
              <a:t>[My tutor] </a:t>
            </a:r>
            <a:r>
              <a:rPr lang="en-US" kern="1200" dirty="0"/>
              <a:t>is very kind person, and does not mind listening to me speaking broken English. Instead, she encouraged me to be confident and speak as much as possible. “My tutor is a brilliant,” I said this to myself after listened to her advice. Sometimes I have no idea what to start; she helped me by drawing a big picture in my head and pointed what I should focus on. She actually taught me more than just English. She suggested me to use my heart writing the essay, thinking about what it is really about beyond the question. I became more open to </a:t>
            </a:r>
            <a:r>
              <a:rPr lang="en-US" kern="1200" dirty="0" smtClean="0"/>
              <a:t>English. </a:t>
            </a:r>
            <a:r>
              <a:rPr lang="en-US" kern="1200" dirty="0"/>
              <a:t>Moreover, an ego has gone away from me; I asked more, listened more, and put more an effort on any kind of work. </a:t>
            </a:r>
          </a:p>
          <a:p>
            <a:pPr marL="0" indent="0">
              <a:buNone/>
            </a:pPr>
            <a:r>
              <a:rPr lang="en-US" kern="1200" dirty="0"/>
              <a:t>	</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4199063" y="6244213"/>
            <a:ext cx="4600223" cy="369332"/>
          </a:xfrm>
          <a:prstGeom prst="rect">
            <a:avLst/>
          </a:prstGeom>
        </p:spPr>
        <p:txBody>
          <a:bodyPr wrap="square">
            <a:spAutoFit/>
          </a:bodyPr>
          <a:lstStyle/>
          <a:p>
            <a:r>
              <a:rPr lang="en-US" b="1" i="1" dirty="0" smtClean="0">
                <a:solidFill>
                  <a:srgbClr val="660066"/>
                </a:solidFill>
              </a:rPr>
              <a:t>End-</a:t>
            </a:r>
            <a:r>
              <a:rPr lang="en-US" b="1" i="1" dirty="0">
                <a:solidFill>
                  <a:srgbClr val="660066"/>
                </a:solidFill>
              </a:rPr>
              <a:t>of-course metacognitive strategies</a:t>
            </a:r>
            <a:endParaRPr lang="en-US" b="1" i="1" dirty="0">
              <a:solidFill>
                <a:srgbClr val="660066"/>
              </a:solidFill>
            </a:endParaRPr>
          </a:p>
        </p:txBody>
      </p:sp>
    </p:spTree>
    <p:extLst>
      <p:ext uri="{BB962C8B-B14F-4D97-AF65-F5344CB8AC3E}">
        <p14:creationId xmlns:p14="http://schemas.microsoft.com/office/powerpoint/2010/main" val="20171240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Portfolio Introduction Examples</a:t>
            </a:r>
            <a:endParaRPr lang="en-US" dirty="0"/>
          </a:p>
        </p:txBody>
      </p:sp>
      <p:sp>
        <p:nvSpPr>
          <p:cNvPr id="3" name="Content Placeholder 2"/>
          <p:cNvSpPr>
            <a:spLocks noGrp="1"/>
          </p:cNvSpPr>
          <p:nvPr>
            <p:ph idx="1"/>
          </p:nvPr>
        </p:nvSpPr>
        <p:spPr>
          <a:xfrm>
            <a:off x="308947" y="1447799"/>
            <a:ext cx="8702033" cy="4489937"/>
          </a:xfrm>
        </p:spPr>
        <p:txBody>
          <a:bodyPr/>
          <a:lstStyle/>
          <a:p>
            <a:r>
              <a:rPr lang="en-US" dirty="0" smtClean="0"/>
              <a:t>Hal</a:t>
            </a:r>
          </a:p>
          <a:p>
            <a:pPr marL="0" indent="0">
              <a:buNone/>
            </a:pPr>
            <a:r>
              <a:rPr lang="en-US" dirty="0"/>
              <a:t>After the very first day of the class, we were asked to write an essay about ourselves—more specifically speaking, about ourselves as writers. To be honest, I had never thought about this question before even though I had had many experiences in writing in both Chinese and English. Indeed, I loved writing when I was a little boy (as I wrote in that essay) but something about writing had been changing all the time though out my early process of learning writing. I was told all kinds of skills (actually so many skills about a certain exam that I could always get a satisfactory grade on that easily) during this process and that almost convinced me writing is just a trick for </a:t>
            </a:r>
            <a:r>
              <a:rPr lang="en-US" dirty="0" smtClean="0"/>
              <a:t/>
            </a:r>
            <a:br>
              <a:rPr lang="en-US" dirty="0" smtClean="0"/>
            </a:br>
            <a:r>
              <a:rPr lang="en-US" dirty="0" smtClean="0"/>
              <a:t>               which </a:t>
            </a:r>
            <a:r>
              <a:rPr lang="en-US" dirty="0"/>
              <a:t>all you need to do is just use tricks and skills so </a:t>
            </a:r>
            <a:r>
              <a:rPr lang="en-US" dirty="0" smtClean="0"/>
              <a:t/>
            </a:r>
            <a:br>
              <a:rPr lang="en-US" dirty="0" smtClean="0"/>
            </a:br>
            <a:r>
              <a:rPr lang="en-US" dirty="0" smtClean="0"/>
              <a:t>               I </a:t>
            </a:r>
            <a:r>
              <a:rPr lang="en-US" dirty="0"/>
              <a:t>thought thoroughly about myself as a writer </a:t>
            </a:r>
            <a:r>
              <a:rPr lang="en-US" dirty="0" smtClean="0"/>
              <a:t>and</a:t>
            </a:r>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Tree>
    <p:extLst>
      <p:ext uri="{BB962C8B-B14F-4D97-AF65-F5344CB8AC3E}">
        <p14:creationId xmlns:p14="http://schemas.microsoft.com/office/powerpoint/2010/main" val="396772408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96" y="419100"/>
            <a:ext cx="7924800" cy="685800"/>
          </a:xfrm>
        </p:spPr>
        <p:txBody>
          <a:bodyPr/>
          <a:lstStyle/>
          <a:p>
            <a:r>
              <a:rPr lang="en-US" dirty="0" smtClean="0"/>
              <a:t>Hal (cont’d.)</a:t>
            </a:r>
            <a:endParaRPr lang="en-US" dirty="0"/>
          </a:p>
        </p:txBody>
      </p:sp>
      <p:sp>
        <p:nvSpPr>
          <p:cNvPr id="3" name="Content Placeholder 2"/>
          <p:cNvSpPr>
            <a:spLocks noGrp="1"/>
          </p:cNvSpPr>
          <p:nvPr>
            <p:ph idx="1"/>
          </p:nvPr>
        </p:nvSpPr>
        <p:spPr>
          <a:xfrm>
            <a:off x="308947" y="1104901"/>
            <a:ext cx="8702033" cy="4832836"/>
          </a:xfrm>
        </p:spPr>
        <p:txBody>
          <a:bodyPr/>
          <a:lstStyle/>
          <a:p>
            <a:pPr marL="0" indent="0">
              <a:buNone/>
            </a:pPr>
            <a:r>
              <a:rPr lang="en-US" dirty="0" smtClean="0"/>
              <a:t>what </a:t>
            </a:r>
            <a:r>
              <a:rPr lang="en-US" dirty="0"/>
              <a:t>I should do to get rid of that thought about writing and to learn how to get my English academic writing really advanced.</a:t>
            </a:r>
          </a:p>
          <a:p>
            <a:pPr marL="0" indent="0">
              <a:buNone/>
            </a:pPr>
            <a:r>
              <a:rPr lang="en-US" dirty="0" smtClean="0"/>
              <a:t>[A beginning] </a:t>
            </a:r>
            <a:r>
              <a:rPr lang="en-US" dirty="0"/>
              <a:t>is always important but still, probably no one including myself could be able to imagine how influential the first writing assignment could be. I knew since that time that I needed to find and learn how to write well in English. Then I went to the class, listened to what professor and others said during class time, talked with them and shared our own experiences, ideas and essays. After some number of classes, I just found an interesting fact very easily and that is: we all talked too much during classes, sometimes much more than professor did. Was it a good thing? I started to wonder but as time went by I knew for sure that it is very useful in some </a:t>
            </a:r>
            <a:r>
              <a:rPr lang="en-US" dirty="0" smtClean="0"/>
              <a:t>ways</a:t>
            </a:r>
            <a:br>
              <a:rPr lang="en-US" dirty="0" smtClean="0"/>
            </a:br>
            <a:r>
              <a:rPr lang="en-US" dirty="0" smtClean="0"/>
              <a:t>                </a:t>
            </a:r>
            <a:r>
              <a:rPr lang="en-US" dirty="0"/>
              <a:t>because I found that the my speed of writing (not of </a:t>
            </a:r>
            <a:r>
              <a:rPr lang="en-US" dirty="0" smtClean="0"/>
              <a:t/>
            </a:r>
            <a:br>
              <a:rPr lang="en-US" dirty="0" smtClean="0"/>
            </a:br>
            <a:r>
              <a:rPr lang="en-US" dirty="0" smtClean="0"/>
              <a:t>                typing</a:t>
            </a:r>
            <a:r>
              <a:rPr lang="en-US" dirty="0"/>
              <a:t>) was getting better and better in that what </a:t>
            </a:r>
            <a:r>
              <a:rPr lang="en-US" dirty="0" smtClean="0"/>
              <a:t>I</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Tree>
    <p:extLst>
      <p:ext uri="{BB962C8B-B14F-4D97-AF65-F5344CB8AC3E}">
        <p14:creationId xmlns:p14="http://schemas.microsoft.com/office/powerpoint/2010/main" val="3063737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96" y="419100"/>
            <a:ext cx="7924800" cy="685800"/>
          </a:xfrm>
        </p:spPr>
        <p:txBody>
          <a:bodyPr/>
          <a:lstStyle/>
          <a:p>
            <a:r>
              <a:rPr lang="en-US" dirty="0" smtClean="0"/>
              <a:t>Hal (cont’d.)</a:t>
            </a:r>
            <a:endParaRPr lang="en-US" dirty="0"/>
          </a:p>
        </p:txBody>
      </p:sp>
      <p:sp>
        <p:nvSpPr>
          <p:cNvPr id="3" name="Content Placeholder 2"/>
          <p:cNvSpPr>
            <a:spLocks noGrp="1"/>
          </p:cNvSpPr>
          <p:nvPr>
            <p:ph idx="1"/>
          </p:nvPr>
        </p:nvSpPr>
        <p:spPr>
          <a:xfrm>
            <a:off x="0" y="1104901"/>
            <a:ext cx="9143999" cy="4832836"/>
          </a:xfrm>
        </p:spPr>
        <p:txBody>
          <a:bodyPr/>
          <a:lstStyle/>
          <a:p>
            <a:pPr marL="0" indent="0">
              <a:buNone/>
            </a:pPr>
            <a:r>
              <a:rPr lang="en-US" dirty="0" smtClean="0"/>
              <a:t>was </a:t>
            </a:r>
            <a:r>
              <a:rPr lang="en-US" dirty="0"/>
              <a:t>writing, was what we talked about many times during class; most of the times it really helped since our classmates could always come up with something that were very different from what you might be thinking, and follow up questions just came out naturally and then I could easily write something with my pencil. </a:t>
            </a:r>
            <a:r>
              <a:rPr lang="en-US" dirty="0" smtClean="0"/>
              <a:t>[…] When </a:t>
            </a:r>
            <a:r>
              <a:rPr lang="en-US" dirty="0"/>
              <a:t>your classmates were talking, they were sharing what they had been thinking and thus this could help with no doubt. </a:t>
            </a:r>
            <a:r>
              <a:rPr lang="en-US" dirty="0" smtClean="0"/>
              <a:t>[…]</a:t>
            </a:r>
            <a:endParaRPr lang="en-US" dirty="0"/>
          </a:p>
          <a:p>
            <a:pPr marL="0" indent="0">
              <a:buNone/>
            </a:pPr>
            <a:r>
              <a:rPr lang="en-US" i="1" dirty="0" smtClean="0"/>
              <a:t>[About freewriting] </a:t>
            </a:r>
            <a:r>
              <a:rPr lang="en-US" dirty="0" smtClean="0"/>
              <a:t>At </a:t>
            </a:r>
            <a:r>
              <a:rPr lang="en-US" dirty="0"/>
              <a:t>first I saw nothing useful on my piece of paper; however, one day when I was writing a film </a:t>
            </a:r>
            <a:r>
              <a:rPr lang="en-US" dirty="0" smtClean="0"/>
              <a:t>review [for another class], </a:t>
            </a:r>
            <a:r>
              <a:rPr lang="en-US" dirty="0"/>
              <a:t>I was stuck and did not have any clue on what I shall do next. I suddenly recalled this method so I stopped, for about five minutes and then grabbed a piece of scratch paper for my computer science homework, and started to write. In </a:t>
            </a:r>
            <a:r>
              <a:rPr lang="en-US" dirty="0" smtClean="0"/>
              <a:t>about</a:t>
            </a:r>
            <a:br>
              <a:rPr lang="en-US" dirty="0" smtClean="0"/>
            </a:br>
            <a:r>
              <a:rPr lang="en-US" dirty="0" smtClean="0"/>
              <a:t>                   </a:t>
            </a:r>
            <a:r>
              <a:rPr lang="en-US" dirty="0"/>
              <a:t>three to four minutes, I stopped and an idea just </a:t>
            </a:r>
            <a:r>
              <a:rPr lang="en-US" dirty="0" smtClean="0"/>
              <a:t/>
            </a:r>
            <a:br>
              <a:rPr lang="en-US" dirty="0" smtClean="0"/>
            </a:br>
            <a:r>
              <a:rPr lang="en-US" dirty="0" smtClean="0"/>
              <a:t>                   seemed </a:t>
            </a:r>
            <a:r>
              <a:rPr lang="en-US" dirty="0"/>
              <a:t>to jumped out of nowhere. </a:t>
            </a:r>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Tree>
    <p:extLst>
      <p:ext uri="{BB962C8B-B14F-4D97-AF65-F5344CB8AC3E}">
        <p14:creationId xmlns:p14="http://schemas.microsoft.com/office/powerpoint/2010/main" val="24470521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96" y="419100"/>
            <a:ext cx="7924800" cy="685800"/>
          </a:xfrm>
        </p:spPr>
        <p:txBody>
          <a:bodyPr/>
          <a:lstStyle/>
          <a:p>
            <a:r>
              <a:rPr lang="en-US" dirty="0" smtClean="0"/>
              <a:t>Hal (cont’d.)</a:t>
            </a:r>
            <a:endParaRPr lang="en-US" dirty="0"/>
          </a:p>
        </p:txBody>
      </p:sp>
      <p:sp>
        <p:nvSpPr>
          <p:cNvPr id="3" name="Content Placeholder 2"/>
          <p:cNvSpPr>
            <a:spLocks noGrp="1"/>
          </p:cNvSpPr>
          <p:nvPr>
            <p:ph idx="1"/>
          </p:nvPr>
        </p:nvSpPr>
        <p:spPr>
          <a:xfrm>
            <a:off x="0" y="1104901"/>
            <a:ext cx="9143999" cy="4832836"/>
          </a:xfrm>
        </p:spPr>
        <p:txBody>
          <a:bodyPr/>
          <a:lstStyle/>
          <a:p>
            <a:pPr marL="0" indent="0">
              <a:buNone/>
            </a:pPr>
            <a:r>
              <a:rPr lang="en-US" dirty="0"/>
              <a:t>Some people might ask if there is a conflict or paradox between these two critical points for improving writing skills that on the one hand we have to think thoroughly before we start writing anything and on the other hand we sometimes need to write with nothing in mind. I am using the word sometimes here </a:t>
            </a:r>
            <a:r>
              <a:rPr lang="en-US" dirty="0" smtClean="0"/>
              <a:t> […]</a:t>
            </a:r>
            <a:endParaRPr lang="en-US" dirty="0"/>
          </a:p>
          <a:p>
            <a:pPr marL="0" indent="0">
              <a:buNone/>
            </a:pPr>
            <a:r>
              <a:rPr lang="en-US" dirty="0" smtClean="0"/>
              <a:t>I </a:t>
            </a:r>
            <a:r>
              <a:rPr lang="en-US" dirty="0"/>
              <a:t>will not say that I am good at academic writing in English anyway, the point here I want to make is WR098 has indeed taught me the essence (for me) of writing, I can now write more types of essays and more easily than I did before. I have faith in my writing now once again; and the last but not the least, I am thinking about minoring film study now which I did not want to try because it requires lots of writing that I did not think I could manage before, even though learning films systematically in </a:t>
            </a:r>
            <a:r>
              <a:rPr lang="en-US" dirty="0" smtClean="0"/>
              <a:t/>
            </a:r>
            <a:br>
              <a:rPr lang="en-US" dirty="0" smtClean="0"/>
            </a:br>
            <a:r>
              <a:rPr lang="en-US" dirty="0" smtClean="0"/>
              <a:t>                   college </a:t>
            </a:r>
            <a:r>
              <a:rPr lang="en-US" dirty="0"/>
              <a:t>had always been one of my dreams. </a:t>
            </a:r>
          </a:p>
          <a:p>
            <a:pPr marL="0" indent="0">
              <a:buNone/>
            </a:pP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4199063" y="6244213"/>
            <a:ext cx="4600223" cy="369332"/>
          </a:xfrm>
          <a:prstGeom prst="rect">
            <a:avLst/>
          </a:prstGeom>
        </p:spPr>
        <p:txBody>
          <a:bodyPr wrap="square">
            <a:spAutoFit/>
          </a:bodyPr>
          <a:lstStyle/>
          <a:p>
            <a:r>
              <a:rPr lang="en-US" b="1" i="1" dirty="0" smtClean="0">
                <a:solidFill>
                  <a:srgbClr val="660066"/>
                </a:solidFill>
              </a:rPr>
              <a:t>End-</a:t>
            </a:r>
            <a:r>
              <a:rPr lang="en-US" b="1" i="1" dirty="0">
                <a:solidFill>
                  <a:srgbClr val="660066"/>
                </a:solidFill>
              </a:rPr>
              <a:t>of-course metacognitive strategies</a:t>
            </a:r>
            <a:endParaRPr lang="en-US" b="1" i="1" dirty="0">
              <a:solidFill>
                <a:srgbClr val="660066"/>
              </a:solidFill>
            </a:endParaRPr>
          </a:p>
        </p:txBody>
      </p:sp>
    </p:spTree>
    <p:extLst>
      <p:ext uri="{BB962C8B-B14F-4D97-AF65-F5344CB8AC3E}">
        <p14:creationId xmlns:p14="http://schemas.microsoft.com/office/powerpoint/2010/main" val="31319529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Portfolio Introduction Examples</a:t>
            </a:r>
            <a:endParaRPr lang="en-US" dirty="0"/>
          </a:p>
        </p:txBody>
      </p:sp>
      <p:sp>
        <p:nvSpPr>
          <p:cNvPr id="3" name="Content Placeholder 2"/>
          <p:cNvSpPr>
            <a:spLocks noGrp="1"/>
          </p:cNvSpPr>
          <p:nvPr>
            <p:ph idx="1"/>
          </p:nvPr>
        </p:nvSpPr>
        <p:spPr>
          <a:xfrm>
            <a:off x="308947" y="1447799"/>
            <a:ext cx="8702033" cy="4489937"/>
          </a:xfrm>
        </p:spPr>
        <p:txBody>
          <a:bodyPr/>
          <a:lstStyle/>
          <a:p>
            <a:r>
              <a:rPr lang="en-US" dirty="0" err="1" smtClean="0"/>
              <a:t>Zilly</a:t>
            </a:r>
            <a:endParaRPr lang="en-US" dirty="0" smtClean="0"/>
          </a:p>
          <a:p>
            <a:pPr marL="0" indent="0">
              <a:buNone/>
            </a:pPr>
            <a:r>
              <a:rPr lang="en-US" dirty="0"/>
              <a:t>I think I have a lot of words to say. In some ways, I’m quite good at writing in my Chinese class. I read different kinds of books and through reading I find that it helps me to increase my ability of writing. In fact, every time when an assignment is arranged, I read those beautiful sentences and remarkable thinking. I think I may do some assimilation through this process and it does help. The more words I take in, the more content I can spread out. And I think it’s the same for writing in English. I’m not reading enough English books currently. When I first read “How Does Our Language Shape the Way We Think?’ in Globalization, I think it is quite long yet easy. At that </a:t>
            </a:r>
            <a:r>
              <a:rPr lang="en-US" dirty="0" smtClean="0"/>
              <a:t/>
            </a:r>
            <a:br>
              <a:rPr lang="en-US" dirty="0" smtClean="0"/>
            </a:br>
            <a:r>
              <a:rPr lang="en-US" dirty="0" smtClean="0"/>
              <a:t>               beginning</a:t>
            </a:r>
            <a:r>
              <a:rPr lang="en-US" dirty="0"/>
              <a:t>, I’m reading as a Chinese student as I do </a:t>
            </a:r>
            <a:r>
              <a:rPr lang="en-US" dirty="0" smtClean="0"/>
              <a:t/>
            </a:r>
            <a:br>
              <a:rPr lang="en-US" dirty="0" smtClean="0"/>
            </a:br>
            <a:r>
              <a:rPr lang="en-US" dirty="0" smtClean="0"/>
              <a:t>               English </a:t>
            </a:r>
            <a:r>
              <a:rPr lang="en-US" dirty="0"/>
              <a:t>exam in </a:t>
            </a:r>
            <a:r>
              <a:rPr lang="en-US" dirty="0" smtClean="0"/>
              <a:t>China.</a:t>
            </a:r>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Tree>
    <p:extLst>
      <p:ext uri="{BB962C8B-B14F-4D97-AF65-F5344CB8AC3E}">
        <p14:creationId xmlns:p14="http://schemas.microsoft.com/office/powerpoint/2010/main" val="34945172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685800"/>
          </a:xfrm>
        </p:spPr>
        <p:txBody>
          <a:bodyPr/>
          <a:lstStyle/>
          <a:p>
            <a:r>
              <a:rPr lang="en-US" dirty="0" smtClean="0"/>
              <a:t>Key Strategies: Making Metacognition Work</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Make metacognition a full and integral component of the course, from beginning until end.</a:t>
            </a:r>
          </a:p>
          <a:p>
            <a:pPr marL="457200" indent="-457200">
              <a:buFont typeface="+mj-lt"/>
              <a:buAutoNum type="arabicPeriod"/>
            </a:pPr>
            <a:r>
              <a:rPr lang="en-US" dirty="0" smtClean="0"/>
              <a:t>Teach, and scaffold, the process of metacognition effectively.</a:t>
            </a:r>
          </a:p>
          <a:p>
            <a:pPr marL="457200" indent="-457200">
              <a:buFont typeface="+mj-lt"/>
              <a:buAutoNum type="arabicPeriod"/>
            </a:pPr>
            <a:r>
              <a:rPr lang="en-US" dirty="0" smtClean="0"/>
              <a:t>Offer creative ways for learners to reflect on their own learning and writing.</a:t>
            </a:r>
          </a:p>
          <a:p>
            <a:pPr marL="457200" indent="-457200">
              <a:buFont typeface="+mj-lt"/>
              <a:buAutoNum type="arabicPeriod"/>
            </a:pPr>
            <a:r>
              <a:rPr lang="en-US" dirty="0" smtClean="0"/>
              <a:t>Clarify for learners and teachers the goals of metacognitive self-assessments and the basis (if any) for further assessment by teachers.</a:t>
            </a:r>
          </a:p>
          <a:p>
            <a:pPr marL="457200" indent="-457200">
              <a:buFont typeface="+mj-lt"/>
              <a:buAutoNum type="arabicPeriod"/>
            </a:pPr>
            <a:r>
              <a:rPr lang="en-US" dirty="0" smtClean="0"/>
              <a:t>Use models carefully.</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Tree>
    <p:extLst>
      <p:ext uri="{BB962C8B-B14F-4D97-AF65-F5344CB8AC3E}">
        <p14:creationId xmlns:p14="http://schemas.microsoft.com/office/powerpoint/2010/main" val="3080310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96" y="419100"/>
            <a:ext cx="7924800" cy="685800"/>
          </a:xfrm>
        </p:spPr>
        <p:txBody>
          <a:bodyPr/>
          <a:lstStyle/>
          <a:p>
            <a:r>
              <a:rPr lang="en-US" dirty="0" err="1" smtClean="0"/>
              <a:t>Zilly</a:t>
            </a:r>
            <a:r>
              <a:rPr lang="en-US" dirty="0" smtClean="0"/>
              <a:t> (cont’d.)</a:t>
            </a:r>
            <a:endParaRPr lang="en-US" dirty="0"/>
          </a:p>
        </p:txBody>
      </p:sp>
      <p:sp>
        <p:nvSpPr>
          <p:cNvPr id="3" name="Content Placeholder 2"/>
          <p:cNvSpPr>
            <a:spLocks noGrp="1"/>
          </p:cNvSpPr>
          <p:nvPr>
            <p:ph idx="1"/>
          </p:nvPr>
        </p:nvSpPr>
        <p:spPr>
          <a:xfrm>
            <a:off x="0" y="1104901"/>
            <a:ext cx="9143999" cy="4832836"/>
          </a:xfrm>
        </p:spPr>
        <p:txBody>
          <a:bodyPr/>
          <a:lstStyle/>
          <a:p>
            <a:pPr marL="0" indent="0">
              <a:buNone/>
            </a:pPr>
            <a:r>
              <a:rPr lang="en-US" dirty="0" smtClean="0"/>
              <a:t>I </a:t>
            </a:r>
            <a:r>
              <a:rPr lang="en-US" dirty="0"/>
              <a:t>cannot understand the article from an angle of the native speaker. It seems that I’m not reading the content of the article but the English words, just words. The words stand one by one and I translate it on by one. I think it’s a big advance when I almost know what every word means and I could understand what the word is doing. But I not really understand. I judge the article not by its structure, rhetorical technology and the deep meaning and wide world behind the word but by if I can know what every word means. I remember that you have mentioned that many Chinese students write down a meaning of English word in Chinese. Such way of reading proves to be useless. When I’m reading, I tend to skip the difficult sentence first. Actually, the more articles I read the easier for me to deal with those sentences. </a:t>
            </a:r>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Rectangle 4"/>
          <p:cNvSpPr/>
          <p:nvPr/>
        </p:nvSpPr>
        <p:spPr>
          <a:xfrm>
            <a:off x="4199063" y="6244213"/>
            <a:ext cx="4600223" cy="369332"/>
          </a:xfrm>
          <a:prstGeom prst="rect">
            <a:avLst/>
          </a:prstGeom>
        </p:spPr>
        <p:txBody>
          <a:bodyPr wrap="square">
            <a:spAutoFit/>
          </a:bodyPr>
          <a:lstStyle/>
          <a:p>
            <a:r>
              <a:rPr lang="en-US" b="1" i="1" dirty="0" smtClean="0">
                <a:solidFill>
                  <a:srgbClr val="660066"/>
                </a:solidFill>
              </a:rPr>
              <a:t>End-</a:t>
            </a:r>
            <a:r>
              <a:rPr lang="en-US" b="1" i="1" dirty="0">
                <a:solidFill>
                  <a:srgbClr val="660066"/>
                </a:solidFill>
              </a:rPr>
              <a:t>of-course metacognitive strategies</a:t>
            </a:r>
            <a:endParaRPr lang="en-US" b="1" i="1" dirty="0">
              <a:solidFill>
                <a:srgbClr val="660066"/>
              </a:solidFill>
            </a:endParaRPr>
          </a:p>
        </p:txBody>
      </p:sp>
    </p:spTree>
    <p:extLst>
      <p:ext uri="{BB962C8B-B14F-4D97-AF65-F5344CB8AC3E}">
        <p14:creationId xmlns:p14="http://schemas.microsoft.com/office/powerpoint/2010/main" val="17097227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96" y="419100"/>
            <a:ext cx="7924800" cy="685800"/>
          </a:xfrm>
        </p:spPr>
        <p:txBody>
          <a:bodyPr/>
          <a:lstStyle/>
          <a:p>
            <a:r>
              <a:rPr lang="en-US" dirty="0" err="1" smtClean="0"/>
              <a:t>Zilly</a:t>
            </a:r>
            <a:r>
              <a:rPr lang="en-US" dirty="0" smtClean="0"/>
              <a:t> (cont’d.)</a:t>
            </a:r>
            <a:endParaRPr lang="en-US" dirty="0"/>
          </a:p>
        </p:txBody>
      </p:sp>
      <p:sp>
        <p:nvSpPr>
          <p:cNvPr id="3" name="Content Placeholder 2"/>
          <p:cNvSpPr>
            <a:spLocks noGrp="1"/>
          </p:cNvSpPr>
          <p:nvPr>
            <p:ph idx="1"/>
          </p:nvPr>
        </p:nvSpPr>
        <p:spPr>
          <a:xfrm>
            <a:off x="0" y="1104901"/>
            <a:ext cx="9143999" cy="4832836"/>
          </a:xfrm>
        </p:spPr>
        <p:txBody>
          <a:bodyPr/>
          <a:lstStyle/>
          <a:p>
            <a:pPr marL="0" indent="0">
              <a:buNone/>
            </a:pPr>
            <a:r>
              <a:rPr lang="en-US" i="1" dirty="0" smtClean="0"/>
              <a:t>[Describing class discussions] </a:t>
            </a:r>
            <a:r>
              <a:rPr lang="en-US" dirty="0" smtClean="0"/>
              <a:t>Students </a:t>
            </a:r>
            <a:r>
              <a:rPr lang="en-US" dirty="0"/>
              <a:t>mention the structure and content of the article and try to trigger topic for us to discuss. At the end of presentation, you will point out some interesting part of the article, which is overlooked by the class. When I first read “The Shattered Mirror,” I think it quite challenging so that I read over it first and have to return back and clarify every weird or difficult part of it. These parts are not only about the meaning of the difficult word but also about some [nouns] that I’m not used to notice or meet when I’m reading like “Haji Abdu El-</a:t>
            </a:r>
            <a:r>
              <a:rPr lang="en-US" dirty="0" err="1"/>
              <a:t>Yezdi</a:t>
            </a:r>
            <a:r>
              <a:rPr lang="en-US" dirty="0"/>
              <a:t>,” “Mecca,” and “Persian Sufi.” If I can not figure out those words which I don’t even need to know its word meaning, I can not continue my reading. So at this time, I’m not doing the work of translating word meaning but doing translation of culture and religion. It’s not </a:t>
            </a:r>
            <a:r>
              <a:rPr lang="en-US" dirty="0" smtClean="0"/>
              <a:t/>
            </a:r>
            <a:br>
              <a:rPr lang="en-US" dirty="0" smtClean="0"/>
            </a:br>
            <a:r>
              <a:rPr lang="en-US" dirty="0" smtClean="0"/>
              <a:t>                   enough </a:t>
            </a:r>
            <a:r>
              <a:rPr lang="en-US" dirty="0"/>
              <a:t>for me to just focus on the word. When I’m </a:t>
            </a:r>
            <a:r>
              <a:rPr lang="en-US" dirty="0" smtClean="0"/>
              <a:t/>
            </a:r>
            <a:br>
              <a:rPr lang="en-US" dirty="0" smtClean="0"/>
            </a:br>
            <a:r>
              <a:rPr lang="en-US" dirty="0" smtClean="0"/>
              <a:t>                   gathering </a:t>
            </a:r>
            <a:r>
              <a:rPr lang="en-US" dirty="0"/>
              <a:t>the words, the world I face with is enlarging. </a:t>
            </a:r>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Tree>
    <p:extLst>
      <p:ext uri="{BB962C8B-B14F-4D97-AF65-F5344CB8AC3E}">
        <p14:creationId xmlns:p14="http://schemas.microsoft.com/office/powerpoint/2010/main" val="21837951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96" y="419100"/>
            <a:ext cx="7924800" cy="685800"/>
          </a:xfrm>
        </p:spPr>
        <p:txBody>
          <a:bodyPr/>
          <a:lstStyle/>
          <a:p>
            <a:r>
              <a:rPr lang="en-US" dirty="0" err="1" smtClean="0"/>
              <a:t>Zilly</a:t>
            </a:r>
            <a:r>
              <a:rPr lang="en-US" dirty="0" smtClean="0"/>
              <a:t> (cont’d.)</a:t>
            </a:r>
            <a:endParaRPr lang="en-US" dirty="0"/>
          </a:p>
        </p:txBody>
      </p:sp>
      <p:sp>
        <p:nvSpPr>
          <p:cNvPr id="3" name="Content Placeholder 2"/>
          <p:cNvSpPr>
            <a:spLocks noGrp="1"/>
          </p:cNvSpPr>
          <p:nvPr>
            <p:ph idx="1"/>
          </p:nvPr>
        </p:nvSpPr>
        <p:spPr>
          <a:xfrm>
            <a:off x="0" y="1104901"/>
            <a:ext cx="9143999" cy="4832836"/>
          </a:xfrm>
        </p:spPr>
        <p:txBody>
          <a:bodyPr/>
          <a:lstStyle/>
          <a:p>
            <a:pPr marL="0" indent="0">
              <a:buNone/>
            </a:pPr>
            <a:r>
              <a:rPr lang="en-US" dirty="0"/>
              <a:t>At </a:t>
            </a:r>
            <a:r>
              <a:rPr lang="en-US" dirty="0" smtClean="0"/>
              <a:t>that time I </a:t>
            </a:r>
            <a:r>
              <a:rPr lang="en-US" dirty="0"/>
              <a:t>begin to notice some more things within the article, you asks us the meaning of “Beyond the Mirror” this title. I have never thought about that before and it’s only when I’m writing my essay that I realize the true answer of it. It’s true that this is a monoculture world with all faces of shattered mirror. However, sometimes in dealing with some moral problems when people cannot shrink and accept others because it must make a determination, people can no longer say that there’s no truth and false.  </a:t>
            </a:r>
          </a:p>
          <a:p>
            <a:pPr marL="0" indent="0">
              <a:buNone/>
            </a:pPr>
            <a:r>
              <a:rPr lang="en-US" dirty="0"/>
              <a:t>From then on, I seem to have the ability to grasp many interesting points within the article. I notice that and I underline it. I’m not fear of meeting those abbreviation and person or place names. So I begin to see the article as a toy model waiting to be separated. I’m </a:t>
            </a:r>
            <a:r>
              <a:rPr lang="en-US" dirty="0" smtClean="0"/>
              <a:t/>
            </a:r>
            <a:br>
              <a:rPr lang="en-US" dirty="0" smtClean="0"/>
            </a:br>
            <a:r>
              <a:rPr lang="en-US" dirty="0" smtClean="0"/>
              <a:t>                   excited </a:t>
            </a:r>
            <a:r>
              <a:rPr lang="en-US" dirty="0"/>
              <a:t>to meet those interesting [nouns] and I’m </a:t>
            </a:r>
            <a:r>
              <a:rPr lang="en-US" dirty="0" smtClean="0"/>
              <a:t/>
            </a:r>
            <a:br>
              <a:rPr lang="en-US" dirty="0" smtClean="0"/>
            </a:br>
            <a:r>
              <a:rPr lang="en-US" dirty="0" smtClean="0"/>
              <a:t>                   excited </a:t>
            </a:r>
            <a:r>
              <a:rPr lang="en-US" dirty="0"/>
              <a:t>to find the appealing sentences. </a:t>
            </a:r>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Tree>
    <p:extLst>
      <p:ext uri="{BB962C8B-B14F-4D97-AF65-F5344CB8AC3E}">
        <p14:creationId xmlns:p14="http://schemas.microsoft.com/office/powerpoint/2010/main" val="17443594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43" y="1"/>
            <a:ext cx="8708571" cy="5134428"/>
          </a:xfrm>
        </p:spPr>
        <p:txBody>
          <a:bodyPr>
            <a:normAutofit/>
          </a:bodyPr>
          <a:lstStyle/>
          <a:p>
            <a:r>
              <a:rPr lang="en-US" dirty="0" smtClean="0"/>
              <a:t/>
            </a:r>
            <a:br>
              <a:rPr lang="en-US" dirty="0" smtClean="0"/>
            </a:br>
            <a:r>
              <a:rPr lang="en-US" dirty="0" smtClean="0"/>
              <a:t/>
            </a:r>
            <a:br>
              <a:rPr lang="en-US" dirty="0" smtClean="0"/>
            </a:br>
            <a:r>
              <a:rPr lang="en-US" dirty="0" smtClean="0"/>
              <a:t>Thank you!</a:t>
            </a:r>
            <a:r>
              <a:rPr lang="en-US" dirty="0"/>
              <a:t/>
            </a:r>
            <a:br>
              <a:rPr lang="en-US" dirty="0"/>
            </a:br>
            <a:r>
              <a:rPr lang="en-US" dirty="0" smtClean="0"/>
              <a:t/>
            </a:r>
            <a:br>
              <a:rPr lang="en-US" dirty="0" smtClean="0"/>
            </a:br>
            <a:r>
              <a:rPr lang="en-US" dirty="0" smtClean="0"/>
              <a:t>Christina Michaud</a:t>
            </a:r>
            <a:br>
              <a:rPr lang="en-US" dirty="0" smtClean="0"/>
            </a:br>
            <a:r>
              <a:rPr lang="en-US" dirty="0" smtClean="0"/>
              <a:t>Boston University</a:t>
            </a:r>
            <a:br>
              <a:rPr lang="en-US" dirty="0" smtClean="0"/>
            </a:br>
            <a:r>
              <a:rPr lang="en-US" dirty="0"/>
              <a:t/>
            </a:r>
            <a:br>
              <a:rPr lang="en-US" dirty="0"/>
            </a:br>
            <a:r>
              <a:rPr lang="en-US" dirty="0" err="1" smtClean="0"/>
              <a:t>cmichaud@bu.edu</a:t>
            </a:r>
            <a:endParaRPr lang="en-US" dirty="0"/>
          </a:p>
        </p:txBody>
      </p:sp>
    </p:spTree>
    <p:extLst>
      <p:ext uri="{BB962C8B-B14F-4D97-AF65-F5344CB8AC3E}">
        <p14:creationId xmlns:p14="http://schemas.microsoft.com/office/powerpoint/2010/main" val="31719597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metacognition a full and integral component of the course, from beginning until end.</a:t>
            </a:r>
            <a:br>
              <a:rPr lang="en-US" dirty="0"/>
            </a:br>
            <a:endParaRPr lang="en-US" dirty="0"/>
          </a:p>
        </p:txBody>
      </p:sp>
      <p:sp>
        <p:nvSpPr>
          <p:cNvPr id="3" name="Content Placeholder 2"/>
          <p:cNvSpPr>
            <a:spLocks noGrp="1"/>
          </p:cNvSpPr>
          <p:nvPr>
            <p:ph idx="1"/>
          </p:nvPr>
        </p:nvSpPr>
        <p:spPr>
          <a:xfrm>
            <a:off x="609600" y="2589792"/>
            <a:ext cx="7924800" cy="3125208"/>
          </a:xfrm>
        </p:spPr>
        <p:txBody>
          <a:bodyPr/>
          <a:lstStyle/>
          <a:p>
            <a:r>
              <a:rPr lang="en-US" dirty="0" smtClean="0"/>
              <a:t>Beginning-of-semester (“icebreaker”) metacognitive activities</a:t>
            </a:r>
          </a:p>
          <a:p>
            <a:r>
              <a:rPr lang="en-US" dirty="0" smtClean="0"/>
              <a:t>Mid-semester </a:t>
            </a:r>
            <a:r>
              <a:rPr lang="en-US" dirty="0" err="1" smtClean="0"/>
              <a:t>scaffolded</a:t>
            </a:r>
            <a:r>
              <a:rPr lang="en-US" dirty="0" smtClean="0"/>
              <a:t> reflections and self-assessments</a:t>
            </a:r>
          </a:p>
          <a:p>
            <a:r>
              <a:rPr lang="en-US" dirty="0" smtClean="0"/>
              <a:t>End-of-semester (“pay-off”) metacognitive narratives and reflections</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Tree>
    <p:extLst>
      <p:ext uri="{BB962C8B-B14F-4D97-AF65-F5344CB8AC3E}">
        <p14:creationId xmlns:p14="http://schemas.microsoft.com/office/powerpoint/2010/main" val="338229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9100"/>
            <a:ext cx="7924800" cy="685800"/>
          </a:xfrm>
        </p:spPr>
        <p:txBody>
          <a:bodyPr/>
          <a:lstStyle/>
          <a:p>
            <a:r>
              <a:rPr lang="en-US" dirty="0" smtClean="0"/>
              <a:t>Ice-Breaker/Initial Writing</a:t>
            </a:r>
            <a:endParaRPr lang="en-US" dirty="0"/>
          </a:p>
        </p:txBody>
      </p:sp>
      <p:sp>
        <p:nvSpPr>
          <p:cNvPr id="3" name="Content Placeholder 2"/>
          <p:cNvSpPr>
            <a:spLocks noGrp="1"/>
          </p:cNvSpPr>
          <p:nvPr>
            <p:ph idx="1"/>
          </p:nvPr>
        </p:nvSpPr>
        <p:spPr>
          <a:xfrm>
            <a:off x="445345" y="1104900"/>
            <a:ext cx="8353941" cy="4610100"/>
          </a:xfrm>
        </p:spPr>
        <p:txBody>
          <a:bodyPr/>
          <a:lstStyle/>
          <a:p>
            <a:pPr marL="0" indent="0">
              <a:buNone/>
            </a:pPr>
            <a:r>
              <a:rPr lang="en-US" dirty="0"/>
              <a:t>What do you think about writing? There aren’t any right answers here—just mark True or False for your opinions about writing for each item.</a:t>
            </a:r>
          </a:p>
          <a:p>
            <a:pPr marL="0" indent="0">
              <a:buNone/>
            </a:pPr>
            <a:r>
              <a:rPr lang="en-US" dirty="0"/>
              <a:t>	</a:t>
            </a:r>
          </a:p>
          <a:p>
            <a:pPr marL="0" indent="0">
              <a:buNone/>
            </a:pPr>
            <a:r>
              <a:rPr lang="en-US" dirty="0"/>
              <a:t>1. I don’t write anything outside of schoolwork.</a:t>
            </a:r>
            <a:br>
              <a:rPr lang="en-US" dirty="0"/>
            </a:br>
            <a:r>
              <a:rPr lang="en-US" dirty="0"/>
              <a:t>2. The most important parts of writing are spelling and grammar.</a:t>
            </a:r>
          </a:p>
          <a:p>
            <a:pPr marL="0" indent="0">
              <a:buNone/>
            </a:pPr>
            <a:r>
              <a:rPr lang="en-US" dirty="0"/>
              <a:t>3. I think I’m a good writer in English.</a:t>
            </a:r>
          </a:p>
          <a:p>
            <a:pPr marL="0" indent="0">
              <a:buNone/>
            </a:pPr>
            <a:r>
              <a:rPr lang="en-US" dirty="0"/>
              <a:t>4. I always try to revise my writing before turning it in.</a:t>
            </a:r>
          </a:p>
          <a:p>
            <a:pPr marL="0" indent="0">
              <a:buNone/>
            </a:pPr>
            <a:r>
              <a:rPr lang="en-US" dirty="0"/>
              <a:t>5. I try to keep a diary or a journal at home.		</a:t>
            </a:r>
          </a:p>
          <a:p>
            <a:pPr marL="0" indent="0">
              <a:buNone/>
            </a:pPr>
            <a:r>
              <a:rPr lang="en-US" dirty="0"/>
              <a:t>6. I think I’m a good writer in my native language.	</a:t>
            </a:r>
          </a:p>
          <a:p>
            <a:pPr marL="0" indent="0">
              <a:buNone/>
            </a:pPr>
            <a:r>
              <a:rPr lang="en-US" dirty="0"/>
              <a:t>7. I like to write.	 </a:t>
            </a:r>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TextBox 4"/>
          <p:cNvSpPr txBox="1"/>
          <p:nvPr/>
        </p:nvSpPr>
        <p:spPr>
          <a:xfrm>
            <a:off x="3770051" y="6314413"/>
            <a:ext cx="5267002" cy="369332"/>
          </a:xfrm>
          <a:prstGeom prst="rect">
            <a:avLst/>
          </a:prstGeom>
          <a:noFill/>
        </p:spPr>
        <p:txBody>
          <a:bodyPr wrap="none" rtlCol="0">
            <a:spAutoFit/>
          </a:bodyPr>
          <a:lstStyle/>
          <a:p>
            <a:r>
              <a:rPr lang="en-US" b="1" i="1" dirty="0" smtClean="0">
                <a:solidFill>
                  <a:srgbClr val="FF0000"/>
                </a:solidFill>
              </a:rPr>
              <a:t>Beginning-of-course metacognitive strategies</a:t>
            </a:r>
            <a:endParaRPr lang="en-US" b="1" i="1" dirty="0">
              <a:solidFill>
                <a:srgbClr val="FF0000"/>
              </a:solidFill>
            </a:endParaRPr>
          </a:p>
        </p:txBody>
      </p:sp>
    </p:spTree>
    <p:extLst>
      <p:ext uri="{BB962C8B-B14F-4D97-AF65-F5344CB8AC3E}">
        <p14:creationId xmlns:p14="http://schemas.microsoft.com/office/powerpoint/2010/main" val="41290545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9100"/>
            <a:ext cx="7924800" cy="685800"/>
          </a:xfrm>
        </p:spPr>
        <p:txBody>
          <a:bodyPr/>
          <a:lstStyle/>
          <a:p>
            <a:r>
              <a:rPr lang="en-US" dirty="0" smtClean="0"/>
              <a:t>Ice-Breaker/Initial Writing (cont’d.)</a:t>
            </a:r>
            <a:endParaRPr lang="en-US" dirty="0"/>
          </a:p>
        </p:txBody>
      </p:sp>
      <p:sp>
        <p:nvSpPr>
          <p:cNvPr id="3" name="Content Placeholder 2"/>
          <p:cNvSpPr>
            <a:spLocks noGrp="1"/>
          </p:cNvSpPr>
          <p:nvPr>
            <p:ph idx="1"/>
          </p:nvPr>
        </p:nvSpPr>
        <p:spPr>
          <a:xfrm>
            <a:off x="115461" y="1104900"/>
            <a:ext cx="9028540" cy="4610100"/>
          </a:xfrm>
        </p:spPr>
        <p:txBody>
          <a:bodyPr/>
          <a:lstStyle/>
          <a:p>
            <a:pPr marL="0" indent="0">
              <a:buNone/>
            </a:pPr>
            <a:r>
              <a:rPr lang="en-US" dirty="0" smtClean="0"/>
              <a:t>8. When </a:t>
            </a:r>
            <a:r>
              <a:rPr lang="en-US" dirty="0"/>
              <a:t>I write an essay for school, I just write one draft and stop.		</a:t>
            </a:r>
          </a:p>
          <a:p>
            <a:pPr marL="0" indent="0">
              <a:buNone/>
            </a:pPr>
            <a:r>
              <a:rPr lang="en-US" dirty="0"/>
              <a:t>9. I write poems, stories, or essays at home.		</a:t>
            </a:r>
          </a:p>
          <a:p>
            <a:pPr marL="0" indent="0">
              <a:buNone/>
            </a:pPr>
            <a:r>
              <a:rPr lang="en-US" dirty="0"/>
              <a:t>10. I write letters or emails often.		</a:t>
            </a:r>
          </a:p>
          <a:p>
            <a:pPr marL="0" indent="0">
              <a:buNone/>
            </a:pPr>
            <a:r>
              <a:rPr lang="en-US" dirty="0" smtClean="0"/>
              <a:t>11. </a:t>
            </a:r>
            <a:r>
              <a:rPr lang="en-US" dirty="0"/>
              <a:t>I once wrote </a:t>
            </a:r>
            <a:r>
              <a:rPr lang="en-US" dirty="0" smtClean="0"/>
              <a:t>something </a:t>
            </a:r>
            <a:r>
              <a:rPr lang="en-US" dirty="0"/>
              <a:t>that I was really proud of.		</a:t>
            </a:r>
          </a:p>
          <a:p>
            <a:pPr marL="0" indent="0">
              <a:buNone/>
            </a:pPr>
            <a:r>
              <a:rPr lang="en-US" dirty="0" smtClean="0"/>
              <a:t>12. </a:t>
            </a:r>
            <a:r>
              <a:rPr lang="en-US" dirty="0"/>
              <a:t>Writing in general is okay, but writing essays for teachers is hard.		</a:t>
            </a:r>
          </a:p>
          <a:p>
            <a:pPr marL="0" indent="0">
              <a:buNone/>
            </a:pPr>
            <a:r>
              <a:rPr lang="en-US" dirty="0" smtClean="0"/>
              <a:t>13. </a:t>
            </a:r>
            <a:r>
              <a:rPr lang="en-US" dirty="0"/>
              <a:t>Writing in my native language is easy and fun</a:t>
            </a:r>
            <a:r>
              <a:rPr lang="en-US" dirty="0" smtClean="0"/>
              <a:t>.</a:t>
            </a:r>
            <a:r>
              <a:rPr lang="en-US" dirty="0"/>
              <a:t>	</a:t>
            </a:r>
          </a:p>
          <a:p>
            <a:pPr marL="0" indent="0">
              <a:buNone/>
            </a:pPr>
            <a:r>
              <a:rPr lang="en-US" dirty="0" smtClean="0"/>
              <a:t>14. </a:t>
            </a:r>
            <a:r>
              <a:rPr lang="en-US" dirty="0"/>
              <a:t>I’m getting better at writing in English.		</a:t>
            </a:r>
          </a:p>
          <a:p>
            <a:pPr marL="0" indent="0">
              <a:buNone/>
            </a:pPr>
            <a:r>
              <a:rPr lang="en-US" dirty="0" smtClean="0"/>
              <a:t>15. </a:t>
            </a:r>
            <a:r>
              <a:rPr lang="en-US" dirty="0"/>
              <a:t>I’ve shared some of my writing with my family, and they like it</a:t>
            </a:r>
            <a:r>
              <a:rPr lang="en-US" dirty="0" smtClean="0"/>
              <a:t>.16. </a:t>
            </a:r>
            <a:r>
              <a:rPr lang="en-US" dirty="0"/>
              <a:t>Writing English is very different than writing my native </a:t>
            </a:r>
            <a:r>
              <a:rPr lang="en-US" dirty="0" smtClean="0"/>
              <a:t/>
            </a:r>
            <a:br>
              <a:rPr lang="en-US" dirty="0" smtClean="0"/>
            </a:br>
            <a:r>
              <a:rPr lang="en-US" dirty="0" smtClean="0"/>
              <a:t>                 language</a:t>
            </a:r>
            <a:r>
              <a:rPr lang="en-US" dirty="0"/>
              <a:t>.		</a:t>
            </a:r>
          </a:p>
          <a:p>
            <a:pPr marL="0" indent="0">
              <a:buNone/>
            </a:pP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TextBox 4"/>
          <p:cNvSpPr txBox="1"/>
          <p:nvPr/>
        </p:nvSpPr>
        <p:spPr>
          <a:xfrm>
            <a:off x="3770051" y="6314413"/>
            <a:ext cx="5267002" cy="369332"/>
          </a:xfrm>
          <a:prstGeom prst="rect">
            <a:avLst/>
          </a:prstGeom>
          <a:noFill/>
        </p:spPr>
        <p:txBody>
          <a:bodyPr wrap="none" rtlCol="0">
            <a:spAutoFit/>
          </a:bodyPr>
          <a:lstStyle/>
          <a:p>
            <a:r>
              <a:rPr lang="en-US" b="1" i="1" dirty="0" smtClean="0">
                <a:solidFill>
                  <a:srgbClr val="FF0000"/>
                </a:solidFill>
              </a:rPr>
              <a:t>Beginning-of-course metacognitive strategies</a:t>
            </a:r>
            <a:endParaRPr lang="en-US" b="1" i="1" dirty="0">
              <a:solidFill>
                <a:srgbClr val="FF0000"/>
              </a:solidFill>
            </a:endParaRPr>
          </a:p>
        </p:txBody>
      </p:sp>
    </p:spTree>
    <p:extLst>
      <p:ext uri="{BB962C8B-B14F-4D97-AF65-F5344CB8AC3E}">
        <p14:creationId xmlns:p14="http://schemas.microsoft.com/office/powerpoint/2010/main" val="32410483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9100"/>
            <a:ext cx="7924800" cy="685800"/>
          </a:xfrm>
        </p:spPr>
        <p:txBody>
          <a:bodyPr/>
          <a:lstStyle/>
          <a:p>
            <a:r>
              <a:rPr lang="en-US" dirty="0" smtClean="0"/>
              <a:t>Ice-Breaker/Initial Writing (cont’d.)</a:t>
            </a:r>
            <a:endParaRPr lang="en-US" dirty="0"/>
          </a:p>
        </p:txBody>
      </p:sp>
      <p:sp>
        <p:nvSpPr>
          <p:cNvPr id="3" name="Content Placeholder 2"/>
          <p:cNvSpPr>
            <a:spLocks noGrp="1"/>
          </p:cNvSpPr>
          <p:nvPr>
            <p:ph idx="1"/>
          </p:nvPr>
        </p:nvSpPr>
        <p:spPr>
          <a:xfrm>
            <a:off x="115461" y="1104900"/>
            <a:ext cx="9028540" cy="4610100"/>
          </a:xfrm>
        </p:spPr>
        <p:txBody>
          <a:bodyPr/>
          <a:lstStyle/>
          <a:p>
            <a:r>
              <a:rPr lang="en-US" b="1" dirty="0"/>
              <a:t>Pair discussion:</a:t>
            </a:r>
            <a:r>
              <a:rPr lang="en-US" dirty="0"/>
              <a:t> </a:t>
            </a:r>
            <a:r>
              <a:rPr lang="en-US" dirty="0" smtClean="0"/>
              <a:t>Work </a:t>
            </a:r>
            <a:r>
              <a:rPr lang="en-US" dirty="0"/>
              <a:t>with a </a:t>
            </a:r>
            <a:r>
              <a:rPr lang="en-US" dirty="0" smtClean="0"/>
              <a:t>partner. Introduce yourself and then share </a:t>
            </a:r>
            <a:r>
              <a:rPr lang="en-US" dirty="0"/>
              <a:t>your responses to the items above. Discuss some of your past experiences with writing. What attitudes to you share, and where do you differ? </a:t>
            </a:r>
          </a:p>
          <a:p>
            <a:endParaRPr lang="en-US" dirty="0"/>
          </a:p>
          <a:p>
            <a:r>
              <a:rPr lang="en-US" b="1" dirty="0"/>
              <a:t>Take-home assignment:</a:t>
            </a:r>
            <a:r>
              <a:rPr lang="en-US" dirty="0"/>
              <a:t> Choose any two of the above items you feel very strongly about. For each of these items, write one page, double-spaced,  explaining your feelings more specifically. Why do you feel this way? What experience are you thinking of? Bring your responses to class tomorrow.</a:t>
            </a:r>
          </a:p>
          <a:p>
            <a:pPr marL="0" indent="0">
              <a:buNone/>
            </a:pP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TextBox 4"/>
          <p:cNvSpPr txBox="1"/>
          <p:nvPr/>
        </p:nvSpPr>
        <p:spPr>
          <a:xfrm>
            <a:off x="3770051" y="6314413"/>
            <a:ext cx="5267002" cy="369332"/>
          </a:xfrm>
          <a:prstGeom prst="rect">
            <a:avLst/>
          </a:prstGeom>
          <a:noFill/>
        </p:spPr>
        <p:txBody>
          <a:bodyPr wrap="none" rtlCol="0">
            <a:spAutoFit/>
          </a:bodyPr>
          <a:lstStyle/>
          <a:p>
            <a:r>
              <a:rPr lang="en-US" b="1" i="1" dirty="0" smtClean="0">
                <a:solidFill>
                  <a:srgbClr val="FF0000"/>
                </a:solidFill>
              </a:rPr>
              <a:t>Beginning-of-course metacognitive strategies</a:t>
            </a:r>
            <a:endParaRPr lang="en-US" b="1" i="1" dirty="0">
              <a:solidFill>
                <a:srgbClr val="FF0000"/>
              </a:solidFill>
            </a:endParaRPr>
          </a:p>
        </p:txBody>
      </p:sp>
    </p:spTree>
    <p:extLst>
      <p:ext uri="{BB962C8B-B14F-4D97-AF65-F5344CB8AC3E}">
        <p14:creationId xmlns:p14="http://schemas.microsoft.com/office/powerpoint/2010/main" val="29162369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Letter to Teacher</a:t>
            </a:r>
            <a:endParaRPr lang="en-US" dirty="0"/>
          </a:p>
        </p:txBody>
      </p:sp>
      <p:sp>
        <p:nvSpPr>
          <p:cNvPr id="3" name="Content Placeholder 2"/>
          <p:cNvSpPr>
            <a:spLocks noGrp="1"/>
          </p:cNvSpPr>
          <p:nvPr>
            <p:ph idx="1"/>
          </p:nvPr>
        </p:nvSpPr>
        <p:spPr/>
        <p:txBody>
          <a:bodyPr/>
          <a:lstStyle/>
          <a:p>
            <a:r>
              <a:rPr lang="en-US" b="1" dirty="0" smtClean="0"/>
              <a:t>For our next class, please write me a 1-3 page (double-spaced) letter introducing yourself as a writer. </a:t>
            </a:r>
            <a:r>
              <a:rPr lang="en-US" dirty="0" smtClean="0"/>
              <a:t>What kind of writing do you like to do? Why? What has been challenging for you about writing, and why? What have you done to try to overcome these challenges? How do you see yourself as a writer in the past, present, and future? You do not need to answer all of these questions (or indeed, any): they are just here to get you started thinking.</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Strategies for Fostering  Authentic Metacognitive Narratives in ESL Writing Portfolios</a:t>
            </a:r>
            <a:endParaRPr lang="en-US" dirty="0">
              <a:solidFill>
                <a:schemeClr val="bg1"/>
              </a:solidFill>
            </a:endParaRPr>
          </a:p>
        </p:txBody>
      </p:sp>
      <p:sp>
        <p:nvSpPr>
          <p:cNvPr id="5" name="TextBox 4"/>
          <p:cNvSpPr txBox="1"/>
          <p:nvPr/>
        </p:nvSpPr>
        <p:spPr>
          <a:xfrm>
            <a:off x="3770051" y="6314413"/>
            <a:ext cx="5267002" cy="369332"/>
          </a:xfrm>
          <a:prstGeom prst="rect">
            <a:avLst/>
          </a:prstGeom>
          <a:noFill/>
        </p:spPr>
        <p:txBody>
          <a:bodyPr wrap="none" rtlCol="0">
            <a:spAutoFit/>
          </a:bodyPr>
          <a:lstStyle/>
          <a:p>
            <a:r>
              <a:rPr lang="en-US" b="1" i="1" dirty="0" smtClean="0">
                <a:solidFill>
                  <a:srgbClr val="FF0000"/>
                </a:solidFill>
              </a:rPr>
              <a:t>Beginning-of-course metacognitive strategies</a:t>
            </a:r>
            <a:endParaRPr lang="en-US" b="1" i="1" dirty="0">
              <a:solidFill>
                <a:srgbClr val="FF0000"/>
              </a:solidFill>
            </a:endParaRPr>
          </a:p>
        </p:txBody>
      </p:sp>
    </p:spTree>
    <p:extLst>
      <p:ext uri="{BB962C8B-B14F-4D97-AF65-F5344CB8AC3E}">
        <p14:creationId xmlns:p14="http://schemas.microsoft.com/office/powerpoint/2010/main" val="12080767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U template">
  <a:themeElements>
    <a:clrScheme name="Custom 2">
      <a:dk1>
        <a:srgbClr val="000000"/>
      </a:dk1>
      <a:lt1>
        <a:srgbClr val="FFFFFF"/>
      </a:lt1>
      <a:dk2>
        <a:srgbClr val="000000"/>
      </a:dk2>
      <a:lt2>
        <a:srgbClr val="808080"/>
      </a:lt2>
      <a:accent1>
        <a:srgbClr val="E3302A"/>
      </a:accent1>
      <a:accent2>
        <a:srgbClr val="959994"/>
      </a:accent2>
      <a:accent3>
        <a:srgbClr val="FFFFFF"/>
      </a:accent3>
      <a:accent4>
        <a:srgbClr val="000000"/>
      </a:accent4>
      <a:accent5>
        <a:srgbClr val="1B1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Osaka" charset="0"/>
            <a:cs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Osaka" charset="0"/>
            <a:cs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BU template.thmx</Template>
  <TotalTime>914</TotalTime>
  <Words>4335</Words>
  <Application>Microsoft Macintosh PowerPoint</Application>
  <PresentationFormat>On-screen Show (4:3)</PresentationFormat>
  <Paragraphs>283</Paragraphs>
  <Slides>43</Slides>
  <Notes>18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BU template</vt:lpstr>
      <vt:lpstr>Strategies for Fostering  Authentic Metacognitive Narratives in ESL Writing Portfolios</vt:lpstr>
      <vt:lpstr>Metacognition in the L2 Writing Classroom</vt:lpstr>
      <vt:lpstr>Practical Problems with Metacognitive Narratives</vt:lpstr>
      <vt:lpstr>Key Strategies: Making Metacognition Work</vt:lpstr>
      <vt:lpstr>Make metacognition a full and integral component of the course, from beginning until end. </vt:lpstr>
      <vt:lpstr>Ice-Breaker/Initial Writing</vt:lpstr>
      <vt:lpstr>Ice-Breaker/Initial Writing (cont’d.)</vt:lpstr>
      <vt:lpstr>Ice-Breaker/Initial Writing (cont’d.)</vt:lpstr>
      <vt:lpstr>Initial Letter to Teacher</vt:lpstr>
      <vt:lpstr>Initial Self-Assessment</vt:lpstr>
      <vt:lpstr>Teach, and scaffold, the process of metacognition effectively. </vt:lpstr>
      <vt:lpstr>Early Self-Assessments (Controlled)</vt:lpstr>
      <vt:lpstr>Mid-Semester Self-Assessments</vt:lpstr>
      <vt:lpstr>Metacognitive “Pop Quiz”</vt:lpstr>
      <vt:lpstr>Offer creative ways for learners to reflect on their own learning and writing. </vt:lpstr>
      <vt:lpstr>Interviews/Third-Person “Blurbs”</vt:lpstr>
      <vt:lpstr>Example: </vt:lpstr>
      <vt:lpstr>Example: </vt:lpstr>
      <vt:lpstr>Drawing</vt:lpstr>
      <vt:lpstr>Love or Money</vt:lpstr>
      <vt:lpstr>“Depth”</vt:lpstr>
      <vt:lpstr>Flowchart</vt:lpstr>
      <vt:lpstr>True North</vt:lpstr>
      <vt:lpstr>PowerPoint Presentation</vt:lpstr>
      <vt:lpstr>PowerPoint Presentation</vt:lpstr>
      <vt:lpstr>Creative Writing</vt:lpstr>
      <vt:lpstr>End-of-Semester (“Pay-Off”) Reflections</vt:lpstr>
      <vt:lpstr>Clarify for learners and teachers the goals of metacognitive self-assessments and the basis (if any) for further assessment by teachers. </vt:lpstr>
      <vt:lpstr>Final Portfolio Introduction </vt:lpstr>
      <vt:lpstr>Rubric for Portfolio Introductions</vt:lpstr>
      <vt:lpstr>Use models carefully.</vt:lpstr>
      <vt:lpstr>Final Portfolio Introduction Examples</vt:lpstr>
      <vt:lpstr>Homer (cont’d.)</vt:lpstr>
      <vt:lpstr>Homer (cont’d.)</vt:lpstr>
      <vt:lpstr>Final Portfolio Introduction Examples</vt:lpstr>
      <vt:lpstr>Hal (cont’d.)</vt:lpstr>
      <vt:lpstr>Hal (cont’d.)</vt:lpstr>
      <vt:lpstr>Hal (cont’d.)</vt:lpstr>
      <vt:lpstr>Final Portfolio Introduction Examples</vt:lpstr>
      <vt:lpstr>Zilly (cont’d.)</vt:lpstr>
      <vt:lpstr>Zilly (cont’d.)</vt:lpstr>
      <vt:lpstr>Zilly (cont’d.)</vt:lpstr>
      <vt:lpstr>  Thank you!  Christina Michaud Boston University  cmichaud@bu.edu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Fostering  Authentic Metacognitive Narratives in ESL Writing Portfolios</dc:title>
  <dc:creator>Christina Michaud</dc:creator>
  <cp:lastModifiedBy>Christina Michaud</cp:lastModifiedBy>
  <cp:revision>79</cp:revision>
  <dcterms:created xsi:type="dcterms:W3CDTF">2015-05-05T13:01:27Z</dcterms:created>
  <dcterms:modified xsi:type="dcterms:W3CDTF">2016-02-29T18:16:12Z</dcterms:modified>
</cp:coreProperties>
</file>