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handoutMasterIdLst>
    <p:handoutMasterId r:id="rId23"/>
  </p:handoutMasterIdLst>
  <p:sldIdLst>
    <p:sldId id="256" r:id="rId2"/>
    <p:sldId id="257" r:id="rId3"/>
    <p:sldId id="292" r:id="rId4"/>
    <p:sldId id="275" r:id="rId5"/>
    <p:sldId id="276" r:id="rId6"/>
    <p:sldId id="278" r:id="rId7"/>
    <p:sldId id="273" r:id="rId8"/>
    <p:sldId id="283" r:id="rId9"/>
    <p:sldId id="284" r:id="rId10"/>
    <p:sldId id="286" r:id="rId11"/>
    <p:sldId id="279" r:id="rId12"/>
    <p:sldId id="280" r:id="rId13"/>
    <p:sldId id="281" r:id="rId14"/>
    <p:sldId id="282" r:id="rId15"/>
    <p:sldId id="288" r:id="rId16"/>
    <p:sldId id="289" r:id="rId17"/>
    <p:sldId id="290" r:id="rId18"/>
    <p:sldId id="293" r:id="rId19"/>
    <p:sldId id="291" r:id="rId20"/>
    <p:sldId id="27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974" y="-4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FBCE8A-C9D4-4144-9E48-003C58B9A82B}" type="datetimeFigureOut">
              <a:rPr lang="en-US" smtClean="0"/>
              <a:t>5/3/2016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E6E13A4-0AEC-4A27-8F0A-A67EBBE09E0B}" type="slidenum">
              <a:rPr lang="en-US" smtClean="0"/>
              <a:t>‹#›</a:t>
            </a:fld>
            <a:endParaRPr lang="en-US"/>
          </a:p>
        </p:txBody>
      </p:sp>
    </p:spTree>
    <p:extLst>
      <p:ext uri="{BB962C8B-B14F-4D97-AF65-F5344CB8AC3E}">
        <p14:creationId xmlns:p14="http://schemas.microsoft.com/office/powerpoint/2010/main" val="1623629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2DB4F-A33E-4264-B785-42B6968BA94D}" type="datetimeFigureOut">
              <a:rPr lang="en-US" smtClean="0"/>
              <a:t>5/3/2016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3D1AFB-39AA-4726-AB79-6DDE9CBB5024}" type="slidenum">
              <a:rPr lang="en-US" smtClean="0"/>
              <a:t>‹#›</a:t>
            </a:fld>
            <a:endParaRPr lang="en-US"/>
          </a:p>
        </p:txBody>
      </p:sp>
    </p:spTree>
    <p:extLst>
      <p:ext uri="{BB962C8B-B14F-4D97-AF65-F5344CB8AC3E}">
        <p14:creationId xmlns:p14="http://schemas.microsoft.com/office/powerpoint/2010/main" val="390365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“Agree to disagree” </a:t>
            </a:r>
            <a:endParaRPr lang="en-US" dirty="0"/>
          </a:p>
        </p:txBody>
      </p:sp>
      <p:sp>
        <p:nvSpPr>
          <p:cNvPr id="4" name="Slide Number Placeholder 3"/>
          <p:cNvSpPr>
            <a:spLocks noGrp="1"/>
          </p:cNvSpPr>
          <p:nvPr>
            <p:ph type="sldNum" sz="quarter" idx="10"/>
          </p:nvPr>
        </p:nvSpPr>
        <p:spPr/>
        <p:txBody>
          <a:bodyPr/>
          <a:lstStyle/>
          <a:p>
            <a:fld id="{9B3D1AFB-39AA-4726-AB79-6DDE9CBB5024}" type="slidenum">
              <a:rPr lang="en-US" smtClean="0"/>
              <a:t>4</a:t>
            </a:fld>
            <a:endParaRPr lang="en-US"/>
          </a:p>
        </p:txBody>
      </p:sp>
    </p:spTree>
    <p:extLst>
      <p:ext uri="{BB962C8B-B14F-4D97-AF65-F5344CB8AC3E}">
        <p14:creationId xmlns:p14="http://schemas.microsoft.com/office/powerpoint/2010/main" val="361796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3D1AFB-39AA-4726-AB79-6DDE9CBB5024}" type="slidenum">
              <a:rPr lang="en-US" smtClean="0"/>
              <a:t>6</a:t>
            </a:fld>
            <a:endParaRPr lang="en-US"/>
          </a:p>
        </p:txBody>
      </p:sp>
    </p:spTree>
    <p:extLst>
      <p:ext uri="{BB962C8B-B14F-4D97-AF65-F5344CB8AC3E}">
        <p14:creationId xmlns:p14="http://schemas.microsoft.com/office/powerpoint/2010/main" val="2725188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3D1AFB-39AA-4726-AB79-6DDE9CBB5024}" type="slidenum">
              <a:rPr lang="en-US" smtClean="0"/>
              <a:t>11</a:t>
            </a:fld>
            <a:endParaRPr lang="en-US"/>
          </a:p>
        </p:txBody>
      </p:sp>
    </p:spTree>
    <p:extLst>
      <p:ext uri="{BB962C8B-B14F-4D97-AF65-F5344CB8AC3E}">
        <p14:creationId xmlns:p14="http://schemas.microsoft.com/office/powerpoint/2010/main" val="992005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48A536FB-B70C-4B8F-B802-336294613F96}" type="datetimeFigureOut">
              <a:rPr lang="en-US" smtClean="0"/>
              <a:t>5/3/2016</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C95C6004-9DC1-4D6D-BCB6-A183B880B68F}"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A536FB-B70C-4B8F-B802-336294613F9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C6004-9DC1-4D6D-BCB6-A183B880B68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A536FB-B70C-4B8F-B802-336294613F9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C6004-9DC1-4D6D-BCB6-A183B880B68F}"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8A536FB-B70C-4B8F-B802-336294613F96}" type="datetimeFigureOut">
              <a:rPr lang="en-US" smtClean="0"/>
              <a:t>5/3/2016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C6004-9DC1-4D6D-BCB6-A183B880B68F}"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48A536FB-B70C-4B8F-B802-336294613F96}" type="datetimeFigureOut">
              <a:rPr lang="en-US" smtClean="0"/>
              <a:t>5/3/2016</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C95C6004-9DC1-4D6D-BCB6-A183B880B68F}"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8A536FB-B70C-4B8F-B802-336294613F96}"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C6004-9DC1-4D6D-BCB6-A183B880B68F}"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8A536FB-B70C-4B8F-B802-336294613F96}" type="datetimeFigureOut">
              <a:rPr lang="en-US" smtClean="0"/>
              <a:t>5/3/2016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5C6004-9DC1-4D6D-BCB6-A183B880B68F}"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A536FB-B70C-4B8F-B802-336294613F96}" type="datetimeFigureOut">
              <a:rPr lang="en-US" smtClean="0"/>
              <a:t>5/3/2016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C6004-9DC1-4D6D-BCB6-A183B880B68F}"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536FB-B70C-4B8F-B802-336294613F96}" type="datetimeFigureOut">
              <a:rPr lang="en-US" smtClean="0"/>
              <a:t>5/3/2016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5C6004-9DC1-4D6D-BCB6-A183B880B68F}"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A536FB-B70C-4B8F-B802-336294613F96}"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C6004-9DC1-4D6D-BCB6-A183B880B68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A536FB-B70C-4B8F-B802-336294613F96}" type="datetimeFigureOut">
              <a:rPr lang="en-US" smtClean="0"/>
              <a:t>5/3/2016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C6004-9DC1-4D6D-BCB6-A183B880B68F}"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8A536FB-B70C-4B8F-B802-336294613F96}" type="datetimeFigureOut">
              <a:rPr lang="en-US" smtClean="0"/>
              <a:t>5/3/2016</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95C6004-9DC1-4D6D-BCB6-A183B880B68F}"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nicoleta.filimon@lawrence.k12.ma.us" TargetMode="External"/><Relationship Id="rId2" Type="http://schemas.openxmlformats.org/officeDocument/2006/relationships/hyperlink" Target="mailto:christi.cartwrightlacerda@lawrence.k12.ma.us" TargetMode="External"/><Relationship Id="rId1" Type="http://schemas.openxmlformats.org/officeDocument/2006/relationships/slideLayout" Target="../slideLayouts/slideLayout2.xml"/><Relationship Id="rId5" Type="http://schemas.openxmlformats.org/officeDocument/2006/relationships/hyperlink" Target="mailto:douglas.haubert@lawrence.k12.ma.us" TargetMode="External"/><Relationship Id="rId4" Type="http://schemas.openxmlformats.org/officeDocument/2006/relationships/hyperlink" Target="mailto:athalia.gonzalez@lawrence.k12.ma.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0"/>
            <a:ext cx="7772400" cy="1829761"/>
          </a:xfrm>
        </p:spPr>
        <p:txBody>
          <a:bodyPr/>
          <a:lstStyle/>
          <a:p>
            <a:r>
              <a:rPr lang="en-US" dirty="0"/>
              <a:t/>
            </a:r>
            <a:br>
              <a:rPr lang="en-US" dirty="0"/>
            </a:br>
            <a:r>
              <a:rPr lang="en-US" b="1" dirty="0" smtClean="0">
                <a:solidFill>
                  <a:schemeClr val="tx2"/>
                </a:solidFill>
              </a:rPr>
              <a:t>Academic Conversations</a:t>
            </a:r>
            <a:endParaRPr lang="en-US" b="1" dirty="0">
              <a:solidFill>
                <a:schemeClr val="tx2"/>
              </a:solidFill>
            </a:endParaRPr>
          </a:p>
        </p:txBody>
      </p:sp>
      <p:pic>
        <p:nvPicPr>
          <p:cNvPr id="1028" name="Picture 4" descr="http://www.mystratfordnow.com/wp-content/uploads/2015/05/speech-bubbles-different-colours-w-people-convers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3886200"/>
          </a:xfrm>
          <a:prstGeom prst="rect">
            <a:avLst/>
          </a:prstGeom>
          <a:noFill/>
          <a:extLst>
            <a:ext uri="{909E8E84-426E-40DD-AFC4-6F175D3DCCD1}">
              <a14:hiddenFill xmlns:a14="http://schemas.microsoft.com/office/drawing/2010/main">
                <a:solidFill>
                  <a:srgbClr val="FFFFFF"/>
                </a:solidFill>
              </a14:hiddenFill>
            </a:ext>
          </a:extLst>
        </p:spPr>
      </p:pic>
      <p:sp>
        <p:nvSpPr>
          <p:cNvPr id="4" name="Subtitle 3"/>
          <p:cNvSpPr>
            <a:spLocks noGrp="1"/>
          </p:cNvSpPr>
          <p:nvPr>
            <p:ph type="subTitle" idx="1"/>
          </p:nvPr>
        </p:nvSpPr>
        <p:spPr>
          <a:xfrm>
            <a:off x="1143000" y="5181600"/>
            <a:ext cx="6858000" cy="533400"/>
          </a:xfrm>
        </p:spPr>
        <p:txBody>
          <a:bodyPr>
            <a:noAutofit/>
          </a:bodyPr>
          <a:lstStyle/>
          <a:p>
            <a:r>
              <a:rPr lang="en-US" sz="1200" dirty="0" smtClean="0"/>
              <a:t>Christi Cartwright </a:t>
            </a:r>
            <a:r>
              <a:rPr lang="en-US" sz="1200" dirty="0" err="1" smtClean="0"/>
              <a:t>Lacerda</a:t>
            </a:r>
            <a:r>
              <a:rPr lang="en-US" sz="1200" dirty="0" smtClean="0"/>
              <a:t>, </a:t>
            </a:r>
            <a:r>
              <a:rPr lang="en-US" sz="1200" dirty="0" err="1" smtClean="0"/>
              <a:t>Nicoleta</a:t>
            </a:r>
            <a:r>
              <a:rPr lang="en-US" sz="1200" dirty="0" smtClean="0"/>
              <a:t> </a:t>
            </a:r>
            <a:r>
              <a:rPr lang="en-US" sz="1200" dirty="0" err="1" smtClean="0"/>
              <a:t>Filimon</a:t>
            </a:r>
            <a:r>
              <a:rPr lang="en-US" sz="1200" dirty="0" smtClean="0"/>
              <a:t>, </a:t>
            </a:r>
            <a:r>
              <a:rPr lang="en-US" sz="1200" dirty="0" err="1" smtClean="0"/>
              <a:t>Athalia</a:t>
            </a:r>
            <a:r>
              <a:rPr lang="en-US" sz="1200" dirty="0" smtClean="0"/>
              <a:t> Gonzalez, Douglas </a:t>
            </a:r>
            <a:r>
              <a:rPr lang="en-US" sz="1200" dirty="0" err="1" smtClean="0"/>
              <a:t>Haubert</a:t>
            </a:r>
            <a:endParaRPr lang="en-US" sz="1200" dirty="0" smtClean="0"/>
          </a:p>
          <a:p>
            <a:pPr algn="ctr"/>
            <a:r>
              <a:rPr lang="en-US" sz="1200" dirty="0" smtClean="0"/>
              <a:t>MATSOL 2016</a:t>
            </a:r>
            <a:r>
              <a:rPr lang="en-US" sz="1200" dirty="0" smtClean="0"/>
              <a:t> </a:t>
            </a:r>
            <a:endParaRPr lang="en-US" sz="1200" dirty="0"/>
          </a:p>
        </p:txBody>
      </p:sp>
    </p:spTree>
    <p:extLst>
      <p:ext uri="{BB962C8B-B14F-4D97-AF65-F5344CB8AC3E}">
        <p14:creationId xmlns:p14="http://schemas.microsoft.com/office/powerpoint/2010/main" val="403714698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Now it’s your turn…</a:t>
            </a:r>
            <a:endParaRPr lang="en-US" b="1" dirty="0"/>
          </a:p>
        </p:txBody>
      </p:sp>
      <p:sp>
        <p:nvSpPr>
          <p:cNvPr id="3" name="Content Placeholder 2"/>
          <p:cNvSpPr>
            <a:spLocks noGrp="1"/>
          </p:cNvSpPr>
          <p:nvPr>
            <p:ph sz="quarter" idx="1"/>
          </p:nvPr>
        </p:nvSpPr>
        <p:spPr>
          <a:xfrm>
            <a:off x="457200" y="1447800"/>
            <a:ext cx="8229600" cy="4937760"/>
          </a:xfrm>
        </p:spPr>
        <p:txBody>
          <a:bodyPr>
            <a:normAutofit/>
          </a:bodyPr>
          <a:lstStyle/>
          <a:p>
            <a:r>
              <a:rPr lang="en-US" sz="2400" dirty="0" smtClean="0"/>
              <a:t>Create 5 questions that you would like to ask someone on your first date (use the interview grid provided). Use vocabulary from the list below. </a:t>
            </a:r>
          </a:p>
          <a:p>
            <a:pPr marL="0" indent="0">
              <a:buNone/>
            </a:pPr>
            <a:endParaRPr lang="en-US" sz="1100" dirty="0" smtClean="0"/>
          </a:p>
          <a:p>
            <a:r>
              <a:rPr lang="en-US" sz="2400" dirty="0" smtClean="0"/>
              <a:t>1. partner expectations</a:t>
            </a:r>
          </a:p>
          <a:p>
            <a:r>
              <a:rPr lang="en-US" sz="2400" dirty="0" smtClean="0"/>
              <a:t>2. employment gaps</a:t>
            </a:r>
          </a:p>
          <a:p>
            <a:r>
              <a:rPr lang="en-US" sz="2400" dirty="0" smtClean="0"/>
              <a:t>3. bad habits</a:t>
            </a:r>
          </a:p>
          <a:p>
            <a:r>
              <a:rPr lang="en-US" sz="2400" dirty="0"/>
              <a:t>4</a:t>
            </a:r>
            <a:r>
              <a:rPr lang="en-US" sz="2400" dirty="0" smtClean="0"/>
              <a:t>. pet peeves</a:t>
            </a:r>
          </a:p>
          <a:p>
            <a:r>
              <a:rPr lang="en-US" sz="2400" dirty="0"/>
              <a:t>5</a:t>
            </a:r>
            <a:r>
              <a:rPr lang="en-US" sz="2400" dirty="0" smtClean="0"/>
              <a:t>. interesting preferences</a:t>
            </a:r>
          </a:p>
        </p:txBody>
      </p:sp>
    </p:spTree>
    <p:extLst>
      <p:ext uri="{BB962C8B-B14F-4D97-AF65-F5344CB8AC3E}">
        <p14:creationId xmlns:p14="http://schemas.microsoft.com/office/powerpoint/2010/main" val="4163642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Debate</a:t>
            </a:r>
            <a:endParaRPr lang="en-US" b="1" dirty="0"/>
          </a:p>
        </p:txBody>
      </p:sp>
      <p:sp>
        <p:nvSpPr>
          <p:cNvPr id="3" name="Content Placeholder 2"/>
          <p:cNvSpPr>
            <a:spLocks noGrp="1"/>
          </p:cNvSpPr>
          <p:nvPr>
            <p:ph sz="quarter" idx="1"/>
          </p:nvPr>
        </p:nvSpPr>
        <p:spPr/>
        <p:txBody>
          <a:bodyPr>
            <a:normAutofit/>
          </a:bodyPr>
          <a:lstStyle/>
          <a:p>
            <a:pPr>
              <a:lnSpc>
                <a:spcPct val="150000"/>
              </a:lnSpc>
            </a:pPr>
            <a:r>
              <a:rPr lang="en-US" dirty="0" smtClean="0"/>
              <a:t>What makes debate rigorous? </a:t>
            </a:r>
          </a:p>
          <a:p>
            <a:pPr lvl="1">
              <a:lnSpc>
                <a:spcPct val="160000"/>
              </a:lnSpc>
            </a:pPr>
            <a:r>
              <a:rPr lang="en-US" dirty="0" smtClean="0"/>
              <a:t>Research </a:t>
            </a:r>
            <a:r>
              <a:rPr lang="en-US" dirty="0"/>
              <a:t>and </a:t>
            </a:r>
            <a:r>
              <a:rPr lang="en-US" dirty="0" smtClean="0"/>
              <a:t>development of </a:t>
            </a:r>
            <a:r>
              <a:rPr lang="en-US" dirty="0"/>
              <a:t>arguments </a:t>
            </a:r>
            <a:endParaRPr lang="en-US" dirty="0" smtClean="0"/>
          </a:p>
          <a:p>
            <a:pPr lvl="1"/>
            <a:r>
              <a:rPr lang="en-US" dirty="0" smtClean="0"/>
              <a:t>Use of textual evidence and citations to support claims </a:t>
            </a:r>
          </a:p>
          <a:p>
            <a:pPr lvl="1">
              <a:lnSpc>
                <a:spcPct val="160000"/>
              </a:lnSpc>
            </a:pPr>
            <a:r>
              <a:rPr lang="en-US" dirty="0" smtClean="0"/>
              <a:t>Collaboration </a:t>
            </a:r>
            <a:r>
              <a:rPr lang="en-US" dirty="0"/>
              <a:t>in groups </a:t>
            </a:r>
          </a:p>
          <a:p>
            <a:pPr lvl="1"/>
            <a:r>
              <a:rPr lang="en-US" dirty="0"/>
              <a:t>Higher order thinking skills such as justifying, analyzing, and evaluating</a:t>
            </a:r>
          </a:p>
          <a:p>
            <a:pPr lvl="1">
              <a:lnSpc>
                <a:spcPct val="160000"/>
              </a:lnSpc>
            </a:pPr>
            <a:r>
              <a:rPr lang="en-US" dirty="0" smtClean="0"/>
              <a:t>Use of academic language stems </a:t>
            </a:r>
            <a:endParaRPr lang="en-US" dirty="0"/>
          </a:p>
        </p:txBody>
      </p:sp>
    </p:spTree>
    <p:extLst>
      <p:ext uri="{BB962C8B-B14F-4D97-AF65-F5344CB8AC3E}">
        <p14:creationId xmlns:p14="http://schemas.microsoft.com/office/powerpoint/2010/main" val="602306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and Scaffolds for ELLs in Classroom Debate </a:t>
            </a:r>
            <a:endParaRPr lang="en-US" b="1" dirty="0"/>
          </a:p>
        </p:txBody>
      </p:sp>
      <p:sp>
        <p:nvSpPr>
          <p:cNvPr id="3" name="Content Placeholder 2"/>
          <p:cNvSpPr>
            <a:spLocks noGrp="1"/>
          </p:cNvSpPr>
          <p:nvPr>
            <p:ph sz="quarter" idx="1"/>
          </p:nvPr>
        </p:nvSpPr>
        <p:spPr>
          <a:xfrm>
            <a:off x="457200" y="1600200"/>
            <a:ext cx="4572000" cy="4937760"/>
          </a:xfrm>
        </p:spPr>
        <p:txBody>
          <a:bodyPr>
            <a:normAutofit/>
          </a:bodyPr>
          <a:lstStyle/>
          <a:p>
            <a:pPr>
              <a:spcAft>
                <a:spcPts val="1800"/>
              </a:spcAft>
            </a:pPr>
            <a:r>
              <a:rPr lang="en-US" dirty="0" smtClean="0"/>
              <a:t>Pre-teach vocabulary for topic related to your curriculum </a:t>
            </a:r>
          </a:p>
          <a:p>
            <a:pPr>
              <a:spcAft>
                <a:spcPts val="1800"/>
              </a:spcAft>
            </a:pPr>
            <a:r>
              <a:rPr lang="en-US" dirty="0" smtClean="0"/>
              <a:t>Choose an accessible text </a:t>
            </a:r>
          </a:p>
          <a:p>
            <a:pPr>
              <a:spcAft>
                <a:spcPts val="1800"/>
              </a:spcAft>
            </a:pPr>
            <a:r>
              <a:rPr lang="en-US" dirty="0" smtClean="0"/>
              <a:t>Find main ideas and details in a text</a:t>
            </a:r>
          </a:p>
          <a:p>
            <a:pPr marL="0" indent="0">
              <a:buNone/>
            </a:pPr>
            <a:r>
              <a:rPr lang="en-US" dirty="0" smtClean="0"/>
              <a:t> </a:t>
            </a:r>
          </a:p>
          <a:p>
            <a:endParaRPr lang="en-US" dirty="0"/>
          </a:p>
        </p:txBody>
      </p:sp>
      <p:pic>
        <p:nvPicPr>
          <p:cNvPr id="4" name="Picture 3" descr="C:\Users\christi.lacerda\AppData\Local\Microsoft\Windows\Temporary Internet Files\Content.IE5\HJ6MYTKA\FullSizeRender (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0200" y="1371600"/>
            <a:ext cx="3276600" cy="4410075"/>
          </a:xfrm>
          <a:prstGeom prst="rect">
            <a:avLst/>
          </a:prstGeom>
          <a:noFill/>
          <a:ln>
            <a:noFill/>
          </a:ln>
        </p:spPr>
      </p:pic>
      <p:pic>
        <p:nvPicPr>
          <p:cNvPr id="1026" name="Picture 2" descr="C:\Users\nicoleta.filimon\AppData\Local\Microsoft\Windows\Temporary Internet Files\Content.IE5\GGROJ1VB\IMG_220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2100" y="1447800"/>
            <a:ext cx="3314700"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150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and Scaffolds for ELLs in Classroom Debate </a:t>
            </a:r>
            <a:endParaRPr lang="en-US" b="1" dirty="0"/>
          </a:p>
        </p:txBody>
      </p:sp>
      <p:sp>
        <p:nvSpPr>
          <p:cNvPr id="3" name="Content Placeholder 2"/>
          <p:cNvSpPr>
            <a:spLocks noGrp="1"/>
          </p:cNvSpPr>
          <p:nvPr>
            <p:ph sz="quarter" idx="1"/>
          </p:nvPr>
        </p:nvSpPr>
        <p:spPr>
          <a:xfrm>
            <a:off x="457200" y="1774370"/>
            <a:ext cx="4572000" cy="5312229"/>
          </a:xfrm>
        </p:spPr>
        <p:txBody>
          <a:bodyPr/>
          <a:lstStyle/>
          <a:p>
            <a:r>
              <a:rPr lang="en-US" dirty="0" smtClean="0"/>
              <a:t>Create a T chart of pros and cons in pairs  </a:t>
            </a:r>
          </a:p>
          <a:p>
            <a:r>
              <a:rPr lang="en-US" dirty="0" smtClean="0"/>
              <a:t>Share out to generate a full list of pros and cons </a:t>
            </a:r>
          </a:p>
          <a:p>
            <a:pPr marL="0" indent="0">
              <a:buNone/>
            </a:pPr>
            <a:endParaRPr lang="en-US" dirty="0" smtClean="0"/>
          </a:p>
          <a:p>
            <a:endParaRPr lang="en-US" dirty="0"/>
          </a:p>
        </p:txBody>
      </p:sp>
      <p:pic>
        <p:nvPicPr>
          <p:cNvPr id="5" name="Picture 4" descr="C:\Users\christi.lacerda\AppData\Local\Microsoft\Windows\Temporary Internet Files\Content.IE5\THT8FVF0\FullSizeRender (1).jpg"/>
          <p:cNvPicPr/>
          <p:nvPr/>
        </p:nvPicPr>
        <p:blipFill rotWithShape="1">
          <a:blip r:embed="rId2" cstate="print">
            <a:extLst>
              <a:ext uri="{28A0092B-C50C-407E-A947-70E740481C1C}">
                <a14:useLocalDpi xmlns:a14="http://schemas.microsoft.com/office/drawing/2010/main" val="0"/>
              </a:ext>
            </a:extLst>
          </a:blip>
          <a:srcRect t="10207" b="7292"/>
          <a:stretch/>
        </p:blipFill>
        <p:spPr bwMode="auto">
          <a:xfrm>
            <a:off x="5105400" y="1774371"/>
            <a:ext cx="3581400" cy="415426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44595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Steps and Scaffolds for ELLs in Classroom Debate </a:t>
            </a:r>
            <a:endParaRPr lang="en-US" b="1" dirty="0"/>
          </a:p>
        </p:txBody>
      </p:sp>
      <p:sp>
        <p:nvSpPr>
          <p:cNvPr id="3" name="Content Placeholder 2"/>
          <p:cNvSpPr>
            <a:spLocks noGrp="1"/>
          </p:cNvSpPr>
          <p:nvPr>
            <p:ph sz="quarter" idx="1"/>
          </p:nvPr>
        </p:nvSpPr>
        <p:spPr>
          <a:xfrm>
            <a:off x="152400" y="1524000"/>
            <a:ext cx="4267200" cy="5029200"/>
          </a:xfrm>
        </p:spPr>
        <p:txBody>
          <a:bodyPr/>
          <a:lstStyle/>
          <a:p>
            <a:r>
              <a:rPr lang="en-US" dirty="0" smtClean="0"/>
              <a:t>Create opening statements in small groups </a:t>
            </a:r>
          </a:p>
          <a:p>
            <a:r>
              <a:rPr lang="en-US" dirty="0" smtClean="0"/>
              <a:t>Practice opening statements to develop clear pronunciation and build confidence  </a:t>
            </a:r>
          </a:p>
          <a:p>
            <a:r>
              <a:rPr lang="en-US" dirty="0" smtClean="0"/>
              <a:t>Practice sentence stems for rebuttal </a:t>
            </a:r>
          </a:p>
          <a:p>
            <a:pPr marL="0" indent="0">
              <a:buNone/>
            </a:pPr>
            <a:endParaRPr lang="en-US" dirty="0" smtClean="0"/>
          </a:p>
          <a:p>
            <a:endParaRPr lang="en-US" dirty="0"/>
          </a:p>
        </p:txBody>
      </p:sp>
      <p:pic>
        <p:nvPicPr>
          <p:cNvPr id="2050" name="Picture 2" descr="C:\Users\christi.cartwrightla\AppData\Local\Microsoft\Windows\Temporary Internet Files\Content.IE5\W0J2M35Y\IMG_176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7460" b="20952"/>
          <a:stretch/>
        </p:blipFill>
        <p:spPr bwMode="auto">
          <a:xfrm>
            <a:off x="4368538" y="2438401"/>
            <a:ext cx="4242062"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665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Two-Way Conversation Protocol</a:t>
            </a:r>
            <a:endParaRPr lang="en-US" b="1" dirty="0"/>
          </a:p>
        </p:txBody>
      </p:sp>
      <p:sp>
        <p:nvSpPr>
          <p:cNvPr id="3" name="Content Placeholder 2"/>
          <p:cNvSpPr>
            <a:spLocks noGrp="1"/>
          </p:cNvSpPr>
          <p:nvPr>
            <p:ph sz="quarter" idx="1"/>
          </p:nvPr>
        </p:nvSpPr>
        <p:spPr/>
        <p:txBody>
          <a:bodyPr>
            <a:normAutofit/>
          </a:bodyPr>
          <a:lstStyle/>
          <a:p>
            <a:r>
              <a:rPr lang="en-US" dirty="0" smtClean="0"/>
              <a:t>Think about the academic “talk” that you hear in your own classrooms as students share their results during activities such as Turn and Talk or Think-Pair-Share. </a:t>
            </a:r>
          </a:p>
          <a:p>
            <a:pPr marL="0" indent="0">
              <a:buNone/>
            </a:pPr>
            <a:r>
              <a:rPr lang="en-US" dirty="0"/>
              <a:t>	</a:t>
            </a:r>
            <a:r>
              <a:rPr lang="en-US" dirty="0" smtClean="0"/>
              <a:t>-What do students say?</a:t>
            </a:r>
          </a:p>
          <a:p>
            <a:pPr marL="0" indent="0">
              <a:buNone/>
            </a:pPr>
            <a:r>
              <a:rPr lang="en-US" dirty="0"/>
              <a:t>	</a:t>
            </a:r>
            <a:r>
              <a:rPr lang="en-US" dirty="0" smtClean="0"/>
              <a:t>-What kind of vocabulary do they use?</a:t>
            </a:r>
          </a:p>
          <a:p>
            <a:pPr marL="0" indent="0">
              <a:buNone/>
            </a:pPr>
            <a:r>
              <a:rPr lang="en-US" dirty="0"/>
              <a:t>	</a:t>
            </a:r>
            <a:r>
              <a:rPr lang="en-US" dirty="0" smtClean="0"/>
              <a:t>-How “rich” are these conversations?</a:t>
            </a:r>
          </a:p>
          <a:p>
            <a:pPr marL="0" indent="0">
              <a:buNone/>
            </a:pPr>
            <a:r>
              <a:rPr lang="en-US" dirty="0"/>
              <a:t>	</a:t>
            </a:r>
            <a:r>
              <a:rPr lang="en-US" dirty="0" smtClean="0"/>
              <a:t>-Is each student participating?</a:t>
            </a:r>
            <a:endParaRPr lang="en-US" dirty="0"/>
          </a:p>
        </p:txBody>
      </p:sp>
    </p:spTree>
    <p:extLst>
      <p:ext uri="{BB962C8B-B14F-4D97-AF65-F5344CB8AC3E}">
        <p14:creationId xmlns:p14="http://schemas.microsoft.com/office/powerpoint/2010/main" val="2981055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Rationale</a:t>
            </a:r>
            <a:endParaRPr lang="en-US" b="1" dirty="0"/>
          </a:p>
        </p:txBody>
      </p:sp>
      <p:sp>
        <p:nvSpPr>
          <p:cNvPr id="3" name="Content Placeholder 2"/>
          <p:cNvSpPr>
            <a:spLocks noGrp="1"/>
          </p:cNvSpPr>
          <p:nvPr>
            <p:ph sz="quarter" idx="1"/>
          </p:nvPr>
        </p:nvSpPr>
        <p:spPr>
          <a:xfrm>
            <a:off x="457200" y="1676400"/>
            <a:ext cx="8229600" cy="4480560"/>
          </a:xfrm>
        </p:spPr>
        <p:txBody>
          <a:bodyPr>
            <a:normAutofit/>
          </a:bodyPr>
          <a:lstStyle/>
          <a:p>
            <a:pPr marL="457200" indent="-457200">
              <a:spcAft>
                <a:spcPts val="600"/>
              </a:spcAft>
            </a:pPr>
            <a:r>
              <a:rPr lang="en-US" dirty="0" smtClean="0"/>
              <a:t>Not every student is able to complete an academic task</a:t>
            </a:r>
          </a:p>
          <a:p>
            <a:pPr marL="457200" indent="-457200">
              <a:spcAft>
                <a:spcPts val="600"/>
              </a:spcAft>
            </a:pPr>
            <a:r>
              <a:rPr lang="en-US" dirty="0" smtClean="0"/>
              <a:t>However, every student is able to talk and listen </a:t>
            </a:r>
          </a:p>
          <a:p>
            <a:pPr marL="457200" indent="-457200">
              <a:spcAft>
                <a:spcPts val="600"/>
              </a:spcAft>
            </a:pPr>
            <a:r>
              <a:rPr lang="en-US" dirty="0" smtClean="0"/>
              <a:t>With </a:t>
            </a:r>
            <a:r>
              <a:rPr lang="en-US" dirty="0"/>
              <a:t>sufficient practice, every student </a:t>
            </a:r>
            <a:r>
              <a:rPr lang="en-US" dirty="0" smtClean="0"/>
              <a:t>can have </a:t>
            </a:r>
            <a:r>
              <a:rPr lang="en-US" dirty="0"/>
              <a:t>an academic conversation in </a:t>
            </a:r>
            <a:r>
              <a:rPr lang="en-US" dirty="0" smtClean="0"/>
              <a:t>content classes</a:t>
            </a:r>
            <a:endParaRPr lang="en-US" dirty="0"/>
          </a:p>
          <a:p>
            <a:pPr marL="0" indent="0">
              <a:buNone/>
            </a:pPr>
            <a:endParaRPr lang="en-US" dirty="0"/>
          </a:p>
        </p:txBody>
      </p:sp>
    </p:spTree>
    <p:extLst>
      <p:ext uri="{BB962C8B-B14F-4D97-AF65-F5344CB8AC3E}">
        <p14:creationId xmlns:p14="http://schemas.microsoft.com/office/powerpoint/2010/main" val="426661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4648200" cy="533400"/>
          </a:xfrm>
        </p:spPr>
        <p:txBody>
          <a:bodyPr>
            <a:normAutofit fontScale="90000"/>
          </a:bodyPr>
          <a:lstStyle/>
          <a:p>
            <a:r>
              <a:rPr lang="en-US" b="1" dirty="0" smtClean="0"/>
              <a:t>Example (Math)</a:t>
            </a:r>
            <a:endParaRPr lang="en-US" b="1"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59673317"/>
              </p:ext>
            </p:extLst>
          </p:nvPr>
        </p:nvGraphicFramePr>
        <p:xfrm>
          <a:off x="1676400" y="1295400"/>
          <a:ext cx="5863488" cy="4888222"/>
        </p:xfrm>
        <a:graphic>
          <a:graphicData uri="http://schemas.openxmlformats.org/drawingml/2006/table">
            <a:tbl>
              <a:tblPr firstRow="1" firstCol="1" bandRow="1">
                <a:tableStyleId>{5C22544A-7EE6-4342-B048-85BDC9FD1C3A}</a:tableStyleId>
              </a:tblPr>
              <a:tblGrid>
                <a:gridCol w="2931744"/>
                <a:gridCol w="2931744"/>
              </a:tblGrid>
              <a:tr h="291906">
                <a:tc>
                  <a:txBody>
                    <a:bodyPr/>
                    <a:lstStyle/>
                    <a:p>
                      <a:pPr marL="0" marR="0">
                        <a:lnSpc>
                          <a:spcPct val="200000"/>
                        </a:lnSpc>
                        <a:spcBef>
                          <a:spcPts val="0"/>
                        </a:spcBef>
                        <a:spcAft>
                          <a:spcPts val="0"/>
                        </a:spcAft>
                      </a:pPr>
                      <a:r>
                        <a:rPr lang="en-US" sz="1200" b="0" dirty="0">
                          <a:effectLst/>
                          <a:latin typeface="Bookman Old Style" panose="02050604050505020204" pitchFamily="18" charset="0"/>
                        </a:rPr>
                        <a:t>A</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200000"/>
                        </a:lnSpc>
                        <a:spcBef>
                          <a:spcPts val="0"/>
                        </a:spcBef>
                        <a:spcAft>
                          <a:spcPts val="0"/>
                        </a:spcAft>
                      </a:pPr>
                      <a:r>
                        <a:rPr lang="en-US" sz="1200" b="0" dirty="0">
                          <a:effectLst/>
                          <a:latin typeface="Bookman Old Style" panose="02050604050505020204" pitchFamily="18" charset="0"/>
                        </a:rPr>
                        <a:t>B</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4220">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What </a:t>
                      </a:r>
                      <a:r>
                        <a:rPr lang="en-US" sz="1200" b="0" dirty="0">
                          <a:effectLst/>
                          <a:latin typeface="Bookman Old Style" panose="02050604050505020204" pitchFamily="18" charset="0"/>
                        </a:rPr>
                        <a:t>does the problem tell us?</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The </a:t>
                      </a:r>
                      <a:r>
                        <a:rPr lang="en-US" sz="1200" b="0" dirty="0">
                          <a:effectLst/>
                          <a:latin typeface="Bookman Old Style" panose="02050604050505020204" pitchFamily="18" charset="0"/>
                        </a:rPr>
                        <a:t>problem tells us that (reads the problem)….</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331">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What </a:t>
                      </a:r>
                      <a:r>
                        <a:rPr lang="en-US" sz="1200" b="0" dirty="0">
                          <a:effectLst/>
                          <a:latin typeface="Bookman Old Style" panose="02050604050505020204" pitchFamily="18" charset="0"/>
                        </a:rPr>
                        <a:t>does the problem ask us to solve? What are we looking for?</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The </a:t>
                      </a:r>
                      <a:r>
                        <a:rPr lang="en-US" sz="1200" b="0" dirty="0">
                          <a:effectLst/>
                          <a:latin typeface="Bookman Old Style" panose="02050604050505020204" pitchFamily="18" charset="0"/>
                        </a:rPr>
                        <a:t>problem asks us to (reads the question)…</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4220">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Which </a:t>
                      </a:r>
                      <a:r>
                        <a:rPr lang="en-US" sz="1200" b="0" dirty="0">
                          <a:effectLst/>
                          <a:latin typeface="Bookman Old Style" panose="02050604050505020204" pitchFamily="18" charset="0"/>
                        </a:rPr>
                        <a:t>information in the problem is relevant?</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The </a:t>
                      </a:r>
                      <a:r>
                        <a:rPr lang="en-US" sz="1200" b="0" dirty="0">
                          <a:effectLst/>
                          <a:latin typeface="Bookman Old Style" panose="02050604050505020204" pitchFamily="18" charset="0"/>
                        </a:rPr>
                        <a:t>relevant information in the problem is….</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4220">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How </a:t>
                      </a:r>
                      <a:r>
                        <a:rPr lang="en-US" sz="1200" b="0" dirty="0">
                          <a:effectLst/>
                          <a:latin typeface="Bookman Old Style" panose="02050604050505020204" pitchFamily="18" charset="0"/>
                        </a:rPr>
                        <a:t>did you solve the problem? What did you do first?</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First</a:t>
                      </a:r>
                      <a:r>
                        <a:rPr lang="en-US" sz="1200" b="0" dirty="0">
                          <a:effectLst/>
                          <a:latin typeface="Bookman Old Style" panose="02050604050505020204" pitchFamily="18" charset="0"/>
                        </a:rPr>
                        <a:t>, I….</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7900">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What </a:t>
                      </a:r>
                      <a:r>
                        <a:rPr lang="en-US" sz="1200" b="0" dirty="0">
                          <a:effectLst/>
                          <a:latin typeface="Bookman Old Style" panose="02050604050505020204" pitchFamily="18" charset="0"/>
                        </a:rPr>
                        <a:t>did you do second</a:t>
                      </a:r>
                      <a:r>
                        <a:rPr lang="en-US" sz="1200" b="0" dirty="0" smtClean="0">
                          <a:effectLst/>
                          <a:latin typeface="Bookman Old Style" panose="02050604050505020204" pitchFamily="18" charset="0"/>
                        </a:rPr>
                        <a:t>?</a:t>
                      </a:r>
                    </a:p>
                    <a:p>
                      <a:pPr marL="0" marR="0">
                        <a:lnSpc>
                          <a:spcPct val="100000"/>
                        </a:lnSpc>
                        <a:spcBef>
                          <a:spcPts val="0"/>
                        </a:spcBef>
                        <a:spcAft>
                          <a:spcPts val="0"/>
                        </a:spcAft>
                      </a:pP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Second</a:t>
                      </a:r>
                      <a:r>
                        <a:rPr lang="en-US" sz="1200" b="0" dirty="0">
                          <a:effectLst/>
                          <a:latin typeface="Bookman Old Style" panose="02050604050505020204" pitchFamily="18" charset="0"/>
                        </a:rPr>
                        <a:t>, I ….</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4220">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That’s </a:t>
                      </a:r>
                      <a:r>
                        <a:rPr lang="en-US" sz="1200" b="0" dirty="0">
                          <a:effectLst/>
                          <a:latin typeface="Bookman Old Style" panose="02050604050505020204" pitchFamily="18" charset="0"/>
                        </a:rPr>
                        <a:t>interesting, please keep going.</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331">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Okay</a:t>
                      </a:r>
                      <a:r>
                        <a:rPr lang="en-US" sz="1200" b="0" dirty="0">
                          <a:effectLst/>
                          <a:latin typeface="Bookman Old Style" panose="02050604050505020204" pitchFamily="18" charset="0"/>
                        </a:rPr>
                        <a:t>, so you are saying that first, you….and then you…..(paraphrase the answer).</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b="0" dirty="0" smtClean="0">
                        <a:effectLst/>
                        <a:latin typeface="Bookman Old Style" panose="02050604050505020204" pitchFamily="18" charset="0"/>
                      </a:endParaRPr>
                    </a:p>
                    <a:p>
                      <a:pPr marL="0" marR="0">
                        <a:lnSpc>
                          <a:spcPct val="100000"/>
                        </a:lnSpc>
                        <a:spcBef>
                          <a:spcPts val="0"/>
                        </a:spcBef>
                        <a:spcAft>
                          <a:spcPts val="0"/>
                        </a:spcAft>
                      </a:pPr>
                      <a:r>
                        <a:rPr lang="en-US" sz="1200" b="0" dirty="0" smtClean="0">
                          <a:effectLst/>
                          <a:latin typeface="Bookman Old Style" panose="02050604050505020204" pitchFamily="18" charset="0"/>
                        </a:rPr>
                        <a:t>Right</a:t>
                      </a:r>
                      <a:r>
                        <a:rPr lang="en-US" sz="1200" b="0" dirty="0">
                          <a:effectLst/>
                          <a:latin typeface="Bookman Old Style" panose="02050604050505020204" pitchFamily="18" charset="0"/>
                        </a:rPr>
                        <a:t>. Does this make sense to you?</a:t>
                      </a:r>
                      <a:endParaRPr lang="en-US" sz="900" b="0" dirty="0">
                        <a:effectLst/>
                        <a:latin typeface="Bookman Old Style" panose="02050604050505020204" pitchFamily="18" charset="0"/>
                        <a:ea typeface="Calibri"/>
                        <a:cs typeface="Times New Roman"/>
                      </a:endParaRPr>
                    </a:p>
                  </a:txBody>
                  <a:tcPr marL="56676" marR="566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98503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Now it’s your turn…</a:t>
            </a:r>
            <a:endParaRPr lang="en-US" b="1" dirty="0"/>
          </a:p>
        </p:txBody>
      </p:sp>
      <p:sp>
        <p:nvSpPr>
          <p:cNvPr id="3" name="Content Placeholder 2"/>
          <p:cNvSpPr>
            <a:spLocks noGrp="1"/>
          </p:cNvSpPr>
          <p:nvPr>
            <p:ph sz="quarter" idx="1"/>
          </p:nvPr>
        </p:nvSpPr>
        <p:spPr>
          <a:xfrm>
            <a:off x="457200" y="1447800"/>
            <a:ext cx="8229600" cy="4709160"/>
          </a:xfrm>
        </p:spPr>
        <p:txBody>
          <a:bodyPr/>
          <a:lstStyle/>
          <a:p>
            <a:pPr marL="0" indent="0">
              <a:lnSpc>
                <a:spcPct val="150000"/>
              </a:lnSpc>
              <a:buNone/>
            </a:pPr>
            <a:r>
              <a:rPr lang="en-US" dirty="0" smtClean="0"/>
              <a:t>With your partner, create a two-way conversation protocol to engage ELLs in content-area lessons.</a:t>
            </a:r>
          </a:p>
          <a:p>
            <a:pPr>
              <a:lnSpc>
                <a:spcPct val="150000"/>
              </a:lnSpc>
            </a:pPr>
            <a:r>
              <a:rPr lang="en-US" dirty="0" smtClean="0"/>
              <a:t>Social studies</a:t>
            </a:r>
          </a:p>
          <a:p>
            <a:r>
              <a:rPr lang="en-US" dirty="0"/>
              <a:t>S</a:t>
            </a:r>
            <a:r>
              <a:rPr lang="en-US" dirty="0" smtClean="0"/>
              <a:t>cience</a:t>
            </a:r>
          </a:p>
          <a:p>
            <a:r>
              <a:rPr lang="en-US" dirty="0"/>
              <a:t>M</a:t>
            </a:r>
            <a:r>
              <a:rPr lang="en-US" dirty="0" smtClean="0"/>
              <a:t>ath</a:t>
            </a:r>
          </a:p>
          <a:p>
            <a:r>
              <a:rPr lang="en-US" dirty="0" smtClean="0"/>
              <a:t>English Language Arts</a:t>
            </a:r>
          </a:p>
          <a:p>
            <a:r>
              <a:rPr lang="en-US" dirty="0" smtClean="0"/>
              <a:t>Health</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2170929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b="1" dirty="0"/>
          </a:p>
        </p:txBody>
      </p:sp>
      <p:sp>
        <p:nvSpPr>
          <p:cNvPr id="3" name="Content Placeholder 2"/>
          <p:cNvSpPr>
            <a:spLocks noGrp="1"/>
          </p:cNvSpPr>
          <p:nvPr>
            <p:ph sz="quarter" idx="1"/>
          </p:nvPr>
        </p:nvSpPr>
        <p:spPr>
          <a:xfrm>
            <a:off x="457200" y="1752600"/>
            <a:ext cx="8229600" cy="4404360"/>
          </a:xfrm>
        </p:spPr>
        <p:txBody>
          <a:bodyPr/>
          <a:lstStyle/>
          <a:p>
            <a:r>
              <a:rPr lang="en-US" dirty="0" smtClean="0"/>
              <a:t>Wright</a:t>
            </a:r>
            <a:r>
              <a:rPr lang="en-US" dirty="0"/>
              <a:t>, W.E. (2015</a:t>
            </a:r>
            <a:r>
              <a:rPr lang="en-US" i="1" dirty="0"/>
              <a:t>).  Foundations for Teaching English Language Learners: Research, Theory, Policy, and Practice </a:t>
            </a:r>
            <a:r>
              <a:rPr lang="en-US" dirty="0"/>
              <a:t>(2</a:t>
            </a:r>
            <a:r>
              <a:rPr lang="en-US" baseline="30000" dirty="0"/>
              <a:t>nd</a:t>
            </a:r>
            <a:r>
              <a:rPr lang="en-US" dirty="0"/>
              <a:t> edition). Philadelphia, PA: Caslon Publishing</a:t>
            </a:r>
            <a:r>
              <a:rPr lang="en-US" dirty="0" smtClean="0"/>
              <a:t>.</a:t>
            </a:r>
          </a:p>
          <a:p>
            <a:r>
              <a:rPr lang="en-US" dirty="0" err="1"/>
              <a:t>Zwiers</a:t>
            </a:r>
            <a:r>
              <a:rPr lang="en-US" dirty="0"/>
              <a:t>, J. &amp; Crawford, M. (2011). </a:t>
            </a:r>
            <a:r>
              <a:rPr lang="en-US" i="1" dirty="0"/>
              <a:t>Academic Conversations: Classroom Talk That Fosters Critical Thinking and Coherent Understandings. </a:t>
            </a:r>
            <a:r>
              <a:rPr lang="en-US" dirty="0"/>
              <a:t>Portland, ME: </a:t>
            </a:r>
            <a:r>
              <a:rPr lang="en-US" dirty="0" err="1"/>
              <a:t>Stenhouse</a:t>
            </a:r>
            <a:endParaRPr lang="en-US" dirty="0"/>
          </a:p>
          <a:p>
            <a:r>
              <a:rPr lang="en-US" dirty="0" err="1"/>
              <a:t>Zwiers</a:t>
            </a:r>
            <a:r>
              <a:rPr lang="en-US" dirty="0"/>
              <a:t>, J. </a:t>
            </a:r>
            <a:r>
              <a:rPr lang="en-US" dirty="0" smtClean="0"/>
              <a:t>O’Hara, S. &amp; Pritchard, R. </a:t>
            </a:r>
            <a:r>
              <a:rPr lang="en-US" dirty="0"/>
              <a:t>(</a:t>
            </a:r>
            <a:r>
              <a:rPr lang="en-US" dirty="0" smtClean="0"/>
              <a:t>2014). </a:t>
            </a:r>
            <a:r>
              <a:rPr lang="en-US" i="1" dirty="0" smtClean="0"/>
              <a:t>Common Core Standards in Diverse Classrooms: Essential Practices for Developing Academic Language and Discipline Literacy. </a:t>
            </a:r>
            <a:r>
              <a:rPr lang="en-US" dirty="0"/>
              <a:t>Portland, ME: </a:t>
            </a:r>
            <a:r>
              <a:rPr lang="en-US" dirty="0" err="1"/>
              <a:t>Stenhouse</a:t>
            </a:r>
            <a:endParaRPr lang="en-US" dirty="0"/>
          </a:p>
          <a:p>
            <a:endParaRPr lang="en-US" dirty="0"/>
          </a:p>
        </p:txBody>
      </p:sp>
    </p:spTree>
    <p:extLst>
      <p:ext uri="{BB962C8B-B14F-4D97-AF65-F5344CB8AC3E}">
        <p14:creationId xmlns:p14="http://schemas.microsoft.com/office/powerpoint/2010/main" val="3563208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 Now</a:t>
            </a:r>
            <a:endParaRPr lang="en-US" b="1" dirty="0"/>
          </a:p>
        </p:txBody>
      </p:sp>
      <p:sp>
        <p:nvSpPr>
          <p:cNvPr id="3" name="Content Placeholder 2"/>
          <p:cNvSpPr>
            <a:spLocks noGrp="1"/>
          </p:cNvSpPr>
          <p:nvPr>
            <p:ph sz="quarter" idx="1"/>
          </p:nvPr>
        </p:nvSpPr>
        <p:spPr/>
        <p:txBody>
          <a:bodyPr/>
          <a:lstStyle/>
          <a:p>
            <a:endParaRPr lang="en-US" dirty="0" smtClean="0"/>
          </a:p>
          <a:p>
            <a:pPr>
              <a:lnSpc>
                <a:spcPct val="150000"/>
              </a:lnSpc>
            </a:pPr>
            <a:r>
              <a:rPr lang="en-US" dirty="0" smtClean="0"/>
              <a:t>Watch the two presenters participate in a debate.</a:t>
            </a:r>
          </a:p>
          <a:p>
            <a:pPr>
              <a:lnSpc>
                <a:spcPct val="150000"/>
              </a:lnSpc>
            </a:pPr>
            <a:r>
              <a:rPr lang="en-US" dirty="0" smtClean="0"/>
              <a:t>Analyze their performance on the debate using the rubric provided.</a:t>
            </a:r>
            <a:endParaRPr lang="en-US" dirty="0"/>
          </a:p>
        </p:txBody>
      </p:sp>
    </p:spTree>
    <p:extLst>
      <p:ext uri="{BB962C8B-B14F-4D97-AF65-F5344CB8AC3E}">
        <p14:creationId xmlns:p14="http://schemas.microsoft.com/office/powerpoint/2010/main" val="1240018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Content Placeholder 2"/>
          <p:cNvSpPr>
            <a:spLocks noGrp="1"/>
          </p:cNvSpPr>
          <p:nvPr>
            <p:ph sz="quarter" idx="1"/>
          </p:nvPr>
        </p:nvSpPr>
        <p:spPr>
          <a:xfrm>
            <a:off x="457200" y="1905000"/>
            <a:ext cx="8229600" cy="4251960"/>
          </a:xfrm>
        </p:spPr>
        <p:txBody>
          <a:bodyPr/>
          <a:lstStyle/>
          <a:p>
            <a:pPr marL="0" indent="0">
              <a:buNone/>
            </a:pPr>
            <a:r>
              <a:rPr lang="en-US" dirty="0">
                <a:hlinkClick r:id="rId2"/>
              </a:rPr>
              <a:t>c</a:t>
            </a:r>
            <a:r>
              <a:rPr lang="en-US" dirty="0" smtClean="0">
                <a:hlinkClick r:id="rId2"/>
              </a:rPr>
              <a:t>hristi.cartwrightlacerda@lawrence.k12.ma.us</a:t>
            </a:r>
            <a:endParaRPr lang="en-US" dirty="0" smtClean="0"/>
          </a:p>
          <a:p>
            <a:pPr marL="0" indent="0">
              <a:buNone/>
            </a:pPr>
            <a:r>
              <a:rPr lang="en-US" dirty="0" smtClean="0">
                <a:hlinkClick r:id="rId3"/>
              </a:rPr>
              <a:t>nicoleta.filimon@lawrence.k12.ma.us</a:t>
            </a:r>
            <a:endParaRPr lang="en-US" dirty="0" smtClean="0"/>
          </a:p>
          <a:p>
            <a:pPr marL="0" indent="0">
              <a:buNone/>
            </a:pPr>
            <a:r>
              <a:rPr lang="en-US" dirty="0">
                <a:hlinkClick r:id="rId4"/>
              </a:rPr>
              <a:t>a</a:t>
            </a:r>
            <a:r>
              <a:rPr lang="en-US" dirty="0" smtClean="0">
                <a:hlinkClick r:id="rId4"/>
              </a:rPr>
              <a:t>thalia.gonzalez@lawrence.k12.ma.us</a:t>
            </a:r>
            <a:endParaRPr lang="en-US" dirty="0" smtClean="0"/>
          </a:p>
          <a:p>
            <a:pPr marL="0" indent="0">
              <a:buNone/>
            </a:pPr>
            <a:r>
              <a:rPr lang="en-US" dirty="0" smtClean="0">
                <a:hlinkClick r:id="rId5"/>
              </a:rPr>
              <a:t>douglas.haubert@lawrence.k12.ma.us</a:t>
            </a: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647048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Debrief</a:t>
            </a:r>
            <a:endParaRPr lang="en-US" b="1" dirty="0"/>
          </a:p>
        </p:txBody>
      </p:sp>
      <p:sp>
        <p:nvSpPr>
          <p:cNvPr id="2" name="Content Placeholder 1"/>
          <p:cNvSpPr>
            <a:spLocks noGrp="1"/>
          </p:cNvSpPr>
          <p:nvPr>
            <p:ph sz="quarter" idx="1"/>
          </p:nvPr>
        </p:nvSpPr>
        <p:spPr>
          <a:xfrm>
            <a:off x="457200" y="1828800"/>
            <a:ext cx="8229600" cy="4328160"/>
          </a:xfrm>
        </p:spPr>
        <p:txBody>
          <a:bodyPr/>
          <a:lstStyle/>
          <a:p>
            <a:r>
              <a:rPr lang="en-US" dirty="0" smtClean="0"/>
              <a:t>How did the two participants differ in their discourse?</a:t>
            </a:r>
          </a:p>
          <a:p>
            <a:pPr marL="109728" indent="0">
              <a:buNone/>
            </a:pPr>
            <a:endParaRPr lang="en-US" sz="1400" dirty="0" smtClean="0"/>
          </a:p>
          <a:p>
            <a:r>
              <a:rPr lang="en-US" dirty="0" smtClean="0"/>
              <a:t>What elements were present/absent when you compared the presenters’ discourse to the features included on the rubric?</a:t>
            </a:r>
            <a:endParaRPr lang="en-US" dirty="0"/>
          </a:p>
        </p:txBody>
      </p:sp>
    </p:spTree>
    <p:extLst>
      <p:ext uri="{BB962C8B-B14F-4D97-AF65-F5344CB8AC3E}">
        <p14:creationId xmlns:p14="http://schemas.microsoft.com/office/powerpoint/2010/main" val="3365618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610600" cy="838200"/>
          </a:xfrm>
        </p:spPr>
        <p:txBody>
          <a:bodyPr>
            <a:noAutofit/>
          </a:bodyPr>
          <a:lstStyle/>
          <a:p>
            <a:r>
              <a:rPr lang="en-US" b="1" dirty="0" smtClean="0"/>
              <a:t>Values Fostered by Academic Conversations</a:t>
            </a:r>
            <a:endParaRPr lang="en-US" b="1" dirty="0"/>
          </a:p>
        </p:txBody>
      </p:sp>
      <p:sp>
        <p:nvSpPr>
          <p:cNvPr id="3" name="Content Placeholder 2"/>
          <p:cNvSpPr>
            <a:spLocks noGrp="1"/>
          </p:cNvSpPr>
          <p:nvPr>
            <p:ph sz="quarter" idx="1"/>
          </p:nvPr>
        </p:nvSpPr>
        <p:spPr>
          <a:xfrm>
            <a:off x="304800" y="1447800"/>
            <a:ext cx="8534400" cy="4906963"/>
          </a:xfrm>
        </p:spPr>
        <p:txBody>
          <a:bodyPr>
            <a:normAutofit/>
          </a:bodyPr>
          <a:lstStyle/>
          <a:p>
            <a:r>
              <a:rPr lang="en-US" sz="2400" dirty="0" smtClean="0">
                <a:solidFill>
                  <a:srgbClr val="C00000"/>
                </a:solidFill>
              </a:rPr>
              <a:t>Argumentation Skills </a:t>
            </a:r>
          </a:p>
          <a:p>
            <a:pPr lvl="1"/>
            <a:r>
              <a:rPr lang="en-US" sz="1600" dirty="0" smtClean="0"/>
              <a:t>Persuade and </a:t>
            </a:r>
            <a:r>
              <a:rPr lang="en-US" sz="1600" dirty="0"/>
              <a:t>r</a:t>
            </a:r>
            <a:r>
              <a:rPr lang="en-US" sz="1600" dirty="0" smtClean="0"/>
              <a:t>espectfully challenge ideas </a:t>
            </a:r>
          </a:p>
          <a:p>
            <a:pPr lvl="1"/>
            <a:r>
              <a:rPr lang="en-US" sz="1600" dirty="0" smtClean="0"/>
              <a:t>Support claims with details </a:t>
            </a:r>
          </a:p>
          <a:p>
            <a:pPr marL="274320" lvl="1" indent="0">
              <a:buNone/>
            </a:pPr>
            <a:endParaRPr lang="en-US" sz="1600" dirty="0" smtClean="0"/>
          </a:p>
          <a:p>
            <a:r>
              <a:rPr lang="en-US" sz="2400" dirty="0" smtClean="0">
                <a:solidFill>
                  <a:srgbClr val="C00000"/>
                </a:solidFill>
              </a:rPr>
              <a:t>Group Discussion Skills </a:t>
            </a:r>
          </a:p>
          <a:p>
            <a:pPr lvl="1"/>
            <a:r>
              <a:rPr lang="en-US" sz="1600" dirty="0" smtClean="0"/>
              <a:t>Foster student-to-student interaction </a:t>
            </a:r>
          </a:p>
          <a:p>
            <a:pPr lvl="1"/>
            <a:r>
              <a:rPr lang="en-US" sz="1600" dirty="0" smtClean="0"/>
              <a:t>Break the cycle of IRE (teacher initiation – student response – teacher evaluation) </a:t>
            </a:r>
          </a:p>
          <a:p>
            <a:pPr marL="274320" lvl="1" indent="0">
              <a:buNone/>
            </a:pPr>
            <a:endParaRPr lang="en-US" sz="1600" dirty="0" smtClean="0"/>
          </a:p>
          <a:p>
            <a:r>
              <a:rPr lang="en-US" sz="2400" dirty="0" smtClean="0">
                <a:solidFill>
                  <a:srgbClr val="C00000"/>
                </a:solidFill>
              </a:rPr>
              <a:t>Listening</a:t>
            </a:r>
          </a:p>
          <a:p>
            <a:pPr lvl="1"/>
            <a:r>
              <a:rPr lang="en-US" sz="1600" dirty="0" smtClean="0"/>
              <a:t>Sharpen listening skills in order to respond adequately to a position </a:t>
            </a:r>
          </a:p>
          <a:p>
            <a:pPr lvl="1"/>
            <a:r>
              <a:rPr lang="en-US" sz="1600" dirty="0" smtClean="0"/>
              <a:t>Interpret intonations, facial expressions, silences, and other nonverbal clues</a:t>
            </a:r>
          </a:p>
          <a:p>
            <a:pPr marL="57150" indent="0" algn="r">
              <a:buNone/>
            </a:pPr>
            <a:endParaRPr lang="en-US" sz="1700" dirty="0" smtClean="0"/>
          </a:p>
          <a:p>
            <a:pPr marL="57150" indent="0" algn="r">
              <a:buNone/>
            </a:pPr>
            <a:r>
              <a:rPr lang="en-US" sz="1400" dirty="0" smtClean="0">
                <a:solidFill>
                  <a:schemeClr val="tx2"/>
                </a:solidFill>
              </a:rPr>
              <a:t>(</a:t>
            </a:r>
            <a:r>
              <a:rPr lang="en-US" sz="1400" dirty="0" err="1" smtClean="0">
                <a:solidFill>
                  <a:schemeClr val="tx2"/>
                </a:solidFill>
              </a:rPr>
              <a:t>Zwiers</a:t>
            </a:r>
            <a:r>
              <a:rPr lang="en-US" sz="1400" dirty="0" smtClean="0">
                <a:solidFill>
                  <a:schemeClr val="tx2"/>
                </a:solidFill>
              </a:rPr>
              <a:t> and Crawford, 2011, p. 14)</a:t>
            </a:r>
          </a:p>
          <a:p>
            <a:pPr lvl="1"/>
            <a:endParaRPr lang="en-US" sz="1800" dirty="0"/>
          </a:p>
        </p:txBody>
      </p:sp>
    </p:spTree>
    <p:extLst>
      <p:ext uri="{BB962C8B-B14F-4D97-AF65-F5344CB8AC3E}">
        <p14:creationId xmlns:p14="http://schemas.microsoft.com/office/powerpoint/2010/main" val="363860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200" cy="990600"/>
          </a:xfrm>
        </p:spPr>
        <p:txBody>
          <a:bodyPr>
            <a:noAutofit/>
          </a:bodyPr>
          <a:lstStyle/>
          <a:p>
            <a:r>
              <a:rPr lang="en-US" sz="3200" b="1" dirty="0" smtClean="0"/>
              <a:t>Values Fostered by Academic Conversations Cont. </a:t>
            </a:r>
            <a:endParaRPr lang="en-US" sz="3200" b="1" dirty="0"/>
          </a:p>
        </p:txBody>
      </p:sp>
      <p:sp>
        <p:nvSpPr>
          <p:cNvPr id="3" name="Content Placeholder 2"/>
          <p:cNvSpPr>
            <a:spLocks noGrp="1"/>
          </p:cNvSpPr>
          <p:nvPr>
            <p:ph sz="quarter" idx="1"/>
          </p:nvPr>
        </p:nvSpPr>
        <p:spPr>
          <a:xfrm>
            <a:off x="299720" y="1447800"/>
            <a:ext cx="8615680" cy="5029200"/>
          </a:xfrm>
        </p:spPr>
        <p:txBody>
          <a:bodyPr>
            <a:normAutofit fontScale="70000" lnSpcReduction="20000"/>
          </a:bodyPr>
          <a:lstStyle/>
          <a:p>
            <a:r>
              <a:rPr lang="en-US" sz="3800" dirty="0" smtClean="0">
                <a:solidFill>
                  <a:srgbClr val="C00000"/>
                </a:solidFill>
              </a:rPr>
              <a:t>Critical Thinking Skills</a:t>
            </a:r>
          </a:p>
          <a:p>
            <a:pPr lvl="1"/>
            <a:r>
              <a:rPr lang="en-US" sz="2200" dirty="0" smtClean="0"/>
              <a:t>Build, shape, challenge new and valued ideas </a:t>
            </a:r>
          </a:p>
          <a:p>
            <a:pPr lvl="1"/>
            <a:r>
              <a:rPr lang="en-US" sz="2200" dirty="0" smtClean="0"/>
              <a:t>Conversation is more complex than we realize </a:t>
            </a:r>
          </a:p>
          <a:p>
            <a:pPr marL="274320" lvl="1" indent="0">
              <a:buNone/>
            </a:pPr>
            <a:endParaRPr lang="en-US" sz="2200" dirty="0" smtClean="0"/>
          </a:p>
          <a:p>
            <a:r>
              <a:rPr lang="en-US" sz="3800" dirty="0" smtClean="0">
                <a:solidFill>
                  <a:srgbClr val="C00000"/>
                </a:solidFill>
              </a:rPr>
              <a:t>Promotes </a:t>
            </a:r>
            <a:r>
              <a:rPr lang="en-US" sz="3800" dirty="0">
                <a:solidFill>
                  <a:srgbClr val="C00000"/>
                </a:solidFill>
              </a:rPr>
              <a:t>D</a:t>
            </a:r>
            <a:r>
              <a:rPr lang="en-US" sz="3800" dirty="0" smtClean="0">
                <a:solidFill>
                  <a:srgbClr val="C00000"/>
                </a:solidFill>
              </a:rPr>
              <a:t>ifferent </a:t>
            </a:r>
            <a:r>
              <a:rPr lang="en-US" sz="3800" dirty="0">
                <a:solidFill>
                  <a:srgbClr val="C00000"/>
                </a:solidFill>
              </a:rPr>
              <a:t>P</a:t>
            </a:r>
            <a:r>
              <a:rPr lang="en-US" sz="3800" dirty="0" smtClean="0">
                <a:solidFill>
                  <a:srgbClr val="C00000"/>
                </a:solidFill>
              </a:rPr>
              <a:t>erspectives and Empathy </a:t>
            </a:r>
          </a:p>
          <a:p>
            <a:pPr lvl="1"/>
            <a:r>
              <a:rPr lang="en-US" sz="2200" dirty="0" smtClean="0"/>
              <a:t>Conflicts become smaller and fewer </a:t>
            </a:r>
          </a:p>
          <a:p>
            <a:pPr lvl="1"/>
            <a:r>
              <a:rPr lang="en-US" sz="2200" dirty="0" smtClean="0"/>
              <a:t>Counterbalance the “me first” mentality </a:t>
            </a:r>
          </a:p>
          <a:p>
            <a:pPr lvl="1"/>
            <a:r>
              <a:rPr lang="en-US" sz="2200" dirty="0"/>
              <a:t>Connect to others and value diverse ideas and </a:t>
            </a:r>
            <a:r>
              <a:rPr lang="en-US" sz="2200" dirty="0" smtClean="0"/>
              <a:t>opinions</a:t>
            </a:r>
          </a:p>
          <a:p>
            <a:pPr marL="274320" lvl="1" indent="0">
              <a:buNone/>
            </a:pPr>
            <a:endParaRPr lang="en-US" sz="2200" dirty="0" smtClean="0"/>
          </a:p>
          <a:p>
            <a:r>
              <a:rPr lang="en-US" sz="3800" dirty="0" smtClean="0">
                <a:solidFill>
                  <a:srgbClr val="C00000"/>
                </a:solidFill>
              </a:rPr>
              <a:t>Foster Creativity and Engagement </a:t>
            </a:r>
          </a:p>
          <a:p>
            <a:pPr lvl="1"/>
            <a:r>
              <a:rPr lang="en-US" sz="2200" dirty="0" smtClean="0"/>
              <a:t>Conversation is part of the “brainstorming stage” of the creative processes</a:t>
            </a:r>
          </a:p>
          <a:p>
            <a:pPr marL="274320" lvl="1" indent="0">
              <a:buNone/>
            </a:pPr>
            <a:endParaRPr lang="en-US" sz="2200" dirty="0" smtClean="0"/>
          </a:p>
          <a:p>
            <a:r>
              <a:rPr lang="en-US" sz="3800" dirty="0">
                <a:solidFill>
                  <a:srgbClr val="C00000"/>
                </a:solidFill>
              </a:rPr>
              <a:t>Conversations build Content Understanding </a:t>
            </a:r>
          </a:p>
          <a:p>
            <a:pPr lvl="1"/>
            <a:r>
              <a:rPr lang="en-US" sz="2200" dirty="0"/>
              <a:t>Opportunity to use academic language and content vocabulary </a:t>
            </a:r>
          </a:p>
          <a:p>
            <a:pPr lvl="1"/>
            <a:r>
              <a:rPr lang="en-US" sz="2200" dirty="0"/>
              <a:t>Exposure to a range of proficiency levels </a:t>
            </a:r>
          </a:p>
          <a:p>
            <a:pPr marL="57150" indent="0" algn="r">
              <a:buNone/>
            </a:pPr>
            <a:endParaRPr lang="en-US" sz="2100" dirty="0" smtClean="0"/>
          </a:p>
          <a:p>
            <a:pPr marL="57150" indent="0" algn="r">
              <a:buNone/>
            </a:pPr>
            <a:r>
              <a:rPr lang="en-US" sz="1700" dirty="0" smtClean="0"/>
              <a:t>(</a:t>
            </a:r>
            <a:r>
              <a:rPr lang="en-US" sz="1700" dirty="0" err="1" smtClean="0"/>
              <a:t>Zwiers</a:t>
            </a:r>
            <a:r>
              <a:rPr lang="en-US" sz="1700" dirty="0" smtClean="0"/>
              <a:t> and Crawford, 2011, pp. 15-16)</a:t>
            </a:r>
          </a:p>
        </p:txBody>
      </p:sp>
    </p:spTree>
    <p:extLst>
      <p:ext uri="{BB962C8B-B14F-4D97-AF65-F5344CB8AC3E}">
        <p14:creationId xmlns:p14="http://schemas.microsoft.com/office/powerpoint/2010/main" val="1322607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b="1" dirty="0" smtClean="0"/>
              <a:t>Academic Conversations Supported by Shifts in Common Core</a:t>
            </a:r>
            <a:endParaRPr lang="en-US" b="1" dirty="0"/>
          </a:p>
        </p:txBody>
      </p:sp>
      <p:sp>
        <p:nvSpPr>
          <p:cNvPr id="3" name="Content Placeholder 2"/>
          <p:cNvSpPr>
            <a:spLocks noGrp="1"/>
          </p:cNvSpPr>
          <p:nvPr>
            <p:ph sz="quarter" idx="1"/>
          </p:nvPr>
        </p:nvSpPr>
        <p:spPr>
          <a:xfrm>
            <a:off x="457200" y="1752600"/>
            <a:ext cx="8229600" cy="3566160"/>
          </a:xfrm>
        </p:spPr>
        <p:txBody>
          <a:bodyPr>
            <a:normAutofit fontScale="92500"/>
          </a:bodyPr>
          <a:lstStyle/>
          <a:p>
            <a:r>
              <a:rPr lang="en-US" sz="2400" dirty="0" smtClean="0">
                <a:solidFill>
                  <a:srgbClr val="C00000"/>
                </a:solidFill>
              </a:rPr>
              <a:t>Shift 3: </a:t>
            </a:r>
            <a:r>
              <a:rPr lang="en-US" sz="2400" dirty="0" smtClean="0"/>
              <a:t>Focus from content to focus on language literacy content </a:t>
            </a:r>
          </a:p>
          <a:p>
            <a:pPr lvl="1"/>
            <a:r>
              <a:rPr lang="en-US" sz="1600" dirty="0" smtClean="0"/>
              <a:t>Teachers need to know the language that is running the language show in each lesson. The more proficient we are at developing complex language and literacy skills, the better our students learn the content in enduring ways. </a:t>
            </a:r>
          </a:p>
          <a:p>
            <a:endParaRPr lang="en-US" sz="1600" dirty="0" smtClean="0"/>
          </a:p>
          <a:p>
            <a:r>
              <a:rPr lang="en-US" sz="2400" dirty="0" smtClean="0">
                <a:solidFill>
                  <a:srgbClr val="C00000"/>
                </a:solidFill>
              </a:rPr>
              <a:t>Shift 4:</a:t>
            </a:r>
            <a:r>
              <a:rPr lang="en-US" sz="2400" dirty="0" smtClean="0"/>
              <a:t> Focus from individual to collaborative</a:t>
            </a:r>
          </a:p>
          <a:p>
            <a:pPr lvl="1"/>
            <a:r>
              <a:rPr lang="en-US" sz="1600" dirty="0" smtClean="0"/>
              <a:t>The more that students communicate to accomplish engaging and realistic tasks, the better their learning of content sticks in their minds. </a:t>
            </a:r>
            <a:r>
              <a:rPr lang="en-US" sz="2000" dirty="0" smtClean="0"/>
              <a:t> </a:t>
            </a:r>
          </a:p>
          <a:p>
            <a:pPr marL="0" indent="0" algn="r">
              <a:buNone/>
            </a:pPr>
            <a:endParaRPr lang="en-US" sz="2000" dirty="0" smtClean="0"/>
          </a:p>
          <a:p>
            <a:pPr marL="0" indent="0" algn="r">
              <a:buNone/>
            </a:pPr>
            <a:endParaRPr lang="en-US" sz="2000" dirty="0"/>
          </a:p>
          <a:p>
            <a:pPr marL="0" indent="0" algn="r">
              <a:buNone/>
            </a:pPr>
            <a:r>
              <a:rPr lang="en-US" sz="1500" dirty="0" smtClean="0">
                <a:solidFill>
                  <a:schemeClr val="tx2"/>
                </a:solidFill>
              </a:rPr>
              <a:t>(</a:t>
            </a:r>
            <a:r>
              <a:rPr lang="en-US" sz="1500" dirty="0" err="1" smtClean="0">
                <a:solidFill>
                  <a:schemeClr val="tx2"/>
                </a:solidFill>
              </a:rPr>
              <a:t>Ziewers</a:t>
            </a:r>
            <a:r>
              <a:rPr lang="en-US" sz="1500" dirty="0" smtClean="0">
                <a:solidFill>
                  <a:schemeClr val="tx2"/>
                </a:solidFill>
              </a:rPr>
              <a:t>, O’Hara, and Pritchard, 2014, p. 12)</a:t>
            </a:r>
          </a:p>
        </p:txBody>
      </p:sp>
    </p:spTree>
    <p:extLst>
      <p:ext uri="{BB962C8B-B14F-4D97-AF65-F5344CB8AC3E}">
        <p14:creationId xmlns:p14="http://schemas.microsoft.com/office/powerpoint/2010/main" val="1173175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a:t>
            </a:r>
            <a:endParaRPr lang="en-US" b="1" dirty="0"/>
          </a:p>
        </p:txBody>
      </p:sp>
      <p:sp>
        <p:nvSpPr>
          <p:cNvPr id="3" name="Content Placeholder 2"/>
          <p:cNvSpPr>
            <a:spLocks noGrp="1"/>
          </p:cNvSpPr>
          <p:nvPr>
            <p:ph sz="quarter" idx="1"/>
          </p:nvPr>
        </p:nvSpPr>
        <p:spPr>
          <a:xfrm>
            <a:off x="381000" y="1371600"/>
            <a:ext cx="8229600" cy="4937760"/>
          </a:xfrm>
        </p:spPr>
        <p:txBody>
          <a:bodyPr>
            <a:normAutofit/>
          </a:bodyPr>
          <a:lstStyle/>
          <a:p>
            <a:pPr>
              <a:spcBef>
                <a:spcPts val="0"/>
              </a:spcBef>
              <a:spcAft>
                <a:spcPts val="1200"/>
              </a:spcAft>
            </a:pPr>
            <a:r>
              <a:rPr lang="en-US" sz="2400" dirty="0" smtClean="0"/>
              <a:t>Scarcity of data regarding the effectiveness of academic conversation at low proficiency levels</a:t>
            </a:r>
          </a:p>
          <a:p>
            <a:pPr>
              <a:spcBef>
                <a:spcPts val="0"/>
              </a:spcBef>
              <a:spcAft>
                <a:spcPts val="1200"/>
              </a:spcAft>
            </a:pPr>
            <a:r>
              <a:rPr lang="en-US" sz="2400" dirty="0" smtClean="0"/>
              <a:t>Lack of research on academic conversation involving SLIFE </a:t>
            </a:r>
            <a:endParaRPr lang="en-US" sz="2400" dirty="0" smtClean="0"/>
          </a:p>
          <a:p>
            <a:pPr>
              <a:spcBef>
                <a:spcPts val="0"/>
              </a:spcBef>
              <a:spcAft>
                <a:spcPts val="1200"/>
              </a:spcAft>
            </a:pPr>
            <a:r>
              <a:rPr lang="en-US" sz="2400" dirty="0"/>
              <a:t>Inadequacy of existing resources that would address the needs of SLIFEs at the secondary level</a:t>
            </a:r>
          </a:p>
          <a:p>
            <a:pPr>
              <a:spcBef>
                <a:spcPts val="0"/>
              </a:spcBef>
              <a:spcAft>
                <a:spcPts val="1200"/>
              </a:spcAft>
            </a:pPr>
            <a:r>
              <a:rPr lang="en-US" sz="2400" dirty="0" smtClean="0"/>
              <a:t>Curriculum </a:t>
            </a:r>
            <a:r>
              <a:rPr lang="en-US" sz="2400" dirty="0" smtClean="0"/>
              <a:t>pacing constraints</a:t>
            </a:r>
          </a:p>
          <a:p>
            <a:pPr>
              <a:spcBef>
                <a:spcPts val="0"/>
              </a:spcBef>
              <a:spcAft>
                <a:spcPts val="1200"/>
              </a:spcAft>
            </a:pPr>
            <a:r>
              <a:rPr lang="en-US" sz="2400" dirty="0" smtClean="0"/>
              <a:t>General hesitation to implement opportunities for rigorous academic conversation into daily instruction</a:t>
            </a:r>
          </a:p>
          <a:p>
            <a:endParaRPr lang="en-US" dirty="0" smtClean="0"/>
          </a:p>
          <a:p>
            <a:endParaRPr lang="en-US" dirty="0"/>
          </a:p>
        </p:txBody>
      </p:sp>
    </p:spTree>
    <p:extLst>
      <p:ext uri="{BB962C8B-B14F-4D97-AF65-F5344CB8AC3E}">
        <p14:creationId xmlns:p14="http://schemas.microsoft.com/office/powerpoint/2010/main" val="1334810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Slide &amp; Glide</a:t>
            </a:r>
            <a:endParaRPr lang="en-US" b="1" dirty="0"/>
          </a:p>
        </p:txBody>
      </p:sp>
      <p:sp>
        <p:nvSpPr>
          <p:cNvPr id="3" name="Content Placeholder 2"/>
          <p:cNvSpPr>
            <a:spLocks noGrp="1"/>
          </p:cNvSpPr>
          <p:nvPr>
            <p:ph sz="quarter" idx="1"/>
          </p:nvPr>
        </p:nvSpPr>
        <p:spPr>
          <a:xfrm>
            <a:off x="533400" y="1371600"/>
            <a:ext cx="8229600" cy="4937760"/>
          </a:xfrm>
        </p:spPr>
        <p:txBody>
          <a:bodyPr>
            <a:normAutofit/>
          </a:bodyPr>
          <a:lstStyle/>
          <a:p>
            <a:pPr marL="109728" indent="0">
              <a:buNone/>
            </a:pPr>
            <a:r>
              <a:rPr lang="en-US" dirty="0">
                <a:solidFill>
                  <a:schemeClr val="accent2"/>
                </a:solidFill>
              </a:rPr>
              <a:t>Why is Slide and Glide effective? </a:t>
            </a:r>
          </a:p>
          <a:p>
            <a:r>
              <a:rPr lang="en-US" dirty="0" smtClean="0"/>
              <a:t>As a variation of “Turn and Talk”, “Slide and Glide” allows students multiple authentic peer conversation opportunities </a:t>
            </a:r>
          </a:p>
          <a:p>
            <a:r>
              <a:rPr lang="en-US" dirty="0" smtClean="0"/>
              <a:t>Repetition builds confidence</a:t>
            </a:r>
          </a:p>
          <a:p>
            <a:r>
              <a:rPr lang="en-US" dirty="0" smtClean="0"/>
              <a:t>Repetition allows students to remember new vocabulary</a:t>
            </a:r>
          </a:p>
          <a:p>
            <a:r>
              <a:rPr lang="en-US" dirty="0" smtClean="0"/>
              <a:t>Can be used to build background on a new topic as an introductory activity </a:t>
            </a:r>
          </a:p>
          <a:p>
            <a:r>
              <a:rPr lang="en-US" dirty="0" smtClean="0"/>
              <a:t>Movement increases student engagement </a:t>
            </a:r>
            <a:endParaRPr lang="en-US" dirty="0"/>
          </a:p>
        </p:txBody>
      </p:sp>
    </p:spTree>
    <p:extLst>
      <p:ext uri="{BB962C8B-B14F-4D97-AF65-F5344CB8AC3E}">
        <p14:creationId xmlns:p14="http://schemas.microsoft.com/office/powerpoint/2010/main" val="18476366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Lesson Context </a:t>
            </a:r>
            <a:endParaRPr lang="en-US" b="1" dirty="0"/>
          </a:p>
        </p:txBody>
      </p:sp>
      <p:sp>
        <p:nvSpPr>
          <p:cNvPr id="3" name="Content Placeholder 2"/>
          <p:cNvSpPr>
            <a:spLocks noGrp="1"/>
          </p:cNvSpPr>
          <p:nvPr>
            <p:ph sz="quarter" idx="1"/>
          </p:nvPr>
        </p:nvSpPr>
        <p:spPr>
          <a:xfrm>
            <a:off x="457200" y="1481328"/>
            <a:ext cx="4114800" cy="3852671"/>
          </a:xfrm>
        </p:spPr>
        <p:txBody>
          <a:bodyPr>
            <a:normAutofit/>
          </a:bodyPr>
          <a:lstStyle/>
          <a:p>
            <a:r>
              <a:rPr lang="en-US" sz="2400" dirty="0" smtClean="0"/>
              <a:t>Students have been explicitly taught future tense in order to form predictions.</a:t>
            </a:r>
          </a:p>
          <a:p>
            <a:pPr marL="0" indent="0">
              <a:buNone/>
            </a:pPr>
            <a:endParaRPr lang="en-US" sz="2400" dirty="0"/>
          </a:p>
          <a:p>
            <a:r>
              <a:rPr lang="en-US" sz="2400" dirty="0" smtClean="0"/>
              <a:t>Students asked partners questions about what will happen in the future using Slide and Glide and interview grids.</a:t>
            </a:r>
          </a:p>
          <a:p>
            <a:pPr marL="109728" indent="0">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081711581"/>
              </p:ext>
            </p:extLst>
          </p:nvPr>
        </p:nvGraphicFramePr>
        <p:xfrm>
          <a:off x="4800600" y="1371600"/>
          <a:ext cx="3810000" cy="4358640"/>
        </p:xfrm>
        <a:graphic>
          <a:graphicData uri="http://schemas.openxmlformats.org/drawingml/2006/table">
            <a:tbl>
              <a:tblPr firstRow="1" bandRow="1">
                <a:tableStyleId>{5C22544A-7EE6-4342-B048-85BDC9FD1C3A}</a:tableStyleId>
              </a:tblPr>
              <a:tblGrid>
                <a:gridCol w="1905000"/>
                <a:gridCol w="1905000"/>
              </a:tblGrid>
              <a:tr h="254000">
                <a:tc>
                  <a:txBody>
                    <a:bodyPr/>
                    <a:lstStyle/>
                    <a:p>
                      <a:r>
                        <a:rPr lang="en-US" sz="1600" dirty="0" smtClean="0"/>
                        <a:t>Question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Partner’s Response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000">
                <a:tc>
                  <a:txBody>
                    <a:bodyPr/>
                    <a:lstStyle/>
                    <a:p>
                      <a:r>
                        <a:rPr lang="en-US" sz="1400" dirty="0" smtClean="0">
                          <a:latin typeface="+mj-lt"/>
                        </a:rPr>
                        <a:t>What do</a:t>
                      </a:r>
                      <a:r>
                        <a:rPr lang="en-US" sz="1400" baseline="0" dirty="0" smtClean="0">
                          <a:latin typeface="+mj-lt"/>
                        </a:rPr>
                        <a:t> you predict will happen in 1 year? </a:t>
                      </a:r>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mj-lt"/>
                        </a:rPr>
                        <a:t>In 1</a:t>
                      </a:r>
                      <a:r>
                        <a:rPr lang="en-US" sz="1400" baseline="0" dirty="0" smtClean="0">
                          <a:latin typeface="+mj-lt"/>
                        </a:rPr>
                        <a:t> year, I will…</a:t>
                      </a:r>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What do</a:t>
                      </a:r>
                      <a:r>
                        <a:rPr lang="en-US" sz="1400" baseline="0" dirty="0" smtClean="0">
                          <a:latin typeface="+mj-lt"/>
                        </a:rPr>
                        <a:t> you predict will happen in 5 years? </a:t>
                      </a:r>
                      <a:endParaRPr lang="en-US" sz="1400" dirty="0" smtClean="0">
                        <a:latin typeface="+mj-lt"/>
                      </a:endParaRPr>
                    </a:p>
                    <a:p>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What do</a:t>
                      </a:r>
                      <a:r>
                        <a:rPr lang="en-US" sz="1400" baseline="0" dirty="0" smtClean="0">
                          <a:latin typeface="+mj-lt"/>
                        </a:rPr>
                        <a:t> you predict will happen in 10 years? </a:t>
                      </a:r>
                      <a:endParaRPr lang="en-US" sz="1400" dirty="0" smtClean="0">
                        <a:latin typeface="+mj-lt"/>
                      </a:endParaRPr>
                    </a:p>
                    <a:p>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4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j-lt"/>
                        </a:rPr>
                        <a:t>What do</a:t>
                      </a:r>
                      <a:r>
                        <a:rPr lang="en-US" sz="1400" baseline="0" dirty="0" smtClean="0">
                          <a:latin typeface="+mj-lt"/>
                        </a:rPr>
                        <a:t> you predict will happen to society in 50 years? </a:t>
                      </a:r>
                      <a:endParaRPr lang="en-US" sz="1400" dirty="0" smtClean="0">
                        <a:latin typeface="+mj-lt"/>
                      </a:endParaRPr>
                    </a:p>
                    <a:p>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377891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278</TotalTime>
  <Words>1063</Words>
  <Application>Microsoft Office PowerPoint</Application>
  <PresentationFormat>On-screen Show (4:3)</PresentationFormat>
  <Paragraphs>167</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Origin</vt:lpstr>
      <vt:lpstr> Academic Conversations</vt:lpstr>
      <vt:lpstr>Do Now</vt:lpstr>
      <vt:lpstr>Debrief</vt:lpstr>
      <vt:lpstr>Values Fostered by Academic Conversations</vt:lpstr>
      <vt:lpstr>Values Fostered by Academic Conversations Cont. </vt:lpstr>
      <vt:lpstr>Academic Conversations Supported by Shifts in Common Core</vt:lpstr>
      <vt:lpstr>Challenges</vt:lpstr>
      <vt:lpstr>1. Slide &amp; Glide</vt:lpstr>
      <vt:lpstr>Lesson Context </vt:lpstr>
      <vt:lpstr>Now it’s your turn…</vt:lpstr>
      <vt:lpstr>2. Debate</vt:lpstr>
      <vt:lpstr>Steps and Scaffolds for ELLs in Classroom Debate </vt:lpstr>
      <vt:lpstr>Steps and Scaffolds for ELLs in Classroom Debate </vt:lpstr>
      <vt:lpstr>Steps and Scaffolds for ELLs in Classroom Debate </vt:lpstr>
      <vt:lpstr>3. Two-Way Conversation Protocol</vt:lpstr>
      <vt:lpstr>Rationale</vt:lpstr>
      <vt:lpstr>Example (Math)</vt:lpstr>
      <vt:lpstr>Now it’s your turn…</vt:lpstr>
      <vt:lpstr>References</vt:lpstr>
      <vt:lpstr>Questions</vt:lpstr>
    </vt:vector>
  </TitlesOfParts>
  <Company>Lawrence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Conversations</dc:title>
  <dc:creator>Christi Cartwright Lacerda</dc:creator>
  <cp:lastModifiedBy>Nicoleta Filimon</cp:lastModifiedBy>
  <cp:revision>90</cp:revision>
  <cp:lastPrinted>2016-05-03T19:27:59Z</cp:lastPrinted>
  <dcterms:created xsi:type="dcterms:W3CDTF">2016-02-26T13:47:41Z</dcterms:created>
  <dcterms:modified xsi:type="dcterms:W3CDTF">2016-05-03T19:30:14Z</dcterms:modified>
</cp:coreProperties>
</file>