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8" r:id="rId3"/>
    <p:sldId id="259" r:id="rId4"/>
    <p:sldId id="257" r:id="rId5"/>
    <p:sldId id="260" r:id="rId6"/>
    <p:sldId id="265" r:id="rId7"/>
    <p:sldId id="261" r:id="rId8"/>
    <p:sldId id="266" r:id="rId9"/>
    <p:sldId id="262" r:id="rId10"/>
    <p:sldId id="267" r:id="rId11"/>
    <p:sldId id="263" r:id="rId12"/>
    <p:sldId id="268" r:id="rId13"/>
    <p:sldId id="269"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8" d="100"/>
          <a:sy n="78" d="100"/>
        </p:scale>
        <p:origin x="120" y="7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8F9E3-3FB7-48A9-BAA6-80AED2FF5719}" type="datetimeFigureOut">
              <a:rPr lang="en-US" smtClean="0"/>
              <a:t>5/20/2016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29DE1-3A8B-47AC-B0DB-EE13B0D4017F}" type="slidenum">
              <a:rPr lang="en-US" smtClean="0"/>
              <a:t>‹#›</a:t>
            </a:fld>
            <a:endParaRPr lang="en-US"/>
          </a:p>
        </p:txBody>
      </p:sp>
    </p:spTree>
    <p:extLst>
      <p:ext uri="{BB962C8B-B14F-4D97-AF65-F5344CB8AC3E}">
        <p14:creationId xmlns:p14="http://schemas.microsoft.com/office/powerpoint/2010/main" val="3485662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3</a:t>
            </a:fld>
            <a:endParaRPr lang="en-US"/>
          </a:p>
        </p:txBody>
      </p:sp>
    </p:spTree>
    <p:extLst>
      <p:ext uri="{BB962C8B-B14F-4D97-AF65-F5344CB8AC3E}">
        <p14:creationId xmlns:p14="http://schemas.microsoft.com/office/powerpoint/2010/main" val="3022574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4</a:t>
            </a:fld>
            <a:endParaRPr lang="en-US"/>
          </a:p>
        </p:txBody>
      </p:sp>
    </p:spTree>
    <p:extLst>
      <p:ext uri="{BB962C8B-B14F-4D97-AF65-F5344CB8AC3E}">
        <p14:creationId xmlns:p14="http://schemas.microsoft.com/office/powerpoint/2010/main" val="3190324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5</a:t>
            </a:fld>
            <a:endParaRPr lang="en-US"/>
          </a:p>
        </p:txBody>
      </p:sp>
    </p:spTree>
    <p:extLst>
      <p:ext uri="{BB962C8B-B14F-4D97-AF65-F5344CB8AC3E}">
        <p14:creationId xmlns:p14="http://schemas.microsoft.com/office/powerpoint/2010/main" val="216007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6</a:t>
            </a:fld>
            <a:endParaRPr lang="en-US"/>
          </a:p>
        </p:txBody>
      </p:sp>
    </p:spTree>
    <p:extLst>
      <p:ext uri="{BB962C8B-B14F-4D97-AF65-F5344CB8AC3E}">
        <p14:creationId xmlns:p14="http://schemas.microsoft.com/office/powerpoint/2010/main" val="2615223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8</a:t>
            </a:fld>
            <a:endParaRPr lang="en-US"/>
          </a:p>
        </p:txBody>
      </p:sp>
    </p:spTree>
    <p:extLst>
      <p:ext uri="{BB962C8B-B14F-4D97-AF65-F5344CB8AC3E}">
        <p14:creationId xmlns:p14="http://schemas.microsoft.com/office/powerpoint/2010/main" val="2277486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10</a:t>
            </a:fld>
            <a:endParaRPr lang="en-US"/>
          </a:p>
        </p:txBody>
      </p:sp>
    </p:spTree>
    <p:extLst>
      <p:ext uri="{BB962C8B-B14F-4D97-AF65-F5344CB8AC3E}">
        <p14:creationId xmlns:p14="http://schemas.microsoft.com/office/powerpoint/2010/main" val="2353383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12</a:t>
            </a:fld>
            <a:endParaRPr lang="en-US"/>
          </a:p>
        </p:txBody>
      </p:sp>
    </p:spTree>
    <p:extLst>
      <p:ext uri="{BB962C8B-B14F-4D97-AF65-F5344CB8AC3E}">
        <p14:creationId xmlns:p14="http://schemas.microsoft.com/office/powerpoint/2010/main" val="3045132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C29DE1-3A8B-47AC-B0DB-EE13B0D4017F}" type="slidenum">
              <a:rPr lang="en-US" smtClean="0"/>
              <a:t>13</a:t>
            </a:fld>
            <a:endParaRPr lang="en-US"/>
          </a:p>
        </p:txBody>
      </p:sp>
    </p:spTree>
    <p:extLst>
      <p:ext uri="{BB962C8B-B14F-4D97-AF65-F5344CB8AC3E}">
        <p14:creationId xmlns:p14="http://schemas.microsoft.com/office/powerpoint/2010/main" val="1108352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AAA10E-3551-4A15-B8BE-7CE5499C529E}" type="datetime1">
              <a:rPr lang="en-US" smtClean="0"/>
              <a:t>5/20/2016</a:t>
            </a:fld>
            <a:endParaRPr lang="en-US"/>
          </a:p>
        </p:txBody>
      </p:sp>
      <p:sp>
        <p:nvSpPr>
          <p:cNvPr id="5" name="Footer Placeholder 4"/>
          <p:cNvSpPr>
            <a:spLocks noGrp="1"/>
          </p:cNvSpPr>
          <p:nvPr>
            <p:ph type="ftr" sz="quarter" idx="11"/>
          </p:nvPr>
        </p:nvSpPr>
        <p:spPr/>
        <p:txBody>
          <a:bodyPr/>
          <a:lstStyle/>
          <a:p>
            <a:r>
              <a:rPr lang="en-US" smtClean="0"/>
              <a:t>TWITTER: #ResetDevelopment @JeanneBellCP @kimkleincommons @HaasJrFund</a:t>
            </a:r>
            <a:endParaRPr lang="en-US"/>
          </a:p>
        </p:txBody>
      </p:sp>
      <p:sp>
        <p:nvSpPr>
          <p:cNvPr id="6" name="Slide Number Placeholder 5"/>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3095608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6824C-DB2D-40EF-83A5-C182A0A08D8A}" type="datetime1">
              <a:rPr lang="en-US" smtClean="0"/>
              <a:t>5/20/2016</a:t>
            </a:fld>
            <a:endParaRPr lang="en-US"/>
          </a:p>
        </p:txBody>
      </p:sp>
      <p:sp>
        <p:nvSpPr>
          <p:cNvPr id="5" name="Footer Placeholder 4"/>
          <p:cNvSpPr>
            <a:spLocks noGrp="1"/>
          </p:cNvSpPr>
          <p:nvPr>
            <p:ph type="ftr" sz="quarter" idx="11"/>
          </p:nvPr>
        </p:nvSpPr>
        <p:spPr/>
        <p:txBody>
          <a:bodyPr/>
          <a:lstStyle/>
          <a:p>
            <a:r>
              <a:rPr lang="en-US" smtClean="0"/>
              <a:t>TWITTER: #ResetDevelopment @JeanneBellCP @kimkleincommons @HaasJrFund</a:t>
            </a:r>
            <a:endParaRPr lang="en-US"/>
          </a:p>
        </p:txBody>
      </p:sp>
      <p:sp>
        <p:nvSpPr>
          <p:cNvPr id="6" name="Slide Number Placeholder 5"/>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184253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76CF45-91A7-4A24-8F2C-800A35031FAE}" type="datetime1">
              <a:rPr lang="en-US" smtClean="0"/>
              <a:t>5/20/2016</a:t>
            </a:fld>
            <a:endParaRPr lang="en-US"/>
          </a:p>
        </p:txBody>
      </p:sp>
      <p:sp>
        <p:nvSpPr>
          <p:cNvPr id="5" name="Footer Placeholder 4"/>
          <p:cNvSpPr>
            <a:spLocks noGrp="1"/>
          </p:cNvSpPr>
          <p:nvPr>
            <p:ph type="ftr" sz="quarter" idx="11"/>
          </p:nvPr>
        </p:nvSpPr>
        <p:spPr/>
        <p:txBody>
          <a:bodyPr/>
          <a:lstStyle/>
          <a:p>
            <a:r>
              <a:rPr lang="en-US" smtClean="0"/>
              <a:t>TWITTER: #ResetDevelopment @JeanneBellCP @kimkleincommons @HaasJrFund</a:t>
            </a:r>
            <a:endParaRPr lang="en-US"/>
          </a:p>
        </p:txBody>
      </p:sp>
      <p:sp>
        <p:nvSpPr>
          <p:cNvPr id="6" name="Slide Number Placeholder 5"/>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236052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95F77-7BB5-483E-B7D4-4738B479DA35}" type="datetime1">
              <a:rPr lang="en-US" smtClean="0"/>
              <a:t>5/20/2016</a:t>
            </a:fld>
            <a:endParaRPr lang="en-US"/>
          </a:p>
        </p:txBody>
      </p:sp>
      <p:sp>
        <p:nvSpPr>
          <p:cNvPr id="5" name="Footer Placeholder 4"/>
          <p:cNvSpPr>
            <a:spLocks noGrp="1"/>
          </p:cNvSpPr>
          <p:nvPr>
            <p:ph type="ftr" sz="quarter" idx="11"/>
          </p:nvPr>
        </p:nvSpPr>
        <p:spPr/>
        <p:txBody>
          <a:bodyPr/>
          <a:lstStyle/>
          <a:p>
            <a:r>
              <a:rPr lang="en-US" smtClean="0"/>
              <a:t>TWITTER: #ResetDevelopment @JeanneBellCP @kimkleincommons @HaasJrFund</a:t>
            </a:r>
            <a:endParaRPr lang="en-US"/>
          </a:p>
        </p:txBody>
      </p:sp>
      <p:sp>
        <p:nvSpPr>
          <p:cNvPr id="6" name="Slide Number Placeholder 5"/>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640283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B4261-158A-45E5-BAC1-F6C3BE41DA26}" type="datetime1">
              <a:rPr lang="en-US" smtClean="0"/>
              <a:t>5/20/2016</a:t>
            </a:fld>
            <a:endParaRPr lang="en-US"/>
          </a:p>
        </p:txBody>
      </p:sp>
      <p:sp>
        <p:nvSpPr>
          <p:cNvPr id="5" name="Footer Placeholder 4"/>
          <p:cNvSpPr>
            <a:spLocks noGrp="1"/>
          </p:cNvSpPr>
          <p:nvPr>
            <p:ph type="ftr" sz="quarter" idx="11"/>
          </p:nvPr>
        </p:nvSpPr>
        <p:spPr/>
        <p:txBody>
          <a:bodyPr/>
          <a:lstStyle/>
          <a:p>
            <a:r>
              <a:rPr lang="en-US" smtClean="0"/>
              <a:t>TWITTER: #ResetDevelopment @JeanneBellCP @kimkleincommons @HaasJrFund</a:t>
            </a:r>
            <a:endParaRPr lang="en-US"/>
          </a:p>
        </p:txBody>
      </p:sp>
      <p:sp>
        <p:nvSpPr>
          <p:cNvPr id="6" name="Slide Number Placeholder 5"/>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291580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D8378E-F1CA-41A7-9AA2-A562E6B85322}" type="datetime1">
              <a:rPr lang="en-US" smtClean="0"/>
              <a:t>5/20/2016</a:t>
            </a:fld>
            <a:endParaRPr lang="en-US"/>
          </a:p>
        </p:txBody>
      </p:sp>
      <p:sp>
        <p:nvSpPr>
          <p:cNvPr id="6" name="Footer Placeholder 5"/>
          <p:cNvSpPr>
            <a:spLocks noGrp="1"/>
          </p:cNvSpPr>
          <p:nvPr>
            <p:ph type="ftr" sz="quarter" idx="11"/>
          </p:nvPr>
        </p:nvSpPr>
        <p:spPr/>
        <p:txBody>
          <a:bodyPr/>
          <a:lstStyle/>
          <a:p>
            <a:r>
              <a:rPr lang="en-US" smtClean="0"/>
              <a:t>TWITTER: #ResetDevelopment @JeanneBellCP @kimkleincommons @HaasJrFund</a:t>
            </a:r>
            <a:endParaRPr lang="en-US"/>
          </a:p>
        </p:txBody>
      </p:sp>
      <p:sp>
        <p:nvSpPr>
          <p:cNvPr id="7" name="Slide Number Placeholder 6"/>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3869446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1F1437-8DD0-443E-BCBB-2FF6D1E0B48A}" type="datetime1">
              <a:rPr lang="en-US" smtClean="0"/>
              <a:t>5/20/2016</a:t>
            </a:fld>
            <a:endParaRPr lang="en-US"/>
          </a:p>
        </p:txBody>
      </p:sp>
      <p:sp>
        <p:nvSpPr>
          <p:cNvPr id="8" name="Footer Placeholder 7"/>
          <p:cNvSpPr>
            <a:spLocks noGrp="1"/>
          </p:cNvSpPr>
          <p:nvPr>
            <p:ph type="ftr" sz="quarter" idx="11"/>
          </p:nvPr>
        </p:nvSpPr>
        <p:spPr/>
        <p:txBody>
          <a:bodyPr/>
          <a:lstStyle/>
          <a:p>
            <a:r>
              <a:rPr lang="en-US" smtClean="0"/>
              <a:t>TWITTER: #ResetDevelopment @JeanneBellCP @kimkleincommons @HaasJrFund</a:t>
            </a:r>
            <a:endParaRPr lang="en-US"/>
          </a:p>
        </p:txBody>
      </p:sp>
      <p:sp>
        <p:nvSpPr>
          <p:cNvPr id="9" name="Slide Number Placeholder 8"/>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114954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2E83E6-1FDA-4715-935D-14E03A394882}" type="datetime1">
              <a:rPr lang="en-US" smtClean="0"/>
              <a:t>5/20/2016</a:t>
            </a:fld>
            <a:endParaRPr lang="en-US"/>
          </a:p>
        </p:txBody>
      </p:sp>
      <p:sp>
        <p:nvSpPr>
          <p:cNvPr id="4" name="Footer Placeholder 3"/>
          <p:cNvSpPr>
            <a:spLocks noGrp="1"/>
          </p:cNvSpPr>
          <p:nvPr>
            <p:ph type="ftr" sz="quarter" idx="11"/>
          </p:nvPr>
        </p:nvSpPr>
        <p:spPr/>
        <p:txBody>
          <a:bodyPr/>
          <a:lstStyle/>
          <a:p>
            <a:r>
              <a:rPr lang="en-US" smtClean="0"/>
              <a:t>TWITTER: #ResetDevelopment @JeanneBellCP @kimkleincommons @HaasJrFund</a:t>
            </a:r>
            <a:endParaRPr lang="en-US"/>
          </a:p>
        </p:txBody>
      </p:sp>
      <p:sp>
        <p:nvSpPr>
          <p:cNvPr id="5" name="Slide Number Placeholder 4"/>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394467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64A96-D65A-489D-B063-1E0D24278C05}" type="datetime1">
              <a:rPr lang="en-US" smtClean="0"/>
              <a:t>5/20/2016</a:t>
            </a:fld>
            <a:endParaRPr lang="en-US"/>
          </a:p>
        </p:txBody>
      </p:sp>
      <p:sp>
        <p:nvSpPr>
          <p:cNvPr id="3" name="Footer Placeholder 2"/>
          <p:cNvSpPr>
            <a:spLocks noGrp="1"/>
          </p:cNvSpPr>
          <p:nvPr>
            <p:ph type="ftr" sz="quarter" idx="11"/>
          </p:nvPr>
        </p:nvSpPr>
        <p:spPr/>
        <p:txBody>
          <a:bodyPr/>
          <a:lstStyle/>
          <a:p>
            <a:r>
              <a:rPr lang="en-US" smtClean="0"/>
              <a:t>TWITTER: #ResetDevelopment @JeanneBellCP @kimkleincommons @HaasJrFund</a:t>
            </a:r>
            <a:endParaRPr lang="en-US"/>
          </a:p>
        </p:txBody>
      </p:sp>
      <p:sp>
        <p:nvSpPr>
          <p:cNvPr id="4" name="Slide Number Placeholder 3"/>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135201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60109B-C566-4D1A-87BA-12DA475F9D05}" type="datetime1">
              <a:rPr lang="en-US" smtClean="0"/>
              <a:t>5/20/2016</a:t>
            </a:fld>
            <a:endParaRPr lang="en-US"/>
          </a:p>
        </p:txBody>
      </p:sp>
      <p:sp>
        <p:nvSpPr>
          <p:cNvPr id="6" name="Footer Placeholder 5"/>
          <p:cNvSpPr>
            <a:spLocks noGrp="1"/>
          </p:cNvSpPr>
          <p:nvPr>
            <p:ph type="ftr" sz="quarter" idx="11"/>
          </p:nvPr>
        </p:nvSpPr>
        <p:spPr/>
        <p:txBody>
          <a:bodyPr/>
          <a:lstStyle/>
          <a:p>
            <a:r>
              <a:rPr lang="en-US" smtClean="0"/>
              <a:t>TWITTER: #ResetDevelopment @JeanneBellCP @kimkleincommons @HaasJrFund</a:t>
            </a:r>
            <a:endParaRPr lang="en-US"/>
          </a:p>
        </p:txBody>
      </p:sp>
      <p:sp>
        <p:nvSpPr>
          <p:cNvPr id="7" name="Slide Number Placeholder 6"/>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1498178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6DC3A8-71A3-47DB-B256-4D3A438D18DD}" type="datetime1">
              <a:rPr lang="en-US" smtClean="0"/>
              <a:t>5/20/2016</a:t>
            </a:fld>
            <a:endParaRPr lang="en-US"/>
          </a:p>
        </p:txBody>
      </p:sp>
      <p:sp>
        <p:nvSpPr>
          <p:cNvPr id="6" name="Footer Placeholder 5"/>
          <p:cNvSpPr>
            <a:spLocks noGrp="1"/>
          </p:cNvSpPr>
          <p:nvPr>
            <p:ph type="ftr" sz="quarter" idx="11"/>
          </p:nvPr>
        </p:nvSpPr>
        <p:spPr/>
        <p:txBody>
          <a:bodyPr/>
          <a:lstStyle/>
          <a:p>
            <a:r>
              <a:rPr lang="en-US" smtClean="0"/>
              <a:t>TWITTER: #ResetDevelopment @JeanneBellCP @kimkleincommons @HaasJrFund</a:t>
            </a:r>
            <a:endParaRPr lang="en-US"/>
          </a:p>
        </p:txBody>
      </p:sp>
      <p:sp>
        <p:nvSpPr>
          <p:cNvPr id="7" name="Slide Number Placeholder 6"/>
          <p:cNvSpPr>
            <a:spLocks noGrp="1"/>
          </p:cNvSpPr>
          <p:nvPr>
            <p:ph type="sldNum" sz="quarter" idx="12"/>
          </p:nvPr>
        </p:nvSpPr>
        <p:spPr/>
        <p:txBody>
          <a:bodyPr/>
          <a:lstStyle/>
          <a:p>
            <a:fld id="{5E63619B-EAFD-4001-ABE5-03439B306C9D}" type="slidenum">
              <a:rPr lang="en-US" smtClean="0"/>
              <a:t>‹#›</a:t>
            </a:fld>
            <a:endParaRPr lang="en-US"/>
          </a:p>
        </p:txBody>
      </p:sp>
    </p:spTree>
    <p:extLst>
      <p:ext uri="{BB962C8B-B14F-4D97-AF65-F5344CB8AC3E}">
        <p14:creationId xmlns:p14="http://schemas.microsoft.com/office/powerpoint/2010/main" val="116228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1C7D3-BDB2-4124-9F0B-120518D44336}" type="datetime1">
              <a:rPr lang="en-US" smtClean="0"/>
              <a:t>5/20/2016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TWITTER: #ResetDevelopment @JeanneBellCP @kimkleincommons @HaasJrFund</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619B-EAFD-4001-ABE5-03439B306C9D}" type="slidenum">
              <a:rPr lang="en-US" smtClean="0"/>
              <a:t>‹#›</a:t>
            </a:fld>
            <a:endParaRPr lang="en-US"/>
          </a:p>
        </p:txBody>
      </p:sp>
    </p:spTree>
    <p:extLst>
      <p:ext uri="{BB962C8B-B14F-4D97-AF65-F5344CB8AC3E}">
        <p14:creationId xmlns:p14="http://schemas.microsoft.com/office/powerpoint/2010/main" val="754945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haasjr.org/sites/default/files/resources/Haas_BrightSpots_F2.pdf"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31697" y="223031"/>
            <a:ext cx="8572500" cy="6457950"/>
          </a:xfrm>
          <a:prstGeom prst="rect">
            <a:avLst/>
          </a:prstGeom>
        </p:spPr>
      </p:pic>
      <p:sp>
        <p:nvSpPr>
          <p:cNvPr id="5" name="Slide Number Placeholder 4"/>
          <p:cNvSpPr>
            <a:spLocks noGrp="1"/>
          </p:cNvSpPr>
          <p:nvPr>
            <p:ph type="sldNum" sz="quarter" idx="12"/>
          </p:nvPr>
        </p:nvSpPr>
        <p:spPr/>
        <p:txBody>
          <a:bodyPr/>
          <a:lstStyle/>
          <a:p>
            <a:fld id="{5E63619B-EAFD-4001-ABE5-03439B306C9D}" type="slidenum">
              <a:rPr lang="en-US" smtClean="0"/>
              <a:t>1</a:t>
            </a:fld>
            <a:endParaRPr lang="en-US"/>
          </a:p>
        </p:txBody>
      </p:sp>
      <p:sp>
        <p:nvSpPr>
          <p:cNvPr id="6" name="Footer Placeholder 5"/>
          <p:cNvSpPr>
            <a:spLocks noGrp="1"/>
          </p:cNvSpPr>
          <p:nvPr>
            <p:ph type="ftr" sz="quarter" idx="11"/>
          </p:nvPr>
        </p:nvSpPr>
        <p:spPr>
          <a:xfrm>
            <a:off x="3639457" y="6341744"/>
            <a:ext cx="6342743" cy="365125"/>
          </a:xfrm>
        </p:spPr>
        <p:txBody>
          <a:body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3175286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smtClean="0">
                <a:solidFill>
                  <a:srgbClr val="C00000"/>
                </a:solidFill>
                <a:latin typeface="Franklin Gothic Medium" panose="020B0603020102020204" pitchFamily="34" charset="0"/>
              </a:rPr>
              <a:t>Fundraising Bright Spots Mindsets</a:t>
            </a:r>
            <a:endParaRPr lang="en-US" i="1" dirty="0">
              <a:solidFill>
                <a:srgbClr val="C00000"/>
              </a:solidFill>
            </a:endParaRPr>
          </a:p>
        </p:txBody>
      </p:sp>
      <p:sp>
        <p:nvSpPr>
          <p:cNvPr id="4" name="Content Placeholder 3"/>
          <p:cNvSpPr>
            <a:spLocks noGrp="1"/>
          </p:cNvSpPr>
          <p:nvPr>
            <p:ph sz="half" idx="1"/>
          </p:nvPr>
        </p:nvSpPr>
        <p:spPr>
          <a:xfrm>
            <a:off x="838200" y="1683587"/>
            <a:ext cx="5181600" cy="4672763"/>
          </a:xfrm>
        </p:spPr>
        <p:txBody>
          <a:bodyPr>
            <a:normAutofit/>
          </a:bodyPr>
          <a:lstStyle/>
          <a:p>
            <a:r>
              <a:rPr lang="en-US" sz="2000" dirty="0">
                <a:solidFill>
                  <a:schemeClr val="bg1">
                    <a:lumMod val="50000"/>
                  </a:schemeClr>
                </a:solidFill>
                <a:latin typeface="Franklin Gothic Medium" panose="020B0603020102020204" pitchFamily="34" charset="0"/>
              </a:rPr>
              <a:t>“Donor” is only one aspect of the many relationships that committed </a:t>
            </a:r>
            <a:r>
              <a:rPr lang="en-US" sz="2000" dirty="0" smtClean="0">
                <a:solidFill>
                  <a:schemeClr val="bg1">
                    <a:lumMod val="50000"/>
                  </a:schemeClr>
                </a:solidFill>
                <a:latin typeface="Franklin Gothic Medium" panose="020B0603020102020204" pitchFamily="34" charset="0"/>
              </a:rPr>
              <a:t>supporters forge </a:t>
            </a:r>
            <a:r>
              <a:rPr lang="en-US" sz="2000" dirty="0">
                <a:solidFill>
                  <a:schemeClr val="bg1">
                    <a:lumMod val="50000"/>
                  </a:schemeClr>
                </a:solidFill>
                <a:latin typeface="Franklin Gothic Medium" panose="020B0603020102020204" pitchFamily="34" charset="0"/>
              </a:rPr>
              <a:t>with an organization</a:t>
            </a:r>
            <a:r>
              <a:rPr lang="en-US" sz="2000" dirty="0" smtClean="0">
                <a:solidFill>
                  <a:schemeClr val="bg1">
                    <a:lumMod val="50000"/>
                  </a:schemeClr>
                </a:solidFill>
                <a:latin typeface="Franklin Gothic Medium" panose="020B0603020102020204" pitchFamily="34" charset="0"/>
              </a:rPr>
              <a:t>.</a:t>
            </a:r>
            <a:br>
              <a:rPr lang="en-US" sz="2000" dirty="0" smtClean="0">
                <a:solidFill>
                  <a:schemeClr val="bg1">
                    <a:lumMod val="50000"/>
                  </a:schemeClr>
                </a:solidFill>
                <a:latin typeface="Franklin Gothic Medium" panose="020B0603020102020204" pitchFamily="34" charset="0"/>
              </a:rPr>
            </a:br>
            <a:endParaRPr lang="en-US" sz="2000" dirty="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Authentic </a:t>
            </a:r>
            <a:r>
              <a:rPr lang="en-US" sz="2000" dirty="0">
                <a:solidFill>
                  <a:schemeClr val="bg1">
                    <a:lumMod val="50000"/>
                  </a:schemeClr>
                </a:solidFill>
                <a:latin typeface="Franklin Gothic Medium" panose="020B0603020102020204" pitchFamily="34" charset="0"/>
              </a:rPr>
              <a:t>relationships with donors are part of a larger organizational culture </a:t>
            </a:r>
            <a:r>
              <a:rPr lang="en-US" sz="2000" dirty="0" smtClean="0">
                <a:solidFill>
                  <a:schemeClr val="bg1">
                    <a:lumMod val="50000"/>
                  </a:schemeClr>
                </a:solidFill>
                <a:latin typeface="Franklin Gothic Medium" panose="020B0603020102020204" pitchFamily="34" charset="0"/>
              </a:rPr>
              <a:t>that values </a:t>
            </a:r>
            <a:r>
              <a:rPr lang="en-US" sz="2000" dirty="0">
                <a:solidFill>
                  <a:schemeClr val="bg1">
                    <a:lumMod val="50000"/>
                  </a:schemeClr>
                </a:solidFill>
                <a:latin typeface="Franklin Gothic Medium" panose="020B0603020102020204" pitchFamily="34" charset="0"/>
              </a:rPr>
              <a:t>relational rather transactional interactions with everyone</a:t>
            </a:r>
            <a:r>
              <a:rPr lang="en-US" sz="2000" dirty="0" smtClean="0">
                <a:solidFill>
                  <a:schemeClr val="bg1">
                    <a:lumMod val="50000"/>
                  </a:schemeClr>
                </a:solidFill>
                <a:latin typeface="Franklin Gothic Medium" panose="020B0603020102020204" pitchFamily="34" charset="0"/>
              </a:rPr>
              <a:t>.</a:t>
            </a:r>
            <a:br>
              <a:rPr lang="en-US" sz="2000" dirty="0" smtClean="0">
                <a:solidFill>
                  <a:schemeClr val="bg1">
                    <a:lumMod val="50000"/>
                  </a:schemeClr>
                </a:solidFill>
                <a:latin typeface="Franklin Gothic Medium" panose="020B0603020102020204" pitchFamily="34" charset="0"/>
              </a:rPr>
            </a:br>
            <a:endParaRPr lang="en-US" sz="2000" dirty="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High </a:t>
            </a:r>
            <a:r>
              <a:rPr lang="en-US" sz="2000" dirty="0">
                <a:solidFill>
                  <a:schemeClr val="bg1">
                    <a:lumMod val="50000"/>
                  </a:schemeClr>
                </a:solidFill>
                <a:latin typeface="Franklin Gothic Medium" panose="020B0603020102020204" pitchFamily="34" charset="0"/>
              </a:rPr>
              <a:t>trust and accountability among staff and board members allow leaders </a:t>
            </a:r>
            <a:r>
              <a:rPr lang="en-US" sz="2000" dirty="0" smtClean="0">
                <a:solidFill>
                  <a:schemeClr val="bg1">
                    <a:lumMod val="50000"/>
                  </a:schemeClr>
                </a:solidFill>
                <a:latin typeface="Franklin Gothic Medium" panose="020B0603020102020204" pitchFamily="34" charset="0"/>
              </a:rPr>
              <a:t>to weather </a:t>
            </a:r>
            <a:r>
              <a:rPr lang="en-US" sz="2000" dirty="0">
                <a:solidFill>
                  <a:schemeClr val="bg1">
                    <a:lumMod val="50000"/>
                  </a:schemeClr>
                </a:solidFill>
                <a:latin typeface="Franklin Gothic Medium" panose="020B0603020102020204" pitchFamily="34" charset="0"/>
              </a:rPr>
              <a:t>fundraising’s inevitable ups and downs </a:t>
            </a:r>
            <a:r>
              <a:rPr lang="en-US" sz="2000" dirty="0" smtClean="0">
                <a:solidFill>
                  <a:schemeClr val="bg1">
                    <a:lumMod val="50000"/>
                  </a:schemeClr>
                </a:solidFill>
                <a:latin typeface="Franklin Gothic Medium" panose="020B0603020102020204" pitchFamily="34" charset="0"/>
              </a:rPr>
              <a:t>together.</a:t>
            </a:r>
            <a:endParaRPr lang="en-US" sz="2000" dirty="0">
              <a:solidFill>
                <a:schemeClr val="bg1">
                  <a:lumMod val="50000"/>
                </a:schemeClr>
              </a:solidFill>
              <a:latin typeface="Franklin Gothic Medium" panose="020B0603020102020204" pitchFamily="34" charset="0"/>
            </a:endParaRPr>
          </a:p>
        </p:txBody>
      </p:sp>
      <p:sp>
        <p:nvSpPr>
          <p:cNvPr id="2" name="Slide Number Placeholder 1"/>
          <p:cNvSpPr>
            <a:spLocks noGrp="1"/>
          </p:cNvSpPr>
          <p:nvPr>
            <p:ph type="sldNum" sz="quarter" idx="12"/>
          </p:nvPr>
        </p:nvSpPr>
        <p:spPr/>
        <p:txBody>
          <a:bodyPr/>
          <a:lstStyle/>
          <a:p>
            <a:fld id="{5E63619B-EAFD-4001-ABE5-03439B306C9D}" type="slidenum">
              <a:rPr lang="en-US" smtClean="0"/>
              <a:t>10</a:t>
            </a:fld>
            <a:endParaRPr lang="en-US"/>
          </a:p>
        </p:txBody>
      </p:sp>
      <p:pic>
        <p:nvPicPr>
          <p:cNvPr id="8" name="Content Placeholder 7"/>
          <p:cNvPicPr>
            <a:picLocks noGrp="1" noChangeAspect="1"/>
          </p:cNvPicPr>
          <p:nvPr>
            <p:ph sz="half" idx="2"/>
          </p:nvPr>
        </p:nvPicPr>
        <p:blipFill>
          <a:blip r:embed="rId3"/>
          <a:stretch>
            <a:fillRect/>
          </a:stretch>
        </p:blipFill>
        <p:spPr>
          <a:xfrm>
            <a:off x="7040853" y="1504200"/>
            <a:ext cx="3500438" cy="4536281"/>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918250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p:txBody>
          <a:bodyPr>
            <a:normAutofit/>
          </a:bodyPr>
          <a:lstStyle/>
          <a:p>
            <a:pPr>
              <a:spcBef>
                <a:spcPts val="0"/>
              </a:spcBef>
            </a:pPr>
            <a:endParaRPr lang="en-US" b="1" dirty="0" smtClean="0"/>
          </a:p>
          <a:p>
            <a:pPr>
              <a:spcBef>
                <a:spcPts val="0"/>
              </a:spcBef>
            </a:pPr>
            <a:endParaRPr lang="en-US" b="1" dirty="0" smtClean="0"/>
          </a:p>
          <a:p>
            <a:pPr>
              <a:spcBef>
                <a:spcPts val="0"/>
              </a:spcBef>
            </a:pPr>
            <a:r>
              <a:rPr lang="en-US" b="1" dirty="0" smtClean="0"/>
              <a:t>“</a:t>
            </a:r>
            <a:r>
              <a:rPr lang="en-US" b="1" dirty="0"/>
              <a:t>We don’t have a </a:t>
            </a:r>
            <a:r>
              <a:rPr lang="en-US" b="1" dirty="0" smtClean="0"/>
              <a:t>singular development </a:t>
            </a:r>
            <a:r>
              <a:rPr lang="en-US" b="1" dirty="0"/>
              <a:t>plan. We have a system.”</a:t>
            </a:r>
            <a:endParaRPr lang="en-US" sz="2400" dirty="0">
              <a:solidFill>
                <a:schemeClr val="bg1">
                  <a:lumMod val="50000"/>
                </a:schemeClr>
              </a:solidFill>
              <a:latin typeface="Franklin Gothic Medium" panose="020B0603020102020204" pitchFamily="34" charset="0"/>
            </a:endParaRPr>
          </a:p>
        </p:txBody>
      </p:sp>
      <p:sp>
        <p:nvSpPr>
          <p:cNvPr id="2" name="Slide Number Placeholder 1"/>
          <p:cNvSpPr>
            <a:spLocks noGrp="1"/>
          </p:cNvSpPr>
          <p:nvPr>
            <p:ph type="sldNum" sz="quarter" idx="12"/>
          </p:nvPr>
        </p:nvSpPr>
        <p:spPr/>
        <p:txBody>
          <a:bodyPr/>
          <a:lstStyle/>
          <a:p>
            <a:fld id="{5E63619B-EAFD-4001-ABE5-03439B306C9D}" type="slidenum">
              <a:rPr lang="en-US" smtClean="0"/>
              <a:t>11</a:t>
            </a:fld>
            <a:endParaRPr lang="en-US"/>
          </a:p>
        </p:txBody>
      </p:sp>
      <p:pic>
        <p:nvPicPr>
          <p:cNvPr id="3" name="Picture 2"/>
          <p:cNvPicPr>
            <a:picLocks noChangeAspect="1"/>
          </p:cNvPicPr>
          <p:nvPr/>
        </p:nvPicPr>
        <p:blipFill>
          <a:blip r:embed="rId2"/>
          <a:stretch>
            <a:fillRect/>
          </a:stretch>
        </p:blipFill>
        <p:spPr>
          <a:xfrm>
            <a:off x="1810543" y="1228499"/>
            <a:ext cx="8558213" cy="3486150"/>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4043460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smtClean="0">
                <a:solidFill>
                  <a:srgbClr val="C00000"/>
                </a:solidFill>
                <a:latin typeface="Franklin Gothic Medium" panose="020B0603020102020204" pitchFamily="34" charset="0"/>
              </a:rPr>
              <a:t>Fundraising Bright Spots Mindsets</a:t>
            </a:r>
            <a:endParaRPr lang="en-US" i="1" dirty="0">
              <a:solidFill>
                <a:srgbClr val="C00000"/>
              </a:solidFill>
            </a:endParaRPr>
          </a:p>
        </p:txBody>
      </p:sp>
      <p:sp>
        <p:nvSpPr>
          <p:cNvPr id="4" name="Content Placeholder 3"/>
          <p:cNvSpPr>
            <a:spLocks noGrp="1"/>
          </p:cNvSpPr>
          <p:nvPr>
            <p:ph sz="half" idx="1"/>
          </p:nvPr>
        </p:nvSpPr>
        <p:spPr>
          <a:xfrm>
            <a:off x="838200" y="1687138"/>
            <a:ext cx="5181600" cy="4672763"/>
          </a:xfrm>
        </p:spPr>
        <p:txBody>
          <a:bodyPr>
            <a:normAutofit lnSpcReduction="10000"/>
          </a:bodyPr>
          <a:lstStyle/>
          <a:p>
            <a:r>
              <a:rPr lang="en-US" sz="2000" dirty="0">
                <a:solidFill>
                  <a:schemeClr val="bg1">
                    <a:lumMod val="50000"/>
                  </a:schemeClr>
                </a:solidFill>
                <a:latin typeface="Franklin Gothic Medium" panose="020B0603020102020204" pitchFamily="34" charset="0"/>
              </a:rPr>
              <a:t>More important than having a perfect system is working whatever system you </a:t>
            </a:r>
            <a:r>
              <a:rPr lang="en-US" sz="2000" dirty="0" smtClean="0">
                <a:solidFill>
                  <a:schemeClr val="bg1">
                    <a:lumMod val="50000"/>
                  </a:schemeClr>
                </a:solidFill>
                <a:latin typeface="Franklin Gothic Medium" panose="020B0603020102020204" pitchFamily="34" charset="0"/>
              </a:rPr>
              <a:t>have with </a:t>
            </a:r>
            <a:r>
              <a:rPr lang="en-US" sz="2000" dirty="0">
                <a:solidFill>
                  <a:schemeClr val="bg1">
                    <a:lumMod val="50000"/>
                  </a:schemeClr>
                </a:solidFill>
                <a:latin typeface="Franklin Gothic Medium" panose="020B0603020102020204" pitchFamily="34" charset="0"/>
              </a:rPr>
              <a:t>a stance of rigor and continuous improvement</a:t>
            </a:r>
            <a:r>
              <a:rPr lang="en-US" sz="2000" dirty="0" smtClean="0">
                <a:solidFill>
                  <a:schemeClr val="bg1">
                    <a:lumMod val="50000"/>
                  </a:schemeClr>
                </a:solidFill>
                <a:latin typeface="Franklin Gothic Medium" panose="020B0603020102020204" pitchFamily="34" charset="0"/>
              </a:rPr>
              <a:t>.</a:t>
            </a:r>
            <a:br>
              <a:rPr lang="en-US" sz="2000" dirty="0" smtClean="0">
                <a:solidFill>
                  <a:schemeClr val="bg1">
                    <a:lumMod val="50000"/>
                  </a:schemeClr>
                </a:solidFill>
                <a:latin typeface="Franklin Gothic Medium" panose="020B0603020102020204" pitchFamily="34" charset="0"/>
              </a:rPr>
            </a:br>
            <a:endParaRPr lang="en-US" sz="2000" dirty="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Development </a:t>
            </a:r>
            <a:r>
              <a:rPr lang="en-US" sz="2000" dirty="0">
                <a:solidFill>
                  <a:schemeClr val="bg1">
                    <a:lumMod val="50000"/>
                  </a:schemeClr>
                </a:solidFill>
                <a:latin typeface="Franklin Gothic Medium" panose="020B0603020102020204" pitchFamily="34" charset="0"/>
              </a:rPr>
              <a:t>and communications are inextricably linked; </a:t>
            </a:r>
            <a:r>
              <a:rPr lang="en-US" sz="2000" dirty="0" smtClean="0">
                <a:solidFill>
                  <a:schemeClr val="bg1">
                    <a:lumMod val="50000"/>
                  </a:schemeClr>
                </a:solidFill>
                <a:latin typeface="Franklin Gothic Medium" panose="020B0603020102020204" pitchFamily="34" charset="0"/>
              </a:rPr>
              <a:t>compelling communications </a:t>
            </a:r>
            <a:r>
              <a:rPr lang="en-US" sz="2000" dirty="0">
                <a:solidFill>
                  <a:schemeClr val="bg1">
                    <a:lumMod val="50000"/>
                  </a:schemeClr>
                </a:solidFill>
                <a:latin typeface="Franklin Gothic Medium" panose="020B0603020102020204" pitchFamily="34" charset="0"/>
              </a:rPr>
              <a:t>are a powerful way to acquire, engage, and retain donors</a:t>
            </a:r>
            <a:r>
              <a:rPr lang="en-US" sz="2000" dirty="0" smtClean="0">
                <a:solidFill>
                  <a:schemeClr val="bg1">
                    <a:lumMod val="50000"/>
                  </a:schemeClr>
                </a:solidFill>
                <a:latin typeface="Franklin Gothic Medium" panose="020B0603020102020204" pitchFamily="34" charset="0"/>
              </a:rPr>
              <a:t>.</a:t>
            </a:r>
            <a:br>
              <a:rPr lang="en-US" sz="2000" dirty="0" smtClean="0">
                <a:solidFill>
                  <a:schemeClr val="bg1">
                    <a:lumMod val="50000"/>
                  </a:schemeClr>
                </a:solidFill>
                <a:latin typeface="Franklin Gothic Medium" panose="020B0603020102020204" pitchFamily="34" charset="0"/>
              </a:rPr>
            </a:br>
            <a:endParaRPr lang="en-US" sz="2000" dirty="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The </a:t>
            </a:r>
            <a:r>
              <a:rPr lang="en-US" sz="2000" dirty="0">
                <a:solidFill>
                  <a:schemeClr val="bg1">
                    <a:lumMod val="50000"/>
                  </a:schemeClr>
                </a:solidFill>
                <a:latin typeface="Franklin Gothic Medium" panose="020B0603020102020204" pitchFamily="34" charset="0"/>
              </a:rPr>
              <a:t>use of data is not just about having a donor database. It’s also about </a:t>
            </a:r>
            <a:r>
              <a:rPr lang="en-US" sz="2000" dirty="0" smtClean="0">
                <a:solidFill>
                  <a:schemeClr val="bg1">
                    <a:lumMod val="50000"/>
                  </a:schemeClr>
                </a:solidFill>
                <a:latin typeface="Franklin Gothic Medium" panose="020B0603020102020204" pitchFamily="34" charset="0"/>
              </a:rPr>
              <a:t>surveying your </a:t>
            </a:r>
            <a:r>
              <a:rPr lang="en-US" sz="2000" dirty="0">
                <a:solidFill>
                  <a:schemeClr val="bg1">
                    <a:lumMod val="50000"/>
                  </a:schemeClr>
                </a:solidFill>
                <a:latin typeface="Franklin Gothic Medium" panose="020B0603020102020204" pitchFamily="34" charset="0"/>
              </a:rPr>
              <a:t>donors; getting feedback from your fundraisers on what messages </a:t>
            </a:r>
            <a:r>
              <a:rPr lang="en-US" sz="2000" dirty="0" smtClean="0">
                <a:solidFill>
                  <a:schemeClr val="bg1">
                    <a:lumMod val="50000"/>
                  </a:schemeClr>
                </a:solidFill>
                <a:latin typeface="Franklin Gothic Medium" panose="020B0603020102020204" pitchFamily="34" charset="0"/>
              </a:rPr>
              <a:t>are resonating</a:t>
            </a:r>
            <a:r>
              <a:rPr lang="en-US" sz="2000" dirty="0">
                <a:solidFill>
                  <a:schemeClr val="bg1">
                    <a:lumMod val="50000"/>
                  </a:schemeClr>
                </a:solidFill>
                <a:latin typeface="Franklin Gothic Medium" panose="020B0603020102020204" pitchFamily="34" charset="0"/>
              </a:rPr>
              <a:t>; and studying the performance of every fundraising campaign and event.</a:t>
            </a:r>
          </a:p>
        </p:txBody>
      </p:sp>
      <p:sp>
        <p:nvSpPr>
          <p:cNvPr id="2" name="Slide Number Placeholder 1"/>
          <p:cNvSpPr>
            <a:spLocks noGrp="1"/>
          </p:cNvSpPr>
          <p:nvPr>
            <p:ph type="sldNum" sz="quarter" idx="12"/>
          </p:nvPr>
        </p:nvSpPr>
        <p:spPr/>
        <p:txBody>
          <a:bodyPr/>
          <a:lstStyle/>
          <a:p>
            <a:fld id="{5E63619B-EAFD-4001-ABE5-03439B306C9D}" type="slidenum">
              <a:rPr lang="en-US" smtClean="0"/>
              <a:t>12</a:t>
            </a:fld>
            <a:endParaRPr lang="en-US"/>
          </a:p>
        </p:txBody>
      </p:sp>
      <p:pic>
        <p:nvPicPr>
          <p:cNvPr id="8" name="Content Placeholder 7"/>
          <p:cNvPicPr>
            <a:picLocks noGrp="1" noChangeAspect="1"/>
          </p:cNvPicPr>
          <p:nvPr>
            <p:ph sz="half" idx="2"/>
          </p:nvPr>
        </p:nvPicPr>
        <p:blipFill>
          <a:blip r:embed="rId3"/>
          <a:stretch>
            <a:fillRect/>
          </a:stretch>
        </p:blipFill>
        <p:spPr>
          <a:xfrm>
            <a:off x="7040853" y="1504200"/>
            <a:ext cx="3500438" cy="4536281"/>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2826721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C00000"/>
                </a:solidFill>
                <a:latin typeface="Franklin Gothic Medium" panose="020B0603020102020204" pitchFamily="34" charset="0"/>
              </a:rPr>
              <a:t>Discussion Questions:</a:t>
            </a:r>
            <a:endParaRPr lang="en-US" dirty="0">
              <a:solidFill>
                <a:srgbClr val="C00000"/>
              </a:solidFill>
            </a:endParaRPr>
          </a:p>
        </p:txBody>
      </p:sp>
      <p:sp>
        <p:nvSpPr>
          <p:cNvPr id="4" name="Content Placeholder 3"/>
          <p:cNvSpPr>
            <a:spLocks noGrp="1"/>
          </p:cNvSpPr>
          <p:nvPr>
            <p:ph sz="half" idx="1"/>
          </p:nvPr>
        </p:nvSpPr>
        <p:spPr>
          <a:xfrm>
            <a:off x="838200" y="2185237"/>
            <a:ext cx="6997505" cy="4672763"/>
          </a:xfrm>
        </p:spPr>
        <p:txBody>
          <a:bodyPr>
            <a:normAutofit/>
          </a:bodyPr>
          <a:lstStyle/>
          <a:p>
            <a:pPr marL="457200" indent="-457200">
              <a:buFont typeface="+mj-lt"/>
              <a:buAutoNum type="arabicPeriod"/>
            </a:pPr>
            <a:r>
              <a:rPr lang="en-US" dirty="0" smtClean="0">
                <a:solidFill>
                  <a:schemeClr val="bg1">
                    <a:lumMod val="50000"/>
                  </a:schemeClr>
                </a:solidFill>
                <a:latin typeface="Franklin Gothic Medium" panose="020B0603020102020204" pitchFamily="34" charset="0"/>
              </a:rPr>
              <a:t>What really stands out for you from this research and discussion?</a:t>
            </a:r>
            <a:br>
              <a:rPr lang="en-US" dirty="0" smtClean="0">
                <a:solidFill>
                  <a:schemeClr val="bg1">
                    <a:lumMod val="50000"/>
                  </a:schemeClr>
                </a:solidFill>
                <a:latin typeface="Franklin Gothic Medium" panose="020B0603020102020204" pitchFamily="34" charset="0"/>
              </a:rPr>
            </a:br>
            <a:endParaRPr lang="en-US" dirty="0" smtClean="0">
              <a:solidFill>
                <a:schemeClr val="bg1">
                  <a:lumMod val="50000"/>
                </a:schemeClr>
              </a:solidFill>
              <a:latin typeface="Franklin Gothic Medium" panose="020B0603020102020204" pitchFamily="34" charset="0"/>
            </a:endParaRPr>
          </a:p>
          <a:p>
            <a:pPr marL="457200" indent="-457200">
              <a:buFont typeface="+mj-lt"/>
              <a:buAutoNum type="arabicPeriod"/>
            </a:pPr>
            <a:r>
              <a:rPr lang="en-US" dirty="0" smtClean="0">
                <a:solidFill>
                  <a:schemeClr val="bg1">
                    <a:lumMod val="50000"/>
                  </a:schemeClr>
                </a:solidFill>
                <a:latin typeface="Franklin Gothic Medium" panose="020B0603020102020204" pitchFamily="34" charset="0"/>
              </a:rPr>
              <a:t>What’s a question or idea you have about how you could effectively build the fundraising capacity of your grantees?</a:t>
            </a:r>
            <a:endParaRPr lang="en-US" dirty="0">
              <a:solidFill>
                <a:schemeClr val="bg1">
                  <a:lumMod val="50000"/>
                </a:schemeClr>
              </a:solidFill>
              <a:latin typeface="Franklin Gothic Medium" panose="020B0603020102020204" pitchFamily="34" charset="0"/>
            </a:endParaRPr>
          </a:p>
        </p:txBody>
      </p:sp>
      <p:sp>
        <p:nvSpPr>
          <p:cNvPr id="2" name="Slide Number Placeholder 1"/>
          <p:cNvSpPr>
            <a:spLocks noGrp="1"/>
          </p:cNvSpPr>
          <p:nvPr>
            <p:ph type="sldNum" sz="quarter" idx="12"/>
          </p:nvPr>
        </p:nvSpPr>
        <p:spPr/>
        <p:txBody>
          <a:bodyPr/>
          <a:lstStyle/>
          <a:p>
            <a:fld id="{5E63619B-EAFD-4001-ABE5-03439B306C9D}" type="slidenum">
              <a:rPr lang="en-US" smtClean="0"/>
              <a:t>13</a:t>
            </a:fld>
            <a:endParaRPr lang="en-US"/>
          </a:p>
        </p:txBody>
      </p:sp>
      <p:pic>
        <p:nvPicPr>
          <p:cNvPr id="8" name="Content Placeholder 7"/>
          <p:cNvPicPr>
            <a:picLocks noGrp="1" noChangeAspect="1"/>
          </p:cNvPicPr>
          <p:nvPr>
            <p:ph sz="half" idx="2"/>
          </p:nvPr>
        </p:nvPicPr>
        <p:blipFill>
          <a:blip r:embed="rId3"/>
          <a:stretch>
            <a:fillRect/>
          </a:stretch>
        </p:blipFill>
        <p:spPr>
          <a:xfrm>
            <a:off x="8433555" y="1705294"/>
            <a:ext cx="2800350" cy="3629025"/>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2326738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31697" y="223031"/>
            <a:ext cx="8572500" cy="6457950"/>
          </a:xfrm>
          <a:prstGeom prst="rect">
            <a:avLst/>
          </a:prstGeom>
        </p:spPr>
      </p:pic>
      <p:sp>
        <p:nvSpPr>
          <p:cNvPr id="5" name="Slide Number Placeholder 4"/>
          <p:cNvSpPr>
            <a:spLocks noGrp="1"/>
          </p:cNvSpPr>
          <p:nvPr>
            <p:ph type="sldNum" sz="quarter" idx="12"/>
          </p:nvPr>
        </p:nvSpPr>
        <p:spPr/>
        <p:txBody>
          <a:bodyPr/>
          <a:lstStyle/>
          <a:p>
            <a:fld id="{5E63619B-EAFD-4001-ABE5-03439B306C9D}" type="slidenum">
              <a:rPr lang="en-US" smtClean="0"/>
              <a:t>14</a:t>
            </a:fld>
            <a:endParaRPr lang="en-US"/>
          </a:p>
        </p:txBody>
      </p:sp>
    </p:spTree>
    <p:extLst>
      <p:ext uri="{BB962C8B-B14F-4D97-AF65-F5344CB8AC3E}">
        <p14:creationId xmlns:p14="http://schemas.microsoft.com/office/powerpoint/2010/main" val="2872330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96084" y="1690688"/>
            <a:ext cx="8199831" cy="4157832"/>
          </a:xfrm>
          <a:prstGeom prst="rect">
            <a:avLst/>
          </a:prstGeom>
        </p:spPr>
      </p:pic>
      <p:sp>
        <p:nvSpPr>
          <p:cNvPr id="3" name="Title 2"/>
          <p:cNvSpPr>
            <a:spLocks noGrp="1"/>
          </p:cNvSpPr>
          <p:nvPr>
            <p:ph type="title"/>
          </p:nvPr>
        </p:nvSpPr>
        <p:spPr/>
        <p:txBody>
          <a:bodyPr/>
          <a:lstStyle/>
          <a:p>
            <a:r>
              <a:rPr lang="en-US" dirty="0" smtClean="0">
                <a:solidFill>
                  <a:schemeClr val="bg1">
                    <a:lumMod val="50000"/>
                  </a:schemeClr>
                </a:solidFill>
                <a:latin typeface="Franklin Gothic Medium" panose="020B0603020102020204" pitchFamily="34" charset="0"/>
              </a:rPr>
              <a:t>From </a:t>
            </a:r>
            <a:r>
              <a:rPr lang="en-US" i="1" dirty="0" smtClean="0">
                <a:solidFill>
                  <a:schemeClr val="bg1">
                    <a:lumMod val="50000"/>
                  </a:schemeClr>
                </a:solidFill>
                <a:latin typeface="Franklin Gothic Medium" panose="020B0603020102020204" pitchFamily="34" charset="0"/>
              </a:rPr>
              <a:t>UnderDeveloped</a:t>
            </a:r>
            <a:endParaRPr lang="en-US" dirty="0">
              <a:solidFill>
                <a:schemeClr val="bg1">
                  <a:lumMod val="50000"/>
                </a:schemeClr>
              </a:solidFill>
              <a:latin typeface="Franklin Gothic Medium" panose="020B0603020102020204" pitchFamily="34" charset="0"/>
            </a:endParaRPr>
          </a:p>
        </p:txBody>
      </p:sp>
      <p:sp>
        <p:nvSpPr>
          <p:cNvPr id="6" name="Slide Number Placeholder 5"/>
          <p:cNvSpPr>
            <a:spLocks noGrp="1"/>
          </p:cNvSpPr>
          <p:nvPr>
            <p:ph type="sldNum" sz="quarter" idx="12"/>
          </p:nvPr>
        </p:nvSpPr>
        <p:spPr/>
        <p:txBody>
          <a:bodyPr/>
          <a:lstStyle/>
          <a:p>
            <a:fld id="{5E63619B-EAFD-4001-ABE5-03439B306C9D}" type="slidenum">
              <a:rPr lang="en-US" smtClean="0"/>
              <a:t>2</a:t>
            </a:fld>
            <a:endParaRPr lang="en-US"/>
          </a:p>
        </p:txBody>
      </p:sp>
      <p:sp>
        <p:nvSpPr>
          <p:cNvPr id="8"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mtClean="0"/>
              <a:t>TWITTER: #ResetDevelopment @JeanneBellCP @HaasJrFund @MeyerFoundation</a:t>
            </a:r>
            <a:endParaRPr lang="en-US" dirty="0"/>
          </a:p>
        </p:txBody>
      </p:sp>
    </p:spTree>
    <p:extLst>
      <p:ext uri="{BB962C8B-B14F-4D97-AF65-F5344CB8AC3E}">
        <p14:creationId xmlns:p14="http://schemas.microsoft.com/office/powerpoint/2010/main" val="280706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lumMod val="50000"/>
                  </a:schemeClr>
                </a:solidFill>
                <a:latin typeface="Franklin Gothic Medium" panose="020B0603020102020204" pitchFamily="34" charset="0"/>
              </a:rPr>
              <a:t>From </a:t>
            </a:r>
            <a:r>
              <a:rPr lang="en-US" i="1" dirty="0" smtClean="0">
                <a:solidFill>
                  <a:schemeClr val="bg1">
                    <a:lumMod val="50000"/>
                  </a:schemeClr>
                </a:solidFill>
                <a:latin typeface="Franklin Gothic Medium" panose="020B0603020102020204" pitchFamily="34" charset="0"/>
              </a:rPr>
              <a:t>UnderDeveloped</a:t>
            </a:r>
            <a:endParaRPr lang="en-US" dirty="0">
              <a:solidFill>
                <a:schemeClr val="bg1">
                  <a:lumMod val="50000"/>
                </a:schemeClr>
              </a:solidFill>
              <a:latin typeface="Franklin Gothic Medium" panose="020B0603020102020204" pitchFamily="34" charset="0"/>
            </a:endParaRPr>
          </a:p>
        </p:txBody>
      </p:sp>
      <p:sp>
        <p:nvSpPr>
          <p:cNvPr id="4" name="Title 1"/>
          <p:cNvSpPr txBox="1">
            <a:spLocks/>
          </p:cNvSpPr>
          <p:nvPr/>
        </p:nvSpPr>
        <p:spPr>
          <a:xfrm>
            <a:off x="2667000" y="1252368"/>
            <a:ext cx="6858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smtClean="0">
                <a:solidFill>
                  <a:schemeClr val="bg1">
                    <a:lumMod val="50000"/>
                  </a:schemeClr>
                </a:solidFill>
                <a:latin typeface="Franklin Gothic Medium" panose="020B0603020102020204" pitchFamily="34" charset="0"/>
              </a:rPr>
              <a:t>The Vicious Cycle</a:t>
            </a:r>
            <a:endParaRPr lang="en-US" sz="2800" b="1" dirty="0">
              <a:solidFill>
                <a:schemeClr val="bg1">
                  <a:lumMod val="50000"/>
                </a:schemeClr>
              </a:solidFill>
              <a:latin typeface="Franklin Gothic Medium" panose="020B0603020102020204" pitchFamily="34" charset="0"/>
            </a:endParaRPr>
          </a:p>
        </p:txBody>
      </p:sp>
      <p:pic>
        <p:nvPicPr>
          <p:cNvPr id="5" name="Picture 4" descr="V ViciousCycle.bmp"/>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9061" y="1957047"/>
            <a:ext cx="5053878" cy="4764428"/>
          </a:xfrm>
          <a:prstGeom prst="rect">
            <a:avLst/>
          </a:prstGeom>
        </p:spPr>
      </p:pic>
      <p:sp>
        <p:nvSpPr>
          <p:cNvPr id="6" name="Slide Number Placeholder 5"/>
          <p:cNvSpPr>
            <a:spLocks noGrp="1"/>
          </p:cNvSpPr>
          <p:nvPr>
            <p:ph type="sldNum" sz="quarter" idx="12"/>
          </p:nvPr>
        </p:nvSpPr>
        <p:spPr/>
        <p:txBody>
          <a:bodyPr/>
          <a:lstStyle/>
          <a:p>
            <a:fld id="{5E63619B-EAFD-4001-ABE5-03439B306C9D}" type="slidenum">
              <a:rPr lang="en-US" smtClean="0"/>
              <a:t>3</a:t>
            </a:fld>
            <a:endParaRPr lang="en-US"/>
          </a:p>
        </p:txBody>
      </p:sp>
    </p:spTree>
    <p:extLst>
      <p:ext uri="{BB962C8B-B14F-4D97-AF65-F5344CB8AC3E}">
        <p14:creationId xmlns:p14="http://schemas.microsoft.com/office/powerpoint/2010/main" val="870193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smtClean="0">
                <a:solidFill>
                  <a:srgbClr val="C00000"/>
                </a:solidFill>
                <a:latin typeface="Franklin Gothic Medium" panose="020B0603020102020204" pitchFamily="34" charset="0"/>
              </a:rPr>
              <a:t>Fundraising Bright Spots</a:t>
            </a:r>
            <a:endParaRPr lang="en-US" i="1" dirty="0">
              <a:solidFill>
                <a:srgbClr val="C00000"/>
              </a:solidFill>
            </a:endParaRPr>
          </a:p>
        </p:txBody>
      </p:sp>
      <p:sp>
        <p:nvSpPr>
          <p:cNvPr id="4" name="Content Placeholder 3"/>
          <p:cNvSpPr>
            <a:spLocks noGrp="1"/>
          </p:cNvSpPr>
          <p:nvPr>
            <p:ph sz="half" idx="1"/>
          </p:nvPr>
        </p:nvSpPr>
        <p:spPr>
          <a:xfrm>
            <a:off x="838200" y="1504200"/>
            <a:ext cx="5181600" cy="4672763"/>
          </a:xfrm>
        </p:spPr>
        <p:txBody>
          <a:bodyPr>
            <a:normAutofit fontScale="92500"/>
          </a:bodyPr>
          <a:lstStyle/>
          <a:p>
            <a:r>
              <a:rPr lang="en-US" sz="2400" dirty="0" smtClean="0">
                <a:solidFill>
                  <a:schemeClr val="bg1">
                    <a:lumMod val="50000"/>
                  </a:schemeClr>
                </a:solidFill>
                <a:latin typeface="Franklin Gothic Medium" panose="020B0603020102020204" pitchFamily="34" charset="0"/>
              </a:rPr>
              <a:t>In-depth interviews with staff, board, volunteers, and donors of 16 social justice organizations</a:t>
            </a:r>
            <a:br>
              <a:rPr lang="en-US" sz="2400" dirty="0" smtClean="0">
                <a:solidFill>
                  <a:schemeClr val="bg1">
                    <a:lumMod val="50000"/>
                  </a:schemeClr>
                </a:solidFill>
                <a:latin typeface="Franklin Gothic Medium" panose="020B0603020102020204" pitchFamily="34" charset="0"/>
              </a:rPr>
            </a:br>
            <a:endParaRPr lang="en-US" sz="2400" dirty="0" smtClean="0">
              <a:solidFill>
                <a:schemeClr val="bg1">
                  <a:lumMod val="50000"/>
                </a:schemeClr>
              </a:solidFill>
              <a:latin typeface="Franklin Gothic Medium" panose="020B0603020102020204" pitchFamily="34" charset="0"/>
            </a:endParaRPr>
          </a:p>
          <a:p>
            <a:r>
              <a:rPr lang="en-US" sz="2400" dirty="0" smtClean="0">
                <a:solidFill>
                  <a:schemeClr val="bg1">
                    <a:lumMod val="50000"/>
                  </a:schemeClr>
                </a:solidFill>
                <a:latin typeface="Franklin Gothic Medium" panose="020B0603020102020204" pitchFamily="34" charset="0"/>
              </a:rPr>
              <a:t>Together they raised over $14 million in 2014-15 from individual donors</a:t>
            </a:r>
            <a:br>
              <a:rPr lang="en-US" sz="2400" dirty="0" smtClean="0">
                <a:solidFill>
                  <a:schemeClr val="bg1">
                    <a:lumMod val="50000"/>
                  </a:schemeClr>
                </a:solidFill>
                <a:latin typeface="Franklin Gothic Medium" panose="020B0603020102020204" pitchFamily="34" charset="0"/>
              </a:rPr>
            </a:br>
            <a:endParaRPr lang="en-US" sz="2400" dirty="0" smtClean="0">
              <a:solidFill>
                <a:schemeClr val="bg1">
                  <a:lumMod val="50000"/>
                </a:schemeClr>
              </a:solidFill>
              <a:latin typeface="Franklin Gothic Medium" panose="020B0603020102020204" pitchFamily="34" charset="0"/>
            </a:endParaRPr>
          </a:p>
          <a:p>
            <a:r>
              <a:rPr lang="en-US" sz="2400" dirty="0" smtClean="0">
                <a:solidFill>
                  <a:schemeClr val="bg1">
                    <a:lumMod val="50000"/>
                  </a:schemeClr>
                </a:solidFill>
                <a:latin typeface="Franklin Gothic Medium" panose="020B0603020102020204" pitchFamily="34" charset="0"/>
              </a:rPr>
              <a:t>“Regular” groups who are </a:t>
            </a:r>
            <a:r>
              <a:rPr lang="en-US" sz="2400" i="1" dirty="0" smtClean="0">
                <a:solidFill>
                  <a:schemeClr val="bg1">
                    <a:lumMod val="50000"/>
                  </a:schemeClr>
                </a:solidFill>
                <a:latin typeface="Franklin Gothic Medium" panose="020B0603020102020204" pitchFamily="34" charset="0"/>
              </a:rPr>
              <a:t>not </a:t>
            </a:r>
            <a:r>
              <a:rPr lang="en-US" sz="2400" dirty="0" smtClean="0">
                <a:solidFill>
                  <a:schemeClr val="bg1">
                    <a:lumMod val="50000"/>
                  </a:schemeClr>
                </a:solidFill>
                <a:latin typeface="Franklin Gothic Medium" panose="020B0603020102020204" pitchFamily="34" charset="0"/>
              </a:rPr>
              <a:t>caught in the “vicious cycle”</a:t>
            </a:r>
            <a:br>
              <a:rPr lang="en-US" sz="2400" dirty="0" smtClean="0">
                <a:solidFill>
                  <a:schemeClr val="bg1">
                    <a:lumMod val="50000"/>
                  </a:schemeClr>
                </a:solidFill>
                <a:latin typeface="Franklin Gothic Medium" panose="020B0603020102020204" pitchFamily="34" charset="0"/>
              </a:rPr>
            </a:br>
            <a:endParaRPr lang="en-US" sz="2400" dirty="0" smtClean="0">
              <a:solidFill>
                <a:schemeClr val="bg1">
                  <a:lumMod val="50000"/>
                </a:schemeClr>
              </a:solidFill>
              <a:latin typeface="Franklin Gothic Medium" panose="020B0603020102020204" pitchFamily="34" charset="0"/>
            </a:endParaRPr>
          </a:p>
          <a:p>
            <a:r>
              <a:rPr lang="en-US" sz="2400" dirty="0">
                <a:solidFill>
                  <a:schemeClr val="bg1">
                    <a:lumMod val="50000"/>
                  </a:schemeClr>
                </a:solidFill>
                <a:latin typeface="Franklin Gothic Medium" panose="020B0603020102020204" pitchFamily="34" charset="0"/>
              </a:rPr>
              <a:t>Read it here:</a:t>
            </a:r>
            <a:br>
              <a:rPr lang="en-US" sz="2400" dirty="0">
                <a:solidFill>
                  <a:schemeClr val="bg1">
                    <a:lumMod val="50000"/>
                  </a:schemeClr>
                </a:solidFill>
                <a:latin typeface="Franklin Gothic Medium" panose="020B0603020102020204" pitchFamily="34" charset="0"/>
              </a:rPr>
            </a:br>
            <a:r>
              <a:rPr lang="en-US" sz="2400" dirty="0">
                <a:solidFill>
                  <a:schemeClr val="bg1">
                    <a:lumMod val="50000"/>
                  </a:schemeClr>
                </a:solidFill>
                <a:latin typeface="Franklin Gothic Medium" panose="020B0603020102020204" pitchFamily="34" charset="0"/>
                <a:hlinkClick r:id="rId3"/>
              </a:rPr>
              <a:t>http://</a:t>
            </a:r>
            <a:r>
              <a:rPr lang="en-US" sz="2400" dirty="0" smtClean="0">
                <a:solidFill>
                  <a:schemeClr val="bg1">
                    <a:lumMod val="50000"/>
                  </a:schemeClr>
                </a:solidFill>
                <a:latin typeface="Franklin Gothic Medium" panose="020B0603020102020204" pitchFamily="34" charset="0"/>
                <a:hlinkClick r:id="rId3"/>
              </a:rPr>
              <a:t>www.haasjr.org/sites/default/files/resources/Haas_BrightSpots_F2.pdf</a:t>
            </a:r>
            <a:r>
              <a:rPr lang="en-US" sz="2400" dirty="0" smtClean="0">
                <a:solidFill>
                  <a:schemeClr val="bg1">
                    <a:lumMod val="50000"/>
                  </a:schemeClr>
                </a:solidFill>
                <a:latin typeface="Franklin Gothic Medium" panose="020B0603020102020204" pitchFamily="34" charset="0"/>
              </a:rPr>
              <a:t> </a:t>
            </a:r>
            <a:endParaRPr lang="en-US" sz="2400" dirty="0">
              <a:solidFill>
                <a:schemeClr val="bg1">
                  <a:lumMod val="50000"/>
                </a:schemeClr>
              </a:solidFill>
              <a:latin typeface="Franklin Gothic Medium" panose="020B0603020102020204" pitchFamily="34" charset="0"/>
            </a:endParaRPr>
          </a:p>
        </p:txBody>
      </p:sp>
      <p:sp>
        <p:nvSpPr>
          <p:cNvPr id="2" name="Slide Number Placeholder 1"/>
          <p:cNvSpPr>
            <a:spLocks noGrp="1"/>
          </p:cNvSpPr>
          <p:nvPr>
            <p:ph type="sldNum" sz="quarter" idx="12"/>
          </p:nvPr>
        </p:nvSpPr>
        <p:spPr/>
        <p:txBody>
          <a:bodyPr/>
          <a:lstStyle/>
          <a:p>
            <a:fld id="{5E63619B-EAFD-4001-ABE5-03439B306C9D}" type="slidenum">
              <a:rPr lang="en-US" smtClean="0"/>
              <a:t>4</a:t>
            </a:fld>
            <a:endParaRPr lang="en-US"/>
          </a:p>
        </p:txBody>
      </p:sp>
      <p:pic>
        <p:nvPicPr>
          <p:cNvPr id="8" name="Content Placeholder 7"/>
          <p:cNvPicPr>
            <a:picLocks noGrp="1" noChangeAspect="1"/>
          </p:cNvPicPr>
          <p:nvPr>
            <p:ph sz="half" idx="2"/>
          </p:nvPr>
        </p:nvPicPr>
        <p:blipFill>
          <a:blip r:embed="rId4"/>
          <a:stretch>
            <a:fillRect/>
          </a:stretch>
        </p:blipFill>
        <p:spPr>
          <a:xfrm>
            <a:off x="7040853" y="1504200"/>
            <a:ext cx="3500438" cy="4536281"/>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1773970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p:txBody>
          <a:bodyPr>
            <a:normAutofit/>
          </a:bodyPr>
          <a:lstStyle/>
          <a:p>
            <a:r>
              <a:rPr lang="en-US" b="1" dirty="0"/>
              <a:t>“I encourage other organizations and leaders to feel a confidence and a comfort in focusing on what you do and how you do it and to trust that that will connect you with other likeminded people</a:t>
            </a:r>
            <a:r>
              <a:rPr lang="en-US" b="1" dirty="0" smtClean="0"/>
              <a:t>.”</a:t>
            </a:r>
            <a:endParaRPr lang="en-US" dirty="0"/>
          </a:p>
        </p:txBody>
      </p:sp>
      <p:sp>
        <p:nvSpPr>
          <p:cNvPr id="2" name="Slide Number Placeholder 1"/>
          <p:cNvSpPr>
            <a:spLocks noGrp="1"/>
          </p:cNvSpPr>
          <p:nvPr>
            <p:ph type="sldNum" sz="quarter" idx="12"/>
          </p:nvPr>
        </p:nvSpPr>
        <p:spPr/>
        <p:txBody>
          <a:bodyPr/>
          <a:lstStyle/>
          <a:p>
            <a:fld id="{5E63619B-EAFD-4001-ABE5-03439B306C9D}" type="slidenum">
              <a:rPr lang="en-US" smtClean="0"/>
              <a:t>5</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852" y="1579181"/>
            <a:ext cx="11431596" cy="2743582"/>
          </a:xfrm>
          <a:prstGeom prst="rect">
            <a:avLst/>
          </a:prstGeom>
        </p:spPr>
      </p:pic>
      <p:sp>
        <p:nvSpPr>
          <p:cNvPr id="8"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mtClean="0"/>
              <a:t>TWITTER: #ResetDevelopment @JeanneBellCP @HaasJrFund @MeyerFoundation</a:t>
            </a:r>
            <a:endParaRPr lang="en-US" dirty="0"/>
          </a:p>
        </p:txBody>
      </p:sp>
    </p:spTree>
    <p:extLst>
      <p:ext uri="{BB962C8B-B14F-4D97-AF65-F5344CB8AC3E}">
        <p14:creationId xmlns:p14="http://schemas.microsoft.com/office/powerpoint/2010/main" val="3049690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smtClean="0">
                <a:solidFill>
                  <a:srgbClr val="C00000"/>
                </a:solidFill>
                <a:latin typeface="Franklin Gothic Medium" panose="020B0603020102020204" pitchFamily="34" charset="0"/>
              </a:rPr>
              <a:t>Fundraising Bright Spots Mindsets</a:t>
            </a:r>
            <a:endParaRPr lang="en-US" i="1" dirty="0">
              <a:solidFill>
                <a:srgbClr val="C00000"/>
              </a:solidFill>
            </a:endParaRPr>
          </a:p>
        </p:txBody>
      </p:sp>
      <p:sp>
        <p:nvSpPr>
          <p:cNvPr id="4" name="Content Placeholder 3"/>
          <p:cNvSpPr>
            <a:spLocks noGrp="1"/>
          </p:cNvSpPr>
          <p:nvPr>
            <p:ph sz="half" idx="1"/>
          </p:nvPr>
        </p:nvSpPr>
        <p:spPr>
          <a:xfrm>
            <a:off x="838200" y="1663787"/>
            <a:ext cx="5181600" cy="4672763"/>
          </a:xfrm>
        </p:spPr>
        <p:txBody>
          <a:bodyPr>
            <a:normAutofit/>
          </a:bodyPr>
          <a:lstStyle/>
          <a:p>
            <a:r>
              <a:rPr lang="en-US" sz="2000" dirty="0">
                <a:solidFill>
                  <a:schemeClr val="bg1">
                    <a:lumMod val="50000"/>
                  </a:schemeClr>
                </a:solidFill>
                <a:latin typeface="Franklin Gothic Medium" panose="020B0603020102020204" pitchFamily="34" charset="0"/>
              </a:rPr>
              <a:t>The decision to raise money from individuals—as well as the approaches used to do so—are steeped in existing organizational values. </a:t>
            </a:r>
            <a:r>
              <a:rPr lang="en-US" sz="2000" dirty="0" smtClean="0">
                <a:solidFill>
                  <a:schemeClr val="bg1">
                    <a:lumMod val="50000"/>
                  </a:schemeClr>
                </a:solidFill>
                <a:latin typeface="Franklin Gothic Medium" panose="020B0603020102020204" pitchFamily="34" charset="0"/>
              </a:rPr>
              <a:t/>
            </a:r>
            <a:br>
              <a:rPr lang="en-US" sz="2000" dirty="0" smtClean="0">
                <a:solidFill>
                  <a:schemeClr val="bg1">
                    <a:lumMod val="50000"/>
                  </a:schemeClr>
                </a:solidFill>
                <a:latin typeface="Franklin Gothic Medium" panose="020B0603020102020204" pitchFamily="34" charset="0"/>
              </a:rPr>
            </a:br>
            <a:endParaRPr lang="en-US" sz="2000" dirty="0" smtClean="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Being </a:t>
            </a:r>
            <a:r>
              <a:rPr lang="en-US" sz="2000" dirty="0">
                <a:solidFill>
                  <a:schemeClr val="bg1">
                    <a:lumMod val="50000"/>
                  </a:schemeClr>
                </a:solidFill>
                <a:latin typeface="Franklin Gothic Medium" panose="020B0603020102020204" pitchFamily="34" charset="0"/>
              </a:rPr>
              <a:t>genuine about who you are and what you stand for as an organization is core to fundraising success. </a:t>
            </a:r>
            <a:r>
              <a:rPr lang="en-US" sz="2000" dirty="0" smtClean="0">
                <a:solidFill>
                  <a:schemeClr val="bg1">
                    <a:lumMod val="50000"/>
                  </a:schemeClr>
                </a:solidFill>
                <a:latin typeface="Franklin Gothic Medium" panose="020B0603020102020204" pitchFamily="34" charset="0"/>
              </a:rPr>
              <a:t/>
            </a:r>
            <a:br>
              <a:rPr lang="en-US" sz="2000" dirty="0" smtClean="0">
                <a:solidFill>
                  <a:schemeClr val="bg1">
                    <a:lumMod val="50000"/>
                  </a:schemeClr>
                </a:solidFill>
                <a:latin typeface="Franklin Gothic Medium" panose="020B0603020102020204" pitchFamily="34" charset="0"/>
              </a:rPr>
            </a:br>
            <a:endParaRPr lang="en-US" sz="2000" dirty="0" smtClean="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Fundraising </a:t>
            </a:r>
            <a:r>
              <a:rPr lang="en-US" sz="2000" dirty="0">
                <a:solidFill>
                  <a:schemeClr val="bg1">
                    <a:lumMod val="50000"/>
                  </a:schemeClr>
                </a:solidFill>
                <a:latin typeface="Franklin Gothic Medium" panose="020B0603020102020204" pitchFamily="34" charset="0"/>
              </a:rPr>
              <a:t>is a form of </a:t>
            </a:r>
            <a:r>
              <a:rPr lang="en-US" sz="2000" dirty="0" smtClean="0">
                <a:solidFill>
                  <a:schemeClr val="bg1">
                    <a:lumMod val="50000"/>
                  </a:schemeClr>
                </a:solidFill>
                <a:latin typeface="Franklin Gothic Medium" panose="020B0603020102020204" pitchFamily="34" charset="0"/>
              </a:rPr>
              <a:t>organizing and </a:t>
            </a:r>
            <a:r>
              <a:rPr lang="en-US" sz="2000" dirty="0">
                <a:solidFill>
                  <a:schemeClr val="bg1">
                    <a:lumMod val="50000"/>
                  </a:schemeClr>
                </a:solidFill>
                <a:latin typeface="Franklin Gothic Medium" panose="020B0603020102020204" pitchFamily="34" charset="0"/>
              </a:rPr>
              <a:t>power-building, not merely a strategy for financing the organization’s work.</a:t>
            </a:r>
          </a:p>
        </p:txBody>
      </p:sp>
      <p:sp>
        <p:nvSpPr>
          <p:cNvPr id="2" name="Slide Number Placeholder 1"/>
          <p:cNvSpPr>
            <a:spLocks noGrp="1"/>
          </p:cNvSpPr>
          <p:nvPr>
            <p:ph type="sldNum" sz="quarter" idx="12"/>
          </p:nvPr>
        </p:nvSpPr>
        <p:spPr/>
        <p:txBody>
          <a:bodyPr/>
          <a:lstStyle/>
          <a:p>
            <a:fld id="{5E63619B-EAFD-4001-ABE5-03439B306C9D}" type="slidenum">
              <a:rPr lang="en-US" smtClean="0"/>
              <a:t>6</a:t>
            </a:fld>
            <a:endParaRPr lang="en-US"/>
          </a:p>
        </p:txBody>
      </p:sp>
      <p:pic>
        <p:nvPicPr>
          <p:cNvPr id="8" name="Content Placeholder 7"/>
          <p:cNvPicPr>
            <a:picLocks noGrp="1" noChangeAspect="1"/>
          </p:cNvPicPr>
          <p:nvPr>
            <p:ph sz="half" idx="2"/>
          </p:nvPr>
        </p:nvPicPr>
        <p:blipFill>
          <a:blip r:embed="rId3"/>
          <a:stretch>
            <a:fillRect/>
          </a:stretch>
        </p:blipFill>
        <p:spPr>
          <a:xfrm>
            <a:off x="7040853" y="1504200"/>
            <a:ext cx="3500438" cy="4536281"/>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204463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p:txBody>
          <a:bodyPr>
            <a:normAutofit/>
          </a:bodyPr>
          <a:lstStyle/>
          <a:p>
            <a:r>
              <a:rPr lang="en-US" b="1" dirty="0"/>
              <a:t>“It’s not about someone being professional or educated in a certain way. It’s really about shedding light on the fact that we already have these skills in communities of color. It’s about making visible and lifting up the resourcefulness that we’ve always had.”</a:t>
            </a:r>
            <a:endParaRPr lang="en-US" dirty="0"/>
          </a:p>
          <a:p>
            <a:pPr>
              <a:spcBef>
                <a:spcPts val="0"/>
              </a:spcBef>
            </a:pPr>
            <a:endParaRPr lang="en-US" sz="2400" dirty="0">
              <a:solidFill>
                <a:schemeClr val="bg1">
                  <a:lumMod val="50000"/>
                </a:schemeClr>
              </a:solidFill>
              <a:latin typeface="Franklin Gothic Medium" panose="020B0603020102020204" pitchFamily="34" charset="0"/>
            </a:endParaRPr>
          </a:p>
        </p:txBody>
      </p:sp>
      <p:sp>
        <p:nvSpPr>
          <p:cNvPr id="2" name="Slide Number Placeholder 1"/>
          <p:cNvSpPr>
            <a:spLocks noGrp="1"/>
          </p:cNvSpPr>
          <p:nvPr>
            <p:ph type="sldNum" sz="quarter" idx="12"/>
          </p:nvPr>
        </p:nvSpPr>
        <p:spPr/>
        <p:txBody>
          <a:bodyPr/>
          <a:lstStyle/>
          <a:p>
            <a:fld id="{5E63619B-EAFD-4001-ABE5-03439B306C9D}" type="slidenum">
              <a:rPr lang="en-US" smtClean="0"/>
              <a:t>7</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379" y="912337"/>
            <a:ext cx="11412542" cy="3410426"/>
          </a:xfrm>
          <a:prstGeom prst="rect">
            <a:avLst/>
          </a:prstGeom>
        </p:spPr>
      </p:pic>
      <p:sp>
        <p:nvSpPr>
          <p:cNvPr id="6"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3547384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smtClean="0">
                <a:solidFill>
                  <a:srgbClr val="C00000"/>
                </a:solidFill>
                <a:latin typeface="Franklin Gothic Medium" panose="020B0603020102020204" pitchFamily="34" charset="0"/>
              </a:rPr>
              <a:t>Fundraising Bright Spots Mindsets</a:t>
            </a:r>
            <a:endParaRPr lang="en-US" i="1" dirty="0">
              <a:solidFill>
                <a:srgbClr val="C00000"/>
              </a:solidFill>
            </a:endParaRPr>
          </a:p>
        </p:txBody>
      </p:sp>
      <p:sp>
        <p:nvSpPr>
          <p:cNvPr id="4" name="Content Placeholder 3"/>
          <p:cNvSpPr>
            <a:spLocks noGrp="1"/>
          </p:cNvSpPr>
          <p:nvPr>
            <p:ph sz="half" idx="1"/>
          </p:nvPr>
        </p:nvSpPr>
        <p:spPr>
          <a:xfrm>
            <a:off x="838200" y="1683587"/>
            <a:ext cx="5181600" cy="4672763"/>
          </a:xfrm>
        </p:spPr>
        <p:txBody>
          <a:bodyPr>
            <a:normAutofit/>
          </a:bodyPr>
          <a:lstStyle/>
          <a:p>
            <a:r>
              <a:rPr lang="en-US" sz="2000" dirty="0" smtClean="0">
                <a:solidFill>
                  <a:schemeClr val="bg1">
                    <a:lumMod val="50000"/>
                  </a:schemeClr>
                </a:solidFill>
                <a:latin typeface="Franklin Gothic Medium" panose="020B0603020102020204" pitchFamily="34" charset="0"/>
              </a:rPr>
              <a:t>Fundraising </a:t>
            </a:r>
            <a:r>
              <a:rPr lang="en-US" sz="2000" dirty="0">
                <a:solidFill>
                  <a:schemeClr val="bg1">
                    <a:lumMod val="50000"/>
                  </a:schemeClr>
                </a:solidFill>
                <a:latin typeface="Franklin Gothic Medium" panose="020B0603020102020204" pitchFamily="34" charset="0"/>
              </a:rPr>
              <a:t>is not the purview of a select group of professionals, but a process, </a:t>
            </a:r>
            <a:r>
              <a:rPr lang="en-US" sz="2000" dirty="0" smtClean="0">
                <a:solidFill>
                  <a:schemeClr val="bg1">
                    <a:lumMod val="50000"/>
                  </a:schemeClr>
                </a:solidFill>
                <a:latin typeface="Franklin Gothic Medium" panose="020B0603020102020204" pitchFamily="34" charset="0"/>
              </a:rPr>
              <a:t>if well-supported</a:t>
            </a:r>
            <a:r>
              <a:rPr lang="en-US" sz="2000" dirty="0">
                <a:solidFill>
                  <a:schemeClr val="bg1">
                    <a:lumMod val="50000"/>
                  </a:schemeClr>
                </a:solidFill>
                <a:latin typeface="Franklin Gothic Medium" panose="020B0603020102020204" pitchFamily="34" charset="0"/>
              </a:rPr>
              <a:t>, that anyone can engage in</a:t>
            </a:r>
            <a:r>
              <a:rPr lang="en-US" sz="2000" dirty="0" smtClean="0">
                <a:solidFill>
                  <a:schemeClr val="bg1">
                    <a:lumMod val="50000"/>
                  </a:schemeClr>
                </a:solidFill>
                <a:latin typeface="Franklin Gothic Medium" panose="020B0603020102020204" pitchFamily="34" charset="0"/>
              </a:rPr>
              <a:t>.</a:t>
            </a:r>
            <a:br>
              <a:rPr lang="en-US" sz="2000" dirty="0" smtClean="0">
                <a:solidFill>
                  <a:schemeClr val="bg1">
                    <a:lumMod val="50000"/>
                  </a:schemeClr>
                </a:solidFill>
                <a:latin typeface="Franklin Gothic Medium" panose="020B0603020102020204" pitchFamily="34" charset="0"/>
              </a:rPr>
            </a:br>
            <a:endParaRPr lang="en-US" sz="2000" dirty="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Development </a:t>
            </a:r>
            <a:r>
              <a:rPr lang="en-US" sz="2000" dirty="0">
                <a:solidFill>
                  <a:schemeClr val="bg1">
                    <a:lumMod val="50000"/>
                  </a:schemeClr>
                </a:solidFill>
                <a:latin typeface="Franklin Gothic Medium" panose="020B0603020102020204" pitchFamily="34" charset="0"/>
              </a:rPr>
              <a:t>directors are </a:t>
            </a:r>
            <a:r>
              <a:rPr lang="en-US" sz="2000" dirty="0" smtClean="0">
                <a:solidFill>
                  <a:schemeClr val="bg1">
                    <a:lumMod val="50000"/>
                  </a:schemeClr>
                </a:solidFill>
                <a:latin typeface="Franklin Gothic Medium" panose="020B0603020102020204" pitchFamily="34" charset="0"/>
              </a:rPr>
              <a:t>organizational leaders </a:t>
            </a:r>
            <a:r>
              <a:rPr lang="en-US" sz="2000" dirty="0">
                <a:solidFill>
                  <a:schemeClr val="bg1">
                    <a:lumMod val="50000"/>
                  </a:schemeClr>
                </a:solidFill>
                <a:latin typeface="Franklin Gothic Medium" panose="020B0603020102020204" pitchFamily="34" charset="0"/>
              </a:rPr>
              <a:t>focused on skill building, </a:t>
            </a:r>
            <a:r>
              <a:rPr lang="en-US" sz="2000" dirty="0" smtClean="0">
                <a:solidFill>
                  <a:schemeClr val="bg1">
                    <a:lumMod val="50000"/>
                  </a:schemeClr>
                </a:solidFill>
                <a:latin typeface="Franklin Gothic Medium" panose="020B0603020102020204" pitchFamily="34" charset="0"/>
              </a:rPr>
              <a:t>culture change</a:t>
            </a:r>
            <a:r>
              <a:rPr lang="en-US" sz="2000" dirty="0">
                <a:solidFill>
                  <a:schemeClr val="bg1">
                    <a:lumMod val="50000"/>
                  </a:schemeClr>
                </a:solidFill>
                <a:latin typeface="Franklin Gothic Medium" panose="020B0603020102020204" pitchFamily="34" charset="0"/>
              </a:rPr>
              <a:t>, and systems development to support others in fundraising</a:t>
            </a:r>
            <a:r>
              <a:rPr lang="en-US" sz="2000" dirty="0" smtClean="0">
                <a:solidFill>
                  <a:schemeClr val="bg1">
                    <a:lumMod val="50000"/>
                  </a:schemeClr>
                </a:solidFill>
                <a:latin typeface="Franklin Gothic Medium" panose="020B0603020102020204" pitchFamily="34" charset="0"/>
              </a:rPr>
              <a:t>.</a:t>
            </a:r>
            <a:br>
              <a:rPr lang="en-US" sz="2000" dirty="0" smtClean="0">
                <a:solidFill>
                  <a:schemeClr val="bg1">
                    <a:lumMod val="50000"/>
                  </a:schemeClr>
                </a:solidFill>
                <a:latin typeface="Franklin Gothic Medium" panose="020B0603020102020204" pitchFamily="34" charset="0"/>
              </a:rPr>
            </a:br>
            <a:endParaRPr lang="en-US" sz="2000" dirty="0">
              <a:solidFill>
                <a:schemeClr val="bg1">
                  <a:lumMod val="50000"/>
                </a:schemeClr>
              </a:solidFill>
              <a:latin typeface="Franklin Gothic Medium" panose="020B0603020102020204" pitchFamily="34" charset="0"/>
            </a:endParaRPr>
          </a:p>
          <a:p>
            <a:r>
              <a:rPr lang="en-US" sz="2000" dirty="0" smtClean="0">
                <a:solidFill>
                  <a:schemeClr val="bg1">
                    <a:lumMod val="50000"/>
                  </a:schemeClr>
                </a:solidFill>
                <a:latin typeface="Franklin Gothic Medium" panose="020B0603020102020204" pitchFamily="34" charset="0"/>
              </a:rPr>
              <a:t>The </a:t>
            </a:r>
            <a:r>
              <a:rPr lang="en-US" sz="2000" dirty="0">
                <a:solidFill>
                  <a:schemeClr val="bg1">
                    <a:lumMod val="50000"/>
                  </a:schemeClr>
                </a:solidFill>
                <a:latin typeface="Franklin Gothic Medium" panose="020B0603020102020204" pitchFamily="34" charset="0"/>
              </a:rPr>
              <a:t>conversation about fundraising goals and progress belongs everywhere. </a:t>
            </a:r>
            <a:r>
              <a:rPr lang="en-US" sz="2000" dirty="0" smtClean="0">
                <a:solidFill>
                  <a:schemeClr val="bg1">
                    <a:lumMod val="50000"/>
                  </a:schemeClr>
                </a:solidFill>
                <a:latin typeface="Franklin Gothic Medium" panose="020B0603020102020204" pitchFamily="34" charset="0"/>
              </a:rPr>
              <a:t>It’s not </a:t>
            </a:r>
            <a:r>
              <a:rPr lang="en-US" sz="2000" dirty="0">
                <a:solidFill>
                  <a:schemeClr val="bg1">
                    <a:lumMod val="50000"/>
                  </a:schemeClr>
                </a:solidFill>
                <a:latin typeface="Franklin Gothic Medium" panose="020B0603020102020204" pitchFamily="34" charset="0"/>
              </a:rPr>
              <a:t>contained in a single department or confined to a single team.</a:t>
            </a:r>
          </a:p>
        </p:txBody>
      </p:sp>
      <p:sp>
        <p:nvSpPr>
          <p:cNvPr id="2" name="Slide Number Placeholder 1"/>
          <p:cNvSpPr>
            <a:spLocks noGrp="1"/>
          </p:cNvSpPr>
          <p:nvPr>
            <p:ph type="sldNum" sz="quarter" idx="12"/>
          </p:nvPr>
        </p:nvSpPr>
        <p:spPr/>
        <p:txBody>
          <a:bodyPr/>
          <a:lstStyle/>
          <a:p>
            <a:fld id="{5E63619B-EAFD-4001-ABE5-03439B306C9D}" type="slidenum">
              <a:rPr lang="en-US" smtClean="0"/>
              <a:t>8</a:t>
            </a:fld>
            <a:endParaRPr lang="en-US"/>
          </a:p>
        </p:txBody>
      </p:sp>
      <p:pic>
        <p:nvPicPr>
          <p:cNvPr id="8" name="Content Placeholder 7"/>
          <p:cNvPicPr>
            <a:picLocks noGrp="1" noChangeAspect="1"/>
          </p:cNvPicPr>
          <p:nvPr>
            <p:ph sz="half" idx="2"/>
          </p:nvPr>
        </p:nvPicPr>
        <p:blipFill>
          <a:blip r:embed="rId3"/>
          <a:stretch>
            <a:fillRect/>
          </a:stretch>
        </p:blipFill>
        <p:spPr>
          <a:xfrm>
            <a:off x="7040853" y="1504200"/>
            <a:ext cx="3500438" cy="4536281"/>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mtClean="0"/>
              <a:t>TWITTER: #ResetDevelopment @JeanneBellCP @HaasJrFund @MeyerFoundation</a:t>
            </a:r>
            <a:endParaRPr lang="en-US" dirty="0"/>
          </a:p>
        </p:txBody>
      </p:sp>
    </p:spTree>
    <p:extLst>
      <p:ext uri="{BB962C8B-B14F-4D97-AF65-F5344CB8AC3E}">
        <p14:creationId xmlns:p14="http://schemas.microsoft.com/office/powerpoint/2010/main" val="2670103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p:txBody>
          <a:bodyPr>
            <a:normAutofit/>
          </a:bodyPr>
          <a:lstStyle/>
          <a:p>
            <a:pPr>
              <a:spcBef>
                <a:spcPts val="0"/>
              </a:spcBef>
            </a:pPr>
            <a:r>
              <a:rPr lang="en-US" b="1" dirty="0"/>
              <a:t>“If NCLR hired a small army of people who were very organized and less passionate, it wouldn’t come through in the same way. They hire people from our community, who reflect our community, who are really passionate about what they are doing. It’s palpable in your interactions with them.”</a:t>
            </a:r>
            <a:endParaRPr lang="en-US" dirty="0"/>
          </a:p>
          <a:p>
            <a:pPr>
              <a:spcBef>
                <a:spcPts val="0"/>
              </a:spcBef>
            </a:pPr>
            <a:endParaRPr lang="en-US" sz="2400" dirty="0">
              <a:solidFill>
                <a:schemeClr val="bg1">
                  <a:lumMod val="50000"/>
                </a:schemeClr>
              </a:solidFill>
              <a:latin typeface="Franklin Gothic Medium" panose="020B0603020102020204" pitchFamily="34" charset="0"/>
            </a:endParaRPr>
          </a:p>
        </p:txBody>
      </p:sp>
      <p:sp>
        <p:nvSpPr>
          <p:cNvPr id="2" name="Slide Number Placeholder 1"/>
          <p:cNvSpPr>
            <a:spLocks noGrp="1"/>
          </p:cNvSpPr>
          <p:nvPr>
            <p:ph type="sldNum" sz="quarter" idx="12"/>
          </p:nvPr>
        </p:nvSpPr>
        <p:spPr/>
        <p:txBody>
          <a:bodyPr/>
          <a:lstStyle/>
          <a:p>
            <a:fld id="{5E63619B-EAFD-4001-ABE5-03439B306C9D}" type="slidenum">
              <a:rPr lang="en-US" smtClean="0"/>
              <a:t>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9946" y="307414"/>
            <a:ext cx="8559407" cy="4015349"/>
          </a:xfrm>
          <a:prstGeom prst="rect">
            <a:avLst/>
          </a:prstGeom>
        </p:spPr>
      </p:pic>
      <p:sp>
        <p:nvSpPr>
          <p:cNvPr id="7" name="Footer Placeholder 5"/>
          <p:cNvSpPr txBox="1">
            <a:spLocks/>
          </p:cNvSpPr>
          <p:nvPr/>
        </p:nvSpPr>
        <p:spPr>
          <a:xfrm>
            <a:off x="3639457" y="6341744"/>
            <a:ext cx="634274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t>TWITTER: #</a:t>
            </a:r>
            <a:r>
              <a:rPr lang="en-US" dirty="0" err="1" smtClean="0"/>
              <a:t>ResetDevelopment</a:t>
            </a:r>
            <a:r>
              <a:rPr lang="en-US" dirty="0" smtClean="0"/>
              <a:t> @JeanneBellCP @</a:t>
            </a:r>
            <a:r>
              <a:rPr lang="en-US" dirty="0" err="1" smtClean="0"/>
              <a:t>HaasJrFund</a:t>
            </a:r>
            <a:r>
              <a:rPr lang="en-US" dirty="0" smtClean="0"/>
              <a:t> @</a:t>
            </a:r>
            <a:r>
              <a:rPr lang="en-US" dirty="0" err="1" smtClean="0"/>
              <a:t>MeyerFoundation</a:t>
            </a:r>
            <a:endParaRPr lang="en-US" dirty="0"/>
          </a:p>
        </p:txBody>
      </p:sp>
    </p:spTree>
    <p:extLst>
      <p:ext uri="{BB962C8B-B14F-4D97-AF65-F5344CB8AC3E}">
        <p14:creationId xmlns:p14="http://schemas.microsoft.com/office/powerpoint/2010/main" val="2641129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441</Words>
  <Application>Microsoft Office PowerPoint</Application>
  <PresentationFormat>Widescreen</PresentationFormat>
  <Paragraphs>67</Paragraphs>
  <Slides>14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Franklin Gothic Medium</vt:lpstr>
      <vt:lpstr>Office Theme</vt:lpstr>
      <vt:lpstr>PowerPoint Presentation</vt:lpstr>
      <vt:lpstr>From UnderDeveloped</vt:lpstr>
      <vt:lpstr>From UnderDeveloped</vt:lpstr>
      <vt:lpstr>Fundraising Bright Spots</vt:lpstr>
      <vt:lpstr>PowerPoint Presentation</vt:lpstr>
      <vt:lpstr>Fundraising Bright Spots Mindsets</vt:lpstr>
      <vt:lpstr>PowerPoint Presentation</vt:lpstr>
      <vt:lpstr>Fundraising Bright Spots Mindsets</vt:lpstr>
      <vt:lpstr>PowerPoint Presentation</vt:lpstr>
      <vt:lpstr>Fundraising Bright Spots Mindsets</vt:lpstr>
      <vt:lpstr>PowerPoint Presentation</vt:lpstr>
      <vt:lpstr>Fundraising Bright Spots Mindsets</vt:lpstr>
      <vt:lpstr>Discussion Questions: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Jeanne Bell</dc:creator>
  <cp:lastModifiedBy>Rumsha Ahmed</cp:lastModifiedBy>
  <cp:revision>14</cp:revision>
  <dcterms:created xsi:type="dcterms:W3CDTF">2016-04-26T17:23:38Z</dcterms:created>
  <dcterms:modified xsi:type="dcterms:W3CDTF">2016-05-20T13:46:37Z</dcterms:modified>
</cp:coreProperties>
</file>