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9" r:id="rId2"/>
    <p:sldId id="296" r:id="rId3"/>
    <p:sldId id="305" r:id="rId4"/>
    <p:sldId id="286" r:id="rId5"/>
    <p:sldId id="304" r:id="rId6"/>
    <p:sldId id="303" r:id="rId7"/>
    <p:sldId id="301" r:id="rId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406"/>
    <a:srgbClr val="6C9952"/>
    <a:srgbClr val="CCCCCC"/>
    <a:srgbClr val="BFBFBF"/>
    <a:srgbClr val="FF00FF"/>
    <a:srgbClr val="CCCC00"/>
    <a:srgbClr val="FFCC0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2" autoAdjust="0"/>
    <p:restoredTop sz="90668" autoAdjust="0"/>
  </p:normalViewPr>
  <p:slideViewPr>
    <p:cSldViewPr>
      <p:cViewPr varScale="1">
        <p:scale>
          <a:sx n="99" d="100"/>
          <a:sy n="99" d="100"/>
        </p:scale>
        <p:origin x="23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1920" y="-84"/>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B6E63B76-E7B5-49AB-B106-5E52E7D38E03}" type="datetimeFigureOut">
              <a:rPr lang="en-US" smtClean="0"/>
              <a:t>5/26/2016</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D3A81FA6-BBC3-4AA6-9677-0692F0EB83C7}" type="slidenum">
              <a:rPr lang="en-US" smtClean="0"/>
              <a:t>‹#›</a:t>
            </a:fld>
            <a:endParaRPr lang="en-US"/>
          </a:p>
        </p:txBody>
      </p:sp>
    </p:spTree>
    <p:extLst>
      <p:ext uri="{BB962C8B-B14F-4D97-AF65-F5344CB8AC3E}">
        <p14:creationId xmlns:p14="http://schemas.microsoft.com/office/powerpoint/2010/main" val="120051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461" tIns="47231" rIns="94461" bIns="47231" rtlCol="0"/>
          <a:lstStyle>
            <a:lvl1pPr algn="l">
              <a:defRPr sz="1200"/>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461" tIns="47231" rIns="94461" bIns="47231" rtlCol="0"/>
          <a:lstStyle>
            <a:lvl1pPr algn="r">
              <a:defRPr sz="1200"/>
            </a:lvl1pPr>
          </a:lstStyle>
          <a:p>
            <a:fld id="{A7715FFD-3994-4AD4-94E0-C8202E0DCE26}" type="datetimeFigureOut">
              <a:rPr lang="en-US" smtClean="0"/>
              <a:t>5/26/2016</a:t>
            </a:fld>
            <a:endParaRPr lang="en-US"/>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461" tIns="47231" rIns="94461" bIns="47231"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461" tIns="47231" rIns="94461" bIns="472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917422"/>
            <a:ext cx="3077739" cy="469424"/>
          </a:xfrm>
          <a:prstGeom prst="rect">
            <a:avLst/>
          </a:prstGeom>
        </p:spPr>
        <p:txBody>
          <a:bodyPr vert="horz" lIns="94461" tIns="47231" rIns="94461" bIns="4723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461" tIns="47231" rIns="94461" bIns="47231" rtlCol="0" anchor="b"/>
          <a:lstStyle>
            <a:lvl1pPr algn="r">
              <a:defRPr sz="1200"/>
            </a:lvl1pPr>
          </a:lstStyle>
          <a:p>
            <a:fld id="{B1279520-E1E2-4A88-BDCA-E87BB2915F42}" type="slidenum">
              <a:rPr lang="en-US" smtClean="0"/>
              <a:t>‹#›</a:t>
            </a:fld>
            <a:endParaRPr lang="en-US"/>
          </a:p>
        </p:txBody>
      </p:sp>
    </p:spTree>
    <p:extLst>
      <p:ext uri="{BB962C8B-B14F-4D97-AF65-F5344CB8AC3E}">
        <p14:creationId xmlns:p14="http://schemas.microsoft.com/office/powerpoint/2010/main" val="364626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9520-E1E2-4A88-BDCA-E87BB2915F42}" type="slidenum">
              <a:rPr lang="en-US" smtClean="0"/>
              <a:t>1</a:t>
            </a:fld>
            <a:endParaRPr lang="en-US"/>
          </a:p>
        </p:txBody>
      </p:sp>
    </p:spTree>
    <p:extLst>
      <p:ext uri="{BB962C8B-B14F-4D97-AF65-F5344CB8AC3E}">
        <p14:creationId xmlns:p14="http://schemas.microsoft.com/office/powerpoint/2010/main" val="126564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2693903"/>
          </a:xfrm>
        </p:spPr>
        <p:txBody>
          <a:bodyPr/>
          <a:lstStyle/>
          <a:p>
            <a:pPr lvl="0"/>
            <a:r>
              <a:rPr lang="en-US" dirty="0" smtClean="0"/>
              <a:t>In February 2014, </a:t>
            </a:r>
            <a:r>
              <a:rPr lang="en-US" dirty="0"/>
              <a:t>a diverse group of seven funders came together to focus on increasing openness in philanthropy, and especially on listening to the people we ultimately seek to </a:t>
            </a:r>
            <a:r>
              <a:rPr lang="en-US" dirty="0" smtClean="0"/>
              <a:t>help. </a:t>
            </a:r>
            <a:endParaRPr lang="en-US" dirty="0"/>
          </a:p>
          <a:p>
            <a:pPr lvl="0"/>
            <a:endParaRPr lang="en-US" dirty="0"/>
          </a:p>
          <a:p>
            <a:pPr lvl="0"/>
            <a:r>
              <a:rPr lang="en-US" dirty="0" smtClean="0"/>
              <a:t>Over the next 11 months, we moved</a:t>
            </a:r>
            <a:r>
              <a:rPr lang="en-US" baseline="0" dirty="0" smtClean="0"/>
              <a:t> from gathering as a group of funders who had never worked together before to launching our first portfolio of great grantees. </a:t>
            </a:r>
            <a:r>
              <a:rPr lang="en-US" dirty="0" smtClean="0"/>
              <a:t>In July 2014 we created a</a:t>
            </a:r>
            <a:r>
              <a:rPr lang="en-US" baseline="0" dirty="0" smtClean="0"/>
              <a:t> compelling</a:t>
            </a:r>
            <a:r>
              <a:rPr lang="en-US" dirty="0" smtClean="0"/>
              <a:t> theory </a:t>
            </a:r>
            <a:r>
              <a:rPr lang="en-US" dirty="0"/>
              <a:t>of change about openness and feedback loops </a:t>
            </a:r>
            <a:r>
              <a:rPr lang="en-US" baseline="0" dirty="0" smtClean="0"/>
              <a:t>and collectively committed</a:t>
            </a:r>
            <a:r>
              <a:rPr lang="en-US" dirty="0" smtClean="0"/>
              <a:t> $18m over three years to this work. In September 2014, we launched </a:t>
            </a:r>
            <a:r>
              <a:rPr lang="en-US" dirty="0"/>
              <a:t>an open RFP </a:t>
            </a:r>
            <a:r>
              <a:rPr lang="en-US" dirty="0" smtClean="0"/>
              <a:t>process on our new website, in November 2014 we </a:t>
            </a:r>
            <a:r>
              <a:rPr lang="en-US" dirty="0"/>
              <a:t>made our first grant decisions and in </a:t>
            </a:r>
            <a:r>
              <a:rPr lang="en-US" dirty="0" smtClean="0"/>
              <a:t>December 2014 we made $5.2M in grants. </a:t>
            </a:r>
            <a:r>
              <a:rPr lang="en-US" dirty="0"/>
              <a:t>That is like the speed of sound in philanthropy time!  </a:t>
            </a:r>
          </a:p>
          <a:p>
            <a:pPr lvl="0"/>
            <a:endParaRPr lang="en-US" dirty="0"/>
          </a:p>
          <a:p>
            <a:pPr lvl="0"/>
            <a:r>
              <a:rPr lang="en-US" dirty="0" smtClean="0">
                <a:solidFill>
                  <a:srgbClr val="FFFF00"/>
                </a:solidFill>
                <a:effectLst>
                  <a:outerShdw blurRad="38100" dist="38100" dir="2700000" algn="tl">
                    <a:srgbClr val="000000">
                      <a:alpha val="43137"/>
                    </a:srgbClr>
                  </a:outerShdw>
                </a:effectLst>
              </a:rPr>
              <a:t>CLICK:</a:t>
            </a:r>
            <a:r>
              <a:rPr lang="en-US" dirty="0" smtClean="0"/>
              <a:t> During </a:t>
            </a:r>
            <a:r>
              <a:rPr lang="en-US" dirty="0"/>
              <a:t>this </a:t>
            </a:r>
            <a:r>
              <a:rPr lang="en-US" dirty="0" smtClean="0"/>
              <a:t>grant making </a:t>
            </a:r>
            <a:r>
              <a:rPr lang="en-US" dirty="0"/>
              <a:t>cycle, we were pleased that two </a:t>
            </a:r>
            <a:r>
              <a:rPr lang="en-US" dirty="0" smtClean="0"/>
              <a:t>additional funders </a:t>
            </a:r>
            <a:r>
              <a:rPr lang="en-US" dirty="0"/>
              <a:t>joined as well, as co-funders on specific grants. </a:t>
            </a:r>
          </a:p>
        </p:txBody>
      </p:sp>
      <p:sp>
        <p:nvSpPr>
          <p:cNvPr id="4" name="Slide Number Placeholder 3"/>
          <p:cNvSpPr>
            <a:spLocks noGrp="1"/>
          </p:cNvSpPr>
          <p:nvPr>
            <p:ph type="sldNum" sz="quarter" idx="10"/>
          </p:nvPr>
        </p:nvSpPr>
        <p:spPr/>
        <p:txBody>
          <a:bodyPr/>
          <a:lstStyle/>
          <a:p>
            <a:fld id="{B1279520-E1E2-4A88-BDCA-E87BB2915F42}" type="slidenum">
              <a:rPr lang="en-US" smtClean="0"/>
              <a:t>2</a:t>
            </a:fld>
            <a:endParaRPr lang="en-US"/>
          </a:p>
        </p:txBody>
      </p:sp>
    </p:spTree>
    <p:extLst>
      <p:ext uri="{BB962C8B-B14F-4D97-AF65-F5344CB8AC3E}">
        <p14:creationId xmlns:p14="http://schemas.microsoft.com/office/powerpoint/2010/main" val="14905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9520-E1E2-4A88-BDCA-E87BB2915F42}" type="slidenum">
              <a:rPr lang="en-US" smtClean="0"/>
              <a:t>3</a:t>
            </a:fld>
            <a:endParaRPr lang="en-US"/>
          </a:p>
        </p:txBody>
      </p:sp>
    </p:spTree>
    <p:extLst>
      <p:ext uri="{BB962C8B-B14F-4D97-AF65-F5344CB8AC3E}">
        <p14:creationId xmlns:p14="http://schemas.microsoft.com/office/powerpoint/2010/main" val="126564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265" y="4459527"/>
            <a:ext cx="6458858" cy="4224814"/>
          </a:xfrm>
        </p:spPr>
        <p:txBody>
          <a:bodyPr/>
          <a:lstStyle/>
          <a:p>
            <a:pPr lvl="1"/>
            <a:r>
              <a:rPr lang="en-US" dirty="0" smtClean="0"/>
              <a:t>The </a:t>
            </a:r>
            <a:r>
              <a:rPr lang="en-US" dirty="0"/>
              <a:t>Center for Employment Opportunity </a:t>
            </a:r>
            <a:r>
              <a:rPr lang="en-US" dirty="0" smtClean="0"/>
              <a:t>– </a:t>
            </a:r>
            <a:r>
              <a:rPr lang="en-US" dirty="0"/>
              <a:t>or CEO </a:t>
            </a:r>
            <a:r>
              <a:rPr lang="en-US" dirty="0" smtClean="0"/>
              <a:t>– helps </a:t>
            </a:r>
            <a:r>
              <a:rPr lang="en-US" dirty="0"/>
              <a:t>people who are coming home from prison to enter the workforce. </a:t>
            </a:r>
            <a:r>
              <a:rPr lang="en-US" dirty="0" smtClean="0"/>
              <a:t> They have helped place more than 17,000 formerly incarcerated individuals into</a:t>
            </a:r>
            <a:r>
              <a:rPr lang="en-US" baseline="0" dirty="0" smtClean="0"/>
              <a:t> secure, full-time employment. </a:t>
            </a:r>
          </a:p>
          <a:p>
            <a:pPr lvl="1"/>
            <a:endParaRPr lang="en-US" baseline="0" dirty="0" smtClean="0"/>
          </a:p>
          <a:p>
            <a:pPr lvl="1"/>
            <a:r>
              <a:rPr lang="en-US" dirty="0" smtClean="0"/>
              <a:t>They have conducted the most rigorous of studies – a random controlled trial and have strong evidence</a:t>
            </a:r>
            <a:r>
              <a:rPr lang="en-US" baseline="0" dirty="0" smtClean="0"/>
              <a:t> that the </a:t>
            </a:r>
            <a:r>
              <a:rPr lang="en-US" dirty="0" smtClean="0"/>
              <a:t>CEO </a:t>
            </a:r>
            <a:r>
              <a:rPr lang="en-US" dirty="0"/>
              <a:t>model </a:t>
            </a:r>
            <a:r>
              <a:rPr lang="en-US" dirty="0" smtClean="0"/>
              <a:t>is</a:t>
            </a:r>
            <a:r>
              <a:rPr lang="en-US" baseline="0" dirty="0" smtClean="0"/>
              <a:t> successful at helping people stabilize their lives.</a:t>
            </a:r>
            <a:r>
              <a:rPr lang="en-US" dirty="0" smtClean="0"/>
              <a:t> </a:t>
            </a:r>
            <a:endParaRPr lang="en-US" dirty="0"/>
          </a:p>
          <a:p>
            <a:r>
              <a:rPr lang="en-US" b="1" dirty="0"/>
              <a:t> </a:t>
            </a:r>
            <a:endParaRPr lang="en-US" dirty="0"/>
          </a:p>
          <a:p>
            <a:pPr lvl="1"/>
            <a:r>
              <a:rPr lang="en-US" dirty="0"/>
              <a:t>CEO is a rigorous program. Participants wear a “Passport to Success” around their necks every day to track their progress. It gets signed daily, and when a supervisor signs, participants get feedback about how they did that day. They get feedback </a:t>
            </a:r>
            <a:r>
              <a:rPr lang="en-US" dirty="0" smtClean="0"/>
              <a:t>every single day but </a:t>
            </a:r>
            <a:r>
              <a:rPr lang="en-US" dirty="0"/>
              <a:t>had few chances to give any feedback. </a:t>
            </a:r>
            <a:endParaRPr lang="en-US" dirty="0" smtClean="0"/>
          </a:p>
          <a:p>
            <a:pPr lvl="1"/>
            <a:r>
              <a:rPr lang="en-US" dirty="0"/>
              <a:t> </a:t>
            </a:r>
          </a:p>
          <a:p>
            <a:pPr lvl="1"/>
            <a:r>
              <a:rPr lang="en-US" dirty="0"/>
              <a:t>When CEO’s CEO, Sam </a:t>
            </a:r>
            <a:r>
              <a:rPr lang="en-US" dirty="0" smtClean="0"/>
              <a:t>Schaeffer</a:t>
            </a:r>
            <a:r>
              <a:rPr lang="en-US" dirty="0"/>
              <a:t>, heard about the Fund for Shared Insight grant, he knew it was the right opportunity at the right time. They wanted to get more systematic about feedback. </a:t>
            </a:r>
          </a:p>
          <a:p>
            <a:r>
              <a:rPr lang="en-US" dirty="0"/>
              <a:t> </a:t>
            </a:r>
          </a:p>
          <a:p>
            <a:pPr lvl="1"/>
            <a:r>
              <a:rPr lang="en-US" dirty="0"/>
              <a:t>Unlike </a:t>
            </a:r>
            <a:r>
              <a:rPr lang="en-US" dirty="0" err="1"/>
              <a:t>YouthTruth</a:t>
            </a:r>
            <a:r>
              <a:rPr lang="en-US" dirty="0"/>
              <a:t> that has a very developed feedback system for students, </a:t>
            </a:r>
            <a:r>
              <a:rPr lang="en-US" dirty="0" smtClean="0"/>
              <a:t>the Fund for Shared Insight is funding CEO to roll out their feedback system for the first </a:t>
            </a:r>
            <a:r>
              <a:rPr lang="en-US" dirty="0"/>
              <a:t>time. They are trying out several different things, including adapting the Net Promoter </a:t>
            </a:r>
            <a:r>
              <a:rPr lang="en-US" dirty="0" smtClean="0"/>
              <a:t>System </a:t>
            </a:r>
            <a:r>
              <a:rPr lang="en-US" dirty="0"/>
              <a:t>(or NPS) – a customer feedback tool developed in the business </a:t>
            </a:r>
            <a:r>
              <a:rPr lang="en-US" dirty="0" smtClean="0"/>
              <a:t>sector</a:t>
            </a:r>
            <a:r>
              <a:rPr lang="en-US" dirty="0"/>
              <a:t>. </a:t>
            </a:r>
            <a:endParaRPr lang="en-US" dirty="0" smtClean="0"/>
          </a:p>
          <a:p>
            <a:pPr lvl="1"/>
            <a:endParaRPr lang="en-US" dirty="0" smtClean="0"/>
          </a:p>
          <a:p>
            <a:pPr lvl="1"/>
            <a:r>
              <a:rPr lang="en-US" dirty="0" smtClean="0"/>
              <a:t>Since implementing</a:t>
            </a:r>
            <a:r>
              <a:rPr lang="en-US" baseline="0" dirty="0" smtClean="0"/>
              <a:t> their constituent voice system in July 2015, CEO has already learned about ways they can improve their program in response to feedback. For example, changing their morning training session from 7am to 8am to facilitate transportation to these sessions (they’d been holding them at 7am for 11 years!). They also heard the participants wished their job coaches has smartphones so they could be more accessible to them in real time. CEO has now issued all of their job </a:t>
            </a:r>
            <a:r>
              <a:rPr lang="en-US" baseline="0" smtClean="0"/>
              <a:t>coaches smartphones. </a:t>
            </a:r>
          </a:p>
          <a:p>
            <a:pPr lvl="1"/>
            <a:endParaRPr lang="en-US" smtClean="0"/>
          </a:p>
          <a:p>
            <a:pPr lvl="1"/>
            <a:r>
              <a:rPr lang="en-US" dirty="0" smtClean="0"/>
              <a:t>We </a:t>
            </a:r>
            <a:r>
              <a:rPr lang="en-US" dirty="0"/>
              <a:t>are eager to continue to learn alongside Sam and CEO in the years </a:t>
            </a:r>
            <a:r>
              <a:rPr lang="en-US" dirty="0" smtClean="0"/>
              <a:t>ahead as they collect feedback about different aspects of the program, and also the relationship between</a:t>
            </a:r>
            <a:r>
              <a:rPr lang="en-US" baseline="0" dirty="0" smtClean="0"/>
              <a:t> </a:t>
            </a:r>
            <a:r>
              <a:rPr lang="en-US" dirty="0" smtClean="0"/>
              <a:t>the participants and staff. </a:t>
            </a:r>
          </a:p>
          <a:p>
            <a:pPr lvl="1"/>
            <a:endParaRPr lang="en-US" b="1" dirty="0" smtClean="0"/>
          </a:p>
          <a:p>
            <a:pPr lvl="1"/>
            <a:r>
              <a:rPr lang="en-US" b="1" dirty="0"/>
              <a:t> </a:t>
            </a:r>
            <a:endParaRPr lang="en-US" dirty="0"/>
          </a:p>
        </p:txBody>
      </p:sp>
      <p:sp>
        <p:nvSpPr>
          <p:cNvPr id="4" name="Slide Number Placeholder 3"/>
          <p:cNvSpPr>
            <a:spLocks noGrp="1"/>
          </p:cNvSpPr>
          <p:nvPr>
            <p:ph type="sldNum" sz="quarter" idx="10"/>
          </p:nvPr>
        </p:nvSpPr>
        <p:spPr/>
        <p:txBody>
          <a:bodyPr/>
          <a:lstStyle/>
          <a:p>
            <a:fld id="{B1279520-E1E2-4A88-BDCA-E87BB2915F42}" type="slidenum">
              <a:rPr lang="en-US" smtClean="0"/>
              <a:t>4</a:t>
            </a:fld>
            <a:endParaRPr lang="en-US"/>
          </a:p>
        </p:txBody>
      </p:sp>
    </p:spTree>
    <p:extLst>
      <p:ext uri="{BB962C8B-B14F-4D97-AF65-F5344CB8AC3E}">
        <p14:creationId xmlns:p14="http://schemas.microsoft.com/office/powerpoint/2010/main" val="387261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2693903"/>
          </a:xfrm>
        </p:spPr>
        <p:txBody>
          <a:bodyPr/>
          <a:lstStyle/>
          <a:p>
            <a:pPr lvl="0"/>
            <a:endParaRPr lang="en-US" dirty="0"/>
          </a:p>
        </p:txBody>
      </p:sp>
      <p:sp>
        <p:nvSpPr>
          <p:cNvPr id="4" name="Slide Number Placeholder 3"/>
          <p:cNvSpPr>
            <a:spLocks noGrp="1"/>
          </p:cNvSpPr>
          <p:nvPr>
            <p:ph type="sldNum" sz="quarter" idx="10"/>
          </p:nvPr>
        </p:nvSpPr>
        <p:spPr/>
        <p:txBody>
          <a:bodyPr/>
          <a:lstStyle/>
          <a:p>
            <a:fld id="{B1279520-E1E2-4A88-BDCA-E87BB2915F42}" type="slidenum">
              <a:rPr lang="en-US" smtClean="0"/>
              <a:t>5</a:t>
            </a:fld>
            <a:endParaRPr lang="en-US"/>
          </a:p>
        </p:txBody>
      </p:sp>
    </p:spTree>
    <p:extLst>
      <p:ext uri="{BB962C8B-B14F-4D97-AF65-F5344CB8AC3E}">
        <p14:creationId xmlns:p14="http://schemas.microsoft.com/office/powerpoint/2010/main" val="14905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that exploration, we were inspired by the spirit of the Net Promoter System, or NPS – a tool that caught fire in the business world over a decade ago for predicting customer loyalty and future company growth. It is simple – three questions – and enables closing the loop and building benchmarks. Most of you have probably answered many net promoter type of questions. </a:t>
            </a:r>
            <a:r>
              <a:rPr lang="en-US" dirty="0" smtClean="0"/>
              <a:t>The</a:t>
            </a:r>
            <a:r>
              <a:rPr lang="en-US" baseline="0" dirty="0" smtClean="0"/>
              <a:t> first question is called the ‘recommend’ question, and it is asked of an organization’s current clients or customers, who are familiar with what services they offer. CLICK</a:t>
            </a:r>
          </a:p>
          <a:p>
            <a:pPr lvl="0"/>
            <a:endParaRPr lang="en-US" baseline="0" dirty="0" smtClean="0"/>
          </a:p>
          <a:p>
            <a:pPr lvl="0"/>
            <a:r>
              <a:rPr lang="en-US" baseline="0" dirty="0" smtClean="0"/>
              <a:t>In a nonprofit context, the recommend question might be, “if you had a friend who needed help getting a job,” or if you had a friend who needed “food for their family this month… how likely would you be to recommend our program?”</a:t>
            </a:r>
            <a:endParaRPr lang="en-US" baseline="0" dirty="0"/>
          </a:p>
          <a:p>
            <a:pPr lvl="0"/>
            <a:endParaRPr lang="en-US" b="1" baseline="0" dirty="0"/>
          </a:p>
          <a:p>
            <a:pPr lvl="0"/>
            <a:r>
              <a:rPr lang="en-US" b="0" baseline="0" dirty="0" smtClean="0"/>
              <a:t>The question is answered on a scale of 0-10 and it’s v</a:t>
            </a:r>
            <a:r>
              <a:rPr lang="en-US" b="0" dirty="0" smtClean="0"/>
              <a:t>ery </a:t>
            </a:r>
            <a:r>
              <a:rPr lang="en-US" b="0" dirty="0"/>
              <a:t>simple to calculate a </a:t>
            </a:r>
            <a:r>
              <a:rPr lang="en-US" b="0" dirty="0" smtClean="0"/>
              <a:t>numeric score and having a score allows for the development of benchmarks with organizations in the same field.  </a:t>
            </a:r>
          </a:p>
          <a:p>
            <a:pPr lvl="0"/>
            <a:endParaRPr lang="en-US" dirty="0" smtClean="0"/>
          </a:p>
          <a:p>
            <a:pPr lvl="0"/>
            <a:r>
              <a:rPr lang="en-US" dirty="0" smtClean="0"/>
              <a:t>Then</a:t>
            </a:r>
            <a:r>
              <a:rPr lang="en-US" baseline="0" dirty="0" smtClean="0"/>
              <a:t> i</a:t>
            </a:r>
            <a:r>
              <a:rPr lang="en-US" dirty="0" smtClean="0"/>
              <a:t>t’s critically</a:t>
            </a:r>
            <a:r>
              <a:rPr lang="en-US" baseline="0" dirty="0" smtClean="0"/>
              <a:t> important to follow up with at least 1-2 open ended questions (CLICK) like:</a:t>
            </a:r>
          </a:p>
          <a:p>
            <a:pPr marL="173833" indent="-173833">
              <a:buFontTx/>
              <a:buChar char="-"/>
            </a:pPr>
            <a:r>
              <a:rPr lang="en-US" baseline="0" dirty="0" smtClean="0"/>
              <a:t>What does our organization do well? And</a:t>
            </a:r>
          </a:p>
          <a:p>
            <a:pPr marL="173833" indent="-173833">
              <a:buFontTx/>
              <a:buChar char="-"/>
            </a:pPr>
            <a:r>
              <a:rPr lang="en-US" baseline="0" dirty="0" smtClean="0"/>
              <a:t>How can we improve? </a:t>
            </a:r>
          </a:p>
          <a:p>
            <a:endParaRPr lang="en-US" baseline="0" dirty="0" smtClean="0"/>
          </a:p>
          <a:p>
            <a:r>
              <a:rPr lang="en-US" dirty="0" smtClean="0"/>
              <a:t>We </a:t>
            </a:r>
            <a:r>
              <a:rPr lang="en-US" dirty="0"/>
              <a:t>know that some of the most powerful feedback is in </a:t>
            </a:r>
            <a:r>
              <a:rPr lang="en-US" dirty="0" smtClean="0"/>
              <a:t>these “</a:t>
            </a:r>
            <a:r>
              <a:rPr lang="en-US" dirty="0" err="1" smtClean="0"/>
              <a:t>verbatims</a:t>
            </a:r>
            <a:r>
              <a:rPr lang="en-US" dirty="0" smtClean="0"/>
              <a:t>” – the chance for clients to share their</a:t>
            </a:r>
            <a:r>
              <a:rPr lang="en-US" baseline="0" dirty="0" smtClean="0"/>
              <a:t> experience and what’s on their minds in their own words.</a:t>
            </a:r>
            <a:endParaRPr lang="en-US" dirty="0" smtClean="0"/>
          </a:p>
          <a:p>
            <a:pPr lvl="0"/>
            <a:endParaRPr lang="en-US" dirty="0" smtClean="0"/>
          </a:p>
          <a:p>
            <a:pPr defTabSz="927110">
              <a:defRPr/>
            </a:pPr>
            <a:r>
              <a:rPr lang="en-US" dirty="0" smtClean="0"/>
              <a:t>A lot of research has gone into establishing both the scale and the</a:t>
            </a:r>
            <a:r>
              <a:rPr lang="en-US" baseline="0" dirty="0" smtClean="0"/>
              <a:t> “recommend” language for customers and for employees. NPS has migrated to the social sector largely as a feedback tool for volunteers, board members and donors. </a:t>
            </a:r>
            <a:r>
              <a:rPr lang="en-US" dirty="0" smtClean="0"/>
              <a:t>We don’t know if NPS itself is the answer – in some or all cases – but it has provided an intriguing jumping off point to think about how we support many more nonprofits to use high-quality feedback loops. </a:t>
            </a:r>
          </a:p>
          <a:p>
            <a:pPr defTabSz="927110">
              <a:defRPr/>
            </a:pPr>
            <a:endParaRPr lang="en-US" baseline="0" dirty="0" smtClean="0"/>
          </a:p>
          <a:p>
            <a:pPr defTabSz="927110">
              <a:defRPr/>
            </a:pPr>
            <a:r>
              <a:rPr lang="en-US" baseline="0" dirty="0" smtClean="0"/>
              <a:t>We are eager to try it out with end beneficiaries, both these standardized questions and the option for nonprofits to add custom questions as well.</a:t>
            </a:r>
            <a:r>
              <a:rPr lang="en-US" dirty="0"/>
              <a:t> </a:t>
            </a:r>
            <a:r>
              <a:rPr lang="en-US" dirty="0" smtClean="0"/>
              <a:t>We enter this work open-minded and flexible –and hope </a:t>
            </a:r>
            <a:r>
              <a:rPr lang="en-US" dirty="0"/>
              <a:t>to learn and add to the experience base. We will share learning and adjust course as we go.</a:t>
            </a:r>
          </a:p>
          <a:p>
            <a:r>
              <a:rPr lang="en-US" b="1" dirty="0"/>
              <a:t> </a:t>
            </a:r>
            <a:endParaRPr lang="en-US" dirty="0"/>
          </a:p>
          <a:p>
            <a:pPr lvl="0"/>
            <a:r>
              <a:rPr lang="en-US" dirty="0"/>
              <a:t>Given all </a:t>
            </a:r>
            <a:r>
              <a:rPr lang="en-US" dirty="0" smtClean="0"/>
              <a:t>this</a:t>
            </a:r>
            <a:r>
              <a:rPr lang="en-US" baseline="0" dirty="0" smtClean="0"/>
              <a:t>, </a:t>
            </a:r>
            <a:r>
              <a:rPr lang="en-US" dirty="0" smtClean="0"/>
              <a:t>the Fund for Shared Insight is excited to</a:t>
            </a:r>
            <a:r>
              <a:rPr lang="en-US" baseline="0" dirty="0" smtClean="0"/>
              <a:t> launch </a:t>
            </a:r>
            <a:r>
              <a:rPr lang="en-US" dirty="0" smtClean="0"/>
              <a:t>LISTEN </a:t>
            </a:r>
            <a:r>
              <a:rPr lang="en-US" dirty="0"/>
              <a:t>FOR </a:t>
            </a:r>
            <a:r>
              <a:rPr lang="en-US" dirty="0" smtClean="0"/>
              <a:t>GOOD, which is going to take the spirit of the Net Promoter System and try it out with nonprofits from around the country. </a:t>
            </a:r>
            <a:r>
              <a:rPr lang="en-US" dirty="0"/>
              <a:t>(CLICK for header)</a:t>
            </a:r>
          </a:p>
          <a:p>
            <a:endParaRPr lang="en-US" dirty="0"/>
          </a:p>
        </p:txBody>
      </p:sp>
      <p:sp>
        <p:nvSpPr>
          <p:cNvPr id="4" name="Slide Number Placeholder 3"/>
          <p:cNvSpPr>
            <a:spLocks noGrp="1"/>
          </p:cNvSpPr>
          <p:nvPr>
            <p:ph type="sldNum" sz="quarter" idx="10"/>
          </p:nvPr>
        </p:nvSpPr>
        <p:spPr/>
        <p:txBody>
          <a:bodyPr/>
          <a:lstStyle/>
          <a:p>
            <a:fld id="{B1279520-E1E2-4A88-BDCA-E87BB2915F42}" type="slidenum">
              <a:rPr lang="en-US" smtClean="0"/>
              <a:t>6</a:t>
            </a:fld>
            <a:endParaRPr lang="en-US"/>
          </a:p>
        </p:txBody>
      </p:sp>
    </p:spTree>
    <p:extLst>
      <p:ext uri="{BB962C8B-B14F-4D97-AF65-F5344CB8AC3E}">
        <p14:creationId xmlns:p14="http://schemas.microsoft.com/office/powerpoint/2010/main" val="352046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9520-E1E2-4A88-BDCA-E87BB2915F42}" type="slidenum">
              <a:rPr lang="en-US" smtClean="0"/>
              <a:t>7</a:t>
            </a:fld>
            <a:endParaRPr lang="en-US"/>
          </a:p>
        </p:txBody>
      </p:sp>
    </p:spTree>
    <p:extLst>
      <p:ext uri="{BB962C8B-B14F-4D97-AF65-F5344CB8AC3E}">
        <p14:creationId xmlns:p14="http://schemas.microsoft.com/office/powerpoint/2010/main" val="126564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53B66-A7D0-4416-879D-77A7160C8158}"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280147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A2017-9314-47C9-990F-9FD1C65E962E}"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179491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5720C-E6E4-4B56-BD3F-60FAF12AF126}"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7981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6308C-D38C-4CE8-979C-0C646116A79A}"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148234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0AE19-E84A-41AB-A95B-5C740C571F54}"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25186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6EAAE0-D89A-48E8-9E8A-2F7D574C5633}" type="datetime1">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223504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239731-24E2-4D91-AF86-B5B30CF99F2B}" type="datetime1">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24112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505EDC-E416-4899-A373-BE32BFACD8E5}" type="datetime1">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185675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4CB92-36CC-4587-B1F2-6F90BE39C530}" type="datetime1">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65488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EEB51-8886-4A40-B280-6A76DDCB8EE0}" type="datetime1">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98098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EA28E-8E45-4099-82BB-037BF2954E7E}" type="datetime1">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938A0-3389-4FF3-8797-F8CC854DC6C4}" type="slidenum">
              <a:rPr lang="en-US" smtClean="0"/>
              <a:t>‹#›</a:t>
            </a:fld>
            <a:endParaRPr lang="en-US"/>
          </a:p>
        </p:txBody>
      </p:sp>
    </p:spTree>
    <p:extLst>
      <p:ext uri="{BB962C8B-B14F-4D97-AF65-F5344CB8AC3E}">
        <p14:creationId xmlns:p14="http://schemas.microsoft.com/office/powerpoint/2010/main" val="243410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93539-7D57-4FD3-8625-F2E708B43A20}" type="datetime1">
              <a:rPr lang="en-US" smtClean="0"/>
              <a:t>5/26/2016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938A0-3389-4FF3-8797-F8CC854DC6C4}" type="slidenum">
              <a:rPr lang="en-US" smtClean="0"/>
              <a:t>‹#›</a:t>
            </a:fld>
            <a:endParaRPr lang="en-US"/>
          </a:p>
        </p:txBody>
      </p:sp>
    </p:spTree>
    <p:extLst>
      <p:ext uri="{BB962C8B-B14F-4D97-AF65-F5344CB8AC3E}">
        <p14:creationId xmlns:p14="http://schemas.microsoft.com/office/powerpoint/2010/main" val="3845232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77" r="19898"/>
          <a:stretch/>
        </p:blipFill>
        <p:spPr bwMode="auto">
          <a:xfrm>
            <a:off x="0" y="0"/>
            <a:ext cx="91440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llouie\Desktop\FILES\Melinda\logos and images\sharedinsight-no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00400"/>
            <a:ext cx="6578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0352" y="5334000"/>
            <a:ext cx="6400800" cy="1200329"/>
          </a:xfrm>
          <a:prstGeom prst="rect">
            <a:avLst/>
          </a:prstGeom>
          <a:noFill/>
        </p:spPr>
        <p:txBody>
          <a:bodyPr wrap="square" rtlCol="0">
            <a:spAutoFit/>
          </a:bodyPr>
          <a:lstStyle/>
          <a:p>
            <a:pPr>
              <a:buClr>
                <a:schemeClr val="tx1">
                  <a:lumMod val="65000"/>
                  <a:lumOff val="35000"/>
                </a:schemeClr>
              </a:buClr>
            </a:pPr>
            <a:r>
              <a:rPr lang="en-US" b="1" dirty="0" smtClean="0">
                <a:solidFill>
                  <a:schemeClr val="tx1">
                    <a:lumMod val="65000"/>
                    <a:lumOff val="35000"/>
                  </a:schemeClr>
                </a:solidFill>
              </a:rPr>
              <a:t>Supporting Beneficiary Feedback Loops</a:t>
            </a:r>
          </a:p>
          <a:p>
            <a:pPr>
              <a:buClr>
                <a:schemeClr val="tx1">
                  <a:lumMod val="65000"/>
                  <a:lumOff val="35000"/>
                </a:schemeClr>
              </a:buClr>
            </a:pPr>
            <a:r>
              <a:rPr lang="en-US" b="1" dirty="0" smtClean="0">
                <a:solidFill>
                  <a:schemeClr val="tx1">
                    <a:lumMod val="65000"/>
                    <a:lumOff val="35000"/>
                  </a:schemeClr>
                </a:solidFill>
              </a:rPr>
              <a:t>Grantmakers for Effective Organizations National Conference</a:t>
            </a:r>
          </a:p>
          <a:p>
            <a:pPr>
              <a:buClr>
                <a:schemeClr val="tx1">
                  <a:lumMod val="65000"/>
                  <a:lumOff val="35000"/>
                </a:schemeClr>
              </a:buClr>
            </a:pPr>
            <a:r>
              <a:rPr lang="en-US" dirty="0" smtClean="0">
                <a:solidFill>
                  <a:schemeClr val="tx1">
                    <a:lumMod val="65000"/>
                    <a:lumOff val="35000"/>
                  </a:schemeClr>
                </a:solidFill>
              </a:rPr>
              <a:t>Minneapolis, MN</a:t>
            </a:r>
          </a:p>
          <a:p>
            <a:pPr>
              <a:buClr>
                <a:schemeClr val="tx1">
                  <a:lumMod val="65000"/>
                  <a:lumOff val="35000"/>
                </a:schemeClr>
              </a:buClr>
            </a:pPr>
            <a:r>
              <a:rPr lang="en-US" dirty="0" smtClean="0">
                <a:solidFill>
                  <a:schemeClr val="tx1">
                    <a:lumMod val="65000"/>
                    <a:lumOff val="35000"/>
                  </a:schemeClr>
                </a:solidFill>
              </a:rPr>
              <a:t>May 3, 2016</a:t>
            </a:r>
          </a:p>
        </p:txBody>
      </p:sp>
      <p:sp>
        <p:nvSpPr>
          <p:cNvPr id="2" name="Slide Number Placeholder 1"/>
          <p:cNvSpPr>
            <a:spLocks noGrp="1"/>
          </p:cNvSpPr>
          <p:nvPr>
            <p:ph type="sldNum" sz="quarter" idx="12"/>
          </p:nvPr>
        </p:nvSpPr>
        <p:spPr/>
        <p:txBody>
          <a:bodyPr/>
          <a:lstStyle/>
          <a:p>
            <a:fld id="{FE2938A0-3389-4FF3-8797-F8CC854DC6C4}" type="slidenum">
              <a:rPr lang="en-US" smtClean="0"/>
              <a:t>1</a:t>
            </a:fld>
            <a:endParaRPr lang="en-US"/>
          </a:p>
        </p:txBody>
      </p:sp>
    </p:spTree>
    <p:extLst>
      <p:ext uri="{BB962C8B-B14F-4D97-AF65-F5344CB8AC3E}">
        <p14:creationId xmlns:p14="http://schemas.microsoft.com/office/powerpoint/2010/main" val="108776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kyBG-hal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
            <a:ext cx="9144000" cy="1218556"/>
          </a:xfrm>
          <a:prstGeom prst="rect">
            <a:avLst/>
          </a:prstGeom>
        </p:spPr>
      </p:pic>
      <p:sp>
        <p:nvSpPr>
          <p:cNvPr id="9" name="TextBox 8"/>
          <p:cNvSpPr txBox="1"/>
          <p:nvPr/>
        </p:nvSpPr>
        <p:spPr>
          <a:xfrm>
            <a:off x="956971" y="313492"/>
            <a:ext cx="7414869" cy="677108"/>
          </a:xfrm>
          <a:prstGeom prst="rect">
            <a:avLst/>
          </a:prstGeom>
          <a:noFill/>
        </p:spPr>
        <p:txBody>
          <a:bodyPr wrap="square" rtlCol="0">
            <a:spAutoFit/>
          </a:bodyPr>
          <a:lstStyle/>
          <a:p>
            <a:pPr algn="ctr"/>
            <a:r>
              <a:rPr lang="en-US" sz="38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Funding Partners</a:t>
            </a:r>
            <a:endParaRPr lang="en-US" sz="3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Users\llouie\Desktop\funder logos\initial-funders-ford.jpg"/>
          <p:cNvPicPr>
            <a:picLocks noChangeAspect="1" noChangeArrowheads="1"/>
          </p:cNvPicPr>
          <p:nvPr/>
        </p:nvPicPr>
        <p:blipFill rotWithShape="1">
          <a:blip r:embed="rId4">
            <a:extLst>
              <a:ext uri="{28A0092B-C50C-407E-A947-70E740481C1C}">
                <a14:useLocalDpi xmlns:a14="http://schemas.microsoft.com/office/drawing/2010/main" val="0"/>
              </a:ext>
            </a:extLst>
          </a:blip>
          <a:srcRect t="26865" b="31992"/>
          <a:stretch/>
        </p:blipFill>
        <p:spPr bwMode="auto">
          <a:xfrm>
            <a:off x="304800" y="1561795"/>
            <a:ext cx="2514600" cy="7242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llouie\Desktop\funder logos\initial-funders-hewlett.jpg"/>
          <p:cNvPicPr>
            <a:picLocks noChangeAspect="1" noChangeArrowheads="1"/>
          </p:cNvPicPr>
          <p:nvPr/>
        </p:nvPicPr>
        <p:blipFill rotWithShape="1">
          <a:blip r:embed="rId5">
            <a:extLst>
              <a:ext uri="{28A0092B-C50C-407E-A947-70E740481C1C}">
                <a14:useLocalDpi xmlns:a14="http://schemas.microsoft.com/office/drawing/2010/main" val="0"/>
              </a:ext>
            </a:extLst>
          </a:blip>
          <a:srcRect l="7512" t="20343" r="5563" b="30057"/>
          <a:stretch/>
        </p:blipFill>
        <p:spPr bwMode="auto">
          <a:xfrm>
            <a:off x="1895014" y="4038600"/>
            <a:ext cx="2286000" cy="91307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llouie\Desktop\funder logos\initial-funders-jpb.jpg"/>
          <p:cNvPicPr>
            <a:picLocks noChangeAspect="1" noChangeArrowheads="1"/>
          </p:cNvPicPr>
          <p:nvPr/>
        </p:nvPicPr>
        <p:blipFill rotWithShape="1">
          <a:blip r:embed="rId6">
            <a:extLst>
              <a:ext uri="{28A0092B-C50C-407E-A947-70E740481C1C}">
                <a14:useLocalDpi xmlns:a14="http://schemas.microsoft.com/office/drawing/2010/main" val="0"/>
              </a:ext>
            </a:extLst>
          </a:blip>
          <a:srcRect t="20656" b="32980"/>
          <a:stretch/>
        </p:blipFill>
        <p:spPr bwMode="auto">
          <a:xfrm>
            <a:off x="6253479" y="2798053"/>
            <a:ext cx="2514600" cy="81611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llouie\Desktop\funder logos\initial-funders-kellogg.jpg"/>
          <p:cNvPicPr>
            <a:picLocks noChangeAspect="1" noChangeArrowheads="1"/>
          </p:cNvPicPr>
          <p:nvPr/>
        </p:nvPicPr>
        <p:blipFill rotWithShape="1">
          <a:blip r:embed="rId7">
            <a:extLst>
              <a:ext uri="{28A0092B-C50C-407E-A947-70E740481C1C}">
                <a14:useLocalDpi xmlns:a14="http://schemas.microsoft.com/office/drawing/2010/main" val="0"/>
              </a:ext>
            </a:extLst>
          </a:blip>
          <a:srcRect t="21648" b="31588"/>
          <a:stretch/>
        </p:blipFill>
        <p:spPr bwMode="auto">
          <a:xfrm>
            <a:off x="3374084" y="1518258"/>
            <a:ext cx="2505456" cy="8201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llouie\Desktop\funder logos\initial-funders-packard.jpg"/>
          <p:cNvPicPr>
            <a:picLocks noChangeAspect="1" noChangeArrowheads="1"/>
          </p:cNvPicPr>
          <p:nvPr/>
        </p:nvPicPr>
        <p:blipFill rotWithShape="1">
          <a:blip r:embed="rId8">
            <a:extLst>
              <a:ext uri="{28A0092B-C50C-407E-A947-70E740481C1C}">
                <a14:useLocalDpi xmlns:a14="http://schemas.microsoft.com/office/drawing/2010/main" val="0"/>
              </a:ext>
            </a:extLst>
          </a:blip>
          <a:srcRect l="8480" t="21486" r="6800" b="22286"/>
          <a:stretch/>
        </p:blipFill>
        <p:spPr bwMode="auto">
          <a:xfrm>
            <a:off x="431798" y="2682533"/>
            <a:ext cx="2286000" cy="1062052"/>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llouie\Desktop\funder logos\initial-funders-ritaallen.jpg"/>
          <p:cNvPicPr>
            <a:picLocks noChangeAspect="1" noChangeArrowheads="1"/>
          </p:cNvPicPr>
          <p:nvPr/>
        </p:nvPicPr>
        <p:blipFill rotWithShape="1">
          <a:blip r:embed="rId9">
            <a:extLst>
              <a:ext uri="{28A0092B-C50C-407E-A947-70E740481C1C}">
                <a14:useLocalDpi xmlns:a14="http://schemas.microsoft.com/office/drawing/2010/main" val="0"/>
              </a:ext>
            </a:extLst>
          </a:blip>
          <a:srcRect l="8879" t="15440" r="8251" b="29702"/>
          <a:stretch/>
        </p:blipFill>
        <p:spPr bwMode="auto">
          <a:xfrm>
            <a:off x="6339839" y="1371600"/>
            <a:ext cx="2346961" cy="1087528"/>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llouie\Desktop\funder logos\initial-funders-liquidnet.jpg"/>
          <p:cNvPicPr>
            <a:picLocks noChangeAspect="1" noChangeArrowheads="1"/>
          </p:cNvPicPr>
          <p:nvPr/>
        </p:nvPicPr>
        <p:blipFill rotWithShape="1">
          <a:blip r:embed="rId10">
            <a:extLst>
              <a:ext uri="{28A0092B-C50C-407E-A947-70E740481C1C}">
                <a14:useLocalDpi xmlns:a14="http://schemas.microsoft.com/office/drawing/2010/main" val="0"/>
              </a:ext>
            </a:extLst>
          </a:blip>
          <a:srcRect t="32312" b="33844"/>
          <a:stretch/>
        </p:blipFill>
        <p:spPr bwMode="auto">
          <a:xfrm>
            <a:off x="3352800" y="2909481"/>
            <a:ext cx="2514600" cy="595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iencephilanthropyalliance.org/img/moore-logo-color.jpg"/>
          <p:cNvPicPr>
            <a:picLocks noChangeAspect="1" noChangeArrowheads="1"/>
          </p:cNvPicPr>
          <p:nvPr/>
        </p:nvPicPr>
        <p:blipFill rotWithShape="1">
          <a:blip r:embed="rId11">
            <a:extLst>
              <a:ext uri="{28A0092B-C50C-407E-A947-70E740481C1C}">
                <a14:useLocalDpi xmlns:a14="http://schemas.microsoft.com/office/drawing/2010/main" val="0"/>
              </a:ext>
            </a:extLst>
          </a:blip>
          <a:srcRect l="8073" t="15797" r="9373" b="15039"/>
          <a:stretch/>
        </p:blipFill>
        <p:spPr bwMode="auto">
          <a:xfrm>
            <a:off x="4953000" y="3962399"/>
            <a:ext cx="2286000" cy="10055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ckefeller-foundation-logo.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62800" y="5671871"/>
            <a:ext cx="1645920" cy="434150"/>
          </a:xfrm>
          <a:prstGeom prst="rect">
            <a:avLst/>
          </a:prstGeom>
        </p:spPr>
      </p:pic>
      <p:pic>
        <p:nvPicPr>
          <p:cNvPr id="5" name="Picture 4" descr="MacArthur-Foundation.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71800" y="5618659"/>
            <a:ext cx="1371600" cy="477341"/>
          </a:xfrm>
          <a:prstGeom prst="rect">
            <a:avLst/>
          </a:prstGeom>
        </p:spPr>
      </p:pic>
      <p:pic>
        <p:nvPicPr>
          <p:cNvPr id="6" name="Picture 5" descr="rockefeller-brothers-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5400" y="5723395"/>
            <a:ext cx="1828800" cy="340242"/>
          </a:xfrm>
          <a:prstGeom prst="rect">
            <a:avLst/>
          </a:prstGeom>
        </p:spPr>
      </p:pic>
      <p:pic>
        <p:nvPicPr>
          <p:cNvPr id="7" name="Picture 6" descr="james-irvine-logo.jpe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3400" y="5638799"/>
            <a:ext cx="1828800" cy="563270"/>
          </a:xfrm>
          <a:prstGeom prst="rect">
            <a:avLst/>
          </a:prstGeom>
        </p:spPr>
      </p:pic>
      <p:cxnSp>
        <p:nvCxnSpPr>
          <p:cNvPr id="3" name="Straight Connector 2"/>
          <p:cNvCxnSpPr/>
          <p:nvPr/>
        </p:nvCxnSpPr>
        <p:spPr>
          <a:xfrm>
            <a:off x="381000" y="5334000"/>
            <a:ext cx="8305800"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FE2938A0-3389-4FF3-8797-F8CC854DC6C4}" type="slidenum">
              <a:rPr lang="en-US" smtClean="0"/>
              <a:t>2</a:t>
            </a:fld>
            <a:endParaRPr lang="en-US"/>
          </a:p>
        </p:txBody>
      </p:sp>
    </p:spTree>
    <p:extLst>
      <p:ext uri="{BB962C8B-B14F-4D97-AF65-F5344CB8AC3E}">
        <p14:creationId xmlns:p14="http://schemas.microsoft.com/office/powerpoint/2010/main" val="217692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058297"/>
          </a:xfrm>
          <a:prstGeom prst="rect">
            <a:avLst/>
          </a:prstGeom>
        </p:spPr>
      </p:pic>
      <p:pic>
        <p:nvPicPr>
          <p:cNvPr id="1027" name="Picture 3" descr="C:\Users\llouie\Desktop\FILES\Melinda\logos and images\sharedinsight-no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33400"/>
            <a:ext cx="6578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4343400"/>
            <a:ext cx="6094490" cy="1015663"/>
          </a:xfrm>
          <a:prstGeom prst="rect">
            <a:avLst/>
          </a:prstGeom>
        </p:spPr>
        <p:txBody>
          <a:bodyPr wrap="none">
            <a:spAutoFit/>
          </a:bodyPr>
          <a:lstStyle/>
          <a:p>
            <a:pPr algn="ctr"/>
            <a:r>
              <a:rPr lang="en-US" sz="6000" dirty="0" smtClean="0">
                <a:solidFill>
                  <a:srgbClr val="00B0F0"/>
                </a:solidFill>
                <a:latin typeface="Tahoma" panose="020B0604030504040204" pitchFamily="34" charset="0"/>
                <a:ea typeface="Tahoma" panose="020B0604030504040204" pitchFamily="34" charset="0"/>
                <a:cs typeface="Tahoma" panose="020B0604030504040204" pitchFamily="34" charset="0"/>
              </a:rPr>
              <a:t>PollEV.com/cv700</a:t>
            </a:r>
            <a:endParaRPr lang="en-US" sz="6000" dirty="0"/>
          </a:p>
        </p:txBody>
      </p:sp>
      <p:sp>
        <p:nvSpPr>
          <p:cNvPr id="2" name="Slide Number Placeholder 1"/>
          <p:cNvSpPr>
            <a:spLocks noGrp="1"/>
          </p:cNvSpPr>
          <p:nvPr>
            <p:ph type="sldNum" sz="quarter" idx="12"/>
          </p:nvPr>
        </p:nvSpPr>
        <p:spPr/>
        <p:txBody>
          <a:bodyPr/>
          <a:lstStyle/>
          <a:p>
            <a:fld id="{FE2938A0-3389-4FF3-8797-F8CC854DC6C4}" type="slidenum">
              <a:rPr lang="en-US" smtClean="0"/>
              <a:t>3</a:t>
            </a:fld>
            <a:endParaRPr lang="en-US"/>
          </a:p>
        </p:txBody>
      </p:sp>
    </p:spTree>
    <p:extLst>
      <p:ext uri="{BB962C8B-B14F-4D97-AF65-F5344CB8AC3E}">
        <p14:creationId xmlns:p14="http://schemas.microsoft.com/office/powerpoint/2010/main" val="413809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76400"/>
            <a:ext cx="9144000" cy="5181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3076" name="Picture 4" descr="http://ceoworks.org/wp-content/uploads/CEO-Logo_screen.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7248"/>
            <a:ext cx="2743200" cy="12605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1777424"/>
            <a:ext cx="3442373" cy="584776"/>
          </a:xfrm>
          <a:prstGeom prst="rect">
            <a:avLst/>
          </a:prstGeom>
          <a:noFill/>
        </p:spPr>
        <p:txBody>
          <a:bodyPr wrap="square" rtlCol="0">
            <a:spAutoFit/>
          </a:bodyPr>
          <a:lstStyle/>
          <a:p>
            <a:pPr algn="ctr"/>
            <a:r>
              <a:rPr lang="en-US" sz="1600" b="1" dirty="0" smtClean="0"/>
              <a:t>Constituent Voice (CV)</a:t>
            </a:r>
          </a:p>
          <a:p>
            <a:pPr algn="ctr"/>
            <a:r>
              <a:rPr lang="en-US" sz="1600" dirty="0" smtClean="0"/>
              <a:t>@</a:t>
            </a:r>
            <a:r>
              <a:rPr lang="en-US" sz="1600" dirty="0" err="1" smtClean="0"/>
              <a:t>samjschaeffer</a:t>
            </a:r>
            <a:endParaRPr lang="en-US" sz="1600" dirty="0"/>
          </a:p>
        </p:txBody>
      </p:sp>
      <p:pic>
        <p:nvPicPr>
          <p:cNvPr id="1026" name="Picture 2" descr="New Door Ven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
            <a:ext cx="2743200" cy="918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92027" y="1777424"/>
            <a:ext cx="3442373" cy="584776"/>
          </a:xfrm>
          <a:prstGeom prst="rect">
            <a:avLst/>
          </a:prstGeom>
          <a:noFill/>
        </p:spPr>
        <p:txBody>
          <a:bodyPr wrap="square" rtlCol="0">
            <a:spAutoFit/>
          </a:bodyPr>
          <a:lstStyle/>
          <a:p>
            <a:pPr algn="ctr"/>
            <a:r>
              <a:rPr lang="en-US" sz="1600" b="1" dirty="0" smtClean="0"/>
              <a:t>Listen for Good (NPS)</a:t>
            </a:r>
          </a:p>
          <a:p>
            <a:pPr algn="ctr"/>
            <a:r>
              <a:rPr lang="en-US" sz="1600" dirty="0" smtClean="0"/>
              <a:t>@</a:t>
            </a:r>
            <a:r>
              <a:rPr lang="en-US" sz="1600" dirty="0" err="1" smtClean="0"/>
              <a:t>tessreynolds</a:t>
            </a:r>
            <a:endParaRPr lang="en-US" sz="1600" dirty="0"/>
          </a:p>
        </p:txBody>
      </p:sp>
      <p:pic>
        <p:nvPicPr>
          <p:cNvPr id="3" name="Picture 2" descr="ceo-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630083"/>
            <a:ext cx="3200400" cy="1996653"/>
          </a:xfrm>
          <a:prstGeom prst="rect">
            <a:avLst/>
          </a:prstGeom>
          <a:ln>
            <a:solidFill>
              <a:srgbClr val="A6A6A6"/>
            </a:solidFill>
          </a:ln>
        </p:spPr>
      </p:pic>
      <p:pic>
        <p:nvPicPr>
          <p:cNvPr id="4" name="Picture 3" descr="ceo-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2496483"/>
            <a:ext cx="3200400" cy="2000129"/>
          </a:xfrm>
          <a:prstGeom prst="rect">
            <a:avLst/>
          </a:prstGeom>
          <a:ln w="3175" cmpd="sng">
            <a:solidFill>
              <a:schemeClr val="bg1">
                <a:lumMod val="65000"/>
              </a:schemeClr>
            </a:solidFill>
          </a:ln>
        </p:spPr>
      </p:pic>
      <p:pic>
        <p:nvPicPr>
          <p:cNvPr id="10" name="Picture 9" descr="newdoor-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7800" y="2496483"/>
            <a:ext cx="3200400" cy="2000250"/>
          </a:xfrm>
          <a:prstGeom prst="rect">
            <a:avLst/>
          </a:prstGeom>
          <a:ln>
            <a:solidFill>
              <a:srgbClr val="A6A6A6"/>
            </a:solidFill>
          </a:ln>
        </p:spPr>
      </p:pic>
      <p:pic>
        <p:nvPicPr>
          <p:cNvPr id="11" name="Picture 10" descr="newdoor-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7798" y="4630083"/>
            <a:ext cx="3200400" cy="1999317"/>
          </a:xfrm>
          <a:prstGeom prst="rect">
            <a:avLst/>
          </a:prstGeom>
          <a:ln>
            <a:solidFill>
              <a:srgbClr val="A6A6A6"/>
            </a:solidFill>
          </a:ln>
        </p:spPr>
      </p:pic>
      <p:sp>
        <p:nvSpPr>
          <p:cNvPr id="6" name="Slide Number Placeholder 5"/>
          <p:cNvSpPr>
            <a:spLocks noGrp="1"/>
          </p:cNvSpPr>
          <p:nvPr>
            <p:ph type="sldNum" sz="quarter" idx="12"/>
          </p:nvPr>
        </p:nvSpPr>
        <p:spPr/>
        <p:txBody>
          <a:bodyPr/>
          <a:lstStyle/>
          <a:p>
            <a:fld id="{FE2938A0-3389-4FF3-8797-F8CC854DC6C4}" type="slidenum">
              <a:rPr lang="en-US" smtClean="0"/>
              <a:t>4</a:t>
            </a:fld>
            <a:endParaRPr lang="en-US"/>
          </a:p>
        </p:txBody>
      </p:sp>
    </p:spTree>
    <p:extLst>
      <p:ext uri="{BB962C8B-B14F-4D97-AF65-F5344CB8AC3E}">
        <p14:creationId xmlns:p14="http://schemas.microsoft.com/office/powerpoint/2010/main" val="291556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kyBG-hal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
            <a:ext cx="9144000" cy="1218556"/>
          </a:xfrm>
          <a:prstGeom prst="rect">
            <a:avLst/>
          </a:prstGeom>
        </p:spPr>
      </p:pic>
      <p:sp>
        <p:nvSpPr>
          <p:cNvPr id="9" name="TextBox 8"/>
          <p:cNvSpPr txBox="1"/>
          <p:nvPr/>
        </p:nvSpPr>
        <p:spPr>
          <a:xfrm>
            <a:off x="956971" y="313492"/>
            <a:ext cx="7414869" cy="677108"/>
          </a:xfrm>
          <a:prstGeom prst="rect">
            <a:avLst/>
          </a:prstGeom>
          <a:noFill/>
        </p:spPr>
        <p:txBody>
          <a:bodyPr wrap="square" rtlCol="0">
            <a:spAutoFit/>
          </a:bodyPr>
          <a:lstStyle/>
          <a:p>
            <a:pPr algn="ctr"/>
            <a:r>
              <a:rPr lang="en-US" sz="38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Net Promoter Score</a:t>
            </a:r>
            <a:endParaRPr lang="en-US" sz="3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Subtitle 2"/>
          <p:cNvSpPr txBox="1">
            <a:spLocks/>
          </p:cNvSpPr>
          <p:nvPr/>
        </p:nvSpPr>
        <p:spPr>
          <a:xfrm>
            <a:off x="533400" y="3973763"/>
            <a:ext cx="8077200" cy="19698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i="1" dirty="0" smtClean="0"/>
              <a:t>Promoters</a:t>
            </a:r>
            <a:r>
              <a:rPr lang="en-US" sz="1800" dirty="0" smtClean="0"/>
              <a:t>: (score 9-10) are loyal enthusiasts who will keep buying and refer others, fueling growth</a:t>
            </a:r>
          </a:p>
          <a:p>
            <a:r>
              <a:rPr lang="en-US" sz="1800" b="1" i="1" dirty="0" smtClean="0"/>
              <a:t>Passives</a:t>
            </a:r>
            <a:r>
              <a:rPr lang="en-US" sz="1800" dirty="0" smtClean="0"/>
              <a:t>: (score 7-8) are satisfied but unenthusiastic customers who are vulnerable to competitive offerings.</a:t>
            </a:r>
            <a:endParaRPr lang="en-US" sz="1800" b="1" i="1" dirty="0" smtClean="0"/>
          </a:p>
          <a:p>
            <a:r>
              <a:rPr lang="en-US" sz="1800" b="1" i="1" dirty="0" smtClean="0"/>
              <a:t>Detractors: </a:t>
            </a:r>
            <a:r>
              <a:rPr lang="en-US" sz="1800" dirty="0" smtClean="0"/>
              <a:t>(score 0-6) are unhappy customers who can damage your brand and impede growth through negative word of mouth.</a:t>
            </a:r>
            <a:endParaRPr lang="en-US" sz="1800" b="1" i="1" dirty="0" smtClean="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981200"/>
            <a:ext cx="7035011" cy="1681807"/>
          </a:xfrm>
          <a:prstGeom prst="rect">
            <a:avLst/>
          </a:prstGeom>
        </p:spPr>
      </p:pic>
      <p:sp>
        <p:nvSpPr>
          <p:cNvPr id="19" name="TextBox 18"/>
          <p:cNvSpPr txBox="1"/>
          <p:nvPr/>
        </p:nvSpPr>
        <p:spPr>
          <a:xfrm>
            <a:off x="609600" y="6169223"/>
            <a:ext cx="4720389" cy="307777"/>
          </a:xfrm>
          <a:prstGeom prst="rect">
            <a:avLst/>
          </a:prstGeom>
          <a:noFill/>
        </p:spPr>
        <p:txBody>
          <a:bodyPr wrap="square" rtlCol="0">
            <a:spAutoFit/>
          </a:bodyPr>
          <a:lstStyle/>
          <a:p>
            <a:r>
              <a:rPr lang="en-US" sz="1400" dirty="0" smtClean="0"/>
              <a:t>Source: https://www.netpromoter.com/know/</a:t>
            </a:r>
            <a:endParaRPr lang="en-US" sz="1400" dirty="0"/>
          </a:p>
        </p:txBody>
      </p:sp>
      <p:sp>
        <p:nvSpPr>
          <p:cNvPr id="20" name="TextBox 19"/>
          <p:cNvSpPr txBox="1"/>
          <p:nvPr/>
        </p:nvSpPr>
        <p:spPr>
          <a:xfrm>
            <a:off x="533675" y="1479520"/>
            <a:ext cx="8253663" cy="369332"/>
          </a:xfrm>
          <a:prstGeom prst="rect">
            <a:avLst/>
          </a:prstGeom>
          <a:noFill/>
        </p:spPr>
        <p:txBody>
          <a:bodyPr wrap="square" rtlCol="0">
            <a:spAutoFit/>
          </a:bodyPr>
          <a:lstStyle/>
          <a:p>
            <a:pPr algn="ctr"/>
            <a:r>
              <a:rPr lang="en-US" dirty="0" smtClean="0">
                <a:solidFill>
                  <a:schemeClr val="bg1">
                    <a:lumMod val="50000"/>
                  </a:schemeClr>
                </a:solidFill>
              </a:rPr>
              <a:t>How likely is it that you would recommend [brand] to a friend or colleague?</a:t>
            </a:r>
            <a:endParaRPr lang="en-US" dirty="0">
              <a:solidFill>
                <a:schemeClr val="bg1">
                  <a:lumMod val="50000"/>
                </a:schemeClr>
              </a:solidFill>
            </a:endParaRPr>
          </a:p>
        </p:txBody>
      </p:sp>
      <p:sp>
        <p:nvSpPr>
          <p:cNvPr id="2" name="Slide Number Placeholder 1"/>
          <p:cNvSpPr>
            <a:spLocks noGrp="1"/>
          </p:cNvSpPr>
          <p:nvPr>
            <p:ph type="sldNum" sz="quarter" idx="12"/>
          </p:nvPr>
        </p:nvSpPr>
        <p:spPr/>
        <p:txBody>
          <a:bodyPr/>
          <a:lstStyle/>
          <a:p>
            <a:fld id="{FE2938A0-3389-4FF3-8797-F8CC854DC6C4}" type="slidenum">
              <a:rPr lang="en-US" smtClean="0"/>
              <a:t>5</a:t>
            </a:fld>
            <a:endParaRPr lang="en-US"/>
          </a:p>
        </p:txBody>
      </p:sp>
    </p:spTree>
    <p:extLst>
      <p:ext uri="{BB962C8B-B14F-4D97-AF65-F5344CB8AC3E}">
        <p14:creationId xmlns:p14="http://schemas.microsoft.com/office/powerpoint/2010/main" val="157629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kyBG-hal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
            <a:ext cx="9144000" cy="1218556"/>
          </a:xfrm>
          <a:prstGeom prst="rect">
            <a:avLst/>
          </a:prstGeom>
        </p:spPr>
      </p:pic>
      <p:sp>
        <p:nvSpPr>
          <p:cNvPr id="2" name="TextBox 1"/>
          <p:cNvSpPr txBox="1"/>
          <p:nvPr/>
        </p:nvSpPr>
        <p:spPr>
          <a:xfrm>
            <a:off x="152400" y="389692"/>
            <a:ext cx="8839200" cy="677108"/>
          </a:xfrm>
          <a:prstGeom prst="rect">
            <a:avLst/>
          </a:prstGeom>
          <a:noFill/>
        </p:spPr>
        <p:txBody>
          <a:bodyPr wrap="square" rtlCol="0">
            <a:spAutoFit/>
          </a:bodyPr>
          <a:lstStyle/>
          <a:p>
            <a:pPr algn="ctr"/>
            <a:r>
              <a:rPr lang="en-US" sz="38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Spirit of the Net Promoter Score</a:t>
            </a:r>
            <a:endParaRPr lang="en-US" sz="3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530275" y="1686580"/>
            <a:ext cx="8537525" cy="4257020"/>
            <a:chOff x="530275" y="1371600"/>
            <a:chExt cx="8537525" cy="4257020"/>
          </a:xfrm>
        </p:grpSpPr>
        <p:sp>
          <p:nvSpPr>
            <p:cNvPr id="4" name="TextBox 3"/>
            <p:cNvSpPr txBox="1"/>
            <p:nvPr/>
          </p:nvSpPr>
          <p:spPr>
            <a:xfrm>
              <a:off x="530275" y="1371600"/>
              <a:ext cx="8083449" cy="3970318"/>
            </a:xfrm>
            <a:prstGeom prst="rect">
              <a:avLst/>
            </a:prstGeom>
            <a:noFill/>
            <a:ln w="3175">
              <a:noFill/>
            </a:ln>
          </p:spPr>
          <p:txBody>
            <a:bodyPr wrap="square" rtlCol="0">
              <a:spAutoFit/>
            </a:bodyPr>
            <a:lstStyle/>
            <a:p>
              <a:pPr marL="514350" indent="-514350">
                <a:buClr>
                  <a:schemeClr val="tx1">
                    <a:lumMod val="65000"/>
                    <a:lumOff val="35000"/>
                  </a:schemeClr>
                </a:buClr>
                <a:buAutoNum type="arabicParenR"/>
              </a:pPr>
              <a:r>
                <a:rPr lang="en-US" sz="3000" dirty="0" smtClean="0">
                  <a:solidFill>
                    <a:srgbClr val="00B0F0"/>
                  </a:solidFill>
                  <a:latin typeface="Tahoma" panose="020B0604030504040204" pitchFamily="34" charset="0"/>
                  <a:ea typeface="Tahoma" panose="020B0604030504040204" pitchFamily="34" charset="0"/>
                  <a:cs typeface="Tahoma" panose="020B0604030504040204" pitchFamily="34" charset="0"/>
                </a:rPr>
                <a:t>How likely is it that you would recommend this program/service to a friend or family member who needed our services? </a:t>
              </a:r>
            </a:p>
            <a:p>
              <a:pPr marL="514350" indent="-514350">
                <a:buAutoNum type="arabicParenR"/>
              </a:pPr>
              <a:endParaRPr lang="en-US" sz="34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arenR"/>
              </a:pPr>
              <a:endParaRPr lang="en-US" sz="34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buClr>
                  <a:schemeClr val="tx1">
                    <a:lumMod val="65000"/>
                    <a:lumOff val="35000"/>
                  </a:schemeClr>
                </a:buClr>
                <a:buAutoNum type="arabicParenR"/>
              </a:pPr>
              <a:r>
                <a:rPr lang="en-US" sz="30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What does our organization do well?</a:t>
              </a:r>
            </a:p>
            <a:p>
              <a:pPr marL="514350" indent="-514350">
                <a:buAutoNum type="arabicParenR"/>
              </a:pPr>
              <a:endParaRPr lang="en-US" sz="34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buClr>
                  <a:schemeClr val="tx1">
                    <a:lumMod val="65000"/>
                    <a:lumOff val="35000"/>
                  </a:schemeClr>
                </a:buClr>
                <a:buAutoNum type="arabicParenR"/>
              </a:pPr>
              <a:r>
                <a:rPr lang="en-US" sz="3000" dirty="0" smtClean="0">
                  <a:solidFill>
                    <a:srgbClr val="00B0F0"/>
                  </a:solidFill>
                  <a:latin typeface="Tahoma" panose="020B0604030504040204" pitchFamily="34" charset="0"/>
                  <a:ea typeface="Tahoma" panose="020B0604030504040204" pitchFamily="34" charset="0"/>
                  <a:cs typeface="Tahoma" panose="020B0604030504040204" pitchFamily="34" charset="0"/>
                </a:rPr>
                <a:t>How can we improve?</a:t>
              </a:r>
              <a:endParaRPr lang="en-US" sz="30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176528" y="4400276"/>
              <a:ext cx="6781800" cy="3139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5192" y="5323820"/>
              <a:ext cx="67818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066800" y="3124200"/>
              <a:ext cx="8001000" cy="523223"/>
              <a:chOff x="762000" y="3395988"/>
              <a:chExt cx="8226915" cy="556233"/>
            </a:xfrm>
          </p:grpSpPr>
          <p:grpSp>
            <p:nvGrpSpPr>
              <p:cNvPr id="37" name="Group 36"/>
              <p:cNvGrpSpPr/>
              <p:nvPr/>
            </p:nvGrpSpPr>
            <p:grpSpPr>
              <a:xfrm>
                <a:off x="1410096" y="3429000"/>
                <a:ext cx="6743304" cy="521729"/>
                <a:chOff x="915957" y="3429000"/>
                <a:chExt cx="6743304" cy="521729"/>
              </a:xfrm>
            </p:grpSpPr>
            <p:cxnSp>
              <p:nvCxnSpPr>
                <p:cNvPr id="11" name="Straight Connector 10"/>
                <p:cNvCxnSpPr/>
                <p:nvPr/>
              </p:nvCxnSpPr>
              <p:spPr>
                <a:xfrm>
                  <a:off x="1066800" y="3429000"/>
                  <a:ext cx="6400800"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3429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67600" y="3441192"/>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2600" y="3441192"/>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3441192"/>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3441192"/>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0" y="343662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9600" y="3432048"/>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29200" y="3441192"/>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38800" y="3429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48400" y="3429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3441192"/>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5957" y="3581398"/>
                  <a:ext cx="301686" cy="369331"/>
                </a:xfrm>
                <a:prstGeom prst="rect">
                  <a:avLst/>
                </a:prstGeom>
                <a:noFill/>
              </p:spPr>
              <p:txBody>
                <a:bodyPr wrap="none" rtlCol="0">
                  <a:spAutoFit/>
                </a:bodyPr>
                <a:lstStyle/>
                <a:p>
                  <a:r>
                    <a:rPr lang="en-US" dirty="0" smtClean="0">
                      <a:solidFill>
                        <a:schemeClr val="tx1">
                          <a:lumMod val="65000"/>
                          <a:lumOff val="35000"/>
                        </a:schemeClr>
                      </a:solidFill>
                    </a:rPr>
                    <a:t>0</a:t>
                  </a:r>
                  <a:endParaRPr lang="en-US" dirty="0">
                    <a:solidFill>
                      <a:schemeClr val="tx1">
                        <a:lumMod val="65000"/>
                        <a:lumOff val="35000"/>
                      </a:schemeClr>
                    </a:solidFill>
                  </a:endParaRPr>
                </a:p>
              </p:txBody>
            </p:sp>
            <p:sp>
              <p:nvSpPr>
                <p:cNvPr id="26" name="TextBox 25"/>
                <p:cNvSpPr txBox="1"/>
                <p:nvPr/>
              </p:nvSpPr>
              <p:spPr>
                <a:xfrm>
                  <a:off x="1601757" y="3581398"/>
                  <a:ext cx="301686" cy="369331"/>
                </a:xfrm>
                <a:prstGeom prst="rect">
                  <a:avLst/>
                </a:prstGeom>
                <a:noFill/>
              </p:spPr>
              <p:txBody>
                <a:bodyPr wrap="none" rtlCol="0">
                  <a:spAutoFit/>
                </a:bodyPr>
                <a:lstStyle/>
                <a:p>
                  <a:r>
                    <a:rPr lang="en-US" dirty="0">
                      <a:solidFill>
                        <a:schemeClr val="tx1">
                          <a:lumMod val="65000"/>
                          <a:lumOff val="35000"/>
                        </a:schemeClr>
                      </a:solidFill>
                    </a:rPr>
                    <a:t>1</a:t>
                  </a:r>
                </a:p>
              </p:txBody>
            </p:sp>
            <p:sp>
              <p:nvSpPr>
                <p:cNvPr id="27" name="TextBox 26"/>
                <p:cNvSpPr txBox="1"/>
                <p:nvPr/>
              </p:nvSpPr>
              <p:spPr>
                <a:xfrm>
                  <a:off x="2289114" y="3581398"/>
                  <a:ext cx="301686" cy="369331"/>
                </a:xfrm>
                <a:prstGeom prst="rect">
                  <a:avLst/>
                </a:prstGeom>
                <a:noFill/>
              </p:spPr>
              <p:txBody>
                <a:bodyPr wrap="none" rtlCol="0">
                  <a:spAutoFit/>
                </a:bodyPr>
                <a:lstStyle/>
                <a:p>
                  <a:r>
                    <a:rPr lang="en-US" dirty="0">
                      <a:solidFill>
                        <a:schemeClr val="tx1">
                          <a:lumMod val="65000"/>
                          <a:lumOff val="35000"/>
                        </a:schemeClr>
                      </a:solidFill>
                    </a:rPr>
                    <a:t>2</a:t>
                  </a:r>
                </a:p>
              </p:txBody>
            </p:sp>
            <p:sp>
              <p:nvSpPr>
                <p:cNvPr id="28" name="TextBox 27"/>
                <p:cNvSpPr txBox="1"/>
                <p:nvPr/>
              </p:nvSpPr>
              <p:spPr>
                <a:xfrm>
                  <a:off x="2974914" y="3581398"/>
                  <a:ext cx="301686" cy="369331"/>
                </a:xfrm>
                <a:prstGeom prst="rect">
                  <a:avLst/>
                </a:prstGeom>
                <a:noFill/>
              </p:spPr>
              <p:txBody>
                <a:bodyPr wrap="none" rtlCol="0">
                  <a:spAutoFit/>
                </a:bodyPr>
                <a:lstStyle/>
                <a:p>
                  <a:r>
                    <a:rPr lang="en-US" dirty="0" smtClean="0">
                      <a:solidFill>
                        <a:schemeClr val="tx1">
                          <a:lumMod val="65000"/>
                          <a:lumOff val="35000"/>
                        </a:schemeClr>
                      </a:solidFill>
                    </a:rPr>
                    <a:t>3</a:t>
                  </a:r>
                  <a:endParaRPr lang="en-US" dirty="0">
                    <a:solidFill>
                      <a:schemeClr val="tx1">
                        <a:lumMod val="65000"/>
                        <a:lumOff val="35000"/>
                      </a:schemeClr>
                    </a:solidFill>
                  </a:endParaRPr>
                </a:p>
              </p:txBody>
            </p:sp>
            <p:sp>
              <p:nvSpPr>
                <p:cNvPr id="29" name="TextBox 28"/>
                <p:cNvSpPr txBox="1"/>
                <p:nvPr/>
              </p:nvSpPr>
              <p:spPr>
                <a:xfrm>
                  <a:off x="3660714" y="3581398"/>
                  <a:ext cx="301686" cy="369331"/>
                </a:xfrm>
                <a:prstGeom prst="rect">
                  <a:avLst/>
                </a:prstGeom>
                <a:noFill/>
              </p:spPr>
              <p:txBody>
                <a:bodyPr wrap="none" rtlCol="0">
                  <a:spAutoFit/>
                </a:bodyPr>
                <a:lstStyle/>
                <a:p>
                  <a:r>
                    <a:rPr lang="en-US" dirty="0">
                      <a:solidFill>
                        <a:schemeClr val="tx1">
                          <a:lumMod val="65000"/>
                          <a:lumOff val="35000"/>
                        </a:schemeClr>
                      </a:solidFill>
                    </a:rPr>
                    <a:t>4</a:t>
                  </a:r>
                </a:p>
              </p:txBody>
            </p:sp>
            <p:sp>
              <p:nvSpPr>
                <p:cNvPr id="30" name="TextBox 29"/>
                <p:cNvSpPr txBox="1"/>
                <p:nvPr/>
              </p:nvSpPr>
              <p:spPr>
                <a:xfrm>
                  <a:off x="4270314" y="3581398"/>
                  <a:ext cx="301686" cy="369331"/>
                </a:xfrm>
                <a:prstGeom prst="rect">
                  <a:avLst/>
                </a:prstGeom>
                <a:noFill/>
              </p:spPr>
              <p:txBody>
                <a:bodyPr wrap="none" rtlCol="0">
                  <a:spAutoFit/>
                </a:bodyPr>
                <a:lstStyle/>
                <a:p>
                  <a:r>
                    <a:rPr lang="en-US" dirty="0" smtClean="0">
                      <a:solidFill>
                        <a:schemeClr val="tx1">
                          <a:lumMod val="65000"/>
                          <a:lumOff val="35000"/>
                        </a:schemeClr>
                      </a:solidFill>
                    </a:rPr>
                    <a:t>5</a:t>
                  </a:r>
                  <a:endParaRPr lang="en-US" dirty="0">
                    <a:solidFill>
                      <a:schemeClr val="tx1">
                        <a:lumMod val="65000"/>
                        <a:lumOff val="35000"/>
                      </a:schemeClr>
                    </a:solidFill>
                  </a:endParaRPr>
                </a:p>
              </p:txBody>
            </p:sp>
            <p:sp>
              <p:nvSpPr>
                <p:cNvPr id="31" name="TextBox 30"/>
                <p:cNvSpPr txBox="1"/>
                <p:nvPr/>
              </p:nvSpPr>
              <p:spPr>
                <a:xfrm>
                  <a:off x="4879914" y="3581398"/>
                  <a:ext cx="301686" cy="369331"/>
                </a:xfrm>
                <a:prstGeom prst="rect">
                  <a:avLst/>
                </a:prstGeom>
                <a:noFill/>
              </p:spPr>
              <p:txBody>
                <a:bodyPr wrap="none" rtlCol="0">
                  <a:spAutoFit/>
                </a:bodyPr>
                <a:lstStyle/>
                <a:p>
                  <a:r>
                    <a:rPr lang="en-US" dirty="0">
                      <a:solidFill>
                        <a:schemeClr val="tx1">
                          <a:lumMod val="65000"/>
                          <a:lumOff val="35000"/>
                        </a:schemeClr>
                      </a:solidFill>
                    </a:rPr>
                    <a:t>6</a:t>
                  </a:r>
                </a:p>
              </p:txBody>
            </p:sp>
            <p:sp>
              <p:nvSpPr>
                <p:cNvPr id="32" name="TextBox 31"/>
                <p:cNvSpPr txBox="1"/>
                <p:nvPr/>
              </p:nvSpPr>
              <p:spPr>
                <a:xfrm>
                  <a:off x="5489514" y="3581398"/>
                  <a:ext cx="301686" cy="369331"/>
                </a:xfrm>
                <a:prstGeom prst="rect">
                  <a:avLst/>
                </a:prstGeom>
                <a:noFill/>
              </p:spPr>
              <p:txBody>
                <a:bodyPr wrap="none" rtlCol="0">
                  <a:spAutoFit/>
                </a:bodyPr>
                <a:lstStyle/>
                <a:p>
                  <a:r>
                    <a:rPr lang="en-US" dirty="0" smtClean="0">
                      <a:solidFill>
                        <a:schemeClr val="tx1">
                          <a:lumMod val="65000"/>
                          <a:lumOff val="35000"/>
                        </a:schemeClr>
                      </a:solidFill>
                    </a:rPr>
                    <a:t>7</a:t>
                  </a:r>
                  <a:endParaRPr lang="en-US" dirty="0">
                    <a:solidFill>
                      <a:schemeClr val="tx1">
                        <a:lumMod val="65000"/>
                        <a:lumOff val="35000"/>
                      </a:schemeClr>
                    </a:solidFill>
                  </a:endParaRPr>
                </a:p>
              </p:txBody>
            </p:sp>
            <p:sp>
              <p:nvSpPr>
                <p:cNvPr id="33" name="TextBox 32"/>
                <p:cNvSpPr txBox="1"/>
                <p:nvPr/>
              </p:nvSpPr>
              <p:spPr>
                <a:xfrm>
                  <a:off x="6099114" y="3581398"/>
                  <a:ext cx="301686" cy="369331"/>
                </a:xfrm>
                <a:prstGeom prst="rect">
                  <a:avLst/>
                </a:prstGeom>
                <a:noFill/>
              </p:spPr>
              <p:txBody>
                <a:bodyPr wrap="none" rtlCol="0">
                  <a:spAutoFit/>
                </a:bodyPr>
                <a:lstStyle/>
                <a:p>
                  <a:r>
                    <a:rPr lang="en-US" dirty="0">
                      <a:solidFill>
                        <a:schemeClr val="tx1">
                          <a:lumMod val="65000"/>
                          <a:lumOff val="35000"/>
                        </a:schemeClr>
                      </a:solidFill>
                    </a:rPr>
                    <a:t>8</a:t>
                  </a:r>
                </a:p>
              </p:txBody>
            </p:sp>
            <p:sp>
              <p:nvSpPr>
                <p:cNvPr id="34" name="TextBox 33"/>
                <p:cNvSpPr txBox="1"/>
                <p:nvPr/>
              </p:nvSpPr>
              <p:spPr>
                <a:xfrm>
                  <a:off x="6708714" y="3581398"/>
                  <a:ext cx="301686" cy="369331"/>
                </a:xfrm>
                <a:prstGeom prst="rect">
                  <a:avLst/>
                </a:prstGeom>
                <a:noFill/>
              </p:spPr>
              <p:txBody>
                <a:bodyPr wrap="none" rtlCol="0">
                  <a:spAutoFit/>
                </a:bodyPr>
                <a:lstStyle/>
                <a:p>
                  <a:r>
                    <a:rPr lang="en-US" dirty="0" smtClean="0">
                      <a:solidFill>
                        <a:schemeClr val="tx1">
                          <a:lumMod val="65000"/>
                          <a:lumOff val="35000"/>
                        </a:schemeClr>
                      </a:solidFill>
                    </a:rPr>
                    <a:t>9</a:t>
                  </a:r>
                  <a:endParaRPr lang="en-US" dirty="0">
                    <a:solidFill>
                      <a:schemeClr val="tx1">
                        <a:lumMod val="65000"/>
                        <a:lumOff val="35000"/>
                      </a:schemeClr>
                    </a:solidFill>
                  </a:endParaRPr>
                </a:p>
              </p:txBody>
            </p:sp>
            <p:sp>
              <p:nvSpPr>
                <p:cNvPr id="35" name="TextBox 34"/>
                <p:cNvSpPr txBox="1"/>
                <p:nvPr/>
              </p:nvSpPr>
              <p:spPr>
                <a:xfrm>
                  <a:off x="7240557" y="3581398"/>
                  <a:ext cx="418704" cy="369331"/>
                </a:xfrm>
                <a:prstGeom prst="rect">
                  <a:avLst/>
                </a:prstGeom>
                <a:noFill/>
              </p:spPr>
              <p:txBody>
                <a:bodyPr wrap="none" rtlCol="0">
                  <a:spAutoFit/>
                </a:bodyPr>
                <a:lstStyle/>
                <a:p>
                  <a:r>
                    <a:rPr lang="en-US" dirty="0" smtClean="0">
                      <a:solidFill>
                        <a:schemeClr val="tx1">
                          <a:lumMod val="65000"/>
                          <a:lumOff val="35000"/>
                        </a:schemeClr>
                      </a:solidFill>
                    </a:rPr>
                    <a:t>10</a:t>
                  </a:r>
                  <a:endParaRPr lang="en-US" dirty="0">
                    <a:solidFill>
                      <a:schemeClr val="tx1">
                        <a:lumMod val="65000"/>
                        <a:lumOff val="35000"/>
                      </a:schemeClr>
                    </a:solidFill>
                  </a:endParaRPr>
                </a:p>
              </p:txBody>
            </p:sp>
          </p:grpSp>
          <p:sp>
            <p:nvSpPr>
              <p:cNvPr id="38" name="TextBox 37"/>
              <p:cNvSpPr txBox="1"/>
              <p:nvPr/>
            </p:nvSpPr>
            <p:spPr>
              <a:xfrm>
                <a:off x="762000" y="3429001"/>
                <a:ext cx="838200" cy="523220"/>
              </a:xfrm>
              <a:prstGeom prst="rect">
                <a:avLst/>
              </a:prstGeom>
              <a:noFill/>
            </p:spPr>
            <p:txBody>
              <a:bodyPr wrap="square" rtlCol="0">
                <a:spAutoFit/>
              </a:bodyPr>
              <a:lstStyle/>
              <a:p>
                <a:r>
                  <a:rPr lang="en-US" sz="1400" dirty="0" smtClean="0">
                    <a:solidFill>
                      <a:schemeClr val="tx1">
                        <a:lumMod val="65000"/>
                        <a:lumOff val="35000"/>
                      </a:schemeClr>
                    </a:solidFill>
                  </a:rPr>
                  <a:t>Not at all likely</a:t>
                </a:r>
                <a:endParaRPr lang="en-US" sz="1400" dirty="0">
                  <a:solidFill>
                    <a:schemeClr val="tx1">
                      <a:lumMod val="65000"/>
                      <a:lumOff val="35000"/>
                    </a:schemeClr>
                  </a:solidFill>
                </a:endParaRPr>
              </a:p>
            </p:txBody>
          </p:sp>
          <p:sp>
            <p:nvSpPr>
              <p:cNvPr id="39" name="TextBox 38"/>
              <p:cNvSpPr txBox="1"/>
              <p:nvPr/>
            </p:nvSpPr>
            <p:spPr>
              <a:xfrm>
                <a:off x="8150715" y="3395988"/>
                <a:ext cx="838200" cy="523220"/>
              </a:xfrm>
              <a:prstGeom prst="rect">
                <a:avLst/>
              </a:prstGeom>
              <a:noFill/>
            </p:spPr>
            <p:txBody>
              <a:bodyPr wrap="square" rtlCol="0">
                <a:spAutoFit/>
              </a:bodyPr>
              <a:lstStyle/>
              <a:p>
                <a:r>
                  <a:rPr lang="en-US" sz="1400" dirty="0" smtClean="0">
                    <a:solidFill>
                      <a:schemeClr val="tx1">
                        <a:lumMod val="65000"/>
                        <a:lumOff val="35000"/>
                      </a:schemeClr>
                    </a:solidFill>
                  </a:rPr>
                  <a:t>Very likely</a:t>
                </a:r>
                <a:endParaRPr lang="en-US" sz="1400" dirty="0">
                  <a:solidFill>
                    <a:schemeClr val="tx1">
                      <a:lumMod val="65000"/>
                      <a:lumOff val="35000"/>
                    </a:schemeClr>
                  </a:solidFill>
                </a:endParaRPr>
              </a:p>
            </p:txBody>
          </p:sp>
        </p:grpSp>
      </p:grpSp>
      <p:sp>
        <p:nvSpPr>
          <p:cNvPr id="5" name="Slide Number Placeholder 4"/>
          <p:cNvSpPr>
            <a:spLocks noGrp="1"/>
          </p:cNvSpPr>
          <p:nvPr>
            <p:ph type="sldNum" sz="quarter" idx="12"/>
          </p:nvPr>
        </p:nvSpPr>
        <p:spPr/>
        <p:txBody>
          <a:bodyPr/>
          <a:lstStyle/>
          <a:p>
            <a:fld id="{FE2938A0-3389-4FF3-8797-F8CC854DC6C4}" type="slidenum">
              <a:rPr lang="en-US" smtClean="0"/>
              <a:t>6</a:t>
            </a:fld>
            <a:endParaRPr lang="en-US"/>
          </a:p>
        </p:txBody>
      </p:sp>
    </p:spTree>
    <p:extLst>
      <p:ext uri="{BB962C8B-B14F-4D97-AF65-F5344CB8AC3E}">
        <p14:creationId xmlns:p14="http://schemas.microsoft.com/office/powerpoint/2010/main" val="1108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058297"/>
          </a:xfrm>
          <a:prstGeom prst="rect">
            <a:avLst/>
          </a:prstGeom>
        </p:spPr>
      </p:pic>
      <p:pic>
        <p:nvPicPr>
          <p:cNvPr id="1027" name="Picture 3" descr="C:\Users\llouie\Desktop\FILES\Melinda\logos and images\sharedinsight-no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33400"/>
            <a:ext cx="6578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43200" y="4343400"/>
            <a:ext cx="5006699" cy="584776"/>
          </a:xfrm>
          <a:prstGeom prst="rect">
            <a:avLst/>
          </a:prstGeom>
        </p:spPr>
        <p:txBody>
          <a:bodyPr wrap="none">
            <a:spAutoFit/>
          </a:bodyPr>
          <a:lstStyle/>
          <a:p>
            <a:pPr algn="ctr"/>
            <a:r>
              <a:rPr lang="en-US" sz="3200" dirty="0" smtClean="0">
                <a:solidFill>
                  <a:srgbClr val="00B0F0"/>
                </a:solidFill>
                <a:latin typeface="Tahoma" panose="020B0604030504040204" pitchFamily="34" charset="0"/>
                <a:ea typeface="Tahoma" panose="020B0604030504040204" pitchFamily="34" charset="0"/>
                <a:cs typeface="Tahoma" panose="020B0604030504040204" pitchFamily="34" charset="0"/>
              </a:rPr>
              <a:t>Follow us </a:t>
            </a:r>
            <a:r>
              <a:rPr lang="en-US" sz="32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en-US" sz="3200" dirty="0" smtClean="0">
                <a:solidFill>
                  <a:srgbClr val="00B0F0"/>
                </a:solidFill>
                <a:latin typeface="Tahoma" panose="020B0604030504040204" pitchFamily="34" charset="0"/>
                <a:ea typeface="Tahoma" panose="020B0604030504040204" pitchFamily="34" charset="0"/>
                <a:cs typeface="Tahoma" panose="020B0604030504040204" pitchFamily="34" charset="0"/>
              </a:rPr>
              <a:t>4sharedinsight</a:t>
            </a:r>
            <a:endParaRPr lang="en-US" sz="3200" dirty="0"/>
          </a:p>
        </p:txBody>
      </p:sp>
      <p:pic>
        <p:nvPicPr>
          <p:cNvPr id="7" name="Picture 6" descr="icon-twitter-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4191000"/>
            <a:ext cx="914400" cy="914400"/>
          </a:xfrm>
          <a:prstGeom prst="rect">
            <a:avLst/>
          </a:prstGeom>
        </p:spPr>
      </p:pic>
      <p:sp>
        <p:nvSpPr>
          <p:cNvPr id="2" name="Slide Number Placeholder 1"/>
          <p:cNvSpPr>
            <a:spLocks noGrp="1"/>
          </p:cNvSpPr>
          <p:nvPr>
            <p:ph type="sldNum" sz="quarter" idx="12"/>
          </p:nvPr>
        </p:nvSpPr>
        <p:spPr/>
        <p:txBody>
          <a:bodyPr/>
          <a:lstStyle/>
          <a:p>
            <a:fld id="{FE2938A0-3389-4FF3-8797-F8CC854DC6C4}" type="slidenum">
              <a:rPr lang="en-US" smtClean="0"/>
              <a:t>7</a:t>
            </a:fld>
            <a:endParaRPr lang="en-US"/>
          </a:p>
        </p:txBody>
      </p:sp>
    </p:spTree>
    <p:extLst>
      <p:ext uri="{BB962C8B-B14F-4D97-AF65-F5344CB8AC3E}">
        <p14:creationId xmlns:p14="http://schemas.microsoft.com/office/powerpoint/2010/main" val="2835667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10200</TotalTime>
  <Words>790</Words>
  <Application>Microsoft Office PowerPoint</Application>
  <PresentationFormat>On-screen Show (4:3)</PresentationFormat>
  <Paragraphs>88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Rumsha Ahmed</cp:lastModifiedBy>
  <cp:revision>198</cp:revision>
  <cp:lastPrinted>2016-05-02T03:23:27Z</cp:lastPrinted>
  <dcterms:created xsi:type="dcterms:W3CDTF">2015-04-26T21:41:19Z</dcterms:created>
  <dcterms:modified xsi:type="dcterms:W3CDTF">2016-05-26T13:20:51Z</dcterms:modified>
</cp:coreProperties>
</file>