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28" r:id="rId2"/>
    <p:sldId id="471" r:id="rId3"/>
    <p:sldId id="564" r:id="rId4"/>
    <p:sldId id="570" r:id="rId5"/>
    <p:sldId id="571" r:id="rId6"/>
    <p:sldId id="578" r:id="rId7"/>
    <p:sldId id="572" r:id="rId8"/>
    <p:sldId id="573" r:id="rId9"/>
    <p:sldId id="574" r:id="rId10"/>
    <p:sldId id="575" r:id="rId11"/>
    <p:sldId id="576" r:id="rId12"/>
    <p:sldId id="577" r:id="rId13"/>
    <p:sldId id="49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measel" initials="r" lastIdx="4" clrIdx="0"/>
  <p:cmAuthor id="1" name="Sinclair-Slakk, Shawn" initials="SS" lastIdx="5" clrIdx="1">
    <p:extLst/>
  </p:cmAuthor>
  <p:cmAuthor id="2" name="Sinclair Slakk" initials="SS"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4354A7"/>
    <a:srgbClr val="2C5576"/>
    <a:srgbClr val="000000"/>
    <a:srgbClr val="87B1D3"/>
    <a:srgbClr val="FFD9D9"/>
    <a:srgbClr val="FFB7B7"/>
    <a:srgbClr val="FFA3A3"/>
    <a:srgbClr val="FF9393"/>
    <a:srgbClr val="FF8B8B"/>
    <a:srgbClr val="FD414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1651" autoAdjust="0"/>
    <p:restoredTop sz="91860" autoAdjust="0"/>
  </p:normalViewPr>
  <p:slideViewPr>
    <p:cSldViewPr>
      <p:cViewPr>
        <p:scale>
          <a:sx n="50" d="100"/>
          <a:sy n="50" d="100"/>
        </p:scale>
        <p:origin x="-1637" y="-595"/>
      </p:cViewPr>
      <p:guideLst>
        <p:guide orient="horz" pos="2160"/>
        <p:guide pos="3168"/>
      </p:guideLst>
    </p:cSldViewPr>
  </p:slideViewPr>
  <p:notesTextViewPr>
    <p:cViewPr>
      <p:scale>
        <a:sx n="100" d="100"/>
        <a:sy n="100" d="100"/>
      </p:scale>
      <p:origin x="0" y="0"/>
    </p:cViewPr>
  </p:notesTextViewPr>
  <p:sorterViewPr>
    <p:cViewPr>
      <p:scale>
        <a:sx n="66" d="100"/>
        <a:sy n="66" d="100"/>
      </p:scale>
      <p:origin x="0" y="189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4/21/2016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dirty="0"/>
          </a:p>
        </p:txBody>
      </p:sp>
    </p:spTree>
    <p:extLst>
      <p:ext uri="{BB962C8B-B14F-4D97-AF65-F5344CB8AC3E}">
        <p14:creationId xmlns="" xmlns:p14="http://schemas.microsoft.com/office/powerpoint/2010/main"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4/21/2016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dirty="0"/>
          </a:p>
        </p:txBody>
      </p:sp>
    </p:spTree>
    <p:extLst>
      <p:ext uri="{BB962C8B-B14F-4D97-AF65-F5344CB8AC3E}">
        <p14:creationId xmlns="" xmlns:p14="http://schemas.microsoft.com/office/powerpoint/2010/main"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1"/>
          </p:nvPr>
        </p:nvSpPr>
        <p:spPr/>
        <p:txBody>
          <a:bodyPr/>
          <a:lstStyle/>
          <a:p>
            <a:fld id="{145724FF-A098-4B60-9000-6891DF0985A5}" type="slidenum">
              <a:rPr lang="en-US" smtClean="0"/>
              <a:pPr/>
              <a:t>13</a:t>
            </a:fld>
            <a:endParaRPr lang="en-US" dirty="0"/>
          </a:p>
        </p:txBody>
      </p:sp>
    </p:spTree>
    <p:extLst>
      <p:ext uri="{BB962C8B-B14F-4D97-AF65-F5344CB8AC3E}">
        <p14:creationId xmlns="" xmlns:p14="http://schemas.microsoft.com/office/powerpoint/2010/main" val="38321688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1E31E6B5-DF8F-4F35-9C22-065D7BE9E4B7}" type="datetime1">
              <a:rPr lang="en-US" smtClean="0"/>
              <a:pPr/>
              <a:t>4/21/2016</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dirty="0"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7BB20C-3BAA-4859-9839-5BAEA0CEC623}" type="datetime1">
              <a:rPr lang="en-US" smtClean="0"/>
              <a:pPr/>
              <a:t>4/21/2016</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FCEA80-56A6-4DB9-9761-C760175460BA}" type="datetime1">
              <a:rPr lang="en-US" smtClean="0"/>
              <a:pPr/>
              <a:t>4/21/2016</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7264B-1990-4B18-8280-E9A645A3791A}" type="datetime1">
              <a:rPr lang="en-US" smtClean="0"/>
              <a:pPr/>
              <a:t>4/21/2016</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7343C5-07DF-44A7-A741-3A47BEAB6463}" type="datetime1">
              <a:rPr lang="en-US" smtClean="0"/>
              <a:pPr/>
              <a:t>4/21/2016</a:t>
            </a:fld>
            <a:endParaRPr lang="en-US" dirty="0"/>
          </a:p>
        </p:txBody>
      </p:sp>
      <p:sp>
        <p:nvSpPr>
          <p:cNvPr id="5" name="Footer Placeholder 4"/>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346B68-B4E9-40FD-AD07-97C570840FD4}" type="datetime1">
              <a:rPr lang="en-US" smtClean="0"/>
              <a:pPr/>
              <a:t>4/21/2016</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D4A4CF-4824-4E60-853B-D05D0C54E51D}" type="datetime1">
              <a:rPr lang="en-US" smtClean="0"/>
              <a:pPr/>
              <a:t>4/21/2016</a:t>
            </a:fld>
            <a:endParaRPr lang="en-US" dirty="0"/>
          </a:p>
        </p:txBody>
      </p:sp>
      <p:sp>
        <p:nvSpPr>
          <p:cNvPr id="6" name="Footer Placeholder 5"/>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56AB02-8592-4C65-A845-947C230B513E}" type="datetime1">
              <a:rPr lang="en-US" smtClean="0"/>
              <a:pPr/>
              <a:t>4/21/2016</a:t>
            </a:fld>
            <a:endParaRPr lang="en-US" dirty="0"/>
          </a:p>
        </p:txBody>
      </p:sp>
      <p:sp>
        <p:nvSpPr>
          <p:cNvPr id="8" name="Footer Placeholder 7"/>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6A96DE-A10F-4BA1-ACE6-78D006AB6222}" type="datetime1">
              <a:rPr lang="en-US" smtClean="0"/>
              <a:pPr/>
              <a:t>4/21/2016</a:t>
            </a:fld>
            <a:endParaRPr lang="en-US" dirty="0"/>
          </a:p>
        </p:txBody>
      </p:sp>
      <p:sp>
        <p:nvSpPr>
          <p:cNvPr id="4" name="Footer Placeholder 3"/>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B7F002-9E73-49C5-9AC8-4C9DCEAD1BA5}" type="datetime1">
              <a:rPr lang="en-US" smtClean="0"/>
              <a:pPr/>
              <a:t>4/21/2016</a:t>
            </a:fld>
            <a:endParaRPr lang="en-US" dirty="0"/>
          </a:p>
        </p:txBody>
      </p:sp>
      <p:sp>
        <p:nvSpPr>
          <p:cNvPr id="3" name="Footer Placeholder 2"/>
          <p:cNvSpPr>
            <a:spLocks noGrp="1"/>
          </p:cNvSpPr>
          <p:nvPr>
            <p:ph type="ftr" sz="quarter" idx="11"/>
          </p:nvPr>
        </p:nvSpPr>
        <p:spPr/>
        <p:txBody>
          <a:bodyPr/>
          <a:lstStyle/>
          <a:p>
            <a:r>
              <a:rPr lang="en-US" dirty="0" smtClean="0"/>
              <a:t>Massachusetts Department of Elementary and Secondary Education</a:t>
            </a:r>
            <a:endParaRPr lang="en-US" dirty="0"/>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301752" y="155448"/>
            <a:ext cx="859536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298448"/>
            <a:ext cx="7924800" cy="48277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C6336-C9D8-4EA8-8D69-17C516EB2BCE}" type="datetime1">
              <a:rPr lang="en-US" smtClean="0"/>
              <a:pPr/>
              <a:t>4/21/2016</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5486400" cy="1676399"/>
          </a:xfrm>
        </p:spPr>
        <p:txBody>
          <a:bodyPr>
            <a:noAutofit/>
          </a:bodyPr>
          <a:lstStyle/>
          <a:p>
            <a:r>
              <a:rPr lang="en-US" sz="4000" b="1" dirty="0" smtClean="0">
                <a:latin typeface="Arial" pitchFamily="34" charset="0"/>
                <a:cs typeface="Arial" pitchFamily="34" charset="0"/>
              </a:rPr>
              <a:t>RETELL:</a:t>
            </a:r>
            <a:br>
              <a:rPr lang="en-US" sz="4000" b="1" dirty="0" smtClean="0">
                <a:latin typeface="Arial" pitchFamily="34" charset="0"/>
                <a:cs typeface="Arial" pitchFamily="34" charset="0"/>
              </a:rPr>
            </a:br>
            <a:r>
              <a:rPr lang="en-US" sz="4000" b="1" dirty="0" smtClean="0">
                <a:latin typeface="Arial" pitchFamily="34" charset="0"/>
                <a:cs typeface="Arial" pitchFamily="34" charset="0"/>
              </a:rPr>
              <a:t>Post-2016</a:t>
            </a:r>
            <a:endParaRPr lang="en-US" sz="4000" b="1" dirty="0">
              <a:latin typeface="Arial" pitchFamily="34" charset="0"/>
              <a:cs typeface="Arial" pitchFamily="34" charset="0"/>
            </a:endParaRPr>
          </a:p>
        </p:txBody>
      </p:sp>
      <p:sp>
        <p:nvSpPr>
          <p:cNvPr id="4" name="TextBox 3"/>
          <p:cNvSpPr txBox="1"/>
          <p:nvPr/>
        </p:nvSpPr>
        <p:spPr>
          <a:xfrm>
            <a:off x="381000" y="2895600"/>
            <a:ext cx="5257800" cy="1261884"/>
          </a:xfrm>
          <a:prstGeom prst="rect">
            <a:avLst/>
          </a:prstGeom>
          <a:noFill/>
        </p:spPr>
        <p:txBody>
          <a:bodyPr wrap="square" rtlCol="0">
            <a:spAutoFit/>
          </a:bodyPr>
          <a:lstStyle/>
          <a:p>
            <a:r>
              <a:rPr lang="en-US" sz="2400" b="1" dirty="0" smtClean="0"/>
              <a:t>Bob Measel</a:t>
            </a:r>
          </a:p>
          <a:p>
            <a:r>
              <a:rPr lang="en-US" sz="2800" dirty="0" smtClean="0"/>
              <a:t>Assistant Director, OELAAA</a:t>
            </a:r>
          </a:p>
          <a:p>
            <a:endParaRPr lang="en-US" sz="1200" dirty="0" smtClean="0"/>
          </a:p>
          <a:p>
            <a:endParaRPr lang="en-US" sz="1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26C40E-487C-40A4-A841-8174FD7B7142}" type="slidenum">
              <a:rPr lang="en-US" smtClean="0"/>
              <a:pPr/>
              <a:t>10</a:t>
            </a:fld>
            <a:endParaRPr lang="en-US" dirty="0"/>
          </a:p>
        </p:txBody>
      </p:sp>
      <p:sp>
        <p:nvSpPr>
          <p:cNvPr id="5" name="Rectangle 4"/>
          <p:cNvSpPr/>
          <p:nvPr/>
        </p:nvSpPr>
        <p:spPr>
          <a:xfrm>
            <a:off x="228600" y="1219200"/>
            <a:ext cx="8382000" cy="4278094"/>
          </a:xfrm>
          <a:prstGeom prst="rect">
            <a:avLst/>
          </a:prstGeom>
        </p:spPr>
        <p:txBody>
          <a:bodyPr wrap="square">
            <a:spAutoFit/>
          </a:bodyPr>
          <a:lstStyle/>
          <a:p>
            <a:pPr>
              <a:spcAft>
                <a:spcPts val="2400"/>
              </a:spcAft>
            </a:pPr>
            <a:r>
              <a:rPr lang="en-US" sz="2800" dirty="0" smtClean="0"/>
              <a:t>M.G.L. c. </a:t>
            </a:r>
            <a:r>
              <a:rPr lang="en-US" sz="2800" dirty="0" smtClean="0"/>
              <a:t>71 sec. 38G and 38Q require </a:t>
            </a:r>
            <a:r>
              <a:rPr lang="en-US" sz="2800" dirty="0" smtClean="0"/>
              <a:t>each district to develop a professional development plan for all staff and establish a budget for professional development that does not exceed the district’s foundation budget. </a:t>
            </a:r>
            <a:endParaRPr lang="en-US" sz="2800" dirty="0" smtClean="0"/>
          </a:p>
          <a:p>
            <a:pPr>
              <a:spcAft>
                <a:spcPts val="2400"/>
              </a:spcAft>
            </a:pPr>
            <a:r>
              <a:rPr lang="en-US" sz="2800" dirty="0" smtClean="0"/>
              <a:t>Included in this 38Q is the requirement that districts provide training for teachers and administrators in second language acquisition techniques for recertification. </a:t>
            </a:r>
            <a:endParaRPr lang="en-US" sz="2800" dirty="0"/>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Requirement for PDPs</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153400" y="5029200"/>
            <a:ext cx="533400" cy="457200"/>
          </a:xfrm>
        </p:spPr>
        <p:txBody>
          <a:bodyPr/>
          <a:lstStyle/>
          <a:p>
            <a:fld id="{BD26C40E-487C-40A4-A841-8174FD7B7142}" type="slidenum">
              <a:rPr lang="en-US" smtClean="0"/>
              <a:pPr/>
              <a:t>11</a:t>
            </a:fld>
            <a:endParaRPr lang="en-US" dirty="0"/>
          </a:p>
        </p:txBody>
      </p:sp>
      <p:sp>
        <p:nvSpPr>
          <p:cNvPr id="5" name="Rectangle 4"/>
          <p:cNvSpPr/>
          <p:nvPr/>
        </p:nvSpPr>
        <p:spPr>
          <a:xfrm>
            <a:off x="152400" y="990600"/>
            <a:ext cx="8382000" cy="1877437"/>
          </a:xfrm>
          <a:prstGeom prst="rect">
            <a:avLst/>
          </a:prstGeom>
        </p:spPr>
        <p:txBody>
          <a:bodyPr wrap="square">
            <a:spAutoFit/>
          </a:bodyPr>
          <a:lstStyle/>
          <a:p>
            <a:pPr>
              <a:spcAft>
                <a:spcPts val="2400"/>
              </a:spcAft>
            </a:pPr>
            <a:r>
              <a:rPr lang="en-US" sz="2400" dirty="0" smtClean="0"/>
              <a:t>All educators with a professional license are required to earn 15 PDPs related to SEI or ESL each relicensure cycle. </a:t>
            </a:r>
          </a:p>
          <a:p>
            <a:pPr>
              <a:spcAft>
                <a:spcPts val="3600"/>
              </a:spcAft>
            </a:pPr>
            <a:r>
              <a:rPr lang="en-US" sz="2400" dirty="0" smtClean="0"/>
              <a:t>Districts are free to provide whatever opportunities best meet their local needs. </a:t>
            </a:r>
            <a:endParaRPr lang="en-US" sz="2400" dirty="0"/>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Requirement for PDPs</a:t>
            </a:r>
            <a:endParaRPr lang="en-US" sz="3200" dirty="0">
              <a:latin typeface="Arial" pitchFamily="34" charset="0"/>
              <a:cs typeface="Arial" pitchFamily="34" charset="0"/>
            </a:endParaRPr>
          </a:p>
        </p:txBody>
      </p:sp>
      <p:sp>
        <p:nvSpPr>
          <p:cNvPr id="7" name="Rounded Rectangle 6"/>
          <p:cNvSpPr/>
          <p:nvPr/>
        </p:nvSpPr>
        <p:spPr>
          <a:xfrm>
            <a:off x="2286000" y="4495800"/>
            <a:ext cx="1295400" cy="1143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District</a:t>
            </a:r>
          </a:p>
          <a:p>
            <a:pPr algn="ctr"/>
            <a:r>
              <a:rPr lang="en-US" b="1" dirty="0" smtClean="0"/>
              <a:t>ESL/SEI</a:t>
            </a:r>
          </a:p>
          <a:p>
            <a:pPr algn="ctr"/>
            <a:r>
              <a:rPr lang="en-US" sz="3600" b="1" dirty="0" smtClean="0"/>
              <a:t>PD</a:t>
            </a:r>
            <a:endParaRPr lang="en-US" b="1" dirty="0"/>
          </a:p>
        </p:txBody>
      </p:sp>
      <p:pic>
        <p:nvPicPr>
          <p:cNvPr id="73730" name="Picture 2" descr="http://cdn.xl.thumbs.canstockphoto.com/canstock8696371.jpg"/>
          <p:cNvPicPr>
            <a:picLocks noChangeAspect="1" noChangeArrowheads="1"/>
          </p:cNvPicPr>
          <p:nvPr/>
        </p:nvPicPr>
        <p:blipFill>
          <a:blip r:embed="rId2" cstate="print"/>
          <a:srcRect l="25177" r="52296" b="71667"/>
          <a:stretch>
            <a:fillRect/>
          </a:stretch>
        </p:blipFill>
        <p:spPr bwMode="auto">
          <a:xfrm>
            <a:off x="228600" y="3657600"/>
            <a:ext cx="1295400" cy="1447800"/>
          </a:xfrm>
          <a:prstGeom prst="rect">
            <a:avLst/>
          </a:prstGeom>
          <a:noFill/>
        </p:spPr>
      </p:pic>
      <p:grpSp>
        <p:nvGrpSpPr>
          <p:cNvPr id="11" name="Group 10"/>
          <p:cNvGrpSpPr/>
          <p:nvPr/>
        </p:nvGrpSpPr>
        <p:grpSpPr>
          <a:xfrm>
            <a:off x="4391112" y="3581400"/>
            <a:ext cx="1371600" cy="1600200"/>
            <a:chOff x="4724400" y="3810000"/>
            <a:chExt cx="1371600" cy="1600200"/>
          </a:xfrm>
        </p:grpSpPr>
        <p:sp>
          <p:nvSpPr>
            <p:cNvPr id="9" name="Rectangle 8"/>
            <p:cNvSpPr/>
            <p:nvPr/>
          </p:nvSpPr>
          <p:spPr>
            <a:xfrm>
              <a:off x="4724400" y="4876800"/>
              <a:ext cx="1371600" cy="533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PDPs</a:t>
              </a:r>
              <a:endParaRPr lang="en-US" sz="2000" b="1" dirty="0"/>
            </a:p>
          </p:txBody>
        </p:sp>
        <p:pic>
          <p:nvPicPr>
            <p:cNvPr id="10" name="Picture 2" descr="http://cdn.xl.thumbs.canstockphoto.com/canstock8696371.jpg"/>
            <p:cNvPicPr>
              <a:picLocks noChangeAspect="1" noChangeArrowheads="1"/>
            </p:cNvPicPr>
            <p:nvPr/>
          </p:nvPicPr>
          <p:blipFill>
            <a:blip r:embed="rId2" cstate="print"/>
            <a:srcRect l="25177" r="52296" b="71667"/>
            <a:stretch>
              <a:fillRect/>
            </a:stretch>
          </p:blipFill>
          <p:spPr bwMode="auto">
            <a:xfrm>
              <a:off x="4876800" y="3810000"/>
              <a:ext cx="1066800" cy="1066800"/>
            </a:xfrm>
            <a:prstGeom prst="rect">
              <a:avLst/>
            </a:prstGeom>
            <a:noFill/>
          </p:spPr>
        </p:pic>
      </p:grpSp>
      <p:sp>
        <p:nvSpPr>
          <p:cNvPr id="12" name="Right Arrow 11"/>
          <p:cNvSpPr/>
          <p:nvPr/>
        </p:nvSpPr>
        <p:spPr>
          <a:xfrm>
            <a:off x="1600200" y="4267200"/>
            <a:ext cx="609600" cy="4572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3705312" y="4191000"/>
            <a:ext cx="609600" cy="4572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732" name="Picture 4" descr="http://www.mass.gov/edu/images/ese/elar-218x250.jpg"/>
          <p:cNvPicPr>
            <a:picLocks noChangeAspect="1" noChangeArrowheads="1"/>
          </p:cNvPicPr>
          <p:nvPr/>
        </p:nvPicPr>
        <p:blipFill>
          <a:blip r:embed="rId3" cstate="print"/>
          <a:srcRect l="1769" t="3953" r="2683" b="57474"/>
          <a:stretch>
            <a:fillRect/>
          </a:stretch>
        </p:blipFill>
        <p:spPr bwMode="auto">
          <a:xfrm>
            <a:off x="6477000" y="3886200"/>
            <a:ext cx="2286000" cy="1058333"/>
          </a:xfrm>
          <a:prstGeom prst="rect">
            <a:avLst/>
          </a:prstGeom>
          <a:noFill/>
        </p:spPr>
      </p:pic>
      <p:sp>
        <p:nvSpPr>
          <p:cNvPr id="14" name="Right Arrow 13"/>
          <p:cNvSpPr/>
          <p:nvPr/>
        </p:nvSpPr>
        <p:spPr>
          <a:xfrm>
            <a:off x="5762712" y="4191000"/>
            <a:ext cx="609600" cy="4572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 Same Side Corner Rectangle 14"/>
          <p:cNvSpPr/>
          <p:nvPr/>
        </p:nvSpPr>
        <p:spPr>
          <a:xfrm>
            <a:off x="1600200" y="6172200"/>
            <a:ext cx="2819400" cy="457200"/>
          </a:xfrm>
          <a:prstGeom prst="round2SameRect">
            <a:avLst/>
          </a:prstGeom>
          <a:solidFill>
            <a:srgbClr val="435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Local Needs</a:t>
            </a:r>
            <a:endParaRPr lang="en-US" sz="2400" b="1" dirty="0"/>
          </a:p>
        </p:txBody>
      </p:sp>
      <p:cxnSp>
        <p:nvCxnSpPr>
          <p:cNvPr id="17" name="Straight Arrow Connector 16"/>
          <p:cNvCxnSpPr/>
          <p:nvPr/>
        </p:nvCxnSpPr>
        <p:spPr>
          <a:xfrm flipV="1">
            <a:off x="1981200" y="5715000"/>
            <a:ext cx="457200" cy="381000"/>
          </a:xfrm>
          <a:prstGeom prst="straightConnector1">
            <a:avLst/>
          </a:prstGeom>
          <a:ln w="47625">
            <a:solidFill>
              <a:srgbClr val="4354A7"/>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flipV="1">
            <a:off x="3352800" y="5715000"/>
            <a:ext cx="457200" cy="381000"/>
          </a:xfrm>
          <a:prstGeom prst="straightConnector1">
            <a:avLst/>
          </a:prstGeom>
          <a:ln w="47625">
            <a:solidFill>
              <a:srgbClr val="4354A7"/>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895600" y="5715000"/>
            <a:ext cx="0" cy="381000"/>
          </a:xfrm>
          <a:prstGeom prst="straightConnector1">
            <a:avLst/>
          </a:prstGeom>
          <a:ln w="47625">
            <a:solidFill>
              <a:srgbClr val="4354A7"/>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2286000" y="3276600"/>
            <a:ext cx="1295400" cy="1143000"/>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Provider</a:t>
            </a:r>
          </a:p>
          <a:p>
            <a:pPr algn="ctr"/>
            <a:r>
              <a:rPr lang="en-US" b="1" dirty="0" smtClean="0"/>
              <a:t>ESL/SEI</a:t>
            </a:r>
          </a:p>
          <a:p>
            <a:pPr algn="ctr"/>
            <a:r>
              <a:rPr lang="en-US" sz="3600" b="1" dirty="0" smtClean="0"/>
              <a:t>PD</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258088" y="5181600"/>
            <a:ext cx="533400" cy="457200"/>
          </a:xfrm>
        </p:spPr>
        <p:txBody>
          <a:bodyPr/>
          <a:lstStyle/>
          <a:p>
            <a:fld id="{BD26C40E-487C-40A4-A841-8174FD7B7142}" type="slidenum">
              <a:rPr lang="en-US" smtClean="0"/>
              <a:pPr/>
              <a:t>12</a:t>
            </a:fld>
            <a:endParaRPr lang="en-US" dirty="0"/>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Pathways to earning the endorsement as of July 1, 2016</a:t>
            </a:r>
            <a:endParaRPr lang="en-US" sz="3200" b="1" dirty="0">
              <a:latin typeface="Arial" pitchFamily="34" charset="0"/>
              <a:cs typeface="Arial" pitchFamily="34" charset="0"/>
            </a:endParaRPr>
          </a:p>
        </p:txBody>
      </p:sp>
      <p:sp>
        <p:nvSpPr>
          <p:cNvPr id="7" name="Flowchart: Alternate Process 6"/>
          <p:cNvSpPr/>
          <p:nvPr/>
        </p:nvSpPr>
        <p:spPr>
          <a:xfrm>
            <a:off x="304800" y="1524000"/>
            <a:ext cx="2590800" cy="2362200"/>
          </a:xfrm>
          <a:prstGeom prst="flowChartAlternateProces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ea typeface="Times New Roman" pitchFamily="18" charset="0"/>
                <a:cs typeface="Arial" pitchFamily="34" charset="0"/>
              </a:rPr>
              <a:t>No-cost, state-offered courses (restricted)</a:t>
            </a:r>
            <a:endParaRPr lang="en-US" sz="4400" dirty="0" smtClean="0">
              <a:solidFill>
                <a:schemeClr val="bg1"/>
              </a:solidFill>
              <a:latin typeface="Arial" pitchFamily="34" charset="0"/>
              <a:cs typeface="Arial" pitchFamily="34" charset="0"/>
            </a:endParaRPr>
          </a:p>
          <a:p>
            <a:pPr algn="ctr"/>
            <a:endParaRPr lang="en-US" dirty="0"/>
          </a:p>
        </p:txBody>
      </p:sp>
      <p:sp>
        <p:nvSpPr>
          <p:cNvPr id="8" name="Flowchart: Alternate Process 7"/>
          <p:cNvSpPr/>
          <p:nvPr/>
        </p:nvSpPr>
        <p:spPr>
          <a:xfrm>
            <a:off x="3200400" y="1524000"/>
            <a:ext cx="2590800" cy="2362200"/>
          </a:xfrm>
          <a:prstGeom prst="flowChartAlternateProcess">
            <a:avLst/>
          </a:prstGeom>
          <a:solidFill>
            <a:srgbClr val="4354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For-cost courses through vendors</a:t>
            </a:r>
            <a:endParaRPr lang="en-US" sz="2800" b="1" dirty="0" smtClean="0">
              <a:solidFill>
                <a:schemeClr val="bg1"/>
              </a:solidFill>
              <a:latin typeface="Arial" pitchFamily="34" charset="0"/>
              <a:cs typeface="Arial" pitchFamily="34" charset="0"/>
            </a:endParaRPr>
          </a:p>
          <a:p>
            <a:pPr algn="ctr"/>
            <a:endParaRPr lang="en-US" dirty="0"/>
          </a:p>
        </p:txBody>
      </p:sp>
      <p:sp>
        <p:nvSpPr>
          <p:cNvPr id="9" name="Flowchart: Alternate Process 8"/>
          <p:cNvSpPr/>
          <p:nvPr/>
        </p:nvSpPr>
        <p:spPr>
          <a:xfrm>
            <a:off x="6096000" y="1524000"/>
            <a:ext cx="2590800" cy="2362200"/>
          </a:xfrm>
          <a:prstGeom prst="flowChartAlternateProcess">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District-based courses</a:t>
            </a:r>
            <a:endParaRPr lang="en-US" sz="2800" b="1" dirty="0" smtClean="0">
              <a:solidFill>
                <a:schemeClr val="bg1"/>
              </a:solidFill>
              <a:latin typeface="Arial" pitchFamily="34" charset="0"/>
              <a:cs typeface="Arial" pitchFamily="34" charset="0"/>
            </a:endParaRPr>
          </a:p>
          <a:p>
            <a:pPr algn="ctr"/>
            <a:endParaRPr lang="en-US" dirty="0"/>
          </a:p>
        </p:txBody>
      </p:sp>
      <p:sp>
        <p:nvSpPr>
          <p:cNvPr id="10" name="Flowchart: Alternate Process 9"/>
          <p:cNvSpPr/>
          <p:nvPr/>
        </p:nvSpPr>
        <p:spPr>
          <a:xfrm>
            <a:off x="304800" y="4114800"/>
            <a:ext cx="2590800" cy="2362200"/>
          </a:xfrm>
          <a:prstGeom prst="flowChartAlternateProcess">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SEI MTEL</a:t>
            </a:r>
            <a:endParaRPr lang="en-US" sz="2800" b="1" dirty="0" smtClean="0">
              <a:solidFill>
                <a:schemeClr val="bg1"/>
              </a:solidFill>
              <a:latin typeface="Arial" pitchFamily="34" charset="0"/>
              <a:cs typeface="Arial" pitchFamily="34" charset="0"/>
            </a:endParaRPr>
          </a:p>
          <a:p>
            <a:pPr algn="ctr"/>
            <a:endParaRPr lang="en-US" dirty="0"/>
          </a:p>
        </p:txBody>
      </p:sp>
      <p:sp>
        <p:nvSpPr>
          <p:cNvPr id="11" name="Flowchart: Alternate Process 10"/>
          <p:cNvSpPr/>
          <p:nvPr/>
        </p:nvSpPr>
        <p:spPr>
          <a:xfrm>
            <a:off x="3276600" y="4114800"/>
            <a:ext cx="2590800" cy="2362200"/>
          </a:xfrm>
          <a:prstGeom prst="flowChartAlternateProces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Possession of an ESL license </a:t>
            </a:r>
            <a:endParaRPr lang="en-US" sz="2800" b="1" dirty="0" smtClean="0">
              <a:solidFill>
                <a:schemeClr val="bg1"/>
              </a:solidFill>
              <a:latin typeface="Arial" pitchFamily="34" charset="0"/>
              <a:cs typeface="Arial" pitchFamily="34" charset="0"/>
            </a:endParaRPr>
          </a:p>
          <a:p>
            <a:pPr algn="ctr"/>
            <a:endParaRPr lang="en-US" dirty="0"/>
          </a:p>
        </p:txBody>
      </p:sp>
      <p:sp>
        <p:nvSpPr>
          <p:cNvPr id="12" name="Flowchart: Alternate Process 11"/>
          <p:cNvSpPr/>
          <p:nvPr/>
        </p:nvSpPr>
        <p:spPr>
          <a:xfrm>
            <a:off x="6172200" y="4038600"/>
            <a:ext cx="2590800" cy="2362200"/>
          </a:xfrm>
          <a:prstGeom prst="flowChartAlternateProcess">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Transcript review</a:t>
            </a:r>
            <a:endParaRPr lang="en-US" sz="2800" b="1" dirty="0" smtClean="0">
              <a:solidFill>
                <a:schemeClr val="bg1"/>
              </a:solidFill>
              <a:latin typeface="Arial" pitchFamily="34" charset="0"/>
              <a:cs typeface="Arial" pitchFamily="34" charset="0"/>
            </a:endParaRPr>
          </a:p>
          <a:p>
            <a:pPr algn="ctr"/>
            <a:endParaRPr lang="en-US" dirty="0"/>
          </a:p>
        </p:txBody>
      </p:sp>
      <p:sp>
        <p:nvSpPr>
          <p:cNvPr id="13" name="Flowchart: Alternate Process 12"/>
          <p:cNvSpPr/>
          <p:nvPr/>
        </p:nvSpPr>
        <p:spPr>
          <a:xfrm>
            <a:off x="304800" y="1524000"/>
            <a:ext cx="8534400" cy="5029200"/>
          </a:xfrm>
          <a:prstGeom prst="flowChartAlternateProcess">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800" b="1" dirty="0" smtClean="0">
                <a:solidFill>
                  <a:schemeClr val="bg1"/>
                </a:solidFill>
                <a:latin typeface="Arial" pitchFamily="34" charset="0"/>
                <a:cs typeface="Arial" pitchFamily="34" charset="0"/>
              </a:rPr>
              <a:t>District-based courses</a:t>
            </a:r>
          </a:p>
          <a:p>
            <a:pPr lvl="0" algn="ctr"/>
            <a:endParaRPr lang="en-US" sz="1400" b="1" dirty="0" smtClean="0">
              <a:solidFill>
                <a:schemeClr val="bg1"/>
              </a:solidFill>
              <a:latin typeface="Arial" pitchFamily="34" charset="0"/>
              <a:cs typeface="Arial" pitchFamily="34" charset="0"/>
            </a:endParaRPr>
          </a:p>
          <a:p>
            <a:pPr lvl="0"/>
            <a:r>
              <a:rPr lang="en-US" sz="2000" dirty="0" smtClean="0">
                <a:solidFill>
                  <a:schemeClr val="bg1"/>
                </a:solidFill>
                <a:latin typeface="Arial" pitchFamily="34" charset="0"/>
                <a:cs typeface="Arial" pitchFamily="34" charset="0"/>
              </a:rPr>
              <a:t>Districts may apply to become approved providers of courses under the open, rolling RFR. They must meet all requirements of the RFR including utilizing systems that </a:t>
            </a:r>
            <a:r>
              <a:rPr lang="en-US" sz="2000" dirty="0" smtClean="0">
                <a:latin typeface="Arial" pitchFamily="34" charset="0"/>
                <a:cs typeface="Arial" pitchFamily="34" charset="0"/>
              </a:rPr>
              <a:t>satisfy the Department’s course delivery requirements</a:t>
            </a:r>
            <a:r>
              <a:rPr lang="en-US" sz="2000" dirty="0" smtClean="0">
                <a:latin typeface="Arial" pitchFamily="34" charset="0"/>
                <a:cs typeface="Arial" pitchFamily="34" charset="0"/>
              </a:rPr>
              <a:t>:</a:t>
            </a:r>
          </a:p>
          <a:p>
            <a:pPr lvl="0"/>
            <a:endParaRPr lang="en-US" sz="2000" dirty="0" smtClean="0">
              <a:latin typeface="Arial" pitchFamily="34" charset="0"/>
              <a:cs typeface="Arial" pitchFamily="34" charset="0"/>
            </a:endParaRPr>
          </a:p>
          <a:p>
            <a:pPr lvl="1" indent="-334963">
              <a:buFont typeface="Arial" pitchFamily="34" charset="0"/>
              <a:buChar char="•"/>
            </a:pPr>
            <a:r>
              <a:rPr lang="en-US" sz="2000" dirty="0" smtClean="0">
                <a:latin typeface="Arial" pitchFamily="34" charset="0"/>
                <a:cs typeface="Arial" pitchFamily="34" charset="0"/>
              </a:rPr>
              <a:t>online forums </a:t>
            </a:r>
          </a:p>
          <a:p>
            <a:pPr lvl="1" indent="-334963">
              <a:buFont typeface="Arial" pitchFamily="34" charset="0"/>
              <a:buChar char="•"/>
            </a:pPr>
            <a:r>
              <a:rPr lang="en-US" sz="2000" dirty="0" smtClean="0">
                <a:latin typeface="Arial" pitchFamily="34" charset="0"/>
                <a:cs typeface="Arial" pitchFamily="34" charset="0"/>
              </a:rPr>
              <a:t>house readings and other materials</a:t>
            </a:r>
          </a:p>
          <a:p>
            <a:pPr lvl="1" indent="-334963">
              <a:buFont typeface="Arial" pitchFamily="34" charset="0"/>
              <a:buChar char="•"/>
            </a:pPr>
            <a:r>
              <a:rPr lang="en-US" sz="2000" dirty="0" smtClean="0">
                <a:latin typeface="Arial" pitchFamily="34" charset="0"/>
                <a:cs typeface="Arial" pitchFamily="34" charset="0"/>
              </a:rPr>
              <a:t>assign work and submit assignments</a:t>
            </a:r>
          </a:p>
          <a:p>
            <a:pPr lvl="1" indent="-334963">
              <a:buFont typeface="Arial" pitchFamily="34" charset="0"/>
              <a:buChar char="•"/>
            </a:pPr>
            <a:r>
              <a:rPr lang="en-US" sz="2000" dirty="0" smtClean="0">
                <a:latin typeface="Arial" pitchFamily="34" charset="0"/>
                <a:cs typeface="Arial" pitchFamily="34" charset="0"/>
              </a:rPr>
              <a:t>grade assignments using approved course rubrics</a:t>
            </a:r>
          </a:p>
          <a:p>
            <a:pPr lvl="1" indent="-334963">
              <a:buFont typeface="Arial" pitchFamily="34" charset="0"/>
              <a:buChar char="•"/>
            </a:pPr>
            <a:r>
              <a:rPr lang="en-US" sz="2000" dirty="0" smtClean="0">
                <a:latin typeface="Arial" pitchFamily="34" charset="0"/>
                <a:cs typeface="Arial" pitchFamily="34" charset="0"/>
              </a:rPr>
              <a:t>create/maintain course schedules</a:t>
            </a:r>
          </a:p>
          <a:p>
            <a:pPr lvl="1" indent="-334963">
              <a:buFont typeface="Arial" pitchFamily="34" charset="0"/>
              <a:buChar char="•"/>
            </a:pPr>
            <a:r>
              <a:rPr lang="en-US" sz="2000" dirty="0" smtClean="0">
                <a:latin typeface="Arial" pitchFamily="34" charset="0"/>
                <a:cs typeface="Arial" pitchFamily="34" charset="0"/>
              </a:rPr>
              <a:t>track attendance and participation </a:t>
            </a:r>
          </a:p>
          <a:p>
            <a:pPr lvl="1" indent="-334963">
              <a:buFont typeface="Arial" pitchFamily="34" charset="0"/>
              <a:buChar char="•"/>
            </a:pPr>
            <a:r>
              <a:rPr lang="en-US" sz="2000" dirty="0" smtClean="0">
                <a:latin typeface="Arial" pitchFamily="34" charset="0"/>
                <a:cs typeface="Arial" pitchFamily="34" charset="0"/>
              </a:rPr>
              <a:t>maintain electronic records of all of the above for a period of seven years </a:t>
            </a:r>
            <a:endParaRPr lang="en-US" b="1" dirty="0" smtClean="0">
              <a:solidFill>
                <a:schemeClr val="bg1"/>
              </a:solidFill>
              <a:latin typeface="Arial" pitchFamily="34" charset="0"/>
              <a:cs typeface="Arial" pitchFamily="34" charset="0"/>
            </a:endParaRPr>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2000"/>
                                        <p:tgtEl>
                                          <p:spTgt spid="7"/>
                                        </p:tgtEl>
                                      </p:cBhvr>
                                    </p:animEffect>
                                    <p:set>
                                      <p:cBhvr>
                                        <p:cTn id="7" dur="1" fill="hold">
                                          <p:stCondLst>
                                            <p:cond delay="1999"/>
                                          </p:stCondLst>
                                        </p:cTn>
                                        <p:tgtEl>
                                          <p:spTgt spid="7"/>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2000"/>
                                        <p:tgtEl>
                                          <p:spTgt spid="8"/>
                                        </p:tgtEl>
                                      </p:cBhvr>
                                    </p:animEffect>
                                    <p:set>
                                      <p:cBhvr>
                                        <p:cTn id="10" dur="1" fill="hold">
                                          <p:stCondLst>
                                            <p:cond delay="1999"/>
                                          </p:stCondLst>
                                        </p:cTn>
                                        <p:tgtEl>
                                          <p:spTgt spid="8"/>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2000"/>
                                        <p:tgtEl>
                                          <p:spTgt spid="10"/>
                                        </p:tgtEl>
                                      </p:cBhvr>
                                    </p:animEffect>
                                    <p:set>
                                      <p:cBhvr>
                                        <p:cTn id="13" dur="1" fill="hold">
                                          <p:stCondLst>
                                            <p:cond delay="1999"/>
                                          </p:stCondLst>
                                        </p:cTn>
                                        <p:tgtEl>
                                          <p:spTgt spid="10"/>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2000"/>
                                        <p:tgtEl>
                                          <p:spTgt spid="11"/>
                                        </p:tgtEl>
                                      </p:cBhvr>
                                    </p:animEffect>
                                    <p:set>
                                      <p:cBhvr>
                                        <p:cTn id="16" dur="1" fill="hold">
                                          <p:stCondLst>
                                            <p:cond delay="1999"/>
                                          </p:stCondLst>
                                        </p:cTn>
                                        <p:tgtEl>
                                          <p:spTgt spid="11"/>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2000"/>
                                        <p:tgtEl>
                                          <p:spTgt spid="12"/>
                                        </p:tgtEl>
                                      </p:cBhvr>
                                    </p:animEffect>
                                    <p:set>
                                      <p:cBhvr>
                                        <p:cTn id="19" dur="1" fill="hold">
                                          <p:stCondLst>
                                            <p:cond delay="1999"/>
                                          </p:stCondLst>
                                        </p:cTn>
                                        <p:tgtEl>
                                          <p:spTgt spid="12"/>
                                        </p:tgtEl>
                                        <p:attrNameLst>
                                          <p:attrName>style.visibility</p:attrName>
                                        </p:attrNameLst>
                                      </p:cBhvr>
                                      <p:to>
                                        <p:strVal val="hidden"/>
                                      </p:to>
                                    </p:set>
                                  </p:childTnLst>
                                </p:cTn>
                              </p:par>
                            </p:childTnLst>
                          </p:cTn>
                        </p:par>
                        <p:par>
                          <p:cTn id="20" fill="hold">
                            <p:stCondLst>
                              <p:cond delay="2000"/>
                            </p:stCondLst>
                            <p:childTnLst>
                              <p:par>
                                <p:cTn id="21" presetID="0" presetClass="path" presetSubtype="0" accel="50000" decel="50000" fill="hold" grpId="0" nodeType="afterEffect">
                                  <p:stCondLst>
                                    <p:cond delay="0"/>
                                  </p:stCondLst>
                                  <p:childTnLst>
                                    <p:animMotion origin="layout" path="M -3.33333E-6 6.66667E-6 L -0.325 0.21112 " pathEditMode="relative" ptsTypes="AA">
                                      <p:cBhvr>
                                        <p:cTn id="22" dur="2000" fill="hold"/>
                                        <p:tgtEl>
                                          <p:spTgt spid="9"/>
                                        </p:tgtEl>
                                        <p:attrNameLst>
                                          <p:attrName>ppt_x</p:attrName>
                                          <p:attrName>ppt_y</p:attrName>
                                        </p:attrNameLst>
                                      </p:cBhvr>
                                    </p:animMotion>
                                  </p:childTnLst>
                                </p:cTn>
                              </p:par>
                            </p:childTnLst>
                          </p:cTn>
                        </p:par>
                        <p:par>
                          <p:cTn id="23" fill="hold">
                            <p:stCondLst>
                              <p:cond delay="4000"/>
                            </p:stCondLst>
                            <p:childTnLst>
                              <p:par>
                                <p:cTn id="24" presetID="10" presetClass="exit" presetSubtype="0" fill="hold" grpId="1" nodeType="afterEffect">
                                  <p:stCondLst>
                                    <p:cond delay="0"/>
                                  </p:stCondLst>
                                  <p:childTnLst>
                                    <p:animEffect transition="out" filter="fade">
                                      <p:cBhvr>
                                        <p:cTn id="25" dur="3000"/>
                                        <p:tgtEl>
                                          <p:spTgt spid="9"/>
                                        </p:tgtEl>
                                      </p:cBhvr>
                                    </p:animEffect>
                                    <p:set>
                                      <p:cBhvr>
                                        <p:cTn id="26" dur="1" fill="hold">
                                          <p:stCondLst>
                                            <p:cond delay="2999"/>
                                          </p:stCondLst>
                                        </p:cTn>
                                        <p:tgtEl>
                                          <p:spTgt spid="9"/>
                                        </p:tgtEl>
                                        <p:attrNameLst>
                                          <p:attrName>style.visibility</p:attrName>
                                        </p:attrNameLst>
                                      </p:cBhvr>
                                      <p:to>
                                        <p:strVal val="hidden"/>
                                      </p:to>
                                    </p:set>
                                  </p:childTnLst>
                                </p:cTn>
                              </p:par>
                              <p:par>
                                <p:cTn id="27" presetID="10"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3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9" grpId="1" animBg="1"/>
      <p:bldP spid="10" grpId="0" animBg="1"/>
      <p:bldP spid="11"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33400" y="1752599"/>
            <a:ext cx="7772400" cy="2286001"/>
          </a:xfrm>
        </p:spPr>
        <p:txBody>
          <a:bodyPr>
            <a:normAutofit/>
          </a:bodyPr>
          <a:lstStyle/>
          <a:p>
            <a:r>
              <a:rPr lang="en-US" b="1" dirty="0">
                <a:latin typeface="Arial" pitchFamily="34" charset="0"/>
                <a:ea typeface="Tahoma" pitchFamily="34" charset="0"/>
                <a:cs typeface="Arial" pitchFamily="34" charset="0"/>
              </a:rPr>
              <a:t>Q &amp; A</a:t>
            </a:r>
            <a:br>
              <a:rPr lang="en-US" b="1" dirty="0">
                <a:latin typeface="Arial" pitchFamily="34" charset="0"/>
                <a:ea typeface="Tahoma" pitchFamily="34" charset="0"/>
                <a:cs typeface="Arial" pitchFamily="34" charset="0"/>
              </a:rPr>
            </a:br>
            <a:r>
              <a:rPr lang="en-US" b="1" dirty="0">
                <a:latin typeface="Arial" pitchFamily="34" charset="0"/>
                <a:ea typeface="Tahoma" pitchFamily="34" charset="0"/>
                <a:cs typeface="Arial" pitchFamily="34" charset="0"/>
              </a:rPr>
              <a:t/>
            </a:r>
            <a:br>
              <a:rPr lang="en-US" b="1" dirty="0">
                <a:latin typeface="Arial" pitchFamily="34" charset="0"/>
                <a:ea typeface="Tahoma" pitchFamily="34" charset="0"/>
                <a:cs typeface="Arial" pitchFamily="34" charset="0"/>
              </a:rPr>
            </a:br>
            <a:r>
              <a:rPr lang="en-US" b="1" dirty="0">
                <a:latin typeface="Arial" pitchFamily="34" charset="0"/>
                <a:ea typeface="Tahoma" pitchFamily="34" charset="0"/>
                <a:cs typeface="Arial" pitchFamily="34" charset="0"/>
              </a:rPr>
              <a:t>        Comments</a:t>
            </a:r>
          </a:p>
        </p:txBody>
      </p:sp>
    </p:spTree>
    <p:extLst>
      <p:ext uri="{BB962C8B-B14F-4D97-AF65-F5344CB8AC3E}">
        <p14:creationId xmlns="" xmlns:p14="http://schemas.microsoft.com/office/powerpoint/2010/main" val="383299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smtClean="0">
                <a:latin typeface="Arial" pitchFamily="34" charset="0"/>
                <a:cs typeface="Arial" pitchFamily="34" charset="0"/>
              </a:rPr>
              <a:t>Agenda</a:t>
            </a:r>
            <a:r>
              <a:rPr lang="en-US" sz="4800" dirty="0">
                <a:latin typeface="Arial" pitchFamily="34" charset="0"/>
                <a:cs typeface="Arial" pitchFamily="34" charset="0"/>
              </a:rPr>
              <a:t/>
            </a:r>
            <a:br>
              <a:rPr lang="en-US" sz="4800" dirty="0">
                <a:latin typeface="Arial" pitchFamily="34" charset="0"/>
                <a:cs typeface="Arial" pitchFamily="34" charset="0"/>
              </a:rPr>
            </a:br>
            <a:endParaRPr lang="en-US" sz="4800" dirty="0">
              <a:latin typeface="Arial" pitchFamily="34" charset="0"/>
              <a:cs typeface="Arial" pitchFamily="34" charset="0"/>
            </a:endParaRPr>
          </a:p>
        </p:txBody>
      </p:sp>
      <p:sp>
        <p:nvSpPr>
          <p:cNvPr id="3" name="Content Placeholder 2"/>
          <p:cNvSpPr>
            <a:spLocks noGrp="1"/>
          </p:cNvSpPr>
          <p:nvPr>
            <p:ph idx="1"/>
          </p:nvPr>
        </p:nvSpPr>
        <p:spPr>
          <a:xfrm>
            <a:off x="381000" y="1298448"/>
            <a:ext cx="8382000" cy="4827715"/>
          </a:xfrm>
        </p:spPr>
        <p:txBody>
          <a:bodyPr>
            <a:normAutofit/>
          </a:bodyPr>
          <a:lstStyle/>
          <a:p>
            <a:pPr>
              <a:spcAft>
                <a:spcPts val="1200"/>
              </a:spcAft>
              <a:buSzPct val="139000"/>
              <a:buFont typeface="Arial" pitchFamily="34" charset="0"/>
              <a:buChar char="•"/>
            </a:pPr>
            <a:r>
              <a:rPr lang="en-US" dirty="0" smtClean="0"/>
              <a:t>Educator Requirements prior to July 1, 2016</a:t>
            </a:r>
            <a:endParaRPr lang="en-US" sz="3200" dirty="0" smtClean="0"/>
          </a:p>
          <a:p>
            <a:pPr>
              <a:spcAft>
                <a:spcPts val="1200"/>
              </a:spcAft>
              <a:buSzPct val="139000"/>
              <a:buFont typeface="Arial" pitchFamily="34" charset="0"/>
              <a:buChar char="•"/>
            </a:pPr>
            <a:r>
              <a:rPr lang="en-US" dirty="0" smtClean="0"/>
              <a:t>Educator and District Responsibilities as of July 1, 2016</a:t>
            </a:r>
            <a:endParaRPr lang="en-US" sz="3200" dirty="0" smtClean="0"/>
          </a:p>
          <a:p>
            <a:pPr>
              <a:spcAft>
                <a:spcPts val="1200"/>
              </a:spcAft>
              <a:buSzPct val="139000"/>
              <a:buFont typeface="Arial" pitchFamily="34" charset="0"/>
              <a:buChar char="•"/>
            </a:pPr>
            <a:r>
              <a:rPr lang="en-US" dirty="0" smtClean="0"/>
              <a:t>District Monitoring</a:t>
            </a:r>
            <a:endParaRPr lang="en-US" sz="3200" dirty="0" smtClean="0"/>
          </a:p>
          <a:p>
            <a:pPr>
              <a:spcAft>
                <a:spcPts val="1200"/>
              </a:spcAft>
              <a:buSzPct val="139000"/>
              <a:buFont typeface="Arial" pitchFamily="34" charset="0"/>
              <a:buChar char="•"/>
            </a:pPr>
            <a:r>
              <a:rPr lang="en-US" dirty="0" smtClean="0"/>
              <a:t>Requirement for PDPs</a:t>
            </a:r>
            <a:endParaRPr lang="en-US" sz="3200" dirty="0" smtClean="0"/>
          </a:p>
          <a:p>
            <a:pPr>
              <a:spcAft>
                <a:spcPts val="1200"/>
              </a:spcAft>
              <a:buSzPct val="139000"/>
              <a:buFont typeface="Arial" pitchFamily="34" charset="0"/>
              <a:buChar char="•"/>
            </a:pPr>
            <a:r>
              <a:rPr lang="en-US" dirty="0" smtClean="0"/>
              <a:t>Pathways to earning the endorsement as of July 1, 2016</a:t>
            </a:r>
            <a:endParaRPr lang="en-US" sz="32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dirty="0"/>
          </a:p>
        </p:txBody>
      </p:sp>
    </p:spTree>
    <p:extLst>
      <p:ext uri="{BB962C8B-B14F-4D97-AF65-F5344CB8AC3E}">
        <p14:creationId xmlns="" xmlns:p14="http://schemas.microsoft.com/office/powerpoint/2010/main" val="3220765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8077200" y="4343400"/>
            <a:ext cx="1066800" cy="2514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8486688" y="6400800"/>
            <a:ext cx="533400" cy="457200"/>
          </a:xfrm>
        </p:spPr>
        <p:txBody>
          <a:bodyPr/>
          <a:lstStyle/>
          <a:p>
            <a:fld id="{BD26C40E-487C-40A4-A841-8174FD7B7142}" type="slidenum">
              <a:rPr lang="en-US" smtClean="0"/>
              <a:pPr/>
              <a:t>3</a:t>
            </a:fld>
            <a:endParaRPr lang="en-US" dirty="0"/>
          </a:p>
        </p:txBody>
      </p:sp>
      <p:sp>
        <p:nvSpPr>
          <p:cNvPr id="8" name="Title 1"/>
          <p:cNvSpPr>
            <a:spLocks noGrp="1"/>
          </p:cNvSpPr>
          <p:nvPr>
            <p:ph type="title"/>
          </p:nvPr>
        </p:nvSpPr>
        <p:spPr>
          <a:xfrm>
            <a:off x="76200" y="0"/>
            <a:ext cx="8534400" cy="762000"/>
          </a:xfrm>
        </p:spPr>
        <p:txBody>
          <a:bodyPr>
            <a:noAutofit/>
          </a:bodyPr>
          <a:lstStyle/>
          <a:p>
            <a:pPr>
              <a:spcAft>
                <a:spcPts val="1200"/>
              </a:spcAft>
            </a:pPr>
            <a:r>
              <a:rPr lang="en-US" sz="2800" b="1" dirty="0" smtClean="0">
                <a:latin typeface="Arial" pitchFamily="34" charset="0"/>
                <a:cs typeface="Arial" pitchFamily="34" charset="0"/>
              </a:rPr>
              <a:t>Educator Requirements prior to July 1, 2016</a:t>
            </a:r>
            <a:endParaRPr lang="en-US" sz="3200" b="1" dirty="0" smtClean="0">
              <a:latin typeface="Arial" pitchFamily="34" charset="0"/>
              <a:cs typeface="Arial" pitchFamily="34" charset="0"/>
            </a:endParaRPr>
          </a:p>
        </p:txBody>
      </p:sp>
      <p:sp>
        <p:nvSpPr>
          <p:cNvPr id="12" name="Rectangle 11"/>
          <p:cNvSpPr/>
          <p:nvPr/>
        </p:nvSpPr>
        <p:spPr>
          <a:xfrm>
            <a:off x="457200" y="5410200"/>
            <a:ext cx="6248400" cy="381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Cohort 1</a:t>
            </a:r>
            <a:endParaRPr lang="en-US" sz="2400" b="1" dirty="0"/>
          </a:p>
        </p:txBody>
      </p:sp>
      <p:sp>
        <p:nvSpPr>
          <p:cNvPr id="13" name="Rectangle 12"/>
          <p:cNvSpPr/>
          <p:nvPr/>
        </p:nvSpPr>
        <p:spPr>
          <a:xfrm>
            <a:off x="2514600" y="5867400"/>
            <a:ext cx="6248400" cy="381000"/>
          </a:xfrm>
          <a:prstGeom prst="rect">
            <a:avLst/>
          </a:prstGeom>
          <a:solidFill>
            <a:srgbClr val="2C55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Cohort 2</a:t>
            </a:r>
            <a:endParaRPr lang="en-US" sz="2400" b="1" dirty="0"/>
          </a:p>
        </p:txBody>
      </p:sp>
      <p:sp>
        <p:nvSpPr>
          <p:cNvPr id="14" name="Rectangle 13"/>
          <p:cNvSpPr/>
          <p:nvPr/>
        </p:nvSpPr>
        <p:spPr>
          <a:xfrm>
            <a:off x="4648200" y="6324600"/>
            <a:ext cx="4114800" cy="381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Cohort 3</a:t>
            </a:r>
            <a:endParaRPr lang="en-US" sz="2400" b="1" dirty="0"/>
          </a:p>
        </p:txBody>
      </p:sp>
      <p:pic>
        <p:nvPicPr>
          <p:cNvPr id="15" name="Picture 14" descr="cat3.jpg"/>
          <p:cNvPicPr>
            <a:picLocks noChangeAspect="1"/>
          </p:cNvPicPr>
          <p:nvPr/>
        </p:nvPicPr>
        <p:blipFill>
          <a:blip r:embed="rId2" cstate="print">
            <a:clrChange>
              <a:clrFrom>
                <a:srgbClr val="FFFFFF"/>
              </a:clrFrom>
              <a:clrTo>
                <a:srgbClr val="FFFFFF">
                  <a:alpha val="0"/>
                </a:srgbClr>
              </a:clrTo>
            </a:clrChange>
          </a:blip>
          <a:stretch>
            <a:fillRect/>
          </a:stretch>
        </p:blipFill>
        <p:spPr>
          <a:xfrm>
            <a:off x="457200" y="2625718"/>
            <a:ext cx="1872876" cy="1108082"/>
          </a:xfrm>
          <a:prstGeom prst="rect">
            <a:avLst/>
          </a:prstGeom>
        </p:spPr>
      </p:pic>
      <p:pic>
        <p:nvPicPr>
          <p:cNvPr id="17" name="Picture 16" descr="cat4.jpg"/>
          <p:cNvPicPr>
            <a:picLocks noChangeAspect="1"/>
          </p:cNvPicPr>
          <p:nvPr/>
        </p:nvPicPr>
        <p:blipFill>
          <a:blip r:embed="rId3" cstate="print">
            <a:clrChange>
              <a:clrFrom>
                <a:srgbClr val="FFFFFF"/>
              </a:clrFrom>
              <a:clrTo>
                <a:srgbClr val="FFFFFF">
                  <a:alpha val="0"/>
                </a:srgbClr>
              </a:clrTo>
            </a:clrChange>
          </a:blip>
          <a:srcRect r="3822"/>
          <a:stretch>
            <a:fillRect/>
          </a:stretch>
        </p:blipFill>
        <p:spPr>
          <a:xfrm>
            <a:off x="2590800" y="2438400"/>
            <a:ext cx="1905000" cy="1365105"/>
          </a:xfrm>
          <a:prstGeom prst="rect">
            <a:avLst/>
          </a:prstGeom>
        </p:spPr>
      </p:pic>
      <p:sp>
        <p:nvSpPr>
          <p:cNvPr id="9" name="Rectangle 8"/>
          <p:cNvSpPr/>
          <p:nvPr/>
        </p:nvSpPr>
        <p:spPr>
          <a:xfrm>
            <a:off x="2590800" y="3733800"/>
            <a:ext cx="1981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2014</a:t>
            </a:r>
            <a:endParaRPr lang="en-US" sz="3600" b="1" dirty="0"/>
          </a:p>
        </p:txBody>
      </p:sp>
      <p:pic>
        <p:nvPicPr>
          <p:cNvPr id="18" name="Picture 17" descr="cat6.jpg"/>
          <p:cNvPicPr>
            <a:picLocks noChangeAspect="1"/>
          </p:cNvPicPr>
          <p:nvPr/>
        </p:nvPicPr>
        <p:blipFill>
          <a:blip r:embed="rId4" cstate="print">
            <a:clrChange>
              <a:clrFrom>
                <a:srgbClr val="FEFEFE"/>
              </a:clrFrom>
              <a:clrTo>
                <a:srgbClr val="FEFEFE">
                  <a:alpha val="0"/>
                </a:srgbClr>
              </a:clrTo>
            </a:clrChange>
          </a:blip>
          <a:stretch>
            <a:fillRect/>
          </a:stretch>
        </p:blipFill>
        <p:spPr>
          <a:xfrm>
            <a:off x="6858000" y="2057400"/>
            <a:ext cx="1804924" cy="1676400"/>
          </a:xfrm>
          <a:prstGeom prst="rect">
            <a:avLst/>
          </a:prstGeom>
        </p:spPr>
      </p:pic>
      <p:sp>
        <p:nvSpPr>
          <p:cNvPr id="11" name="Rectangle 10"/>
          <p:cNvSpPr/>
          <p:nvPr/>
        </p:nvSpPr>
        <p:spPr>
          <a:xfrm>
            <a:off x="6858000" y="3733800"/>
            <a:ext cx="1981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2016</a:t>
            </a:r>
            <a:endParaRPr lang="en-US" sz="3600" b="1" dirty="0"/>
          </a:p>
        </p:txBody>
      </p:sp>
      <p:grpSp>
        <p:nvGrpSpPr>
          <p:cNvPr id="22" name="Group 21"/>
          <p:cNvGrpSpPr/>
          <p:nvPr/>
        </p:nvGrpSpPr>
        <p:grpSpPr>
          <a:xfrm>
            <a:off x="4695912" y="2362200"/>
            <a:ext cx="2057400" cy="1388728"/>
            <a:chOff x="4419600" y="1143000"/>
            <a:chExt cx="2057400" cy="1388728"/>
          </a:xfrm>
        </p:grpSpPr>
        <p:pic>
          <p:nvPicPr>
            <p:cNvPr id="19" name="Picture 18" descr="cat5.jpg"/>
            <p:cNvPicPr>
              <a:picLocks noChangeAspect="1"/>
            </p:cNvPicPr>
            <p:nvPr/>
          </p:nvPicPr>
          <p:blipFill>
            <a:blip r:embed="rId5" cstate="print">
              <a:clrChange>
                <a:clrFrom>
                  <a:srgbClr val="FEFEFE"/>
                </a:clrFrom>
                <a:clrTo>
                  <a:srgbClr val="FEFEFE">
                    <a:alpha val="0"/>
                  </a:srgbClr>
                </a:clrTo>
              </a:clrChange>
            </a:blip>
            <a:stretch>
              <a:fillRect/>
            </a:stretch>
          </p:blipFill>
          <p:spPr>
            <a:xfrm>
              <a:off x="4419600" y="1295400"/>
              <a:ext cx="2057400" cy="1236328"/>
            </a:xfrm>
            <a:prstGeom prst="rect">
              <a:avLst/>
            </a:prstGeom>
          </p:spPr>
        </p:pic>
        <p:cxnSp>
          <p:nvCxnSpPr>
            <p:cNvPr id="21" name="Straight Connector 20"/>
            <p:cNvCxnSpPr/>
            <p:nvPr/>
          </p:nvCxnSpPr>
          <p:spPr>
            <a:xfrm>
              <a:off x="6477000" y="1143000"/>
              <a:ext cx="0" cy="12954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4724400" y="3733800"/>
            <a:ext cx="1981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2015</a:t>
            </a:r>
            <a:endParaRPr lang="en-US" sz="3600" b="1" dirty="0"/>
          </a:p>
        </p:txBody>
      </p:sp>
      <p:sp>
        <p:nvSpPr>
          <p:cNvPr id="7" name="Rectangle 6"/>
          <p:cNvSpPr/>
          <p:nvPr/>
        </p:nvSpPr>
        <p:spPr>
          <a:xfrm>
            <a:off x="457200" y="3733800"/>
            <a:ext cx="1981200" cy="1600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2013</a:t>
            </a:r>
            <a:endParaRPr lang="en-US" sz="3600" b="1" dirty="0"/>
          </a:p>
        </p:txBody>
      </p:sp>
      <p:sp>
        <p:nvSpPr>
          <p:cNvPr id="24" name="TextBox 23"/>
          <p:cNvSpPr txBox="1"/>
          <p:nvPr/>
        </p:nvSpPr>
        <p:spPr>
          <a:xfrm>
            <a:off x="1066800" y="3657600"/>
            <a:ext cx="685800" cy="523220"/>
          </a:xfrm>
          <a:prstGeom prst="rect">
            <a:avLst/>
          </a:prstGeom>
          <a:noFill/>
        </p:spPr>
        <p:txBody>
          <a:bodyPr wrap="square" rtlCol="0">
            <a:spAutoFit/>
          </a:bodyPr>
          <a:lstStyle/>
          <a:p>
            <a:r>
              <a:rPr lang="en-US" sz="2800" b="1" dirty="0" smtClean="0">
                <a:solidFill>
                  <a:schemeClr val="bg1"/>
                </a:solidFill>
              </a:rPr>
              <a:t>EL</a:t>
            </a:r>
            <a:endParaRPr lang="en-US" sz="2800" b="1" dirty="0">
              <a:solidFill>
                <a:schemeClr val="bg1"/>
              </a:solidFill>
            </a:endParaRPr>
          </a:p>
        </p:txBody>
      </p:sp>
      <p:sp>
        <p:nvSpPr>
          <p:cNvPr id="25" name="TextBox 24"/>
          <p:cNvSpPr txBox="1"/>
          <p:nvPr/>
        </p:nvSpPr>
        <p:spPr>
          <a:xfrm>
            <a:off x="7467600" y="3657600"/>
            <a:ext cx="685800" cy="523220"/>
          </a:xfrm>
          <a:prstGeom prst="rect">
            <a:avLst/>
          </a:prstGeom>
          <a:noFill/>
        </p:spPr>
        <p:txBody>
          <a:bodyPr wrap="square" rtlCol="0">
            <a:spAutoFit/>
          </a:bodyPr>
          <a:lstStyle/>
          <a:p>
            <a:r>
              <a:rPr lang="en-US" sz="2800" b="1" dirty="0" smtClean="0">
                <a:solidFill>
                  <a:schemeClr val="bg1"/>
                </a:solidFill>
              </a:rPr>
              <a:t>EL</a:t>
            </a:r>
            <a:endParaRPr lang="en-US" sz="2800" b="1" dirty="0">
              <a:solidFill>
                <a:schemeClr val="bg1"/>
              </a:solidFill>
            </a:endParaRPr>
          </a:p>
        </p:txBody>
      </p:sp>
      <p:sp>
        <p:nvSpPr>
          <p:cNvPr id="26" name="TextBox 25"/>
          <p:cNvSpPr txBox="1"/>
          <p:nvPr/>
        </p:nvSpPr>
        <p:spPr>
          <a:xfrm>
            <a:off x="3200400" y="3657600"/>
            <a:ext cx="685800" cy="523220"/>
          </a:xfrm>
          <a:prstGeom prst="rect">
            <a:avLst/>
          </a:prstGeom>
          <a:noFill/>
        </p:spPr>
        <p:txBody>
          <a:bodyPr wrap="square" rtlCol="0">
            <a:spAutoFit/>
          </a:bodyPr>
          <a:lstStyle/>
          <a:p>
            <a:r>
              <a:rPr lang="en-US" sz="2800" b="1" dirty="0" smtClean="0">
                <a:solidFill>
                  <a:schemeClr val="bg1"/>
                </a:solidFill>
              </a:rPr>
              <a:t>EL</a:t>
            </a:r>
            <a:endParaRPr lang="en-US" sz="2800" b="1" dirty="0">
              <a:solidFill>
                <a:schemeClr val="bg1"/>
              </a:solidFill>
            </a:endParaRPr>
          </a:p>
        </p:txBody>
      </p:sp>
      <p:sp>
        <p:nvSpPr>
          <p:cNvPr id="27" name="TextBox 26"/>
          <p:cNvSpPr txBox="1"/>
          <p:nvPr/>
        </p:nvSpPr>
        <p:spPr>
          <a:xfrm>
            <a:off x="5334000" y="3657600"/>
            <a:ext cx="685800" cy="523220"/>
          </a:xfrm>
          <a:prstGeom prst="rect">
            <a:avLst/>
          </a:prstGeom>
          <a:noFill/>
        </p:spPr>
        <p:txBody>
          <a:bodyPr wrap="square" rtlCol="0">
            <a:spAutoFit/>
          </a:bodyPr>
          <a:lstStyle/>
          <a:p>
            <a:r>
              <a:rPr lang="en-US" sz="2800" b="1" dirty="0" smtClean="0">
                <a:solidFill>
                  <a:schemeClr val="bg1"/>
                </a:solidFill>
              </a:rPr>
              <a:t>EL</a:t>
            </a:r>
            <a:endParaRPr lang="en-US" sz="2800" b="1" dirty="0">
              <a:solidFill>
                <a:schemeClr val="bg1"/>
              </a:solidFill>
            </a:endParaRPr>
          </a:p>
        </p:txBody>
      </p:sp>
      <p:pic>
        <p:nvPicPr>
          <p:cNvPr id="29" name="Picture 28" descr="cat7.jpg"/>
          <p:cNvPicPr>
            <a:picLocks noChangeAspect="1"/>
          </p:cNvPicPr>
          <p:nvPr/>
        </p:nvPicPr>
        <p:blipFill>
          <a:blip r:embed="rId6" cstate="print"/>
          <a:stretch>
            <a:fillRect/>
          </a:stretch>
        </p:blipFill>
        <p:spPr>
          <a:xfrm>
            <a:off x="3200400" y="762000"/>
            <a:ext cx="2743200" cy="1600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0-#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0-#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0-#ppt_w/2"/>
                                          </p:val>
                                        </p:tav>
                                        <p:tav tm="100000">
                                          <p:val>
                                            <p:strVal val="#ppt_x"/>
                                          </p:val>
                                        </p:tav>
                                      </p:tavLst>
                                    </p:anim>
                                    <p:anim calcmode="lin" valueType="num">
                                      <p:cBhvr additive="base">
                                        <p:cTn id="2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0-#ppt_w/2"/>
                                          </p:val>
                                        </p:tav>
                                        <p:tav tm="100000">
                                          <p:val>
                                            <p:strVal val="#ppt_x"/>
                                          </p:val>
                                        </p:tav>
                                      </p:tavLst>
                                    </p:anim>
                                    <p:anim calcmode="lin" valueType="num">
                                      <p:cBhvr additive="base">
                                        <p:cTn id="29" dur="500" fill="hold"/>
                                        <p:tgtEl>
                                          <p:spTgt spid="12"/>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2" presetClass="entr" presetSubtype="8"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0-#ppt_w/2"/>
                                          </p:val>
                                        </p:tav>
                                        <p:tav tm="100000">
                                          <p:val>
                                            <p:strVal val="#ppt_x"/>
                                          </p:val>
                                        </p:tav>
                                      </p:tavLst>
                                    </p:anim>
                                    <p:anim calcmode="lin" valueType="num">
                                      <p:cBhvr additive="base">
                                        <p:cTn id="34" dur="500" fill="hold"/>
                                        <p:tgtEl>
                                          <p:spTgt spid="13"/>
                                        </p:tgtEl>
                                        <p:attrNameLst>
                                          <p:attrName>ppt_y</p:attrName>
                                        </p:attrNameLst>
                                      </p:cBhvr>
                                      <p:tavLst>
                                        <p:tav tm="0">
                                          <p:val>
                                            <p:strVal val="#ppt_y"/>
                                          </p:val>
                                        </p:tav>
                                        <p:tav tm="100000">
                                          <p:val>
                                            <p:strVal val="#ppt_y"/>
                                          </p:val>
                                        </p:tav>
                                      </p:tavLst>
                                    </p:anim>
                                  </p:childTnLst>
                                </p:cTn>
                              </p:par>
                            </p:childTnLst>
                          </p:cTn>
                        </p:par>
                        <p:par>
                          <p:cTn id="35" fill="hold">
                            <p:stCondLst>
                              <p:cond delay="1000"/>
                            </p:stCondLst>
                            <p:childTnLst>
                              <p:par>
                                <p:cTn id="36" presetID="2" presetClass="entr" presetSubtype="8"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0-#ppt_w/2"/>
                                          </p:val>
                                        </p:tav>
                                        <p:tav tm="100000">
                                          <p:val>
                                            <p:strVal val="#ppt_x"/>
                                          </p:val>
                                        </p:tav>
                                      </p:tavLst>
                                    </p:anim>
                                    <p:anim calcmode="lin" valueType="num">
                                      <p:cBhvr additive="base">
                                        <p:cTn id="3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fade">
                                      <p:cBhvr>
                                        <p:cTn id="44" dur="1000"/>
                                        <p:tgtEl>
                                          <p:spTgt spid="15"/>
                                        </p:tgtEl>
                                      </p:cBhvr>
                                    </p:animEffect>
                                    <p:anim calcmode="lin" valueType="num">
                                      <p:cBhvr>
                                        <p:cTn id="45" dur="1000" fill="hold"/>
                                        <p:tgtEl>
                                          <p:spTgt spid="15"/>
                                        </p:tgtEl>
                                        <p:attrNameLst>
                                          <p:attrName>ppt_x</p:attrName>
                                        </p:attrNameLst>
                                      </p:cBhvr>
                                      <p:tavLst>
                                        <p:tav tm="0">
                                          <p:val>
                                            <p:strVal val="#ppt_x"/>
                                          </p:val>
                                        </p:tav>
                                        <p:tav tm="100000">
                                          <p:val>
                                            <p:strVal val="#ppt_x"/>
                                          </p:val>
                                        </p:tav>
                                      </p:tavLst>
                                    </p:anim>
                                    <p:anim calcmode="lin" valueType="num">
                                      <p:cBhvr>
                                        <p:cTn id="46" dur="1000" fill="hold"/>
                                        <p:tgtEl>
                                          <p:spTgt spid="15"/>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nodeType="after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fade">
                                      <p:cBhvr>
                                        <p:cTn id="50" dur="1000"/>
                                        <p:tgtEl>
                                          <p:spTgt spid="17"/>
                                        </p:tgtEl>
                                      </p:cBhvr>
                                    </p:animEffect>
                                    <p:anim calcmode="lin" valueType="num">
                                      <p:cBhvr>
                                        <p:cTn id="51" dur="1000" fill="hold"/>
                                        <p:tgtEl>
                                          <p:spTgt spid="17"/>
                                        </p:tgtEl>
                                        <p:attrNameLst>
                                          <p:attrName>ppt_x</p:attrName>
                                        </p:attrNameLst>
                                      </p:cBhvr>
                                      <p:tavLst>
                                        <p:tav tm="0">
                                          <p:val>
                                            <p:strVal val="#ppt_x"/>
                                          </p:val>
                                        </p:tav>
                                        <p:tav tm="100000">
                                          <p:val>
                                            <p:strVal val="#ppt_x"/>
                                          </p:val>
                                        </p:tav>
                                      </p:tavLst>
                                    </p:anim>
                                    <p:anim calcmode="lin" valueType="num">
                                      <p:cBhvr>
                                        <p:cTn id="52" dur="1000" fill="hold"/>
                                        <p:tgtEl>
                                          <p:spTgt spid="17"/>
                                        </p:tgtEl>
                                        <p:attrNameLst>
                                          <p:attrName>ppt_y</p:attrName>
                                        </p:attrNameLst>
                                      </p:cBhvr>
                                      <p:tavLst>
                                        <p:tav tm="0">
                                          <p:val>
                                            <p:strVal val="#ppt_y+.1"/>
                                          </p:val>
                                        </p:tav>
                                        <p:tav tm="100000">
                                          <p:val>
                                            <p:strVal val="#ppt_y"/>
                                          </p:val>
                                        </p:tav>
                                      </p:tavLst>
                                    </p:anim>
                                  </p:childTnLst>
                                </p:cTn>
                              </p:par>
                            </p:childTnLst>
                          </p:cTn>
                        </p:par>
                        <p:par>
                          <p:cTn id="53" fill="hold">
                            <p:stCondLst>
                              <p:cond delay="2000"/>
                            </p:stCondLst>
                            <p:childTnLst>
                              <p:par>
                                <p:cTn id="54" presetID="42" presetClass="entr" presetSubtype="0" fill="hold"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fade">
                                      <p:cBhvr>
                                        <p:cTn id="56" dur="1000"/>
                                        <p:tgtEl>
                                          <p:spTgt spid="22"/>
                                        </p:tgtEl>
                                      </p:cBhvr>
                                    </p:animEffect>
                                    <p:anim calcmode="lin" valueType="num">
                                      <p:cBhvr>
                                        <p:cTn id="57" dur="1000" fill="hold"/>
                                        <p:tgtEl>
                                          <p:spTgt spid="22"/>
                                        </p:tgtEl>
                                        <p:attrNameLst>
                                          <p:attrName>ppt_x</p:attrName>
                                        </p:attrNameLst>
                                      </p:cBhvr>
                                      <p:tavLst>
                                        <p:tav tm="0">
                                          <p:val>
                                            <p:strVal val="#ppt_x"/>
                                          </p:val>
                                        </p:tav>
                                        <p:tav tm="100000">
                                          <p:val>
                                            <p:strVal val="#ppt_x"/>
                                          </p:val>
                                        </p:tav>
                                      </p:tavLst>
                                    </p:anim>
                                    <p:anim calcmode="lin" valueType="num">
                                      <p:cBhvr>
                                        <p:cTn id="58" dur="1000" fill="hold"/>
                                        <p:tgtEl>
                                          <p:spTgt spid="22"/>
                                        </p:tgtEl>
                                        <p:attrNameLst>
                                          <p:attrName>ppt_y</p:attrName>
                                        </p:attrNameLst>
                                      </p:cBhvr>
                                      <p:tavLst>
                                        <p:tav tm="0">
                                          <p:val>
                                            <p:strVal val="#ppt_y+.1"/>
                                          </p:val>
                                        </p:tav>
                                        <p:tav tm="100000">
                                          <p:val>
                                            <p:strVal val="#ppt_y"/>
                                          </p:val>
                                        </p:tav>
                                      </p:tavLst>
                                    </p:anim>
                                  </p:childTnLst>
                                </p:cTn>
                              </p:par>
                            </p:childTnLst>
                          </p:cTn>
                        </p:par>
                        <p:par>
                          <p:cTn id="59" fill="hold">
                            <p:stCondLst>
                              <p:cond delay="3000"/>
                            </p:stCondLst>
                            <p:childTnLst>
                              <p:par>
                                <p:cTn id="60" presetID="42" presetClass="entr" presetSubtype="0" fill="hold" nodeType="after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2000"/>
                                        <p:tgtEl>
                                          <p:spTgt spid="24"/>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2000"/>
                                        <p:tgtEl>
                                          <p:spTgt spid="26"/>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fade">
                                      <p:cBhvr>
                                        <p:cTn id="75" dur="2000"/>
                                        <p:tgtEl>
                                          <p:spTgt spid="27"/>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20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39" presetClass="entr" presetSubtype="0" accel="100000" fill="hold"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p:cTn id="83" dur="500" fill="hold"/>
                                        <p:tgtEl>
                                          <p:spTgt spid="29"/>
                                        </p:tgtEl>
                                        <p:attrNameLst>
                                          <p:attrName>ppt_h</p:attrName>
                                        </p:attrNameLst>
                                      </p:cBhvr>
                                      <p:tavLst>
                                        <p:tav tm="0">
                                          <p:val>
                                            <p:strVal val="#ppt_h/20"/>
                                          </p:val>
                                        </p:tav>
                                        <p:tav tm="50000">
                                          <p:val>
                                            <p:strVal val="#ppt_h/20"/>
                                          </p:val>
                                        </p:tav>
                                        <p:tav tm="100000">
                                          <p:val>
                                            <p:strVal val="#ppt_h"/>
                                          </p:val>
                                        </p:tav>
                                      </p:tavLst>
                                    </p:anim>
                                    <p:anim calcmode="lin" valueType="num">
                                      <p:cBhvr>
                                        <p:cTn id="84" dur="500" fill="hold"/>
                                        <p:tgtEl>
                                          <p:spTgt spid="29"/>
                                        </p:tgtEl>
                                        <p:attrNameLst>
                                          <p:attrName>ppt_w</p:attrName>
                                        </p:attrNameLst>
                                      </p:cBhvr>
                                      <p:tavLst>
                                        <p:tav tm="0">
                                          <p:val>
                                            <p:strVal val="#ppt_w+.3"/>
                                          </p:val>
                                        </p:tav>
                                        <p:tav tm="50000">
                                          <p:val>
                                            <p:strVal val="#ppt_w+.3"/>
                                          </p:val>
                                        </p:tav>
                                        <p:tav tm="100000">
                                          <p:val>
                                            <p:strVal val="#ppt_w"/>
                                          </p:val>
                                        </p:tav>
                                      </p:tavLst>
                                    </p:anim>
                                    <p:anim calcmode="lin" valueType="num">
                                      <p:cBhvr>
                                        <p:cTn id="85" dur="500" fill="hold"/>
                                        <p:tgtEl>
                                          <p:spTgt spid="29"/>
                                        </p:tgtEl>
                                        <p:attrNameLst>
                                          <p:attrName>ppt_x</p:attrName>
                                        </p:attrNameLst>
                                      </p:cBhvr>
                                      <p:tavLst>
                                        <p:tav tm="0">
                                          <p:val>
                                            <p:strVal val="#ppt_x-.3"/>
                                          </p:val>
                                        </p:tav>
                                        <p:tav tm="50000">
                                          <p:val>
                                            <p:strVal val="#ppt_x"/>
                                          </p:val>
                                        </p:tav>
                                        <p:tav tm="100000">
                                          <p:val>
                                            <p:strVal val="#ppt_x"/>
                                          </p:val>
                                        </p:tav>
                                      </p:tavLst>
                                    </p:anim>
                                    <p:anim calcmode="lin" valueType="num">
                                      <p:cBhvr>
                                        <p:cTn id="86"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9" grpId="0" animBg="1"/>
      <p:bldP spid="11" grpId="0" animBg="1"/>
      <p:bldP spid="10" grpId="0" animBg="1"/>
      <p:bldP spid="7" grpId="0" animBg="1"/>
      <p:bldP spid="24" grpId="0"/>
      <p:bldP spid="25" grpId="0"/>
      <p:bldP spid="26" grpId="0"/>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76200" y="0"/>
            <a:ext cx="8534400" cy="762000"/>
          </a:xfrm>
        </p:spPr>
        <p:txBody>
          <a:bodyPr>
            <a:noAutofit/>
          </a:bodyPr>
          <a:lstStyle/>
          <a:p>
            <a:pPr>
              <a:spcAft>
                <a:spcPts val="1200"/>
              </a:spcAft>
            </a:pPr>
            <a:r>
              <a:rPr lang="en-US" sz="2800" b="1" dirty="0" smtClean="0">
                <a:latin typeface="Arial" pitchFamily="34" charset="0"/>
                <a:cs typeface="Arial" pitchFamily="34" charset="0"/>
              </a:rPr>
              <a:t>Educator Requirements prior to July 1, 2016</a:t>
            </a:r>
            <a:endParaRPr lang="en-US" sz="3200" b="1" dirty="0" smtClean="0">
              <a:latin typeface="Arial" pitchFamily="34" charset="0"/>
              <a:cs typeface="Arial" pitchFamily="34" charset="0"/>
            </a:endParaRPr>
          </a:p>
        </p:txBody>
      </p:sp>
      <p:sp>
        <p:nvSpPr>
          <p:cNvPr id="1025" name="Rectangle 1"/>
          <p:cNvSpPr>
            <a:spLocks noChangeArrowheads="1"/>
          </p:cNvSpPr>
          <p:nvPr/>
        </p:nvSpPr>
        <p:spPr bwMode="auto">
          <a:xfrm>
            <a:off x="0" y="1066800"/>
            <a:ext cx="9144000" cy="44165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Only</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CATs who were assigned an ELL during their districts’ cohort years are required to obtain the SEI Endorsement prior to July 1, 2016. Under 603 CMR 7.15 and 603 CMR 14.07, those CATs who were assigned an ELL at any point during their districts’ cohort years and failed to earn an SEI Endorsement by the time designated for their cohort, will not be eligible to renew, advance, or extend their educator license until they earn an SEI Endorsement (hereafter referred to as “license restrictions”).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Prior to July 1, 2016, a CAT who was never assigned an ELL during his or her district’s cohort years is NOT required to earn the Endorsement.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License restrictions do not affect an educator’s license status until such time as the educator seeks to renew, advance, or extend the license.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Educator and District Responsibilities as of July 1, 2016</a:t>
            </a:r>
            <a:endParaRPr lang="en-US" sz="3200" dirty="0">
              <a:latin typeface="Arial" pitchFamily="34" charset="0"/>
              <a:cs typeface="Arial" pitchFamily="34" charset="0"/>
            </a:endParaRPr>
          </a:p>
        </p:txBody>
      </p:sp>
      <p:sp>
        <p:nvSpPr>
          <p:cNvPr id="4" name="TextBox 3"/>
          <p:cNvSpPr txBox="1"/>
          <p:nvPr/>
        </p:nvSpPr>
        <p:spPr>
          <a:xfrm>
            <a:off x="228600" y="1524000"/>
            <a:ext cx="8382000" cy="954107"/>
          </a:xfrm>
          <a:prstGeom prst="rect">
            <a:avLst/>
          </a:prstGeom>
          <a:noFill/>
        </p:spPr>
        <p:txBody>
          <a:bodyPr wrap="square" rtlCol="0">
            <a:spAutoFit/>
          </a:bodyPr>
          <a:lstStyle/>
          <a:p>
            <a:pPr marL="228600" indent="-228600">
              <a:buFont typeface="Arial" pitchFamily="34" charset="0"/>
              <a:buChar char="•"/>
            </a:pPr>
            <a:r>
              <a:rPr lang="en-US" sz="2800" dirty="0" smtClean="0"/>
              <a:t>District have a responsibility to assign ELLs only to SEI-endorsed CATs whenever possible. </a:t>
            </a:r>
          </a:p>
        </p:txBody>
      </p:sp>
      <p:sp>
        <p:nvSpPr>
          <p:cNvPr id="78850" name="AutoShape 2" descr="http://images.clipartpanda.com/person-clipart-dc85kMGMi.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8852" name="AutoShape 4" descr="http://images.clipartpanda.com/person-clipart-dc85kMGMi.sv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8854" name="AutoShape 6" descr="Person Clip 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8856" name="AutoShape 8" descr="Person Clip 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8857" name="Picture 9"/>
          <p:cNvPicPr>
            <a:picLocks noChangeAspect="1" noChangeArrowheads="1"/>
          </p:cNvPicPr>
          <p:nvPr/>
        </p:nvPicPr>
        <p:blipFill>
          <a:blip r:embed="rId2" cstate="print"/>
          <a:srcRect l="21773" t="11111" r="42146" b="5556"/>
          <a:stretch>
            <a:fillRect/>
          </a:stretch>
        </p:blipFill>
        <p:spPr bwMode="auto">
          <a:xfrm>
            <a:off x="2743200" y="2971800"/>
            <a:ext cx="1296416" cy="1676400"/>
          </a:xfrm>
          <a:prstGeom prst="rect">
            <a:avLst/>
          </a:prstGeom>
          <a:noFill/>
          <a:ln w="9525">
            <a:noFill/>
            <a:miter lim="800000"/>
            <a:headEnd/>
            <a:tailEnd/>
          </a:ln>
        </p:spPr>
      </p:pic>
      <p:pic>
        <p:nvPicPr>
          <p:cNvPr id="78858" name="Picture 10"/>
          <p:cNvPicPr>
            <a:picLocks noChangeAspect="1" noChangeArrowheads="1"/>
          </p:cNvPicPr>
          <p:nvPr/>
        </p:nvPicPr>
        <p:blipFill>
          <a:blip r:embed="rId3" cstate="print"/>
          <a:srcRect l="20762" t="7778" r="41291" b="5556"/>
          <a:stretch>
            <a:fillRect/>
          </a:stretch>
        </p:blipFill>
        <p:spPr bwMode="auto">
          <a:xfrm>
            <a:off x="4876800" y="3429000"/>
            <a:ext cx="1311031" cy="1676400"/>
          </a:xfrm>
          <a:prstGeom prst="rect">
            <a:avLst/>
          </a:prstGeom>
          <a:noFill/>
          <a:ln w="9525">
            <a:noFill/>
            <a:miter lim="800000"/>
            <a:headEnd/>
            <a:tailEnd/>
          </a:ln>
        </p:spPr>
      </p:pic>
      <p:pic>
        <p:nvPicPr>
          <p:cNvPr id="11" name="Picture 10"/>
          <p:cNvPicPr>
            <a:picLocks noChangeAspect="1" noChangeArrowheads="1"/>
          </p:cNvPicPr>
          <p:nvPr/>
        </p:nvPicPr>
        <p:blipFill>
          <a:blip r:embed="rId3" cstate="print"/>
          <a:srcRect l="20762" t="7778" r="41291" b="5556"/>
          <a:stretch>
            <a:fillRect/>
          </a:stretch>
        </p:blipFill>
        <p:spPr bwMode="auto">
          <a:xfrm>
            <a:off x="6934200" y="3048000"/>
            <a:ext cx="1311031" cy="1676400"/>
          </a:xfrm>
          <a:prstGeom prst="rect">
            <a:avLst/>
          </a:prstGeom>
          <a:noFill/>
          <a:ln w="9525">
            <a:noFill/>
            <a:miter lim="800000"/>
            <a:headEnd/>
            <a:tailEnd/>
          </a:ln>
        </p:spPr>
      </p:pic>
      <p:pic>
        <p:nvPicPr>
          <p:cNvPr id="12" name="Picture 10"/>
          <p:cNvPicPr>
            <a:picLocks noChangeAspect="1" noChangeArrowheads="1"/>
          </p:cNvPicPr>
          <p:nvPr/>
        </p:nvPicPr>
        <p:blipFill>
          <a:blip r:embed="rId3" cstate="print"/>
          <a:srcRect l="20762" t="7778" r="41291" b="5556"/>
          <a:stretch>
            <a:fillRect/>
          </a:stretch>
        </p:blipFill>
        <p:spPr bwMode="auto">
          <a:xfrm>
            <a:off x="533400" y="3352800"/>
            <a:ext cx="1311031" cy="1676400"/>
          </a:xfrm>
          <a:prstGeom prst="rect">
            <a:avLst/>
          </a:prstGeom>
          <a:noFill/>
          <a:ln w="9525">
            <a:noFill/>
            <a:miter lim="800000"/>
            <a:headEnd/>
            <a:tailEnd/>
          </a:ln>
        </p:spPr>
      </p:pic>
      <p:pic>
        <p:nvPicPr>
          <p:cNvPr id="14" name="Picture 10"/>
          <p:cNvPicPr>
            <a:picLocks noChangeArrowheads="1"/>
          </p:cNvPicPr>
          <p:nvPr/>
        </p:nvPicPr>
        <p:blipFill>
          <a:blip r:embed="rId4" cstate="print"/>
          <a:srcRect l="20762" t="7778" r="41291" b="5556"/>
          <a:stretch>
            <a:fillRect/>
          </a:stretch>
        </p:blipFill>
        <p:spPr bwMode="auto">
          <a:xfrm>
            <a:off x="2743200" y="3026664"/>
            <a:ext cx="1251439" cy="1618488"/>
          </a:xfrm>
          <a:prstGeom prst="rect">
            <a:avLst/>
          </a:prstGeom>
          <a:noFill/>
          <a:ln w="9525">
            <a:noFill/>
            <a:miter lim="800000"/>
            <a:headEnd/>
            <a:tailEnd/>
          </a:ln>
        </p:spPr>
      </p:pic>
      <p:pic>
        <p:nvPicPr>
          <p:cNvPr id="78860" name="Picture 12" descr="http://clipart.printcolorcraft.com/wp-content/uploads/people/people%20clipart%205.jpg"/>
          <p:cNvPicPr>
            <a:picLocks noChangeAspect="1" noChangeArrowheads="1"/>
          </p:cNvPicPr>
          <p:nvPr/>
        </p:nvPicPr>
        <p:blipFill>
          <a:blip r:embed="rId5" cstate="print"/>
          <a:srcRect l="13030" r="15697" b="5836"/>
          <a:stretch>
            <a:fillRect/>
          </a:stretch>
        </p:blipFill>
        <p:spPr bwMode="auto">
          <a:xfrm>
            <a:off x="2286000" y="4724400"/>
            <a:ext cx="2175863" cy="1447800"/>
          </a:xfrm>
          <a:prstGeom prst="rect">
            <a:avLst/>
          </a:prstGeom>
          <a:noFill/>
        </p:spPr>
      </p:pic>
      <p:pic>
        <p:nvPicPr>
          <p:cNvPr id="15" name="Picture 12" descr="http://clipart.printcolorcraft.com/wp-content/uploads/people/people%20clipart%205.jpg"/>
          <p:cNvPicPr>
            <a:picLocks noChangeAspect="1" noChangeArrowheads="1"/>
          </p:cNvPicPr>
          <p:nvPr/>
        </p:nvPicPr>
        <p:blipFill>
          <a:blip r:embed="rId5" cstate="print"/>
          <a:srcRect l="13030" r="15697" b="5836"/>
          <a:stretch>
            <a:fillRect/>
          </a:stretch>
        </p:blipFill>
        <p:spPr bwMode="auto">
          <a:xfrm>
            <a:off x="1980762" y="2895600"/>
            <a:ext cx="4924321" cy="3276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par>
                          <p:cTn id="8" fill="hold">
                            <p:stCondLst>
                              <p:cond delay="2000"/>
                            </p:stCondLst>
                            <p:childTnLst>
                              <p:par>
                                <p:cTn id="9" presetID="10" presetClass="entr" presetSubtype="0" fill="hold" nodeType="afterEffect">
                                  <p:stCondLst>
                                    <p:cond delay="300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Educator and District Responsibilities as of July 1, 2016</a:t>
            </a:r>
            <a:endParaRPr lang="en-US" sz="3200" dirty="0">
              <a:latin typeface="Arial" pitchFamily="34" charset="0"/>
              <a:cs typeface="Arial" pitchFamily="34" charset="0"/>
            </a:endParaRPr>
          </a:p>
        </p:txBody>
      </p:sp>
      <p:sp>
        <p:nvSpPr>
          <p:cNvPr id="4" name="TextBox 3"/>
          <p:cNvSpPr txBox="1"/>
          <p:nvPr/>
        </p:nvSpPr>
        <p:spPr>
          <a:xfrm>
            <a:off x="228600" y="1524000"/>
            <a:ext cx="8382000" cy="4708981"/>
          </a:xfrm>
          <a:prstGeom prst="rect">
            <a:avLst/>
          </a:prstGeom>
          <a:noFill/>
        </p:spPr>
        <p:txBody>
          <a:bodyPr wrap="square" rtlCol="0">
            <a:spAutoFit/>
          </a:bodyPr>
          <a:lstStyle/>
          <a:p>
            <a:pPr marL="228600" indent="-228600">
              <a:buFont typeface="Arial" pitchFamily="34" charset="0"/>
              <a:buChar char="•"/>
            </a:pPr>
            <a:r>
              <a:rPr lang="en-US" sz="2800" dirty="0" smtClean="0"/>
              <a:t>District have a responsibility to assign ELLs only to SEI-endorsed CATs whenever possible. </a:t>
            </a:r>
          </a:p>
          <a:p>
            <a:pPr marL="228600" indent="-228600">
              <a:buFont typeface="Arial" pitchFamily="34" charset="0"/>
              <a:buChar char="•"/>
            </a:pPr>
            <a:endParaRPr lang="en-US" sz="2800" dirty="0" smtClean="0"/>
          </a:p>
          <a:p>
            <a:pPr marL="228600" indent="-228600">
              <a:spcAft>
                <a:spcPts val="1200"/>
              </a:spcAft>
              <a:buFont typeface="Arial" pitchFamily="34" charset="0"/>
              <a:buChar char="•"/>
            </a:pPr>
            <a:r>
              <a:rPr lang="en-US" sz="2800" dirty="0" smtClean="0"/>
              <a:t>If a district assigns an ELL to a non-endorsed CAT, the district has to:</a:t>
            </a:r>
          </a:p>
          <a:p>
            <a:pPr marL="685800" lvl="1" indent="-228600">
              <a:spcAft>
                <a:spcPts val="1200"/>
              </a:spcAft>
              <a:buFont typeface="Wingdings" pitchFamily="2" charset="2"/>
              <a:buChar char="§"/>
            </a:pPr>
            <a:r>
              <a:rPr lang="en-US" sz="2800" dirty="0" smtClean="0"/>
              <a:t>Inform the CAT that he/she has one year to earn the endorsement</a:t>
            </a:r>
          </a:p>
          <a:p>
            <a:pPr marL="685800" lvl="1" indent="-228600">
              <a:spcAft>
                <a:spcPts val="1200"/>
              </a:spcAft>
              <a:buFont typeface="Wingdings" pitchFamily="2" charset="2"/>
              <a:buChar char="§"/>
            </a:pPr>
            <a:r>
              <a:rPr lang="en-US" sz="2800" dirty="0" smtClean="0"/>
              <a:t>Take all reasonable steps to ensure that the ELL is not assigned to another non-endorsed CAT in subsequent years </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26C40E-487C-40A4-A841-8174FD7B7142}" type="slidenum">
              <a:rPr lang="en-US" smtClean="0"/>
              <a:pPr/>
              <a:t>7</a:t>
            </a:fld>
            <a:endParaRPr lang="en-US" dirty="0"/>
          </a:p>
        </p:txBody>
      </p:sp>
      <p:sp>
        <p:nvSpPr>
          <p:cNvPr id="5" name="Rectangle 4"/>
          <p:cNvSpPr/>
          <p:nvPr/>
        </p:nvSpPr>
        <p:spPr>
          <a:xfrm>
            <a:off x="228600" y="1404640"/>
            <a:ext cx="8382000" cy="1508105"/>
          </a:xfrm>
          <a:prstGeom prst="rect">
            <a:avLst/>
          </a:prstGeom>
        </p:spPr>
        <p:txBody>
          <a:bodyPr wrap="square">
            <a:spAutoFit/>
          </a:bodyPr>
          <a:lstStyle/>
          <a:p>
            <a:pPr marL="0" lvl="1"/>
            <a:r>
              <a:rPr lang="en-US" sz="2400" dirty="0" smtClean="0"/>
              <a:t>This could include activities such as the following: </a:t>
            </a:r>
            <a:endParaRPr lang="en-US" sz="2400" dirty="0" smtClean="0"/>
          </a:p>
          <a:p>
            <a:pPr marL="0" lvl="1"/>
            <a:endParaRPr lang="en-US" sz="2400" dirty="0" smtClean="0"/>
          </a:p>
          <a:p>
            <a:pPr marL="288925" lvl="1" indent="-288925">
              <a:buFont typeface="Arial" pitchFamily="34" charset="0"/>
              <a:buChar char="•"/>
            </a:pPr>
            <a:endParaRPr lang="en-US" sz="1400" dirty="0" smtClean="0"/>
          </a:p>
          <a:p>
            <a:pPr marL="288925" lvl="1" indent="-288925">
              <a:buFont typeface="Arial" pitchFamily="34" charset="0"/>
              <a:buChar char="•"/>
            </a:pPr>
            <a:endParaRPr lang="en-US" sz="1600" dirty="0" smtClean="0"/>
          </a:p>
          <a:p>
            <a:pPr marL="288925" lvl="1" indent="-288925">
              <a:buFont typeface="Arial" pitchFamily="34" charset="0"/>
              <a:buChar char="•"/>
            </a:pPr>
            <a:endParaRPr lang="en-US" sz="1400" dirty="0" smtClean="0"/>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Educator and District Responsibilities as of July 1, 2016</a:t>
            </a:r>
            <a:endParaRPr lang="en-US" sz="3200" dirty="0">
              <a:latin typeface="Arial" pitchFamily="34" charset="0"/>
              <a:cs typeface="Arial" pitchFamily="34" charset="0"/>
            </a:endParaRPr>
          </a:p>
        </p:txBody>
      </p:sp>
      <p:sp>
        <p:nvSpPr>
          <p:cNvPr id="7" name="Snip Diagonal Corner Rectangle 6"/>
          <p:cNvSpPr/>
          <p:nvPr/>
        </p:nvSpPr>
        <p:spPr>
          <a:xfrm>
            <a:off x="381000" y="4419600"/>
            <a:ext cx="8153400" cy="990600"/>
          </a:xfrm>
          <a:prstGeom prst="snip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2400" dirty="0" smtClean="0"/>
              <a:t>providing the SEI Endorsement course to CATs in the district so as to deepen the </a:t>
            </a:r>
            <a:r>
              <a:rPr lang="en-US" sz="2400" dirty="0" smtClean="0"/>
              <a:t>pool </a:t>
            </a:r>
            <a:endParaRPr lang="en-US" sz="2400" dirty="0" smtClean="0"/>
          </a:p>
          <a:p>
            <a:pPr algn="ctr"/>
            <a:endParaRPr lang="en-US" dirty="0"/>
          </a:p>
        </p:txBody>
      </p:sp>
      <p:sp>
        <p:nvSpPr>
          <p:cNvPr id="8" name="Snip Diagonal Corner Rectangle 7"/>
          <p:cNvSpPr/>
          <p:nvPr/>
        </p:nvSpPr>
        <p:spPr>
          <a:xfrm>
            <a:off x="381000" y="3200400"/>
            <a:ext cx="8153400" cy="990600"/>
          </a:xfrm>
          <a:prstGeom prst="snip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2400" dirty="0" smtClean="0"/>
              <a:t>ensuring that newly hired teachers for positions in which ELLs will be enrolled are SEI-endorsed at the time of </a:t>
            </a:r>
            <a:r>
              <a:rPr lang="en-US" sz="2400" dirty="0" smtClean="0"/>
              <a:t>hire </a:t>
            </a:r>
            <a:r>
              <a:rPr lang="en-US" sz="2400" baseline="30000" dirty="0" smtClean="0"/>
              <a:t> </a:t>
            </a:r>
            <a:endParaRPr lang="en-US" sz="2400" dirty="0" smtClean="0"/>
          </a:p>
          <a:p>
            <a:pPr algn="ctr"/>
            <a:endParaRPr lang="en-US" dirty="0"/>
          </a:p>
        </p:txBody>
      </p:sp>
      <p:sp>
        <p:nvSpPr>
          <p:cNvPr id="9" name="Snip Diagonal Corner Rectangle 8"/>
          <p:cNvSpPr/>
          <p:nvPr/>
        </p:nvSpPr>
        <p:spPr>
          <a:xfrm>
            <a:off x="381000" y="1981200"/>
            <a:ext cx="8153400" cy="990600"/>
          </a:xfrm>
          <a:prstGeom prst="snip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2400" dirty="0" smtClean="0"/>
              <a:t>incentivizing teachers in subsequent grades to gain the </a:t>
            </a:r>
            <a:r>
              <a:rPr lang="en-US" sz="2400" dirty="0" smtClean="0"/>
              <a:t>Endorsement </a:t>
            </a:r>
            <a:endParaRPr lang="en-US" sz="2400" dirty="0" smtClean="0"/>
          </a:p>
          <a:p>
            <a:pPr algn="ctr"/>
            <a:endParaRPr lang="en-US" dirty="0"/>
          </a:p>
        </p:txBody>
      </p:sp>
      <p:sp>
        <p:nvSpPr>
          <p:cNvPr id="10" name="Snip Diagonal Corner Rectangle 9"/>
          <p:cNvSpPr/>
          <p:nvPr/>
        </p:nvSpPr>
        <p:spPr>
          <a:xfrm>
            <a:off x="381000" y="5638800"/>
            <a:ext cx="8153400" cy="990600"/>
          </a:xfrm>
          <a:prstGeom prst="snip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en-US" sz="2400" dirty="0" smtClean="0"/>
              <a:t>planning teacher schedules appropriately to assign ELLs to SEI-endorsed teachers in subsequent </a:t>
            </a:r>
            <a:r>
              <a:rPr lang="en-US" sz="2400" dirty="0" smtClean="0"/>
              <a:t>years </a:t>
            </a:r>
            <a:endParaRPr lang="en-US" sz="2400" dirty="0" smtClean="0"/>
          </a:p>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26C40E-487C-40A4-A841-8174FD7B7142}" type="slidenum">
              <a:rPr lang="en-US" smtClean="0"/>
              <a:pPr/>
              <a:t>8</a:t>
            </a:fld>
            <a:endParaRPr lang="en-US" dirty="0"/>
          </a:p>
        </p:txBody>
      </p:sp>
      <p:sp>
        <p:nvSpPr>
          <p:cNvPr id="5" name="Rectangle 4"/>
          <p:cNvSpPr/>
          <p:nvPr/>
        </p:nvSpPr>
        <p:spPr>
          <a:xfrm>
            <a:off x="228600" y="1143000"/>
            <a:ext cx="8382000" cy="3539430"/>
          </a:xfrm>
          <a:prstGeom prst="rect">
            <a:avLst/>
          </a:prstGeom>
        </p:spPr>
        <p:txBody>
          <a:bodyPr wrap="square">
            <a:spAutoFit/>
          </a:bodyPr>
          <a:lstStyle/>
          <a:p>
            <a:pPr marL="0" lvl="1"/>
            <a:r>
              <a:rPr lang="en-US" sz="3200" dirty="0" smtClean="0"/>
              <a:t>Starting July 1, 2016, districts will be responsible for monitoring their compliance with then effective provisions of 603 CMR 14.07 and 603 CMR 7.15(9)(b). </a:t>
            </a:r>
            <a:endParaRPr lang="en-US" sz="3200" dirty="0" smtClean="0"/>
          </a:p>
          <a:p>
            <a:pPr marL="0" lvl="1"/>
            <a:endParaRPr lang="en-US" sz="3200" dirty="0" smtClean="0"/>
          </a:p>
          <a:p>
            <a:pPr marL="0" lvl="1"/>
            <a:r>
              <a:rPr lang="en-US" sz="3200" dirty="0" smtClean="0"/>
              <a:t>The DESE will also monitor districts for compliance with the </a:t>
            </a:r>
            <a:r>
              <a:rPr lang="en-US" sz="3200" dirty="0" err="1" smtClean="0"/>
              <a:t>regs</a:t>
            </a:r>
            <a:r>
              <a:rPr lang="en-US" sz="3200" dirty="0" smtClean="0"/>
              <a:t>. </a:t>
            </a:r>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District Monitoring</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D26C40E-487C-40A4-A841-8174FD7B7142}" type="slidenum">
              <a:rPr lang="en-US" smtClean="0"/>
              <a:pPr/>
              <a:t>9</a:t>
            </a:fld>
            <a:endParaRPr lang="en-US" dirty="0"/>
          </a:p>
        </p:txBody>
      </p:sp>
      <p:sp>
        <p:nvSpPr>
          <p:cNvPr id="5" name="Rectangle 4"/>
          <p:cNvSpPr/>
          <p:nvPr/>
        </p:nvSpPr>
        <p:spPr>
          <a:xfrm>
            <a:off x="228600" y="1143000"/>
            <a:ext cx="8382000" cy="4708981"/>
          </a:xfrm>
          <a:prstGeom prst="rect">
            <a:avLst/>
          </a:prstGeom>
        </p:spPr>
        <p:txBody>
          <a:bodyPr wrap="square">
            <a:spAutoFit/>
          </a:bodyPr>
          <a:lstStyle/>
          <a:p>
            <a:pPr>
              <a:spcAft>
                <a:spcPts val="2400"/>
              </a:spcAft>
            </a:pPr>
            <a:r>
              <a:rPr lang="en-US" sz="2400" dirty="0" smtClean="0"/>
              <a:t>To assist districts with their compliance responsibilities, the DESE is developing new reports that will detail: </a:t>
            </a:r>
            <a:endParaRPr lang="en-US" sz="2800" dirty="0" smtClean="0"/>
          </a:p>
          <a:p>
            <a:pPr marL="457200" lvl="0" indent="-457200">
              <a:spcAft>
                <a:spcPts val="2400"/>
              </a:spcAft>
              <a:buFont typeface="Arial" pitchFamily="34" charset="0"/>
              <a:buChar char="•"/>
            </a:pPr>
            <a:r>
              <a:rPr lang="en-US" sz="2400" dirty="0" smtClean="0"/>
              <a:t>Which unendorsed CATs have had an ELL within the last 12 months and which unendorsed administrators have been assigned to supervise/evaluate CATs who have had an ELL within the last 12 months;</a:t>
            </a:r>
          </a:p>
          <a:p>
            <a:pPr marL="457200" lvl="0" indent="-457200">
              <a:spcAft>
                <a:spcPts val="2400"/>
              </a:spcAft>
              <a:buFont typeface="Arial" pitchFamily="34" charset="0"/>
              <a:buChar char="•"/>
            </a:pPr>
            <a:r>
              <a:rPr lang="en-US" sz="2400" dirty="0" smtClean="0"/>
              <a:t>Which ELLs have had an unendorsed CAT; and,</a:t>
            </a:r>
          </a:p>
          <a:p>
            <a:pPr marL="457200" lvl="0" indent="-457200">
              <a:spcAft>
                <a:spcPts val="2400"/>
              </a:spcAft>
              <a:buFont typeface="Arial" pitchFamily="34" charset="0"/>
              <a:buChar char="•"/>
            </a:pPr>
            <a:r>
              <a:rPr lang="en-US" sz="2400" dirty="0" smtClean="0"/>
              <a:t>Which ELLs have had an unendorsed CAT in the past and now have unendorsed CATs again, and the names of those unendorsed CATs. </a:t>
            </a:r>
            <a:endParaRPr lang="en-US" sz="2400" dirty="0"/>
          </a:p>
        </p:txBody>
      </p:sp>
      <p:sp>
        <p:nvSpPr>
          <p:cNvPr id="6" name="Title 1"/>
          <p:cNvSpPr>
            <a:spLocks noGrp="1"/>
          </p:cNvSpPr>
          <p:nvPr>
            <p:ph type="title"/>
          </p:nvPr>
        </p:nvSpPr>
        <p:spPr>
          <a:xfrm>
            <a:off x="304800" y="228600"/>
            <a:ext cx="8229600" cy="762000"/>
          </a:xfrm>
        </p:spPr>
        <p:txBody>
          <a:bodyPr>
            <a:noAutofit/>
          </a:bodyPr>
          <a:lstStyle/>
          <a:p>
            <a:r>
              <a:rPr lang="en-US" sz="3200" b="1" dirty="0" smtClean="0">
                <a:latin typeface="Arial" pitchFamily="34" charset="0"/>
                <a:cs typeface="Arial" pitchFamily="34" charset="0"/>
              </a:rPr>
              <a:t>District Monitoring</a:t>
            </a:r>
            <a:endParaRPr lang="en-US" sz="3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rgbClr val="000000"/>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127933</TotalTime>
  <Words>765</Words>
  <Application>Microsoft Office PowerPoint</Application>
  <PresentationFormat>On-screen Show (4:3)</PresentationFormat>
  <Paragraphs>97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2007_ESE_Template</vt:lpstr>
      <vt:lpstr>RETELL: Post-2016</vt:lpstr>
      <vt:lpstr> Agenda </vt:lpstr>
      <vt:lpstr>Educator Requirements prior to July 1, 2016</vt:lpstr>
      <vt:lpstr>Educator Requirements prior to July 1, 2016</vt:lpstr>
      <vt:lpstr>Educator and District Responsibilities as of July 1, 2016</vt:lpstr>
      <vt:lpstr>Educator and District Responsibilities as of July 1, 2016</vt:lpstr>
      <vt:lpstr>Educator and District Responsibilities as of July 1, 2016</vt:lpstr>
      <vt:lpstr>District Monitoring</vt:lpstr>
      <vt:lpstr>District Monitoring</vt:lpstr>
      <vt:lpstr>Requirement for PDPs</vt:lpstr>
      <vt:lpstr>Requirement for PDPs</vt:lpstr>
      <vt:lpstr>Pathways to earning the endorsement as of July 1, 2016</vt:lpstr>
      <vt:lpstr>Q &amp; A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fkx</dc:creator>
  <cp:lastModifiedBy>rmeasel</cp:lastModifiedBy>
  <cp:revision>1370</cp:revision>
  <dcterms:created xsi:type="dcterms:W3CDTF">2014-12-17T00:23:56Z</dcterms:created>
  <dcterms:modified xsi:type="dcterms:W3CDTF">2016-04-21T17:04:42Z</dcterms:modified>
</cp:coreProperties>
</file>