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1" r:id="rId3"/>
    <p:sldId id="259" r:id="rId4"/>
    <p:sldId id="256" r:id="rId5"/>
    <p:sldId id="258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3214"/>
  </p:normalViewPr>
  <p:slideViewPr>
    <p:cSldViewPr snapToGrid="0" snapToObjects="1">
      <p:cViewPr>
        <p:scale>
          <a:sx n="149" d="100"/>
          <a:sy n="149" d="100"/>
        </p:scale>
        <p:origin x="-232" y="-2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7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3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2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2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2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0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5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4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7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4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6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C49F-0F35-1C4B-B494-AFA5E444C350}" type="datetimeFigureOut">
              <a:rPr lang="en-US" smtClean="0"/>
              <a:t>10/23/16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CB7E-23C6-C545-9D47-BBFC9B263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1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I.  Family and 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16425"/>
              </p:ext>
            </p:extLst>
          </p:nvPr>
        </p:nvGraphicFramePr>
        <p:xfrm>
          <a:off x="834887" y="1404730"/>
          <a:ext cx="10071652" cy="5206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206779">
                <a:tc>
                  <a:txBody>
                    <a:bodyPr/>
                    <a:lstStyle/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effectively </a:t>
                      </a:r>
                      <a:r>
                        <a:rPr lang="en-US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 Latino families and other underrepresented populations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 that </a:t>
                      </a:r>
                      <a:r>
                        <a:rPr lang="en-US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their voices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key drivers of the planning process?  (power dynamics)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education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(cultural and linguistic identity)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 with diverse populations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counteract the “English only” rhetoric?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deal with family anxiety?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rtl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Proficiency nights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involvement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Globalization (International Festival)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Partnership at all levels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Partnership with IHE’s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connections/outreach specialists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Liaison &amp; counselors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0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II.  Staffing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82200"/>
              </p:ext>
            </p:extLst>
          </p:nvPr>
        </p:nvGraphicFramePr>
        <p:xfrm>
          <a:off x="834887" y="1404730"/>
          <a:ext cx="1007165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206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find the well-rounded immersion teacher?  (language + pedagogy + content)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Licensure – How do we get teachers with all the necessary certifications?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always satisfied with the teachers you (need to) hire?  Where are the principals?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Visa Restrictions  H1B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Fears of monolingual teachers losing time/jobs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hires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(pipelines)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 much credentials – it’s an issue (LA)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Partnership with business (VIF)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Parnerships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certifications 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?IHE’s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Bilingual stipends - $ for being bilingual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Hunt – don’t fish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Internships in the schools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to Pro pipeline program to train paras to get their teacher certification</a:t>
                      </a: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24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2278"/>
            <a:ext cx="9144000" cy="1113183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III.  Course Offerings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839567"/>
              </p:ext>
            </p:extLst>
          </p:nvPr>
        </p:nvGraphicFramePr>
        <p:xfrm>
          <a:off x="195944" y="1285461"/>
          <a:ext cx="11996056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237"/>
                <a:gridCol w="6188819"/>
              </a:tblGrid>
              <a:tr h="53112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Questions:</a:t>
                      </a:r>
                      <a:endParaRPr lang="en-US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dirty="0" smtClean="0"/>
                        <a:t>Which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courses?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Limited choices (dictated by State, National Graduation requirements)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How do you determine your content allocation plan?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What is realistic?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Spanish Language – 9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grade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Spanish Literature – 12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grade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 History in Spanish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Passion project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courses per year in Spanish for four years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Math, PE, Spanish Language – 9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Math, World History – 10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Humanities, AP Span Language - 11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AP Span Lit – 12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Adv. Chemistry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Chicano Studies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Integrated Math (middle school and high school)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Bridge Project – 3000 coursework in high school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Starting world language studies earlier – (elementary maybe)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0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IV.  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77313"/>
              </p:ext>
            </p:extLst>
          </p:nvPr>
        </p:nvGraphicFramePr>
        <p:xfrm>
          <a:off x="834887" y="1404730"/>
          <a:ext cx="1007165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206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Questions: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fit the high school requirements with the time for DL classes?  + 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change secondary mindset on language instruction? (admin, existing staff)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get counselors on board? +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keep students and parents interested/motivated to choose immersion over other elective options?  +  +           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offer “leveled” classes? (ex: bio and advanced bio)  Gifted students?  +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keep families informed well so they are a step ahead of the scheduling process?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academies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FLEX!  Open to change!</a:t>
                      </a: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 Team and Master Schedule Team</a:t>
                      </a:r>
                    </a:p>
                    <a:p>
                      <a:pPr lvl="0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to courses</a:t>
                      </a: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-----&gt;    Seal of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Biliteracy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0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V.  Community 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707871"/>
              </p:ext>
            </p:extLst>
          </p:nvPr>
        </p:nvGraphicFramePr>
        <p:xfrm>
          <a:off x="834887" y="1404730"/>
          <a:ext cx="10071652" cy="5206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206779">
                <a:tc>
                  <a:txBody>
                    <a:bodyPr/>
                    <a:lstStyle/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Questions: 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 build community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amoung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parents who do not share a language?   +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we build community with many different cultures within the school?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build community around the language/cultures?  +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build community between strands (L1 and immersion)?  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“advisory” period to build community with lessons alternating languages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monolingual and immersion students in electives or clubs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Language/culture outreach events (ex: Brazilian cultural festival)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Purposeful mixing (intra/interschool)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Cultural events (community)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“NO PLACE FOR HATE”   Austin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1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VI.  Student Enrollment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90005"/>
              </p:ext>
            </p:extLst>
          </p:nvPr>
        </p:nvGraphicFramePr>
        <p:xfrm>
          <a:off x="834887" y="1170432"/>
          <a:ext cx="1007165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812138">
                <a:tc>
                  <a:txBody>
                    <a:bodyPr/>
                    <a:lstStyle/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u="sng" dirty="0" smtClean="0"/>
                        <a:t>Questions: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dirty="0" smtClean="0"/>
                        <a:t>From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secondary standpoint, if it isn’t a magnet program, do you have open enrollment?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Transportation?  +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Decrease in enrollment   +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Target population?  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baseline="0" dirty="0" smtClean="0"/>
                        <a:t>             D.L. students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baseline="0" dirty="0" smtClean="0"/>
                        <a:t>             Heritage speakers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baseline="0" dirty="0" smtClean="0"/>
                        <a:t>             Newcomers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Who can enter and based on what criteria?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Do heritage speakers “fit” in the immersion classes, particularly from one-way programs?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baseline="0" dirty="0" smtClean="0"/>
                        <a:t>      (linguistically, writing ability, socially)</a:t>
                      </a:r>
                    </a:p>
                    <a:p>
                      <a:pPr marL="0" lvl="0" indent="0" rtl="0">
                        <a:buFont typeface="Arial" charset="0"/>
                        <a:buNone/>
                      </a:pPr>
                      <a:endParaRPr lang="en-US" baseline="0" dirty="0" smtClean="0"/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How do you deal with attrition?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share?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Proficiency assessments &amp; targets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heritage speakers along the way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– 12 pathway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&gt;&gt;&gt; Can be a very positive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experience for both 1-way immersion and heritage students.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57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0330"/>
            <a:ext cx="9144000" cy="79513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VII. Language Mastery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0017"/>
            <a:ext cx="9144000" cy="445273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919227"/>
              </p:ext>
            </p:extLst>
          </p:nvPr>
        </p:nvGraphicFramePr>
        <p:xfrm>
          <a:off x="834887" y="1404730"/>
          <a:ext cx="1007165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5090"/>
                <a:gridCol w="4986562"/>
              </a:tblGrid>
              <a:tr h="5206779">
                <a:tc>
                  <a:txBody>
                    <a:bodyPr/>
                    <a:lstStyle/>
                    <a:p>
                      <a:pPr marL="0" lvl="0" indent="0" rtl="0">
                        <a:buFont typeface="Arial" charset="0"/>
                        <a:buNone/>
                      </a:pPr>
                      <a:r>
                        <a:rPr lang="en-US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Standardized tests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introduce grammar knowledge?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the measures?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Bilingual assessments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we get data from that?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you continue to focus on oral production?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levels of proficiency should teachers have?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 assessment?  State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certificateion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requirements?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working well?  Something to share</a:t>
                      </a: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Proficiency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targets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Biliteracy</a:t>
                      </a: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Post-secondary collaboration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(bilingual)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 a bridge between languages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Seal of </a:t>
                      </a:r>
                      <a:r>
                        <a:rPr lang="en-US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Biliteracy</a:t>
                      </a: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endParaRPr lang="en-US" sz="18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 &amp; Content Objectives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49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789</Words>
  <Application>Microsoft Macintosh PowerPoint</Application>
  <PresentationFormat>Widescreen</PresentationFormat>
  <Paragraphs>195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I.  Family and Community</vt:lpstr>
      <vt:lpstr>II.  Staffing</vt:lpstr>
      <vt:lpstr>III.  Course Offerings</vt:lpstr>
      <vt:lpstr>IV.  Scheduling</vt:lpstr>
      <vt:lpstr>V.  Community Building</vt:lpstr>
      <vt:lpstr>VI.  Student Enrollment</vt:lpstr>
      <vt:lpstr>VII. Language Mastery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IV.  Scheduling</dc:title>
  <dc:creator>Microsoft Office User</dc:creator>
  <cp:lastModifiedBy>Microsoft Office User</cp:lastModifiedBy>
  <cp:revision>9</cp:revision>
  <dcterms:created xsi:type="dcterms:W3CDTF">2016-10-23T19:43:00Z</dcterms:created>
  <dcterms:modified xsi:type="dcterms:W3CDTF">2016-10-23T21:46:44Z</dcterms:modified>
</cp:coreProperties>
</file>