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7"/>
  </p:notesMasterIdLst>
  <p:sldIdLst>
    <p:sldId id="256" r:id="rId2"/>
    <p:sldId id="284" r:id="rId3"/>
    <p:sldId id="285" r:id="rId4"/>
    <p:sldId id="310" r:id="rId5"/>
    <p:sldId id="323" r:id="rId6"/>
    <p:sldId id="324" r:id="rId7"/>
    <p:sldId id="298" r:id="rId8"/>
    <p:sldId id="273" r:id="rId9"/>
    <p:sldId id="299" r:id="rId10"/>
    <p:sldId id="311" r:id="rId11"/>
    <p:sldId id="313" r:id="rId12"/>
    <p:sldId id="305" r:id="rId13"/>
    <p:sldId id="312" r:id="rId14"/>
    <p:sldId id="277" r:id="rId15"/>
    <p:sldId id="326" r:id="rId16"/>
    <p:sldId id="325" r:id="rId17"/>
    <p:sldId id="289" r:id="rId18"/>
    <p:sldId id="320" r:id="rId19"/>
    <p:sldId id="297" r:id="rId20"/>
    <p:sldId id="314" r:id="rId21"/>
    <p:sldId id="321" r:id="rId22"/>
    <p:sldId id="327" r:id="rId23"/>
    <p:sldId id="328" r:id="rId24"/>
    <p:sldId id="267" r:id="rId25"/>
    <p:sldId id="269" r:id="rId26"/>
    <p:sldId id="290" r:id="rId27"/>
    <p:sldId id="303" r:id="rId28"/>
    <p:sldId id="304" r:id="rId29"/>
    <p:sldId id="291" r:id="rId30"/>
    <p:sldId id="318" r:id="rId31"/>
    <p:sldId id="308" r:id="rId32"/>
    <p:sldId id="322" r:id="rId33"/>
    <p:sldId id="282" r:id="rId34"/>
    <p:sldId id="317" r:id="rId35"/>
    <p:sldId id="316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94660"/>
  </p:normalViewPr>
  <p:slideViewPr>
    <p:cSldViewPr snapToGrid="0" snapToObjects="1">
      <p:cViewPr varScale="1">
        <p:scale>
          <a:sx n="68" d="100"/>
          <a:sy n="68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C2FC39-21BA-47FA-8663-BF3CC667F55C}" type="doc">
      <dgm:prSet loTypeId="urn:microsoft.com/office/officeart/2005/8/layout/arrow2" loCatId="process" qsTypeId="urn:microsoft.com/office/officeart/2005/8/quickstyle/3d9" qsCatId="3D" csTypeId="urn:microsoft.com/office/officeart/2005/8/colors/accent1_2" csCatId="accent1" phldr="1"/>
      <dgm:spPr/>
    </dgm:pt>
    <dgm:pt modelId="{863BD653-1EE1-42D1-93CA-44408F76737B}">
      <dgm:prSet phldrT="[Text]" custT="1"/>
      <dgm:spPr/>
      <dgm:t>
        <a:bodyPr/>
        <a:lstStyle/>
        <a:p>
          <a:endParaRPr lang="en-US" sz="2400" dirty="0"/>
        </a:p>
        <a:p>
          <a:r>
            <a:rPr lang="en-US" sz="2400" dirty="0" err="1"/>
            <a:t>Escuela</a:t>
          </a:r>
          <a:r>
            <a:rPr lang="en-US" sz="2400" dirty="0"/>
            <a:t> Key</a:t>
          </a:r>
        </a:p>
        <a:p>
          <a:r>
            <a:rPr lang="en-US" sz="2200" dirty="0"/>
            <a:t>         or </a:t>
          </a:r>
        </a:p>
        <a:p>
          <a:r>
            <a:rPr lang="en-US" sz="2200" dirty="0"/>
            <a:t>Claremont Immersion (CIS)</a:t>
          </a:r>
        </a:p>
      </dgm:t>
    </dgm:pt>
    <dgm:pt modelId="{B698EDC9-9082-4555-92DD-96162BD72C21}" type="parTrans" cxnId="{BB64A495-7E01-4AC7-B7AC-8E88DF878A14}">
      <dgm:prSet/>
      <dgm:spPr/>
      <dgm:t>
        <a:bodyPr/>
        <a:lstStyle/>
        <a:p>
          <a:endParaRPr lang="en-US"/>
        </a:p>
      </dgm:t>
    </dgm:pt>
    <dgm:pt modelId="{F787561F-1A9B-4FB7-9849-D8D0986231D7}" type="sibTrans" cxnId="{BB64A495-7E01-4AC7-B7AC-8E88DF878A14}">
      <dgm:prSet/>
      <dgm:spPr/>
      <dgm:t>
        <a:bodyPr/>
        <a:lstStyle/>
        <a:p>
          <a:endParaRPr lang="en-US"/>
        </a:p>
      </dgm:t>
    </dgm:pt>
    <dgm:pt modelId="{177BD567-9E66-4CF6-BF8B-190394A5E43D}">
      <dgm:prSet phldrT="[Text]"/>
      <dgm:spPr/>
      <dgm:t>
        <a:bodyPr/>
        <a:lstStyle/>
        <a:p>
          <a:endParaRPr lang="en-US"/>
        </a:p>
        <a:p>
          <a:endParaRPr lang="en-US"/>
        </a:p>
        <a:p>
          <a:r>
            <a:rPr lang="en-US"/>
            <a:t>Gunston Middle School</a:t>
          </a:r>
          <a:endParaRPr lang="en-US" dirty="0"/>
        </a:p>
      </dgm:t>
    </dgm:pt>
    <dgm:pt modelId="{D4286EE7-2C6A-474A-98AB-681F708B2565}" type="parTrans" cxnId="{1CF425A8-A8FF-4841-93CD-EC0E6BBE723D}">
      <dgm:prSet/>
      <dgm:spPr/>
      <dgm:t>
        <a:bodyPr/>
        <a:lstStyle/>
        <a:p>
          <a:endParaRPr lang="en-US"/>
        </a:p>
      </dgm:t>
    </dgm:pt>
    <dgm:pt modelId="{BA0A4FE7-8D14-4D2B-8DC0-FA171D75E2D8}" type="sibTrans" cxnId="{1CF425A8-A8FF-4841-93CD-EC0E6BBE723D}">
      <dgm:prSet/>
      <dgm:spPr/>
      <dgm:t>
        <a:bodyPr/>
        <a:lstStyle/>
        <a:p>
          <a:endParaRPr lang="en-US"/>
        </a:p>
      </dgm:t>
    </dgm:pt>
    <dgm:pt modelId="{EACCDBB3-BC51-4537-B35E-E3B564AF12F7}">
      <dgm:prSet phldrT="[Text]"/>
      <dgm:spPr/>
      <dgm:t>
        <a:bodyPr/>
        <a:lstStyle/>
        <a:p>
          <a:endParaRPr lang="en-US"/>
        </a:p>
        <a:p>
          <a:endParaRPr lang="en-US"/>
        </a:p>
        <a:p>
          <a:r>
            <a:rPr lang="en-US"/>
            <a:t>Wakefield SHS</a:t>
          </a:r>
        </a:p>
        <a:p>
          <a:r>
            <a:rPr lang="en-US"/>
            <a:t>          </a:t>
          </a:r>
          <a:endParaRPr lang="en-US" dirty="0"/>
        </a:p>
      </dgm:t>
    </dgm:pt>
    <dgm:pt modelId="{603FFAE2-A2BC-4FBA-8402-7D83902765F0}" type="parTrans" cxnId="{E9CD4EE7-CC8E-47B8-A909-F89B68A7F0FA}">
      <dgm:prSet/>
      <dgm:spPr/>
      <dgm:t>
        <a:bodyPr/>
        <a:lstStyle/>
        <a:p>
          <a:endParaRPr lang="en-US"/>
        </a:p>
      </dgm:t>
    </dgm:pt>
    <dgm:pt modelId="{7D9C607E-FA5B-430E-B927-494320A71E3B}" type="sibTrans" cxnId="{E9CD4EE7-CC8E-47B8-A909-F89B68A7F0FA}">
      <dgm:prSet/>
      <dgm:spPr/>
      <dgm:t>
        <a:bodyPr/>
        <a:lstStyle/>
        <a:p>
          <a:endParaRPr lang="en-US"/>
        </a:p>
      </dgm:t>
    </dgm:pt>
    <dgm:pt modelId="{20EC0D17-7471-4AF7-9203-8D9D934CC0C2}" type="pres">
      <dgm:prSet presAssocID="{98C2FC39-21BA-47FA-8663-BF3CC667F55C}" presName="arrowDiagram" presStyleCnt="0">
        <dgm:presLayoutVars>
          <dgm:chMax val="5"/>
          <dgm:dir/>
          <dgm:resizeHandles val="exact"/>
        </dgm:presLayoutVars>
      </dgm:prSet>
      <dgm:spPr/>
    </dgm:pt>
    <dgm:pt modelId="{F585F743-F6FB-4799-9DAF-CC8B9A5EE6B9}" type="pres">
      <dgm:prSet presAssocID="{98C2FC39-21BA-47FA-8663-BF3CC667F55C}" presName="arrow" presStyleLbl="bgShp" presStyleIdx="0" presStyleCnt="1" custLinFactNeighborX="5579" custLinFactNeighborY="-9486"/>
      <dgm:spPr/>
    </dgm:pt>
    <dgm:pt modelId="{FAEC4F27-4C57-4CD8-ACB1-FCB57443FDAC}" type="pres">
      <dgm:prSet presAssocID="{98C2FC39-21BA-47FA-8663-BF3CC667F55C}" presName="arrowDiagram3" presStyleCnt="0"/>
      <dgm:spPr/>
    </dgm:pt>
    <dgm:pt modelId="{B457553E-0E4A-4EF8-9A0A-2FE46048EA52}" type="pres">
      <dgm:prSet presAssocID="{863BD653-1EE1-42D1-93CA-44408F76737B}" presName="bullet3a" presStyleLbl="node1" presStyleIdx="0" presStyleCnt="3" custLinFactX="11933" custLinFactNeighborX="100000" custLinFactNeighborY="91475"/>
      <dgm:spPr/>
    </dgm:pt>
    <dgm:pt modelId="{55B6967C-9A64-47D8-BF19-569E338F78FA}" type="pres">
      <dgm:prSet presAssocID="{863BD653-1EE1-42D1-93CA-44408F76737B}" presName="textBox3a" presStyleLbl="revTx" presStyleIdx="0" presStyleCnt="3" custLinFactNeighborX="2570" custLinFactNeighborY="11570">
        <dgm:presLayoutVars>
          <dgm:bulletEnabled val="1"/>
        </dgm:presLayoutVars>
      </dgm:prSet>
      <dgm:spPr/>
    </dgm:pt>
    <dgm:pt modelId="{DD3BA36B-CACC-4DCA-A0B4-35D8C009F6F7}" type="pres">
      <dgm:prSet presAssocID="{177BD567-9E66-4CF6-BF8B-190394A5E43D}" presName="bullet3b" presStyleLbl="node1" presStyleIdx="1" presStyleCnt="3" custLinFactNeighborX="47073" custLinFactNeighborY="46191"/>
      <dgm:spPr/>
    </dgm:pt>
    <dgm:pt modelId="{2E077E3C-0912-463A-9D9D-68E6FDEC8686}" type="pres">
      <dgm:prSet presAssocID="{177BD567-9E66-4CF6-BF8B-190394A5E43D}" presName="textBox3b" presStyleLbl="revTx" presStyleIdx="1" presStyleCnt="3" custScaleY="77254">
        <dgm:presLayoutVars>
          <dgm:bulletEnabled val="1"/>
        </dgm:presLayoutVars>
      </dgm:prSet>
      <dgm:spPr/>
    </dgm:pt>
    <dgm:pt modelId="{905D412C-0FDB-476A-B497-328D56E8CA84}" type="pres">
      <dgm:prSet presAssocID="{EACCDBB3-BC51-4537-B35E-E3B564AF12F7}" presName="bullet3c" presStyleLbl="node1" presStyleIdx="2" presStyleCnt="3"/>
      <dgm:spPr/>
    </dgm:pt>
    <dgm:pt modelId="{E401DD94-88DC-4C83-9D4A-5CB53F504516}" type="pres">
      <dgm:prSet presAssocID="{EACCDBB3-BC51-4537-B35E-E3B564AF12F7}" presName="textBox3c" presStyleLbl="revTx" presStyleIdx="2" presStyleCnt="3" custScaleX="127925" custScaleY="75999">
        <dgm:presLayoutVars>
          <dgm:bulletEnabled val="1"/>
        </dgm:presLayoutVars>
      </dgm:prSet>
      <dgm:spPr/>
    </dgm:pt>
  </dgm:ptLst>
  <dgm:cxnLst>
    <dgm:cxn modelId="{43C132FE-8CA7-4A75-9AE5-50734B35BB20}" type="presOf" srcId="{EACCDBB3-BC51-4537-B35E-E3B564AF12F7}" destId="{E401DD94-88DC-4C83-9D4A-5CB53F504516}" srcOrd="0" destOrd="0" presId="urn:microsoft.com/office/officeart/2005/8/layout/arrow2"/>
    <dgm:cxn modelId="{B11B9A27-A6AB-4D04-967B-17E7B88687FE}" type="presOf" srcId="{98C2FC39-21BA-47FA-8663-BF3CC667F55C}" destId="{20EC0D17-7471-4AF7-9203-8D9D934CC0C2}" srcOrd="0" destOrd="0" presId="urn:microsoft.com/office/officeart/2005/8/layout/arrow2"/>
    <dgm:cxn modelId="{BB64A495-7E01-4AC7-B7AC-8E88DF878A14}" srcId="{98C2FC39-21BA-47FA-8663-BF3CC667F55C}" destId="{863BD653-1EE1-42D1-93CA-44408F76737B}" srcOrd="0" destOrd="0" parTransId="{B698EDC9-9082-4555-92DD-96162BD72C21}" sibTransId="{F787561F-1A9B-4FB7-9849-D8D0986231D7}"/>
    <dgm:cxn modelId="{E9CD4EE7-CC8E-47B8-A909-F89B68A7F0FA}" srcId="{98C2FC39-21BA-47FA-8663-BF3CC667F55C}" destId="{EACCDBB3-BC51-4537-B35E-E3B564AF12F7}" srcOrd="2" destOrd="0" parTransId="{603FFAE2-A2BC-4FBA-8402-7D83902765F0}" sibTransId="{7D9C607E-FA5B-430E-B927-494320A71E3B}"/>
    <dgm:cxn modelId="{1CF425A8-A8FF-4841-93CD-EC0E6BBE723D}" srcId="{98C2FC39-21BA-47FA-8663-BF3CC667F55C}" destId="{177BD567-9E66-4CF6-BF8B-190394A5E43D}" srcOrd="1" destOrd="0" parTransId="{D4286EE7-2C6A-474A-98AB-681F708B2565}" sibTransId="{BA0A4FE7-8D14-4D2B-8DC0-FA171D75E2D8}"/>
    <dgm:cxn modelId="{8DDD65DA-DE78-4665-9805-0182BCFE0022}" type="presOf" srcId="{177BD567-9E66-4CF6-BF8B-190394A5E43D}" destId="{2E077E3C-0912-463A-9D9D-68E6FDEC8686}" srcOrd="0" destOrd="0" presId="urn:microsoft.com/office/officeart/2005/8/layout/arrow2"/>
    <dgm:cxn modelId="{195C96D8-E22B-4FBC-9BB9-B1C5256678DA}" type="presOf" srcId="{863BD653-1EE1-42D1-93CA-44408F76737B}" destId="{55B6967C-9A64-47D8-BF19-569E338F78FA}" srcOrd="0" destOrd="0" presId="urn:microsoft.com/office/officeart/2005/8/layout/arrow2"/>
    <dgm:cxn modelId="{4CAE875A-A686-4C81-91F2-E617CAB9B4B8}" type="presParOf" srcId="{20EC0D17-7471-4AF7-9203-8D9D934CC0C2}" destId="{F585F743-F6FB-4799-9DAF-CC8B9A5EE6B9}" srcOrd="0" destOrd="0" presId="urn:microsoft.com/office/officeart/2005/8/layout/arrow2"/>
    <dgm:cxn modelId="{F166099A-4923-475B-9E58-A9D2B7938629}" type="presParOf" srcId="{20EC0D17-7471-4AF7-9203-8D9D934CC0C2}" destId="{FAEC4F27-4C57-4CD8-ACB1-FCB57443FDAC}" srcOrd="1" destOrd="0" presId="urn:microsoft.com/office/officeart/2005/8/layout/arrow2"/>
    <dgm:cxn modelId="{792B7FF1-E388-42E9-918A-7E7198BD735D}" type="presParOf" srcId="{FAEC4F27-4C57-4CD8-ACB1-FCB57443FDAC}" destId="{B457553E-0E4A-4EF8-9A0A-2FE46048EA52}" srcOrd="0" destOrd="0" presId="urn:microsoft.com/office/officeart/2005/8/layout/arrow2"/>
    <dgm:cxn modelId="{D2944202-D901-48FA-AE80-BE07670B2CC7}" type="presParOf" srcId="{FAEC4F27-4C57-4CD8-ACB1-FCB57443FDAC}" destId="{55B6967C-9A64-47D8-BF19-569E338F78FA}" srcOrd="1" destOrd="0" presId="urn:microsoft.com/office/officeart/2005/8/layout/arrow2"/>
    <dgm:cxn modelId="{330AD1AD-ED30-4FDC-ACF5-AEF2A7CBD30F}" type="presParOf" srcId="{FAEC4F27-4C57-4CD8-ACB1-FCB57443FDAC}" destId="{DD3BA36B-CACC-4DCA-A0B4-35D8C009F6F7}" srcOrd="2" destOrd="0" presId="urn:microsoft.com/office/officeart/2005/8/layout/arrow2"/>
    <dgm:cxn modelId="{D117592C-E9A6-4F62-80D3-EA642D5B9B9B}" type="presParOf" srcId="{FAEC4F27-4C57-4CD8-ACB1-FCB57443FDAC}" destId="{2E077E3C-0912-463A-9D9D-68E6FDEC8686}" srcOrd="3" destOrd="0" presId="urn:microsoft.com/office/officeart/2005/8/layout/arrow2"/>
    <dgm:cxn modelId="{717536D6-0458-497F-BFBB-5893AA1CA841}" type="presParOf" srcId="{FAEC4F27-4C57-4CD8-ACB1-FCB57443FDAC}" destId="{905D412C-0FDB-476A-B497-328D56E8CA84}" srcOrd="4" destOrd="0" presId="urn:microsoft.com/office/officeart/2005/8/layout/arrow2"/>
    <dgm:cxn modelId="{3223F5EE-7106-4FAA-B614-B48749D841F0}" type="presParOf" srcId="{FAEC4F27-4C57-4CD8-ACB1-FCB57443FDAC}" destId="{E401DD94-88DC-4C83-9D4A-5CB53F504516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85F743-F6FB-4799-9DAF-CC8B9A5EE6B9}">
      <dsp:nvSpPr>
        <dsp:cNvPr id="0" name=""/>
        <dsp:cNvSpPr/>
      </dsp:nvSpPr>
      <dsp:spPr>
        <a:xfrm>
          <a:off x="488097" y="0"/>
          <a:ext cx="6643702" cy="4152314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227350"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57553E-0E4A-4EF8-9A0A-2FE46048EA52}">
      <dsp:nvSpPr>
        <dsp:cNvPr id="0" name=""/>
        <dsp:cNvSpPr/>
      </dsp:nvSpPr>
      <dsp:spPr>
        <a:xfrm>
          <a:off x="1281147" y="3023937"/>
          <a:ext cx="172736" cy="1727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B6967C-9A64-47D8-BF19-569E338F78FA}">
      <dsp:nvSpPr>
        <dsp:cNvPr id="0" name=""/>
        <dsp:cNvSpPr/>
      </dsp:nvSpPr>
      <dsp:spPr>
        <a:xfrm>
          <a:off x="1213950" y="2952295"/>
          <a:ext cx="1547982" cy="12000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529" tIns="0" rIns="0" bIns="0" numCol="1" spcCol="1270" anchor="t" anchorCtr="0">
          <a:noAutofit/>
          <a:sp3d extrusionH="28000" prstMaterial="matte"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 err="1"/>
            <a:t>Escuela</a:t>
          </a:r>
          <a:r>
            <a:rPr lang="en-US" sz="2400" kern="1200" dirty="0"/>
            <a:t> Key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         or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Claremont Immersion (CIS)</a:t>
          </a:r>
        </a:p>
      </dsp:txBody>
      <dsp:txXfrm>
        <a:off x="1213950" y="2952295"/>
        <a:ext cx="1547982" cy="1200018"/>
      </dsp:txXfrm>
    </dsp:sp>
    <dsp:sp modelId="{DD3BA36B-CACC-4DCA-A0B4-35D8C009F6F7}">
      <dsp:nvSpPr>
        <dsp:cNvPr id="0" name=""/>
        <dsp:cNvSpPr/>
      </dsp:nvSpPr>
      <dsp:spPr>
        <a:xfrm>
          <a:off x="2759516" y="1881561"/>
          <a:ext cx="312254" cy="31225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E077E3C-0912-463A-9D9D-68E6FDEC8686}">
      <dsp:nvSpPr>
        <dsp:cNvPr id="0" name=""/>
        <dsp:cNvSpPr/>
      </dsp:nvSpPr>
      <dsp:spPr>
        <a:xfrm>
          <a:off x="2768655" y="2150355"/>
          <a:ext cx="1594488" cy="174505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457" tIns="0" rIns="0" bIns="0" numCol="1" spcCol="1270" anchor="t" anchorCtr="0">
          <a:noAutofit/>
          <a:sp3d extrusionH="28000" prstMaterial="matte"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Gunston Middle School</a:t>
          </a:r>
          <a:endParaRPr lang="en-US" sz="2300" kern="1200" dirty="0"/>
        </a:p>
      </dsp:txBody>
      <dsp:txXfrm>
        <a:off x="2768655" y="2150355"/>
        <a:ext cx="1594488" cy="1745058"/>
      </dsp:txXfrm>
    </dsp:sp>
    <dsp:sp modelId="{905D412C-0FDB-476A-B497-328D56E8CA84}">
      <dsp:nvSpPr>
        <dsp:cNvPr id="0" name=""/>
        <dsp:cNvSpPr/>
      </dsp:nvSpPr>
      <dsp:spPr>
        <a:xfrm>
          <a:off x="4446190" y="1050535"/>
          <a:ext cx="431840" cy="4318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8100" dir="4800000" sx="98000" sy="98000" rotWithShape="0">
            <a:srgbClr val="000000">
              <a:alpha val="32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401DD94-88DC-4C83-9D4A-5CB53F504516}">
      <dsp:nvSpPr>
        <dsp:cNvPr id="0" name=""/>
        <dsp:cNvSpPr/>
      </dsp:nvSpPr>
      <dsp:spPr>
        <a:xfrm>
          <a:off x="4439480" y="1612773"/>
          <a:ext cx="2039749" cy="21932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823" tIns="0" rIns="0" bIns="0" numCol="1" spcCol="1270" anchor="t" anchorCtr="0">
          <a:noAutofit/>
          <a:sp3d extrusionH="28000" prstMaterial="matte"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300" kern="1200"/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Wakefield SHS</a:t>
          </a:r>
        </a:p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          </a:t>
          </a:r>
          <a:endParaRPr lang="en-US" sz="2300" kern="1200" dirty="0"/>
        </a:p>
      </dsp:txBody>
      <dsp:txXfrm>
        <a:off x="4439480" y="1612773"/>
        <a:ext cx="2039749" cy="21932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08272B-CC42-4153-86B1-A600E83D4859}" type="datetimeFigureOut">
              <a:rPr lang="en-US" smtClean="0"/>
              <a:t>10/21/2016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6003BE-941B-49C2-8A12-13C8BA54FF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9300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3381BB2-FA96-4BF1-A2B7-423226DD886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289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CA44C7-05E2-44DF-A190-7A2C3944E7FF}" type="slidenum">
              <a:rPr lang="en-US">
                <a:latin typeface="Calibri" pitchFamily="34" charset="0"/>
              </a:rPr>
              <a:pPr eaLnBrk="1" hangingPunct="1"/>
              <a:t>22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79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BC7AF-2803-47B3-BE5C-CE2FA4F25384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60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16C5B7-F315-42EA-A4BA-A68EF4F14F84}" type="slidenum">
              <a:rPr lang="en-US">
                <a:latin typeface="Calibri" pitchFamily="34" charset="0"/>
              </a:rPr>
              <a:pPr eaLnBrk="1" hangingPunct="1"/>
              <a:t>33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859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0B95AC64-AAB6-41F5-92BC-F10EDEE20715}" type="slidenum">
              <a:rPr lang="en-US" altLang="en-US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4515" name="Rectangle 7"/>
          <p:cNvSpPr txBox="1">
            <a:spLocks noGrp="1" noChangeArrowheads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5" tIns="45858" rIns="91715" bIns="45858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157327-EA61-46FA-AE35-D9FFE341FAEC}" type="slidenum">
              <a:rPr lang="en-US" altLang="en-US">
                <a:solidFill>
                  <a:srgbClr val="000000"/>
                </a:solidFill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451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7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1675" y="4416425"/>
            <a:ext cx="5608638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64518" name="Slide Number Placeholder 3"/>
          <p:cNvSpPr txBox="1">
            <a:spLocks noGrp="1"/>
          </p:cNvSpPr>
          <p:nvPr/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715" tIns="45858" rIns="91715" bIns="45858" anchor="b"/>
          <a:lstStyle>
            <a:lvl1pPr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906463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9064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FA3F1E2-8BE0-4CE7-87D6-D6C0EAAF738F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6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33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95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F05B81-0EE3-4328-8794-5417D3F0727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372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F5954432-A99E-4B8C-A399-DEAC32003488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35038" y="4416425"/>
            <a:ext cx="5140325" cy="41830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13383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3E900E4-0D51-4BD4-BFE6-8E9B19605B66}" type="slidenum">
              <a:rPr lang="en-US">
                <a:latin typeface="Calibri" pitchFamily="34" charset="0"/>
              </a:rPr>
              <a:pPr eaLnBrk="1" hangingPunct="1"/>
              <a:t>11</a:t>
            </a:fld>
            <a:endParaRPr lang="en-US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156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003BE-941B-49C2-8A12-13C8BA54FF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3474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4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A9F0CE5-5564-437B-9924-1F24A5A21D46}" type="slidenum">
              <a:rPr lang="en-US" altLang="en-US"/>
              <a:pPr>
                <a:spcBef>
                  <a:spcPct val="0"/>
                </a:spcBef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10369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B6B7E26C-0242-41E0-88A0-D0FCF91787B5}" type="slidenum">
              <a:rPr lang="en-US" altLang="en-US"/>
              <a:pPr>
                <a:spcBef>
                  <a:spcPct val="0"/>
                </a:spcBef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09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152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CC580-B35D-4D79-8DEA-8151483E320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49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381000"/>
            <a:ext cx="6400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43000" y="1600200"/>
            <a:ext cx="38100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143000" y="3924300"/>
            <a:ext cx="3810000" cy="2171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5105400" y="1600200"/>
            <a:ext cx="3810000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 noChangeArrowheads="1"/>
          </p:cNvSpPr>
          <p:nvPr>
            <p:ph type="dt" sz="half" idx="10"/>
          </p:nvPr>
        </p:nvSpPr>
        <p:spPr>
          <a:xfrm>
            <a:off x="1143000" y="64008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5EEB4C-F378-4E0A-AAF3-62CCFC9A4F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18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10/21/2016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10/21/2016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png"/><Relationship Id="rId4" Type="http://schemas.openxmlformats.org/officeDocument/2006/relationships/oleObject" Target="../embeddings/oleObject2.bin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The Achievement of Students identified with Special Needs in Two-Way Spanish Immersion Schools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CARLA 6</a:t>
            </a:r>
            <a:r>
              <a:rPr lang="en-US" baseline="30000" dirty="0"/>
              <a:t>th</a:t>
            </a:r>
            <a:r>
              <a:rPr lang="en-US" dirty="0"/>
              <a:t> International Conference on Immersion &amp; Dual Language Education: Connecting Research &amp; Practice across contexts</a:t>
            </a:r>
          </a:p>
        </p:txBody>
      </p:sp>
    </p:spTree>
    <p:extLst>
      <p:ext uri="{BB962C8B-B14F-4D97-AF65-F5344CB8AC3E}">
        <p14:creationId xmlns:p14="http://schemas.microsoft.com/office/powerpoint/2010/main" val="3298964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26942" y="2082018"/>
            <a:ext cx="7202658" cy="113948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Font typeface="Monotype Sorts"/>
              <a:buNone/>
            </a:pPr>
            <a:r>
              <a:rPr lang="en-US" altLang="en-US" sz="4000" i="1" dirty="0"/>
              <a:t>Special Education is a service, not a place.</a:t>
            </a:r>
          </a:p>
          <a:p>
            <a:pPr marL="0" indent="0" eaLnBrk="1" hangingPunct="1">
              <a:lnSpc>
                <a:spcPct val="80000"/>
              </a:lnSpc>
              <a:buFont typeface="Monotype Sorts"/>
              <a:buNone/>
            </a:pPr>
            <a:endParaRPr lang="en-US" altLang="en-US" sz="3200" i="1" dirty="0"/>
          </a:p>
        </p:txBody>
      </p:sp>
      <p:sp>
        <p:nvSpPr>
          <p:cNvPr id="116739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1026942" y="3460651"/>
            <a:ext cx="6977575" cy="2658793"/>
          </a:xfrm>
        </p:spPr>
        <p:txBody>
          <a:bodyPr/>
          <a:lstStyle/>
          <a:p>
            <a:pPr marL="0" indent="0" algn="r" eaLnBrk="1" hangingPunct="1">
              <a:lnSpc>
                <a:spcPct val="90000"/>
              </a:lnSpc>
              <a:buFont typeface="Monotype Sorts"/>
              <a:buNone/>
            </a:pPr>
            <a:r>
              <a:rPr lang="en-US" altLang="en-US" sz="3600" dirty="0">
                <a:solidFill>
                  <a:srgbClr val="FF0000"/>
                </a:solidFill>
              </a:rPr>
              <a:t>Special Education is specifically designed instruction at no cost to parents to meet the unique needs of a child with disabilities</a:t>
            </a:r>
            <a:r>
              <a:rPr lang="en-US" altLang="en-US" sz="3200" dirty="0"/>
              <a:t>.</a:t>
            </a:r>
          </a:p>
          <a:p>
            <a:pPr marL="0" indent="0" eaLnBrk="1" hangingPunct="1">
              <a:lnSpc>
                <a:spcPct val="90000"/>
              </a:lnSpc>
              <a:buFont typeface="Monotype Sorts"/>
              <a:buNone/>
            </a:pPr>
            <a:endParaRPr lang="en-US" altLang="en-US" sz="2400" dirty="0"/>
          </a:p>
        </p:txBody>
      </p:sp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900332"/>
            <a:ext cx="6175717" cy="731520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algn="r" eaLnBrk="1" hangingPunct="1">
              <a:defRPr/>
            </a:pPr>
            <a:r>
              <a:rPr lang="en-US" sz="2900" i="1" cap="none" dirty="0">
                <a:solidFill>
                  <a:srgbClr val="FF0000"/>
                </a:solidFill>
              </a:rPr>
              <a:t>WHAT IS SPECIAL EDUCATION?</a:t>
            </a:r>
            <a:br>
              <a:rPr lang="en-US" sz="2900" i="1" cap="none" dirty="0"/>
            </a:br>
            <a:endParaRPr lang="en-US" sz="2900" i="1" cap="none" dirty="0"/>
          </a:p>
        </p:txBody>
      </p:sp>
    </p:spTree>
    <p:extLst>
      <p:ext uri="{BB962C8B-B14F-4D97-AF65-F5344CB8AC3E}">
        <p14:creationId xmlns:p14="http://schemas.microsoft.com/office/powerpoint/2010/main" val="102949759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914400" y="731520"/>
            <a:ext cx="7315200" cy="122388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solidFill>
                  <a:srgbClr val="F86F08"/>
                </a:solidFill>
              </a:rPr>
              <a:t>ELL &amp; </a:t>
            </a:r>
            <a:r>
              <a:rPr lang="en-US" dirty="0" err="1">
                <a:solidFill>
                  <a:srgbClr val="F86F08"/>
                </a:solidFill>
              </a:rPr>
              <a:t>SpEd</a:t>
            </a:r>
            <a:r>
              <a:rPr lang="en-US" dirty="0">
                <a:solidFill>
                  <a:srgbClr val="F86F08"/>
                </a:solidFill>
              </a:rPr>
              <a:t> student Instruction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914400" y="1603716"/>
            <a:ext cx="7469945" cy="4501661"/>
          </a:xfrm>
        </p:spPr>
        <p:txBody>
          <a:bodyPr>
            <a:normAutofit fontScale="70000" lnSpcReduction="20000"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5100" dirty="0"/>
              <a:t>Integrate with regular </a:t>
            </a:r>
            <a:r>
              <a:rPr lang="en-US" sz="5100" dirty="0" err="1"/>
              <a:t>ed</a:t>
            </a:r>
            <a:r>
              <a:rPr lang="en-US" sz="5100" dirty="0"/>
              <a:t> children </a:t>
            </a:r>
          </a:p>
          <a:p>
            <a:pPr eaLnBrk="1" hangingPunct="1">
              <a:lnSpc>
                <a:spcPct val="90000"/>
              </a:lnSpc>
            </a:pPr>
            <a:r>
              <a:rPr lang="en-US" sz="5100" dirty="0"/>
              <a:t>Use Native speakers as language models</a:t>
            </a:r>
          </a:p>
          <a:p>
            <a:pPr eaLnBrk="1" hangingPunct="1">
              <a:lnSpc>
                <a:spcPct val="90000"/>
              </a:lnSpc>
            </a:pPr>
            <a:r>
              <a:rPr lang="en-US" sz="5100" dirty="0"/>
              <a:t>Provide language development and small group for reading</a:t>
            </a:r>
          </a:p>
          <a:p>
            <a:pPr eaLnBrk="1" hangingPunct="1">
              <a:lnSpc>
                <a:spcPct val="90000"/>
              </a:lnSpc>
            </a:pPr>
            <a:r>
              <a:rPr lang="en-US" sz="5100" dirty="0"/>
              <a:t>support team-teaching in class</a:t>
            </a:r>
          </a:p>
          <a:p>
            <a:pPr eaLnBrk="1" hangingPunct="1">
              <a:lnSpc>
                <a:spcPct val="90000"/>
              </a:lnSpc>
            </a:pPr>
            <a:r>
              <a:rPr lang="en-US" sz="5100" dirty="0"/>
              <a:t>need more time in the day to catch up</a:t>
            </a:r>
          </a:p>
          <a:p>
            <a:pPr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7586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Whole group &amp; centers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0" y="1786536"/>
            <a:ext cx="3829375" cy="2872031"/>
          </a:xfrm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9422" y="3222552"/>
            <a:ext cx="4059069" cy="3044302"/>
          </a:xfrm>
        </p:spPr>
      </p:pic>
    </p:spTree>
    <p:extLst>
      <p:ext uri="{BB962C8B-B14F-4D97-AF65-F5344CB8AC3E}">
        <p14:creationId xmlns:p14="http://schemas.microsoft.com/office/powerpoint/2010/main" val="21571263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SpEd</a:t>
            </a:r>
            <a:r>
              <a:rPr lang="en-US" dirty="0"/>
              <a:t> &amp; </a:t>
            </a:r>
            <a:r>
              <a:rPr lang="en-US" dirty="0" err="1"/>
              <a:t>ClassroomTeacher</a:t>
            </a:r>
            <a:r>
              <a:rPr lang="en-US" dirty="0"/>
              <a:t> with small groups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93298" y="2851260"/>
            <a:ext cx="3619394" cy="271454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40157" y="2822728"/>
            <a:ext cx="3816541" cy="2862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527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>
              <a:buNone/>
            </a:pPr>
            <a:r>
              <a:rPr lang="en-US" dirty="0">
                <a:solidFill>
                  <a:srgbClr val="FF0000"/>
                </a:solidFill>
              </a:rPr>
              <a:t>Inclusion at Key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>
          <a:xfrm>
            <a:off x="928468" y="1674055"/>
            <a:ext cx="7385538" cy="404901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000" dirty="0"/>
              <a:t>From 1986-1996 no </a:t>
            </a:r>
            <a:r>
              <a:rPr lang="en-US" sz="4000" dirty="0" err="1"/>
              <a:t>SpEd</a:t>
            </a:r>
            <a:r>
              <a:rPr lang="en-US" sz="4000" dirty="0"/>
              <a:t> students were permitted in the immersion program.  It was for grade level and above students.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In 1996 I decided to make the immersion program inclusive for all students and began allowing students with special education needs to enroll in immersion during the 1996-1997 academic year.  </a:t>
            </a:r>
          </a:p>
          <a:p>
            <a:pPr marL="0" indent="0">
              <a:buNone/>
            </a:pPr>
            <a:endParaRPr lang="en-US" sz="4000" dirty="0"/>
          </a:p>
          <a:p>
            <a:pPr marL="0" indent="0" eaLnBrk="1" hangingPunct="1">
              <a:buNone/>
            </a:pPr>
            <a:r>
              <a:rPr lang="en-US" sz="4000" dirty="0"/>
              <a:t>Hiring both English and Spanish special education teachers made it possible for special education students from both native language backgrounds to participate. 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1886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Dissertation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Achievement of Children Identified with Special Needs in Two-way Spanish Immersion Programs</a:t>
            </a:r>
          </a:p>
          <a:p>
            <a:endParaRPr lang="en-US" dirty="0"/>
          </a:p>
          <a:p>
            <a:r>
              <a:rPr lang="en-US" dirty="0"/>
              <a:t>Doctor of Education</a:t>
            </a:r>
          </a:p>
          <a:p>
            <a:r>
              <a:rPr lang="en-US" dirty="0"/>
              <a:t>In Bilingual Special Education</a:t>
            </a:r>
          </a:p>
          <a:p>
            <a:r>
              <a:rPr lang="en-US" dirty="0"/>
              <a:t>May, 2009</a:t>
            </a:r>
          </a:p>
          <a:p>
            <a:r>
              <a:rPr lang="en-US" dirty="0"/>
              <a:t>The George Washington University</a:t>
            </a:r>
          </a:p>
        </p:txBody>
      </p:sp>
    </p:spTree>
    <p:extLst>
      <p:ext uri="{BB962C8B-B14F-4D97-AF65-F5344CB8AC3E}">
        <p14:creationId xmlns:p14="http://schemas.microsoft.com/office/powerpoint/2010/main" val="33333698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3"/>
          <p:cNvSpPr>
            <a:spLocks noGrp="1"/>
          </p:cNvSpPr>
          <p:nvPr>
            <p:ph type="title"/>
          </p:nvPr>
        </p:nvSpPr>
        <p:spPr>
          <a:xfrm>
            <a:off x="1097280" y="3910818"/>
            <a:ext cx="2686929" cy="111838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dirty="0"/>
              <a:t>Dr. Marjorie Lora Myers</a:t>
            </a:r>
          </a:p>
        </p:txBody>
      </p:sp>
      <p:pic>
        <p:nvPicPr>
          <p:cNvPr id="143363" name="Content Placeholder 6" descr="IMG_4414 - with award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92637" y="1195755"/>
            <a:ext cx="3281387" cy="3390314"/>
          </a:xfrm>
        </p:spPr>
      </p:pic>
      <p:sp>
        <p:nvSpPr>
          <p:cNvPr id="143364" name="Text Placeholder 5"/>
          <p:cNvSpPr>
            <a:spLocks noGrp="1"/>
          </p:cNvSpPr>
          <p:nvPr>
            <p:ph type="body" sz="half" idx="2"/>
          </p:nvPr>
        </p:nvSpPr>
        <p:spPr>
          <a:xfrm>
            <a:off x="1097280" y="1195754"/>
            <a:ext cx="3362178" cy="4930409"/>
          </a:xfrm>
        </p:spPr>
        <p:txBody>
          <a:bodyPr/>
          <a:lstStyle/>
          <a:p>
            <a:pPr eaLnBrk="1" hangingPunct="1"/>
            <a:r>
              <a:rPr altLang="en-US" sz="2400" dirty="0"/>
              <a:t>Bilingual Special Education Award</a:t>
            </a:r>
            <a:endParaRPr lang="en-US" altLang="en-US" sz="2400" dirty="0"/>
          </a:p>
          <a:p>
            <a:pPr eaLnBrk="1" hangingPunct="1"/>
            <a:r>
              <a:rPr lang="en-US" altLang="en-US" sz="2400" dirty="0"/>
              <a:t>2009</a:t>
            </a:r>
          </a:p>
          <a:p>
            <a:pPr eaLnBrk="1" hangingPunct="1"/>
            <a:r>
              <a:rPr lang="en-US" altLang="en-US" sz="2400" dirty="0"/>
              <a:t>The George Washington University</a:t>
            </a:r>
          </a:p>
          <a:p>
            <a:pPr eaLnBrk="1" hangingPunct="1"/>
            <a:r>
              <a:rPr lang="en-US" altLang="en-US" sz="2400" dirty="0"/>
              <a:t>Washington, DC</a:t>
            </a:r>
            <a:endParaRPr altLang="en-US" sz="2400" dirty="0"/>
          </a:p>
        </p:txBody>
      </p:sp>
    </p:spTree>
    <p:extLst>
      <p:ext uri="{BB962C8B-B14F-4D97-AF65-F5344CB8AC3E}">
        <p14:creationId xmlns:p14="http://schemas.microsoft.com/office/powerpoint/2010/main" val="31867380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itle 3"/>
          <p:cNvSpPr>
            <a:spLocks noGrp="1"/>
          </p:cNvSpPr>
          <p:nvPr>
            <p:ph type="title"/>
          </p:nvPr>
        </p:nvSpPr>
        <p:spPr bwMode="auto">
          <a:xfrm>
            <a:off x="1266092" y="922605"/>
            <a:ext cx="2785403" cy="1744395"/>
          </a:xfrm>
        </p:spPr>
        <p:txBody>
          <a:bodyPr wrap="square" numCol="1" anchorCtr="0" compatLnSpc="1">
            <a:prstTxWarp prst="textNoShape">
              <a:avLst/>
            </a:prstTxWarp>
            <a:normAutofit fontScale="90000"/>
          </a:bodyPr>
          <a:lstStyle/>
          <a:p>
            <a:pPr eaLnBrk="1" hangingPunct="1"/>
            <a:br>
              <a:rPr lang="en-US" altLang="en-US" sz="2400" cap="none" dirty="0">
                <a:solidFill>
                  <a:srgbClr val="FF0000"/>
                </a:solidFill>
              </a:rPr>
            </a:br>
            <a:br>
              <a:rPr lang="en-US" altLang="en-US" dirty="0">
                <a:solidFill>
                  <a:srgbClr val="FF0000"/>
                </a:solidFill>
              </a:rPr>
            </a:br>
            <a:r>
              <a:rPr altLang="en-US" sz="2400" cap="none" dirty="0">
                <a:solidFill>
                  <a:srgbClr val="FF0000"/>
                </a:solidFill>
              </a:rPr>
              <a:t>Dissertation on </a:t>
            </a:r>
            <a:r>
              <a:rPr lang="en-US" altLang="en-US" dirty="0">
                <a:solidFill>
                  <a:srgbClr val="FF0000"/>
                </a:solidFill>
              </a:rPr>
              <a:t>achievement </a:t>
            </a:r>
            <a:r>
              <a:rPr altLang="en-US" sz="2400" cap="none" dirty="0">
                <a:solidFill>
                  <a:srgbClr val="FF0000"/>
                </a:solidFill>
              </a:rPr>
              <a:t>of students with Special Needs in Immersion</a:t>
            </a:r>
            <a:br>
              <a:rPr altLang="en-US" sz="2400" cap="none" dirty="0">
                <a:solidFill>
                  <a:srgbClr val="FFFF00"/>
                </a:solidFill>
              </a:rPr>
            </a:br>
            <a:endParaRPr altLang="en-US" sz="2400" cap="none" dirty="0">
              <a:solidFill>
                <a:srgbClr val="FFFF00"/>
              </a:solidFill>
            </a:endParaRPr>
          </a:p>
        </p:txBody>
      </p:sp>
      <p:pic>
        <p:nvPicPr>
          <p:cNvPr id="147459" name="Content Placeholder 6" descr="IMG_1961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8437" y="1238250"/>
            <a:ext cx="2827605" cy="2857500"/>
          </a:xfrm>
        </p:spPr>
      </p:pic>
      <p:sp>
        <p:nvSpPr>
          <p:cNvPr id="147460" name="Text Placeholder 5"/>
          <p:cNvSpPr>
            <a:spLocks noGrp="1"/>
          </p:cNvSpPr>
          <p:nvPr>
            <p:ph type="body" sz="half" idx="2"/>
          </p:nvPr>
        </p:nvSpPr>
        <p:spPr>
          <a:xfrm>
            <a:off x="1266092" y="2667000"/>
            <a:ext cx="3165231" cy="2974145"/>
          </a:xfrm>
        </p:spPr>
        <p:txBody>
          <a:bodyPr/>
          <a:lstStyle/>
          <a:p>
            <a:pPr eaLnBrk="1" hangingPunct="1"/>
            <a:endParaRPr altLang="en-US" dirty="0"/>
          </a:p>
          <a:p>
            <a:pPr eaLnBrk="1" hangingPunct="1"/>
            <a:r>
              <a:rPr lang="en-US" altLang="en-US" sz="2400" dirty="0"/>
              <a:t>CARLA</a:t>
            </a:r>
            <a:endParaRPr altLang="en-US" sz="2400" dirty="0"/>
          </a:p>
          <a:p>
            <a:pPr eaLnBrk="1" hangingPunct="1"/>
            <a:r>
              <a:rPr altLang="en-US" sz="2000" dirty="0"/>
              <a:t>ACIE Newsletter “the Bridge”</a:t>
            </a:r>
            <a:r>
              <a:rPr lang="en-US" altLang="en-US" sz="2000" dirty="0"/>
              <a:t> April 2011</a:t>
            </a:r>
            <a:endParaRPr altLang="en-US" sz="2000" dirty="0"/>
          </a:p>
        </p:txBody>
      </p:sp>
    </p:spTree>
    <p:extLst>
      <p:ext uri="{BB962C8B-B14F-4D97-AF65-F5344CB8AC3E}">
        <p14:creationId xmlns:p14="http://schemas.microsoft.com/office/powerpoint/2010/main" val="2879370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Looked at </a:t>
            </a:r>
            <a:r>
              <a:rPr lang="en-US" dirty="0" err="1"/>
              <a:t>SpEd</a:t>
            </a:r>
            <a:r>
              <a:rPr lang="en-US" dirty="0"/>
              <a:t> Students at Key and Claremont (CIS) and compared to similar </a:t>
            </a:r>
            <a:r>
              <a:rPr lang="en-US" dirty="0" err="1"/>
              <a:t>SpEd</a:t>
            </a:r>
            <a:r>
              <a:rPr lang="en-US" dirty="0"/>
              <a:t> students from other APS schools</a:t>
            </a:r>
          </a:p>
          <a:p>
            <a:r>
              <a:rPr lang="en-US" dirty="0"/>
              <a:t>Looked at </a:t>
            </a:r>
          </a:p>
          <a:p>
            <a:pPr lvl="1"/>
            <a:r>
              <a:rPr lang="en-US" dirty="0"/>
              <a:t>Learning Disables (LD)</a:t>
            </a:r>
          </a:p>
          <a:p>
            <a:pPr lvl="1"/>
            <a:r>
              <a:rPr lang="en-US" dirty="0"/>
              <a:t>Emotionally Disturbed (ED)</a:t>
            </a:r>
          </a:p>
          <a:p>
            <a:pPr lvl="1"/>
            <a:r>
              <a:rPr lang="en-US" dirty="0"/>
              <a:t>Developmentally Delayed (DD)</a:t>
            </a:r>
          </a:p>
          <a:p>
            <a:pPr lvl="1"/>
            <a:r>
              <a:rPr lang="en-US" dirty="0"/>
              <a:t>Other Health Impaired (OHI)</a:t>
            </a:r>
          </a:p>
        </p:txBody>
      </p:sp>
    </p:spTree>
    <p:extLst>
      <p:ext uri="{BB962C8B-B14F-4D97-AF65-F5344CB8AC3E}">
        <p14:creationId xmlns:p14="http://schemas.microsoft.com/office/powerpoint/2010/main" val="637270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7239000" cy="838200"/>
          </a:xfrm>
        </p:spPr>
        <p:txBody>
          <a:bodyPr/>
          <a:lstStyle/>
          <a:p>
            <a:pPr>
              <a:defRPr/>
            </a:pPr>
            <a:r>
              <a:rPr lang="en-US" dirty="0"/>
              <a:t>7-LD;8-ED;10-OHI ;16-DD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200" y="1447800"/>
            <a:ext cx="8229600" cy="4953000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253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0" y="1371600"/>
          <a:ext cx="9144000" cy="548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name="Picture" r:id="rId4" imgW="7257600" imgH="4147200" progId="StaticEnhancedMetafile">
                  <p:embed/>
                </p:oleObj>
              </mc:Choice>
              <mc:Fallback>
                <p:oleObj name="Picture" r:id="rId4" imgW="7257600" imgH="4147200" progId="StaticEnhancedMetafile">
                  <p:embed/>
                  <p:pic>
                    <p:nvPicPr>
                      <p:cNvPr id="2253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371600"/>
                        <a:ext cx="9144000" cy="548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10166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key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8053355"/>
      </p:ext>
    </p:extLst>
  </p:cSld>
  <p:clrMapOvr>
    <a:masterClrMapping/>
  </p:clrMapOvr>
  <p:transition advClick="0" advTm="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Dissertation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There was no statistically significant difference in the performance of the students in either educational environment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Conclusions are that special needs students do as well in two-way Spanish immersion as their special needs counterparts in regular English-only educational environments.  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23657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TWI       English Only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TWI students speak, read and write in two languages.  </a:t>
            </a:r>
          </a:p>
          <a:p>
            <a:r>
              <a:rPr lang="en-US" sz="3200" dirty="0"/>
              <a:t>TWI students leave school with more - Two Languages</a:t>
            </a:r>
          </a:p>
        </p:txBody>
      </p:sp>
      <p:sp>
        <p:nvSpPr>
          <p:cNvPr id="4" name="Not Equal 3"/>
          <p:cNvSpPr/>
          <p:nvPr/>
        </p:nvSpPr>
        <p:spPr>
          <a:xfrm>
            <a:off x="3158197" y="961624"/>
            <a:ext cx="914400" cy="914400"/>
          </a:xfrm>
          <a:prstGeom prst="mathNot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418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3"/>
          <p:cNvSpPr>
            <a:spLocks noGrp="1"/>
          </p:cNvSpPr>
          <p:nvPr>
            <p:ph type="title"/>
          </p:nvPr>
        </p:nvSpPr>
        <p:spPr>
          <a:xfrm>
            <a:off x="914399" y="4628270"/>
            <a:ext cx="7258929" cy="553329"/>
          </a:xfrm>
        </p:spPr>
        <p:txBody>
          <a:bodyPr/>
          <a:lstStyle/>
          <a:p>
            <a:pPr eaLnBrk="1" hangingPunct="1"/>
            <a:r>
              <a:rPr lang="en-US" sz="2800" b="1" dirty="0"/>
              <a:t>Remember – it’s about the kids</a:t>
            </a:r>
          </a:p>
        </p:txBody>
      </p:sp>
      <p:pic>
        <p:nvPicPr>
          <p:cNvPr id="7" name="Picture Placeholder 6" descr="Nobuko 84178503321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12015" b="12015"/>
          <a:stretch>
            <a:fillRect/>
          </a:stretch>
        </p:blipFill>
        <p:spPr>
          <a:xfrm>
            <a:off x="1909689" y="1016391"/>
            <a:ext cx="4943622" cy="3370651"/>
          </a:xfrm>
        </p:spPr>
      </p:pic>
      <p:sp>
        <p:nvSpPr>
          <p:cNvPr id="48132" name="Text Placeholder 5"/>
          <p:cNvSpPr>
            <a:spLocks noGrp="1"/>
          </p:cNvSpPr>
          <p:nvPr>
            <p:ph type="body" sz="half" idx="2"/>
          </p:nvPr>
        </p:nvSpPr>
        <p:spPr>
          <a:xfrm>
            <a:off x="1083212" y="5334000"/>
            <a:ext cx="6916201" cy="914400"/>
          </a:xfrm>
        </p:spPr>
        <p:txBody>
          <a:bodyPr>
            <a:normAutofit fontScale="47500" lnSpcReduction="20000"/>
          </a:bodyPr>
          <a:lstStyle/>
          <a:p>
            <a:pPr eaLnBrk="1" hangingPunct="1"/>
            <a:r>
              <a:rPr lang="en-US" sz="4000" dirty="0"/>
              <a:t>We need to close that gap…. </a:t>
            </a:r>
          </a:p>
          <a:p>
            <a:pPr eaLnBrk="1" hangingPunct="1"/>
            <a:endParaRPr lang="en-US" sz="4000" dirty="0"/>
          </a:p>
          <a:p>
            <a:pPr eaLnBrk="1" hangingPunct="1"/>
            <a:r>
              <a:rPr lang="en-US" sz="4000" dirty="0"/>
              <a:t>Catching up is hard to do</a:t>
            </a:r>
            <a:r>
              <a:rPr 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6516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Data for SWD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School ~ </a:t>
            </a:r>
            <a:r>
              <a:rPr lang="en-US" dirty="0" err="1"/>
              <a:t>Escuela</a:t>
            </a:r>
            <a:r>
              <a:rPr lang="en-US" dirty="0"/>
              <a:t> Key</a:t>
            </a:r>
          </a:p>
          <a:p>
            <a:r>
              <a:rPr lang="en-US" dirty="0"/>
              <a:t>Arlington (VA) Public Schools</a:t>
            </a:r>
          </a:p>
        </p:txBody>
      </p:sp>
    </p:spTree>
    <p:extLst>
      <p:ext uri="{BB962C8B-B14F-4D97-AF65-F5344CB8AC3E}">
        <p14:creationId xmlns:p14="http://schemas.microsoft.com/office/powerpoint/2010/main" val="2325701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5541" y="817582"/>
            <a:ext cx="6384727" cy="21972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9275458"/>
              </p:ext>
            </p:extLst>
          </p:nvPr>
        </p:nvGraphicFramePr>
        <p:xfrm>
          <a:off x="1026941" y="604911"/>
          <a:ext cx="7186293" cy="5514533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989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08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308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08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083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308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241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2980">
                <a:tc gridSpan="7"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Key School Final Accreditation Data for School Year 2016-2017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1614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u="none" strike="noStrike">
                          <a:effectLst/>
                        </a:rPr>
                        <a:t>000111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k-SK" sz="1100" b="1" u="none" strike="noStrike" dirty="0">
                          <a:effectLst/>
                        </a:rPr>
                        <a:t> </a:t>
                      </a:r>
                      <a:endParaRPr lang="sk-SK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913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Subject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School Year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Students Passing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Students Taking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SOA Adjusted Pass Rate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Accreditation Benchmark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Met Benchmark?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94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English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 dirty="0">
                          <a:effectLst/>
                        </a:rPr>
                        <a:t>2015-2016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>
                          <a:effectLst/>
                        </a:rPr>
                        <a:t> 250 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>
                          <a:effectLst/>
                        </a:rPr>
                        <a:t> 270 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93%</a:t>
                      </a:r>
                      <a:endParaRPr lang="mr-IN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>
                          <a:effectLst/>
                        </a:rPr>
                        <a:t>75%</a:t>
                      </a:r>
                      <a:endParaRPr lang="mr-IN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Yes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9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 dirty="0">
                          <a:effectLst/>
                        </a:rPr>
                        <a:t>2014-2015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>
                          <a:effectLst/>
                        </a:rPr>
                        <a:t> 244 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>
                          <a:effectLst/>
                        </a:rPr>
                        <a:t> 269 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>
                          <a:effectLst/>
                        </a:rPr>
                        <a:t>91%</a:t>
                      </a:r>
                      <a:endParaRPr lang="mr-IN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Yes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9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 dirty="0">
                          <a:effectLst/>
                        </a:rPr>
                        <a:t>2013-2014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>
                          <a:effectLst/>
                        </a:rPr>
                        <a:t> 269 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 347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>
                          <a:effectLst/>
                        </a:rPr>
                        <a:t>78%</a:t>
                      </a:r>
                      <a:endParaRPr lang="mr-IN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Yes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9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3-year average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>
                          <a:effectLst/>
                        </a:rPr>
                        <a:t> 763 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 886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>
                          <a:effectLst/>
                        </a:rPr>
                        <a:t>86%</a:t>
                      </a:r>
                      <a:endParaRPr lang="mr-IN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Yes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94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Mathematics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 dirty="0">
                          <a:effectLst/>
                        </a:rPr>
                        <a:t>2015-2016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>
                          <a:effectLst/>
                        </a:rPr>
                        <a:t> 248 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>
                          <a:effectLst/>
                        </a:rPr>
                        <a:t> 267 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93%</a:t>
                      </a:r>
                      <a:endParaRPr lang="mr-IN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>
                          <a:effectLst/>
                        </a:rPr>
                        <a:t>70%</a:t>
                      </a:r>
                      <a:endParaRPr lang="mr-IN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Yes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9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 dirty="0">
                          <a:effectLst/>
                        </a:rPr>
                        <a:t>2014-2015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>
                          <a:effectLst/>
                        </a:rPr>
                        <a:t> 259 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>
                          <a:effectLst/>
                        </a:rPr>
                        <a:t> 285 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>
                          <a:effectLst/>
                        </a:rPr>
                        <a:t>91%</a:t>
                      </a:r>
                      <a:endParaRPr lang="mr-IN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Yes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9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 dirty="0">
                          <a:effectLst/>
                        </a:rPr>
                        <a:t>2013-2014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>
                          <a:effectLst/>
                        </a:rPr>
                        <a:t> 225 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>
                          <a:effectLst/>
                        </a:rPr>
                        <a:t> 280 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>
                          <a:effectLst/>
                        </a:rPr>
                        <a:t>80%</a:t>
                      </a:r>
                      <a:endParaRPr lang="mr-IN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Yes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9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3-year average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>
                          <a:effectLst/>
                        </a:rPr>
                        <a:t> 732 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 832 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>
                          <a:effectLst/>
                        </a:rPr>
                        <a:t>88%</a:t>
                      </a:r>
                      <a:endParaRPr lang="mr-IN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Yes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94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History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 dirty="0">
                          <a:effectLst/>
                        </a:rPr>
                        <a:t>2015-2016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>
                          <a:effectLst/>
                        </a:rPr>
                        <a:t> 69 </a:t>
                      </a:r>
                      <a:endParaRPr lang="fi-FI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 74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93%</a:t>
                      </a:r>
                      <a:endParaRPr lang="mr-IN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>
                          <a:effectLst/>
                        </a:rPr>
                        <a:t>70%</a:t>
                      </a:r>
                      <a:endParaRPr lang="mr-IN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Yes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9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 dirty="0">
                          <a:effectLst/>
                        </a:rPr>
                        <a:t>2014-2015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 84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 90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>
                          <a:effectLst/>
                        </a:rPr>
                        <a:t>93%</a:t>
                      </a:r>
                      <a:endParaRPr lang="mr-IN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Yes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9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 dirty="0">
                          <a:effectLst/>
                        </a:rPr>
                        <a:t>2013-2014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>
                          <a:effectLst/>
                        </a:rPr>
                        <a:t> 166 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>
                          <a:effectLst/>
                        </a:rPr>
                        <a:t> 194 </a:t>
                      </a:r>
                      <a:endParaRPr lang="cs-CZ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>
                          <a:effectLst/>
                        </a:rPr>
                        <a:t>86%</a:t>
                      </a:r>
                      <a:endParaRPr lang="mr-IN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Yes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3-year average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100" b="1" u="none" strike="noStrike" dirty="0">
                          <a:effectLst/>
                        </a:rPr>
                        <a:t> 319 </a:t>
                      </a:r>
                      <a:endParaRPr lang="fi-FI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1" u="none" strike="noStrike">
                          <a:effectLst/>
                        </a:rPr>
                        <a:t> 358 </a:t>
                      </a:r>
                      <a:endParaRPr lang="ru-RU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>
                          <a:effectLst/>
                        </a:rPr>
                        <a:t>89%</a:t>
                      </a:r>
                      <a:endParaRPr lang="mr-IN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Yes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9425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Science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 dirty="0">
                          <a:effectLst/>
                        </a:rPr>
                        <a:t>2015-2016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none" strike="noStrike" dirty="0">
                          <a:effectLst/>
                        </a:rPr>
                        <a:t> 83 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 95 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 dirty="0">
                          <a:effectLst/>
                          <a:highlight>
                            <a:srgbClr val="FFFF00"/>
                          </a:highlight>
                        </a:rPr>
                        <a:t>87%</a:t>
                      </a:r>
                      <a:endParaRPr lang="mr-IN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/>
                      </a:endParaRPr>
                    </a:p>
                  </a:txBody>
                  <a:tcPr marL="0" marR="0" marT="0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>
                          <a:effectLst/>
                        </a:rPr>
                        <a:t>70%</a:t>
                      </a:r>
                      <a:endParaRPr lang="mr-IN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Yes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9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 dirty="0">
                          <a:effectLst/>
                        </a:rPr>
                        <a:t>2014-2015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 dirty="0">
                          <a:effectLst/>
                        </a:rPr>
                        <a:t> 73 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>
                          <a:effectLst/>
                        </a:rPr>
                        <a:t> 92 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>
                          <a:effectLst/>
                        </a:rPr>
                        <a:t>79%</a:t>
                      </a:r>
                      <a:endParaRPr lang="mr-IN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Yes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9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 dirty="0">
                          <a:effectLst/>
                        </a:rPr>
                        <a:t>2013-2014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 dirty="0">
                          <a:effectLst/>
                        </a:rPr>
                        <a:t> 130 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>
                          <a:effectLst/>
                        </a:rPr>
                        <a:t> 184 </a:t>
                      </a:r>
                      <a:endParaRPr lang="is-I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>
                          <a:effectLst/>
                        </a:rPr>
                        <a:t>71%</a:t>
                      </a:r>
                      <a:endParaRPr lang="mr-IN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Yes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94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>
                          <a:effectLst/>
                        </a:rPr>
                        <a:t>3-year average</a:t>
                      </a:r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 dirty="0">
                          <a:effectLst/>
                        </a:rPr>
                        <a:t> 286 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100" b="1" u="none" strike="noStrike" dirty="0">
                          <a:effectLst/>
                        </a:rPr>
                        <a:t> 371 </a:t>
                      </a:r>
                      <a:endParaRPr lang="is-I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mr-IN" sz="1100" b="1" u="none" strike="noStrike" dirty="0">
                          <a:effectLst/>
                        </a:rPr>
                        <a:t>77%</a:t>
                      </a:r>
                      <a:endParaRPr lang="mr-IN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u="none" strike="noStrike" dirty="0">
                          <a:effectLst/>
                        </a:rPr>
                        <a:t>Yes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60025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2016 Key Immersion </a:t>
            </a:r>
            <a:br>
              <a:rPr lang="en-US" dirty="0"/>
            </a:br>
            <a:r>
              <a:rPr lang="en-US" dirty="0"/>
              <a:t>SOL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81360444"/>
              </p:ext>
            </p:extLst>
          </p:nvPr>
        </p:nvGraphicFramePr>
        <p:xfrm>
          <a:off x="857250" y="2119315"/>
          <a:ext cx="7344212" cy="35358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9224">
                  <a:extLst>
                    <a:ext uri="{9D8B030D-6E8A-4147-A177-3AD203B41FA5}">
                      <a16:colId xmlns:a16="http://schemas.microsoft.com/office/drawing/2014/main" val="475052930"/>
                    </a:ext>
                  </a:extLst>
                </a:gridCol>
                <a:gridCol w="1388747">
                  <a:extLst>
                    <a:ext uri="{9D8B030D-6E8A-4147-A177-3AD203B41FA5}">
                      <a16:colId xmlns:a16="http://schemas.microsoft.com/office/drawing/2014/main" val="117098163"/>
                    </a:ext>
                  </a:extLst>
                </a:gridCol>
                <a:gridCol w="1388747">
                  <a:extLst>
                    <a:ext uri="{9D8B030D-6E8A-4147-A177-3AD203B41FA5}">
                      <a16:colId xmlns:a16="http://schemas.microsoft.com/office/drawing/2014/main" val="2561879499"/>
                    </a:ext>
                  </a:extLst>
                </a:gridCol>
                <a:gridCol w="1388747">
                  <a:extLst>
                    <a:ext uri="{9D8B030D-6E8A-4147-A177-3AD203B41FA5}">
                      <a16:colId xmlns:a16="http://schemas.microsoft.com/office/drawing/2014/main" val="1656745387"/>
                    </a:ext>
                  </a:extLst>
                </a:gridCol>
                <a:gridCol w="1388747">
                  <a:extLst>
                    <a:ext uri="{9D8B030D-6E8A-4147-A177-3AD203B41FA5}">
                      <a16:colId xmlns:a16="http://schemas.microsoft.com/office/drawing/2014/main" val="807508738"/>
                    </a:ext>
                  </a:extLst>
                </a:gridCol>
              </a:tblGrid>
              <a:tr h="441987">
                <a:tc>
                  <a:txBody>
                    <a:bodyPr/>
                    <a:lstStyle/>
                    <a:p>
                      <a:r>
                        <a:rPr lang="en-US" b="1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Soc</a:t>
                      </a:r>
                      <a:r>
                        <a:rPr lang="en-US" b="1" dirty="0"/>
                        <a:t> Stud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4421901"/>
                  </a:ext>
                </a:extLst>
              </a:tr>
              <a:tr h="441987">
                <a:tc>
                  <a:txBody>
                    <a:bodyPr/>
                    <a:lstStyle/>
                    <a:p>
                      <a:r>
                        <a:rPr lang="en-US" b="1" dirty="0"/>
                        <a:t>All Key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82.1%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82.2%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2909030"/>
                  </a:ext>
                </a:extLst>
              </a:tr>
              <a:tr h="441987">
                <a:tc>
                  <a:txBody>
                    <a:bodyPr/>
                    <a:lstStyle/>
                    <a:p>
                      <a:r>
                        <a:rPr lang="en-US" b="1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92.9%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97.2%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580296"/>
                  </a:ext>
                </a:extLst>
              </a:tr>
              <a:tr h="441987">
                <a:tc>
                  <a:txBody>
                    <a:bodyPr/>
                    <a:lstStyle/>
                    <a:p>
                      <a:r>
                        <a:rPr lang="en-US" b="1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73.2%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69.8%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68.8%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957761"/>
                  </a:ext>
                </a:extLst>
              </a:tr>
              <a:tr h="441987">
                <a:tc>
                  <a:txBody>
                    <a:bodyPr/>
                    <a:lstStyle/>
                    <a:p>
                      <a:r>
                        <a:rPr lang="en-US" b="1" dirty="0"/>
                        <a:t>LEP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69.9%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67.5%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68.4%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61.1%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764263"/>
                  </a:ext>
                </a:extLst>
              </a:tr>
              <a:tr h="441987">
                <a:tc>
                  <a:txBody>
                    <a:bodyPr/>
                    <a:lstStyle/>
                    <a:p>
                      <a:r>
                        <a:rPr lang="en-US" b="1" dirty="0" err="1">
                          <a:highlight>
                            <a:srgbClr val="FFFF00"/>
                          </a:highlight>
                        </a:rPr>
                        <a:t>SpEd</a:t>
                      </a:r>
                      <a:endParaRPr lang="en-US" b="1" dirty="0">
                        <a:highlight>
                          <a:srgbClr val="FFFF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50%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44%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83.3%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44.4%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2280504"/>
                  </a:ext>
                </a:extLst>
              </a:tr>
              <a:tr h="441987">
                <a:tc>
                  <a:txBody>
                    <a:bodyPr/>
                    <a:lstStyle/>
                    <a:p>
                      <a:r>
                        <a:rPr lang="en-US" b="1" dirty="0"/>
                        <a:t>Econ Dis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68.3%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67.8%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69.4%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63.2%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708162"/>
                  </a:ext>
                </a:extLst>
              </a:tr>
              <a:tr h="441987">
                <a:tc>
                  <a:txBody>
                    <a:bodyPr/>
                    <a:lstStyle/>
                    <a:p>
                      <a:r>
                        <a:rPr lang="en-US" b="1" dirty="0"/>
                        <a:t>Gap Grp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68.2%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64.4%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9024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5775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CIS SOL results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584831"/>
              </p:ext>
            </p:extLst>
          </p:nvPr>
        </p:nvGraphicFramePr>
        <p:xfrm>
          <a:off x="829996" y="2119313"/>
          <a:ext cx="7413675" cy="40423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2735">
                  <a:extLst>
                    <a:ext uri="{9D8B030D-6E8A-4147-A177-3AD203B41FA5}">
                      <a16:colId xmlns:a16="http://schemas.microsoft.com/office/drawing/2014/main" val="2648652428"/>
                    </a:ext>
                  </a:extLst>
                </a:gridCol>
                <a:gridCol w="1482735">
                  <a:extLst>
                    <a:ext uri="{9D8B030D-6E8A-4147-A177-3AD203B41FA5}">
                      <a16:colId xmlns:a16="http://schemas.microsoft.com/office/drawing/2014/main" val="2562719015"/>
                    </a:ext>
                  </a:extLst>
                </a:gridCol>
                <a:gridCol w="1482735">
                  <a:extLst>
                    <a:ext uri="{9D8B030D-6E8A-4147-A177-3AD203B41FA5}">
                      <a16:colId xmlns:a16="http://schemas.microsoft.com/office/drawing/2014/main" val="1140254719"/>
                    </a:ext>
                  </a:extLst>
                </a:gridCol>
                <a:gridCol w="1482735">
                  <a:extLst>
                    <a:ext uri="{9D8B030D-6E8A-4147-A177-3AD203B41FA5}">
                      <a16:colId xmlns:a16="http://schemas.microsoft.com/office/drawing/2014/main" val="473184168"/>
                    </a:ext>
                  </a:extLst>
                </a:gridCol>
                <a:gridCol w="1482735">
                  <a:extLst>
                    <a:ext uri="{9D8B030D-6E8A-4147-A177-3AD203B41FA5}">
                      <a16:colId xmlns:a16="http://schemas.microsoft.com/office/drawing/2014/main" val="2147399940"/>
                    </a:ext>
                  </a:extLst>
                </a:gridCol>
              </a:tblGrid>
              <a:tr h="505292">
                <a:tc>
                  <a:txBody>
                    <a:bodyPr/>
                    <a:lstStyle/>
                    <a:p>
                      <a:r>
                        <a:rPr lang="en-US" b="1" dirty="0"/>
                        <a:t>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Math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ELA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 err="1"/>
                        <a:t>Soc</a:t>
                      </a:r>
                      <a:r>
                        <a:rPr lang="en-US" b="1" dirty="0"/>
                        <a:t> Stu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4954989"/>
                  </a:ext>
                </a:extLst>
              </a:tr>
              <a:tr h="505292">
                <a:tc>
                  <a:txBody>
                    <a:bodyPr/>
                    <a:lstStyle/>
                    <a:p>
                      <a:r>
                        <a:rPr lang="en-US" b="1" dirty="0"/>
                        <a:t>All CIS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83.8%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84.4%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84.9%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87.5%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1369869"/>
                  </a:ext>
                </a:extLst>
              </a:tr>
              <a:tr h="505292">
                <a:tc>
                  <a:txBody>
                    <a:bodyPr/>
                    <a:lstStyle/>
                    <a:p>
                      <a:r>
                        <a:rPr lang="en-US" b="1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93.9%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97%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8562946"/>
                  </a:ext>
                </a:extLst>
              </a:tr>
              <a:tr h="505292">
                <a:tc>
                  <a:txBody>
                    <a:bodyPr/>
                    <a:lstStyle/>
                    <a:p>
                      <a:r>
                        <a:rPr lang="en-US" b="1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71.1%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76.6%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77.3%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144689"/>
                  </a:ext>
                </a:extLst>
              </a:tr>
              <a:tr h="505292">
                <a:tc>
                  <a:txBody>
                    <a:bodyPr/>
                    <a:lstStyle/>
                    <a:p>
                      <a:r>
                        <a:rPr lang="en-US" b="1" dirty="0"/>
                        <a:t>LEP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72.5%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80.8%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65.4%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809752"/>
                  </a:ext>
                </a:extLst>
              </a:tr>
              <a:tr h="505292">
                <a:tc>
                  <a:txBody>
                    <a:bodyPr/>
                    <a:lstStyle/>
                    <a:p>
                      <a:r>
                        <a:rPr lang="en-US" b="1" dirty="0" err="1"/>
                        <a:t>SpEd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42.4%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51.5%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72.7%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highlight>
                            <a:srgbClr val="FFFF00"/>
                          </a:highlight>
                        </a:rPr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5187977"/>
                  </a:ext>
                </a:extLst>
              </a:tr>
              <a:tr h="505292">
                <a:tc>
                  <a:txBody>
                    <a:bodyPr/>
                    <a:lstStyle/>
                    <a:p>
                      <a:r>
                        <a:rPr lang="en-US" b="1" dirty="0"/>
                        <a:t>Econ</a:t>
                      </a:r>
                      <a:r>
                        <a:rPr lang="en-US" b="1" baseline="0" dirty="0"/>
                        <a:t> Dis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65%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078849"/>
                  </a:ext>
                </a:extLst>
              </a:tr>
              <a:tr h="505292">
                <a:tc>
                  <a:txBody>
                    <a:bodyPr/>
                    <a:lstStyle/>
                    <a:p>
                      <a:r>
                        <a:rPr lang="en-US" b="1" dirty="0"/>
                        <a:t>Gap Grp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70.6%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64.8%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78.9%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65.5%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5432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6609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59526"/>
          </a:xfrm>
        </p:spPr>
        <p:txBody>
          <a:bodyPr>
            <a:normAutofit fontScale="90000"/>
          </a:bodyPr>
          <a:lstStyle/>
          <a:p>
            <a:r>
              <a:rPr lang="en-US" dirty="0"/>
              <a:t>Language Comparison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5692830"/>
              </p:ext>
            </p:extLst>
          </p:nvPr>
        </p:nvGraphicFramePr>
        <p:xfrm>
          <a:off x="751233" y="1477109"/>
          <a:ext cx="7652823" cy="4754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8038">
                  <a:extLst>
                    <a:ext uri="{9D8B030D-6E8A-4147-A177-3AD203B41FA5}">
                      <a16:colId xmlns:a16="http://schemas.microsoft.com/office/drawing/2014/main" val="2842595105"/>
                    </a:ext>
                  </a:extLst>
                </a:gridCol>
                <a:gridCol w="1301956">
                  <a:extLst>
                    <a:ext uri="{9D8B030D-6E8A-4147-A177-3AD203B41FA5}">
                      <a16:colId xmlns:a16="http://schemas.microsoft.com/office/drawing/2014/main" val="326995820"/>
                    </a:ext>
                  </a:extLst>
                </a:gridCol>
                <a:gridCol w="1533635">
                  <a:extLst>
                    <a:ext uri="{9D8B030D-6E8A-4147-A177-3AD203B41FA5}">
                      <a16:colId xmlns:a16="http://schemas.microsoft.com/office/drawing/2014/main" val="4233735221"/>
                    </a:ext>
                  </a:extLst>
                </a:gridCol>
                <a:gridCol w="1206061">
                  <a:extLst>
                    <a:ext uri="{9D8B030D-6E8A-4147-A177-3AD203B41FA5}">
                      <a16:colId xmlns:a16="http://schemas.microsoft.com/office/drawing/2014/main" val="3478203345"/>
                    </a:ext>
                  </a:extLst>
                </a:gridCol>
                <a:gridCol w="1383133">
                  <a:extLst>
                    <a:ext uri="{9D8B030D-6E8A-4147-A177-3AD203B41FA5}">
                      <a16:colId xmlns:a16="http://schemas.microsoft.com/office/drawing/2014/main" val="3158919024"/>
                    </a:ext>
                  </a:extLst>
                </a:gridCol>
              </a:tblGrid>
              <a:tr h="38018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Elementary</a:t>
                      </a:r>
                      <a:r>
                        <a:rPr lang="en-US" sz="20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Schools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Spanish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English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Blank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23187736"/>
                  </a:ext>
                </a:extLst>
              </a:tr>
              <a:tr h="6249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51635842"/>
                  </a:ext>
                </a:extLst>
              </a:tr>
              <a:tr h="6249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CIS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89867379"/>
                  </a:ext>
                </a:extLst>
              </a:tr>
              <a:tr h="6249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Elem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589959955"/>
                  </a:ext>
                </a:extLst>
              </a:tr>
              <a:tr h="6249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 err="1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Escuela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 Key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40%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872198327"/>
                  </a:ext>
                </a:extLst>
              </a:tr>
              <a:tr h="6249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Elem School 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04226538"/>
                  </a:ext>
                </a:extLst>
              </a:tr>
              <a:tr h="6249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Elem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33601144"/>
                  </a:ext>
                </a:extLst>
              </a:tr>
              <a:tr h="62495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Elem</a:t>
                      </a:r>
                      <a:r>
                        <a:rPr 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School 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983621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7951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731521"/>
            <a:ext cx="6965245" cy="67524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2016 Math </a:t>
            </a:r>
            <a: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  <a:t>(SOL Performance, Federally Adjusted)</a:t>
            </a:r>
            <a:br>
              <a:rPr lang="en-US" sz="22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22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1674162"/>
              </p:ext>
            </p:extLst>
          </p:nvPr>
        </p:nvGraphicFramePr>
        <p:xfrm>
          <a:off x="758265" y="1758460"/>
          <a:ext cx="7638760" cy="347472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954845">
                  <a:extLst>
                    <a:ext uri="{9D8B030D-6E8A-4147-A177-3AD203B41FA5}">
                      <a16:colId xmlns:a16="http://schemas.microsoft.com/office/drawing/2014/main" val="1853991512"/>
                    </a:ext>
                  </a:extLst>
                </a:gridCol>
                <a:gridCol w="954845">
                  <a:extLst>
                    <a:ext uri="{9D8B030D-6E8A-4147-A177-3AD203B41FA5}">
                      <a16:colId xmlns:a16="http://schemas.microsoft.com/office/drawing/2014/main" val="970274213"/>
                    </a:ext>
                  </a:extLst>
                </a:gridCol>
                <a:gridCol w="954845">
                  <a:extLst>
                    <a:ext uri="{9D8B030D-6E8A-4147-A177-3AD203B41FA5}">
                      <a16:colId xmlns:a16="http://schemas.microsoft.com/office/drawing/2014/main" val="1353827281"/>
                    </a:ext>
                  </a:extLst>
                </a:gridCol>
                <a:gridCol w="954845">
                  <a:extLst>
                    <a:ext uri="{9D8B030D-6E8A-4147-A177-3AD203B41FA5}">
                      <a16:colId xmlns:a16="http://schemas.microsoft.com/office/drawing/2014/main" val="3220035644"/>
                    </a:ext>
                  </a:extLst>
                </a:gridCol>
                <a:gridCol w="954845">
                  <a:extLst>
                    <a:ext uri="{9D8B030D-6E8A-4147-A177-3AD203B41FA5}">
                      <a16:colId xmlns:a16="http://schemas.microsoft.com/office/drawing/2014/main" val="1990202112"/>
                    </a:ext>
                  </a:extLst>
                </a:gridCol>
                <a:gridCol w="954845">
                  <a:extLst>
                    <a:ext uri="{9D8B030D-6E8A-4147-A177-3AD203B41FA5}">
                      <a16:colId xmlns:a16="http://schemas.microsoft.com/office/drawing/2014/main" val="3739420121"/>
                    </a:ext>
                  </a:extLst>
                </a:gridCol>
                <a:gridCol w="954845">
                  <a:extLst>
                    <a:ext uri="{9D8B030D-6E8A-4147-A177-3AD203B41FA5}">
                      <a16:colId xmlns:a16="http://schemas.microsoft.com/office/drawing/2014/main" val="99043551"/>
                    </a:ext>
                  </a:extLst>
                </a:gridCol>
                <a:gridCol w="954845">
                  <a:extLst>
                    <a:ext uri="{9D8B030D-6E8A-4147-A177-3AD203B41FA5}">
                      <a16:colId xmlns:a16="http://schemas.microsoft.com/office/drawing/2014/main" val="3182989771"/>
                    </a:ext>
                  </a:extLst>
                </a:gridCol>
              </a:tblGrid>
              <a:tr h="1132824">
                <a:tc>
                  <a:txBody>
                    <a:bodyPr/>
                    <a:lstStyle/>
                    <a:p>
                      <a:pPr algn="l" fontAlgn="b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Students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 Group 1 (SWD, LEP, ED)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Gap Group 3 (Hispanic)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SWD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LEP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0" marR="0" marT="0" marB="0" vert="vert270" anchor="ctr"/>
                </a:tc>
                <a:extLst>
                  <a:ext uri="{0D108BD9-81ED-4DB2-BD59-A6C34878D82A}">
                    <a16:rowId xmlns:a16="http://schemas.microsoft.com/office/drawing/2014/main" val="1580032781"/>
                  </a:ext>
                </a:extLst>
              </a:tr>
              <a:tr h="4739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11690028"/>
                  </a:ext>
                </a:extLst>
              </a:tr>
              <a:tr h="278332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CIS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121011207"/>
                  </a:ext>
                </a:extLst>
              </a:tr>
              <a:tr h="2970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3820990"/>
                  </a:ext>
                </a:extLst>
              </a:tr>
              <a:tr h="17516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6873203"/>
                  </a:ext>
                </a:extLst>
              </a:tr>
              <a:tr h="25019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37%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03874177"/>
                  </a:ext>
                </a:extLst>
              </a:tr>
              <a:tr h="31115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43%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635965214"/>
                  </a:ext>
                </a:extLst>
              </a:tr>
              <a:tr h="337625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61%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1537869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4347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2016 ELA </a:t>
            </a:r>
            <a: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  <a:t>(SOL Performance, Federally Adjusted)</a:t>
            </a:r>
            <a:br>
              <a:rPr lang="en-US" sz="270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1799688"/>
              </p:ext>
            </p:extLst>
          </p:nvPr>
        </p:nvGraphicFramePr>
        <p:xfrm>
          <a:off x="914399" y="1434905"/>
          <a:ext cx="7315200" cy="44875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val="3747929658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397055847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10790543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74130631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9639721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589106124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190550064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356498196"/>
                    </a:ext>
                  </a:extLst>
                </a:gridCol>
              </a:tblGrid>
              <a:tr h="80713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All Students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Gap Group 1 (SWD, LEP, ED)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Gap Group 3 (Hispanic)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SWD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LEP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ED</a:t>
                      </a:r>
                    </a:p>
                  </a:txBody>
                  <a:tcPr marL="0" marR="0" marT="0" marB="0" vert="vert27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White</a:t>
                      </a:r>
                    </a:p>
                  </a:txBody>
                  <a:tcPr marL="0" marR="0" marT="0" marB="0" vert="vert270" anchor="ctr"/>
                </a:tc>
                <a:extLst>
                  <a:ext uri="{0D108BD9-81ED-4DB2-BD59-A6C34878D82A}">
                    <a16:rowId xmlns:a16="http://schemas.microsoft.com/office/drawing/2014/main" val="315646990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Key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81219117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CIS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3901297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#5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8448630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#3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62%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660032658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#2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736941547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#4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277572851"/>
                  </a:ext>
                </a:extLst>
              </a:tr>
              <a:tr h="525780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#1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82%</a:t>
                      </a: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6563723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8490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49" descr="Key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813" y="1828923"/>
            <a:ext cx="5770011" cy="4329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618978"/>
            <a:ext cx="7345592" cy="998808"/>
          </a:xfrm>
        </p:spPr>
        <p:txBody>
          <a:bodyPr>
            <a:normAutofit fontScale="90000"/>
          </a:bodyPr>
          <a:lstStyle/>
          <a:p>
            <a:r>
              <a:rPr lang="en-US" dirty="0"/>
              <a:t>1986-2016  </a:t>
            </a:r>
            <a:br>
              <a:rPr lang="en-US" dirty="0"/>
            </a:br>
            <a:r>
              <a:rPr lang="en-US" dirty="0"/>
              <a:t>30 years of immersion</a:t>
            </a:r>
          </a:p>
        </p:txBody>
      </p:sp>
    </p:spTree>
    <p:extLst>
      <p:ext uri="{BB962C8B-B14F-4D97-AF65-F5344CB8AC3E}">
        <p14:creationId xmlns:p14="http://schemas.microsoft.com/office/powerpoint/2010/main" val="244765789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title"/>
          </p:nvPr>
        </p:nvSpPr>
        <p:spPr>
          <a:xfrm>
            <a:off x="956604" y="381000"/>
            <a:ext cx="7132320" cy="838200"/>
          </a:xfrm>
        </p:spPr>
        <p:txBody>
          <a:bodyPr/>
          <a:lstStyle/>
          <a:p>
            <a:pPr>
              <a:defRPr/>
            </a:pPr>
            <a:r>
              <a:rPr lang="en-US" sz="4000" dirty="0" err="1">
                <a:solidFill>
                  <a:srgbClr val="FF0000"/>
                </a:solidFill>
              </a:rPr>
              <a:t>SpEd</a:t>
            </a:r>
            <a:r>
              <a:rPr lang="en-US" sz="4000" dirty="0">
                <a:solidFill>
                  <a:srgbClr val="FF0000"/>
                </a:solidFill>
              </a:rPr>
              <a:t> kids in immersion </a:t>
            </a:r>
          </a:p>
        </p:txBody>
      </p:sp>
      <p:graphicFrame>
        <p:nvGraphicFramePr>
          <p:cNvPr id="4098" name="Object 3"/>
          <p:cNvGraphicFramePr>
            <a:graphicFrameLocks noGrp="1" noChangeAspect="1"/>
          </p:cNvGraphicFramePr>
          <p:nvPr>
            <p:ph sz="quarter" idx="2"/>
            <p:extLst/>
          </p:nvPr>
        </p:nvGraphicFramePr>
        <p:xfrm>
          <a:off x="1143000" y="1600200"/>
          <a:ext cx="3309938" cy="3779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5" name="Photo Editor Photo" r:id="rId4" imgW="6095238" imgH="4571429" progId="MSPhotoEd.3">
                  <p:embed/>
                </p:oleObj>
              </mc:Choice>
              <mc:Fallback>
                <p:oleObj name="Photo Editor Photo" r:id="rId4" imgW="6095238" imgH="4571429" progId="MSPhotoEd.3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00200"/>
                        <a:ext cx="3309938" cy="37798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2452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4440238" y="1600200"/>
            <a:ext cx="4475162" cy="4495800"/>
          </a:xfrm>
        </p:spPr>
        <p:txBody>
          <a:bodyPr/>
          <a:lstStyle/>
          <a:p>
            <a:pPr>
              <a:defRPr/>
            </a:pPr>
            <a:r>
              <a:rPr lang="en-US" sz="2800" b="1" dirty="0">
                <a:effectLst/>
              </a:rPr>
              <a:t>Children with language and learning disabilities perform as well as comparable children in English only programs</a:t>
            </a:r>
          </a:p>
          <a:p>
            <a:pPr>
              <a:buFont typeface="Monotype Sorts" pitchFamily="2" charset="2"/>
              <a:buNone/>
              <a:defRPr/>
            </a:pPr>
            <a:endParaRPr lang="en-US" sz="2800" b="1" dirty="0">
              <a:effectLst/>
            </a:endParaRPr>
          </a:p>
          <a:p>
            <a:pPr>
              <a:defRPr/>
            </a:pPr>
            <a:r>
              <a:rPr lang="en-US" sz="2800" b="1" dirty="0">
                <a:effectLst/>
              </a:rPr>
              <a:t>Students of all ability levels benefit</a:t>
            </a:r>
          </a:p>
          <a:p>
            <a:pPr>
              <a:defRPr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255755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81012" y="961865"/>
            <a:ext cx="3063240" cy="705739"/>
          </a:xfrm>
        </p:spPr>
        <p:txBody>
          <a:bodyPr>
            <a:normAutofit/>
          </a:bodyPr>
          <a:lstStyle/>
          <a:p>
            <a:r>
              <a:rPr lang="en-US" sz="3600" dirty="0"/>
              <a:t>Implications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26" b="7226"/>
          <a:stretch>
            <a:fillRect/>
          </a:stretch>
        </p:blipFill>
        <p:spPr>
          <a:xfrm rot="5400000">
            <a:off x="4084638" y="2019300"/>
            <a:ext cx="4540250" cy="291306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37502" y="1943179"/>
            <a:ext cx="3044952" cy="3781094"/>
          </a:xfrm>
        </p:spPr>
        <p:txBody>
          <a:bodyPr>
            <a:normAutofit/>
          </a:bodyPr>
          <a:lstStyle/>
          <a:p>
            <a:r>
              <a:rPr lang="en-US" sz="2000" dirty="0"/>
              <a:t>Students “at risk” need a strong academic program with supports.</a:t>
            </a:r>
          </a:p>
          <a:p>
            <a:endParaRPr lang="en-US" sz="2000" dirty="0"/>
          </a:p>
          <a:p>
            <a:r>
              <a:rPr lang="en-US" sz="2000" dirty="0"/>
              <a:t>Don’t take “NO” for an answer – they will succeed. </a:t>
            </a:r>
          </a:p>
        </p:txBody>
      </p:sp>
    </p:spTree>
    <p:extLst>
      <p:ext uri="{BB962C8B-B14F-4D97-AF65-F5344CB8AC3E}">
        <p14:creationId xmlns:p14="http://schemas.microsoft.com/office/powerpoint/2010/main" val="17221928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 rot="-60000">
            <a:off x="1080617" y="843188"/>
            <a:ext cx="3064827" cy="607235"/>
          </a:xfrm>
        </p:spPr>
        <p:txBody>
          <a:bodyPr>
            <a:normAutofit/>
          </a:bodyPr>
          <a:lstStyle/>
          <a:p>
            <a:r>
              <a:rPr lang="en-US" sz="3200" dirty="0"/>
              <a:t>Implications</a:t>
            </a: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575" y="1449917"/>
            <a:ext cx="3021013" cy="4028017"/>
          </a:xfrm>
        </p:spPr>
      </p:pic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 rot="-60000">
            <a:off x="901561" y="1475960"/>
            <a:ext cx="3544028" cy="4248007"/>
          </a:xfrm>
        </p:spPr>
        <p:txBody>
          <a:bodyPr>
            <a:noAutofit/>
          </a:bodyPr>
          <a:lstStyle/>
          <a:p>
            <a:r>
              <a:rPr lang="en-US" sz="2800" dirty="0"/>
              <a:t>Despite being identified as a children with special needs, they can stay in TWI programs and succeed in them while reaping the benefits of an enriched education offered in two languages</a:t>
            </a:r>
          </a:p>
        </p:txBody>
      </p:sp>
    </p:spTree>
    <p:extLst>
      <p:ext uri="{BB962C8B-B14F-4D97-AF65-F5344CB8AC3E}">
        <p14:creationId xmlns:p14="http://schemas.microsoft.com/office/powerpoint/2010/main" val="7231508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3"/>
          <p:cNvSpPr>
            <a:spLocks noGrp="1"/>
          </p:cNvSpPr>
          <p:nvPr>
            <p:ph type="title"/>
          </p:nvPr>
        </p:nvSpPr>
        <p:spPr>
          <a:xfrm>
            <a:off x="759655" y="1237957"/>
            <a:ext cx="3587262" cy="32496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/>
              <a:t>We need to be sure we have done all we can do to level the playing field for all students.</a:t>
            </a:r>
          </a:p>
        </p:txBody>
      </p:sp>
      <p:pic>
        <p:nvPicPr>
          <p:cNvPr id="5" name="Picture Placeholder 4" descr="Fall Fiesta DashaRosato-0453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l="9829" r="9829"/>
          <a:stretch>
            <a:fillRect/>
          </a:stretch>
        </p:blipFill>
        <p:spPr>
          <a:xfrm>
            <a:off x="4648200" y="825305"/>
            <a:ext cx="3404382" cy="3352800"/>
          </a:xfrm>
        </p:spPr>
      </p:pic>
      <p:sp>
        <p:nvSpPr>
          <p:cNvPr id="33796" name="Text Placeholder 1"/>
          <p:cNvSpPr>
            <a:spLocks noGrp="1"/>
          </p:cNvSpPr>
          <p:nvPr>
            <p:ph type="body" sz="half" idx="2"/>
          </p:nvPr>
        </p:nvSpPr>
        <p:spPr>
          <a:xfrm>
            <a:off x="1066800" y="5486400"/>
            <a:ext cx="7162800" cy="661182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/>
              <a:t>If we don’t do it, who will? </a:t>
            </a:r>
          </a:p>
        </p:txBody>
      </p:sp>
    </p:spTree>
    <p:extLst>
      <p:ext uri="{BB962C8B-B14F-4D97-AF65-F5344CB8AC3E}">
        <p14:creationId xmlns:p14="http://schemas.microsoft.com/office/powerpoint/2010/main" val="21930972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099501" y="2020884"/>
            <a:ext cx="3063240" cy="706221"/>
          </a:xfrm>
        </p:spPr>
        <p:txBody>
          <a:bodyPr>
            <a:normAutofit/>
          </a:bodyPr>
          <a:lstStyle/>
          <a:p>
            <a:r>
              <a:rPr lang="en-US" sz="3600" dirty="0"/>
              <a:t>Bilingualism</a:t>
            </a: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6" r="7226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985591" y="2868211"/>
            <a:ext cx="3388569" cy="3194352"/>
          </a:xfrm>
        </p:spPr>
        <p:txBody>
          <a:bodyPr>
            <a:noAutofit/>
          </a:bodyPr>
          <a:lstStyle/>
          <a:p>
            <a:r>
              <a:rPr lang="en-US" sz="2400" dirty="0"/>
              <a:t>Bilingualism is a gift no money can buy</a:t>
            </a:r>
          </a:p>
          <a:p>
            <a:endParaRPr lang="en-US" sz="2400" dirty="0"/>
          </a:p>
          <a:p>
            <a:r>
              <a:rPr lang="en-US" sz="2400" dirty="0"/>
              <a:t>Thank you for supporting dual language and immersion education for all students.</a:t>
            </a:r>
          </a:p>
        </p:txBody>
      </p:sp>
    </p:spTree>
    <p:extLst>
      <p:ext uri="{BB962C8B-B14F-4D97-AF65-F5344CB8AC3E}">
        <p14:creationId xmlns:p14="http://schemas.microsoft.com/office/powerpoint/2010/main" val="34882570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Presenter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1463040" y="1879126"/>
            <a:ext cx="6196405" cy="38439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Dr. Marjorie L. Myers</a:t>
            </a:r>
          </a:p>
          <a:p>
            <a:pPr marL="0" indent="0">
              <a:buNone/>
            </a:pPr>
            <a:r>
              <a:rPr lang="en-US" dirty="0"/>
              <a:t>Principal</a:t>
            </a:r>
          </a:p>
          <a:p>
            <a:pPr marL="0" indent="0">
              <a:buNone/>
            </a:pPr>
            <a:r>
              <a:rPr lang="en-US" dirty="0"/>
              <a:t>Key School ~ </a:t>
            </a:r>
            <a:r>
              <a:rPr lang="en-US" dirty="0" err="1"/>
              <a:t>Escuela</a:t>
            </a:r>
            <a:r>
              <a:rPr lang="en-US" dirty="0"/>
              <a:t> Key</a:t>
            </a:r>
          </a:p>
          <a:p>
            <a:pPr marL="0" indent="0">
              <a:buNone/>
            </a:pPr>
            <a:r>
              <a:rPr lang="en-US" dirty="0"/>
              <a:t>2300 Key Blvd. </a:t>
            </a:r>
          </a:p>
          <a:p>
            <a:pPr marL="0" indent="0">
              <a:buNone/>
            </a:pPr>
            <a:r>
              <a:rPr lang="en-US" dirty="0"/>
              <a:t>Arlington, VA 22201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#</a:t>
            </a:r>
            <a:r>
              <a:rPr lang="en-US" dirty="0" err="1"/>
              <a:t>EscuelaKey</a:t>
            </a:r>
            <a:r>
              <a:rPr lang="en-US" dirty="0"/>
              <a:t>     @</a:t>
            </a:r>
            <a:r>
              <a:rPr lang="en-US" dirty="0" err="1"/>
              <a:t>DrMLMyers</a:t>
            </a:r>
            <a:br>
              <a:rPr lang="en-US" dirty="0"/>
            </a:br>
            <a:r>
              <a:rPr lang="en-US" dirty="0"/>
              <a:t>marjorie.myers@apsva.us</a:t>
            </a:r>
          </a:p>
        </p:txBody>
      </p:sp>
    </p:spTree>
    <p:extLst>
      <p:ext uri="{BB962C8B-B14F-4D97-AF65-F5344CB8AC3E}">
        <p14:creationId xmlns:p14="http://schemas.microsoft.com/office/powerpoint/2010/main" val="3780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dirty="0"/>
              <a:t>Explain immersion program at Key School</a:t>
            </a:r>
          </a:p>
          <a:p>
            <a:r>
              <a:rPr lang="en-US" sz="3200" dirty="0"/>
              <a:t>Explain inclusion at Key School</a:t>
            </a:r>
          </a:p>
          <a:p>
            <a:r>
              <a:rPr lang="en-US" sz="3200" dirty="0"/>
              <a:t>Explain findings from my dissertation</a:t>
            </a:r>
          </a:p>
          <a:p>
            <a:r>
              <a:rPr lang="en-US" sz="3200" dirty="0"/>
              <a:t>Show 2016 data</a:t>
            </a:r>
          </a:p>
          <a:p>
            <a:r>
              <a:rPr lang="en-US" sz="3200" dirty="0"/>
              <a:t>Show that TWI/dual language programs are OK for </a:t>
            </a:r>
            <a:r>
              <a:rPr lang="en-US" sz="3200" dirty="0" err="1"/>
              <a:t>SpEd</a:t>
            </a:r>
            <a:r>
              <a:rPr lang="en-US" sz="3200" dirty="0"/>
              <a:t> kids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9200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School ~ </a:t>
            </a:r>
            <a:r>
              <a:rPr lang="en-US" dirty="0" err="1"/>
              <a:t>Escuela</a:t>
            </a:r>
            <a:r>
              <a:rPr lang="en-US" dirty="0"/>
              <a:t> Key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Classes are 50/50</a:t>
            </a:r>
          </a:p>
          <a:p>
            <a:r>
              <a:rPr lang="en-US" dirty="0"/>
              <a:t>Time in each language  50/50</a:t>
            </a:r>
          </a:p>
          <a:p>
            <a:r>
              <a:rPr lang="en-US" dirty="0"/>
              <a:t>ELA, SS &amp; PE in English</a:t>
            </a:r>
          </a:p>
          <a:p>
            <a:r>
              <a:rPr lang="en-US" dirty="0"/>
              <a:t>Math, Science, SLA, art &amp; music in Spanish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Staff of 88</a:t>
            </a:r>
          </a:p>
          <a:p>
            <a:r>
              <a:rPr lang="en-US" dirty="0"/>
              <a:t>All but 4 are bilingual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7031" y="3019424"/>
            <a:ext cx="2472944" cy="252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638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4"/>
          <p:cNvSpPr>
            <a:spLocks noGrp="1" noChangeArrowheads="1"/>
          </p:cNvSpPr>
          <p:nvPr>
            <p:ph sz="half" idx="1"/>
          </p:nvPr>
        </p:nvSpPr>
        <p:spPr>
          <a:xfrm>
            <a:off x="984738" y="685800"/>
            <a:ext cx="2901461" cy="5651500"/>
          </a:xfrm>
        </p:spPr>
        <p:txBody>
          <a:bodyPr/>
          <a:lstStyle/>
          <a:p>
            <a:pPr marL="547688" indent="-411163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86F08"/>
                </a:solidFill>
              </a:rPr>
              <a:t>1998</a:t>
            </a:r>
          </a:p>
          <a:p>
            <a:pPr marL="547688" indent="-411163" eaLnBrk="1" hangingPunct="1">
              <a:lnSpc>
                <a:spcPct val="90000"/>
              </a:lnSpc>
            </a:pPr>
            <a:r>
              <a:rPr lang="en-US" altLang="en-US" sz="2200" dirty="0"/>
              <a:t>Total Enrollment </a:t>
            </a:r>
          </a:p>
          <a:p>
            <a:pPr marL="547688" indent="-411163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/>
              <a:t>	K-5    </a:t>
            </a:r>
            <a:r>
              <a:rPr lang="es-CO" altLang="en-US" sz="2200" dirty="0"/>
              <a:t>544</a:t>
            </a:r>
            <a:endParaRPr lang="en-US" altLang="en-US" sz="2200" dirty="0"/>
          </a:p>
          <a:p>
            <a:pPr marL="547688" indent="-411163" eaLnBrk="1" hangingPunct="1">
              <a:lnSpc>
                <a:spcPct val="90000"/>
              </a:lnSpc>
            </a:pPr>
            <a:r>
              <a:rPr lang="en-US" altLang="en-US" sz="2200" dirty="0"/>
              <a:t>Ethnic %</a:t>
            </a:r>
          </a:p>
          <a:p>
            <a:pPr marL="868363" lvl="1" indent="-282575" eaLnBrk="1" hangingPunct="1">
              <a:lnSpc>
                <a:spcPct val="90000"/>
              </a:lnSpc>
            </a:pPr>
            <a:r>
              <a:rPr lang="en-US" altLang="en-US" sz="2200" dirty="0"/>
              <a:t>Hispanic - 59%</a:t>
            </a:r>
          </a:p>
          <a:p>
            <a:pPr marL="868363" lvl="1" indent="-282575" eaLnBrk="1" hangingPunct="1">
              <a:lnSpc>
                <a:spcPct val="90000"/>
              </a:lnSpc>
            </a:pPr>
            <a:r>
              <a:rPr lang="en-US" altLang="en-US" sz="2200" dirty="0"/>
              <a:t>White -    </a:t>
            </a:r>
            <a:r>
              <a:rPr lang="es-CO" altLang="en-US" sz="2200" dirty="0"/>
              <a:t>35</a:t>
            </a:r>
            <a:r>
              <a:rPr lang="en-US" altLang="en-US" sz="2200" dirty="0"/>
              <a:t>%</a:t>
            </a:r>
          </a:p>
          <a:p>
            <a:pPr marL="868363" lvl="1" indent="-282575" eaLnBrk="1" hangingPunct="1">
              <a:lnSpc>
                <a:spcPct val="90000"/>
              </a:lnSpc>
            </a:pPr>
            <a:r>
              <a:rPr lang="en-US" altLang="en-US" sz="2200" dirty="0"/>
              <a:t>Black -</a:t>
            </a:r>
            <a:r>
              <a:rPr lang="es-CO" altLang="en-US" sz="2200" dirty="0"/>
              <a:t>       6</a:t>
            </a:r>
            <a:r>
              <a:rPr lang="en-US" altLang="en-US" sz="2200" dirty="0"/>
              <a:t>%</a:t>
            </a:r>
          </a:p>
          <a:p>
            <a:pPr marL="868363" lvl="1" indent="-282575" eaLnBrk="1" hangingPunct="1">
              <a:lnSpc>
                <a:spcPct val="90000"/>
              </a:lnSpc>
            </a:pPr>
            <a:r>
              <a:rPr lang="en-US" altLang="en-US" sz="2200" dirty="0"/>
              <a:t>Asian -      </a:t>
            </a:r>
            <a:r>
              <a:rPr lang="es-CO" altLang="en-US" sz="2200" dirty="0"/>
              <a:t> 0</a:t>
            </a:r>
            <a:r>
              <a:rPr lang="en-US" altLang="en-US" sz="2200" dirty="0"/>
              <a:t>%</a:t>
            </a:r>
          </a:p>
          <a:p>
            <a:pPr marL="547688" indent="-411163" eaLnBrk="1" hangingPunct="1">
              <a:lnSpc>
                <a:spcPct val="90000"/>
              </a:lnSpc>
            </a:pPr>
            <a:r>
              <a:rPr lang="en-US" altLang="en-US" sz="2200" dirty="0"/>
              <a:t>Free and Reduced </a:t>
            </a:r>
          </a:p>
          <a:p>
            <a:pPr marL="547688" indent="-411163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200" dirty="0"/>
              <a:t>    Lunch -	</a:t>
            </a:r>
            <a:r>
              <a:rPr lang="es-CO" altLang="en-US" sz="2200" dirty="0"/>
              <a:t>53</a:t>
            </a:r>
            <a:r>
              <a:rPr lang="en-US" altLang="en-US" sz="2200" dirty="0"/>
              <a:t>% </a:t>
            </a:r>
          </a:p>
          <a:p>
            <a:pPr marL="547688" indent="-411163" eaLnBrk="1" hangingPunct="1">
              <a:lnSpc>
                <a:spcPct val="90000"/>
              </a:lnSpc>
            </a:pPr>
            <a:r>
              <a:rPr lang="en-US" altLang="en-US" sz="2200" dirty="0"/>
              <a:t>Mobility - high </a:t>
            </a:r>
          </a:p>
          <a:p>
            <a:pPr marL="547688" indent="-411163" eaLnBrk="1" hangingPunct="1">
              <a:lnSpc>
                <a:spcPct val="90000"/>
              </a:lnSpc>
            </a:pPr>
            <a:endParaRPr lang="en-US" altLang="en-US" sz="2400" dirty="0"/>
          </a:p>
          <a:p>
            <a:pPr marL="547688" indent="-411163" algn="ctr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200" dirty="0"/>
          </a:p>
        </p:txBody>
      </p:sp>
      <p:sp>
        <p:nvSpPr>
          <p:cNvPr id="63491" name="Rectangle 8"/>
          <p:cNvSpPr>
            <a:spLocks noGrp="1" noChangeArrowheads="1"/>
          </p:cNvSpPr>
          <p:nvPr>
            <p:ph sz="half" idx="2"/>
          </p:nvPr>
        </p:nvSpPr>
        <p:spPr>
          <a:xfrm>
            <a:off x="4191000" y="685800"/>
            <a:ext cx="4010465" cy="544036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dirty="0">
                <a:solidFill>
                  <a:srgbClr val="F86F08"/>
                </a:solidFill>
              </a:rPr>
              <a:t>2016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200" dirty="0"/>
              <a:t>Total Enrollment </a:t>
            </a:r>
          </a:p>
          <a:p>
            <a:pPr marL="0" indent="0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2200" dirty="0"/>
              <a:t>	pK-5   716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200" dirty="0"/>
              <a:t>Ethnic %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Hispanic -383-  53%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White –    242 - 34%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Black -      39  -  5%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Asian -      30  – 4%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2+ - 	17 – 2%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200" dirty="0"/>
              <a:t>Other	 5 -  .6%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200" dirty="0"/>
              <a:t>Free/Reduced Lunch - 42.5% 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200" dirty="0"/>
              <a:t>ESOL/HILT  - 194 – 30%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200" dirty="0" err="1">
                <a:highlight>
                  <a:srgbClr val="FFFF00"/>
                </a:highlight>
              </a:rPr>
              <a:t>SpEd</a:t>
            </a:r>
            <a:r>
              <a:rPr lang="en-US" altLang="en-US" sz="2200" dirty="0">
                <a:highlight>
                  <a:srgbClr val="FFFF00"/>
                </a:highlight>
              </a:rPr>
              <a:t> – 71 – 11%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altLang="en-US" sz="2200" dirty="0"/>
              <a:t>Mobility - high</a:t>
            </a:r>
          </a:p>
        </p:txBody>
      </p:sp>
      <p:sp>
        <p:nvSpPr>
          <p:cNvPr id="16386" name="Rectangle 7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31458" cy="52050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Key School Demographics</a:t>
            </a:r>
          </a:p>
        </p:txBody>
      </p:sp>
    </p:spTree>
    <p:extLst>
      <p:ext uri="{BB962C8B-B14F-4D97-AF65-F5344CB8AC3E}">
        <p14:creationId xmlns:p14="http://schemas.microsoft.com/office/powerpoint/2010/main" val="39870922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Field Day at Key</a:t>
            </a:r>
          </a:p>
        </p:txBody>
      </p:sp>
      <p:pic>
        <p:nvPicPr>
          <p:cNvPr id="4" name="Content Placeholder 3" descr="DSCN883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 b="11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92744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Immersion in Arlington 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4881669"/>
              </p:ext>
            </p:extLst>
          </p:nvPr>
        </p:nvGraphicFramePr>
        <p:xfrm>
          <a:off x="928468" y="1066800"/>
          <a:ext cx="7131800" cy="4152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3119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Graduating Seniors gather at Key for a reunion</a:t>
            </a:r>
          </a:p>
        </p:txBody>
      </p:sp>
      <p:pic>
        <p:nvPicPr>
          <p:cNvPr id="4" name="Content Placeholder 3" descr="DSCN878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 b="112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330301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2653</TotalTime>
  <Words>1365</Words>
  <Application>Microsoft Office PowerPoint</Application>
  <PresentationFormat>On-screen Show (4:3)</PresentationFormat>
  <Paragraphs>499</Paragraphs>
  <Slides>35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47" baseType="lpstr">
      <vt:lpstr>Arial</vt:lpstr>
      <vt:lpstr>Brush Script MT</vt:lpstr>
      <vt:lpstr>Calibri</vt:lpstr>
      <vt:lpstr>Constantia</vt:lpstr>
      <vt:lpstr>Franklin Gothic Book</vt:lpstr>
      <vt:lpstr>Mangal</vt:lpstr>
      <vt:lpstr>Monotype Sorts</vt:lpstr>
      <vt:lpstr>Rage Italic</vt:lpstr>
      <vt:lpstr>Wingdings</vt:lpstr>
      <vt:lpstr>Pushpin</vt:lpstr>
      <vt:lpstr>Picture</vt:lpstr>
      <vt:lpstr>Photo Editor Photo</vt:lpstr>
      <vt:lpstr>The Achievement of Students identified with Special Needs in Two-Way Spanish Immersion Schools</vt:lpstr>
      <vt:lpstr>PowerPoint Presentation</vt:lpstr>
      <vt:lpstr>1986-2016   30 years of immersion</vt:lpstr>
      <vt:lpstr>Agenda</vt:lpstr>
      <vt:lpstr>Key School ~ Escuela Key</vt:lpstr>
      <vt:lpstr>Key School Demographics</vt:lpstr>
      <vt:lpstr>Field Day at Key</vt:lpstr>
      <vt:lpstr>Immersion in Arlington </vt:lpstr>
      <vt:lpstr>Graduating Seniors gather at Key for a reunion</vt:lpstr>
      <vt:lpstr>WHAT IS SPECIAL EDUCATION? </vt:lpstr>
      <vt:lpstr>ELL &amp; SpEd student Instruction</vt:lpstr>
      <vt:lpstr>Whole group &amp; centers</vt:lpstr>
      <vt:lpstr>SpEd &amp; ClassroomTeacher with small groups</vt:lpstr>
      <vt:lpstr>Inclusion at Key</vt:lpstr>
      <vt:lpstr>Dissertation</vt:lpstr>
      <vt:lpstr>Dr. Marjorie Lora Myers</vt:lpstr>
      <vt:lpstr>  Dissertation on achievement of students with Special Needs in Immersion </vt:lpstr>
      <vt:lpstr>Study</vt:lpstr>
      <vt:lpstr>7-LD;8-ED;10-OHI ;16-DD</vt:lpstr>
      <vt:lpstr>Dissertation conclusions</vt:lpstr>
      <vt:lpstr>TWI       English Only</vt:lpstr>
      <vt:lpstr>Remember – it’s about the kids</vt:lpstr>
      <vt:lpstr>2016 Data for SWD </vt:lpstr>
      <vt:lpstr>PowerPoint Presentation</vt:lpstr>
      <vt:lpstr>2016 Key Immersion  SOL results</vt:lpstr>
      <vt:lpstr>2016 CIS SOL results</vt:lpstr>
      <vt:lpstr>Language Comparison</vt:lpstr>
      <vt:lpstr>2016 Math (SOL Performance, Federally Adjusted) </vt:lpstr>
      <vt:lpstr>2016 ELA (SOL Performance, Federally Adjusted) </vt:lpstr>
      <vt:lpstr>SpEd kids in immersion </vt:lpstr>
      <vt:lpstr>Implications</vt:lpstr>
      <vt:lpstr>Implications</vt:lpstr>
      <vt:lpstr>We need to be sure we have done all we can do to level the playing field for all students.</vt:lpstr>
      <vt:lpstr>Bilingualism</vt:lpstr>
      <vt:lpstr>Presenter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Achievement of Students identified with Special Needs in Two-Way Spanish Immersion Schools</dc:title>
  <dc:creator>QWERT</dc:creator>
  <cp:lastModifiedBy>Myers, Marjorie</cp:lastModifiedBy>
  <cp:revision>64</cp:revision>
  <dcterms:created xsi:type="dcterms:W3CDTF">2016-09-26T21:11:38Z</dcterms:created>
  <dcterms:modified xsi:type="dcterms:W3CDTF">2016-10-21T22:54:10Z</dcterms:modified>
</cp:coreProperties>
</file>