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8"/>
  </p:handoutMasterIdLst>
  <p:sldIdLst>
    <p:sldId id="256" r:id="rId2"/>
    <p:sldId id="284" r:id="rId3"/>
    <p:sldId id="266" r:id="rId4"/>
    <p:sldId id="289" r:id="rId5"/>
    <p:sldId id="290" r:id="rId6"/>
    <p:sldId id="270" r:id="rId7"/>
    <p:sldId id="269" r:id="rId8"/>
    <p:sldId id="277" r:id="rId9"/>
    <p:sldId id="268" r:id="rId10"/>
    <p:sldId id="281" r:id="rId11"/>
    <p:sldId id="283" r:id="rId12"/>
    <p:sldId id="282" r:id="rId13"/>
    <p:sldId id="265" r:id="rId14"/>
    <p:sldId id="272" r:id="rId15"/>
    <p:sldId id="280" r:id="rId16"/>
    <p:sldId id="279" r:id="rId17"/>
    <p:sldId id="271" r:id="rId18"/>
    <p:sldId id="273" r:id="rId19"/>
    <p:sldId id="291" r:id="rId20"/>
    <p:sldId id="275" r:id="rId21"/>
    <p:sldId id="274" r:id="rId22"/>
    <p:sldId id="276" r:id="rId23"/>
    <p:sldId id="285" r:id="rId24"/>
    <p:sldId id="288" r:id="rId25"/>
    <p:sldId id="286" r:id="rId26"/>
    <p:sldId id="28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760470-66E2-4A47-BF26-65FC36532A69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ACCE18-F4B8-4722-B7D5-7A108E12F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5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3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49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98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7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3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4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7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C0E1-CA5D-45C0-BB70-2009ACE1912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557AD4-6782-4592-92DE-0DD78080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brown@d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library.du.edu/primo_library/libweb/action/search.do?fn=showBrowse&amp;mode=BrowseSearch&amp;vid=01UODE_MAI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u-primo.hosted.exlibrisgroup.com/primo_library/libweb/action/dlSearch.do?institution=01UODE&amp;vid=01UODE_MAIN&amp;search_scope=local_scope&amp;query=lsr04,exact,A+1.2" TargetMode="External"/><Relationship Id="rId2" Type="http://schemas.openxmlformats.org/officeDocument/2006/relationships/hyperlink" Target="http://du-primo.hosted.exlibrisgroup.com/primo_library/libweb/action/search.do?vid=01UODE_MAIN&amp;fn=BrowseRedirect&amp;searchField=callnumber.3&amp;dscnt=0&amp;searchTxt=A+1.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du.edu/BrowseDoc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du.edu/BrowseDo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1" y="234834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Migrating Government Publications without Going South: Our Alma/Primo </a:t>
            </a:r>
            <a:r>
              <a:rPr lang="en-US" sz="4000" dirty="0" smtClean="0"/>
              <a:t>Experience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ELUNA 2017 Meeting: Schaumburg, IL</a:t>
            </a:r>
            <a:br>
              <a:rPr lang="en-US" sz="2000" dirty="0" smtClean="0"/>
            </a:br>
            <a:r>
              <a:rPr lang="en-US" sz="2000" dirty="0" smtClean="0"/>
              <a:t>May 11, 2017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5309393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Christopher C. Brown</a:t>
            </a:r>
          </a:p>
          <a:p>
            <a:r>
              <a:rPr lang="en-US" dirty="0" smtClean="0"/>
              <a:t>Reference Librarian / Government Documents Librarian</a:t>
            </a:r>
          </a:p>
          <a:p>
            <a:r>
              <a:rPr lang="en-US" dirty="0" smtClean="0"/>
              <a:t>University of Denver, Main Library</a:t>
            </a:r>
          </a:p>
          <a:p>
            <a:r>
              <a:rPr lang="en-US" dirty="0" smtClean="0">
                <a:hlinkClick r:id="rId2"/>
              </a:rPr>
              <a:t>cbrown@du.edu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On-site vs. Off-site Docs Access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834"/>
              </p:ext>
            </p:extLst>
          </p:nvPr>
        </p:nvGraphicFramePr>
        <p:xfrm>
          <a:off x="2589212" y="1445342"/>
          <a:ext cx="891540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On-site (until</a:t>
                      </a:r>
                      <a:r>
                        <a:rPr lang="en-US" baseline="0" dirty="0" smtClean="0"/>
                        <a:t> 2011)</a:t>
                      </a:r>
                      <a:endParaRPr lang="en-US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Off-site  (2011-present)</a:t>
                      </a:r>
                      <a:endParaRPr lang="en-US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stacks</a:t>
                      </a:r>
                      <a:endParaRPr lang="en-US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Harvard-style remote storage</a:t>
                      </a:r>
                      <a:endParaRPr lang="en-US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Shelved 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SuDocs</a:t>
                      </a:r>
                      <a:r>
                        <a:rPr lang="en-US" baseline="0" dirty="0" smtClean="0"/>
                        <a:t> order</a:t>
                      </a:r>
                      <a:endParaRPr lang="en-US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Shelved by size</a:t>
                      </a:r>
                      <a:endParaRPr lang="en-US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Browsable</a:t>
                      </a:r>
                      <a:r>
                        <a:rPr lang="en-US" baseline="0" dirty="0" smtClean="0"/>
                        <a:t> by users; Access also by online catalog</a:t>
                      </a:r>
                      <a:endParaRPr lang="en-US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stacks; only access is via online catalog</a:t>
                      </a:r>
                      <a:endParaRPr lang="en-US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on</a:t>
                      </a:r>
                      <a:r>
                        <a:rPr lang="en-US" baseline="0" dirty="0" smtClean="0"/>
                        <a:t> lower level; </a:t>
                      </a:r>
                      <a:r>
                        <a:rPr lang="en-US" dirty="0" smtClean="0"/>
                        <a:t>Docs available</a:t>
                      </a:r>
                      <a:r>
                        <a:rPr lang="en-US" baseline="0" dirty="0" smtClean="0"/>
                        <a:t> for immediate circulation</a:t>
                      </a:r>
                      <a:endParaRPr lang="en-US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Stored 10 miles away; Docs </a:t>
                      </a:r>
                      <a:r>
                        <a:rPr lang="en-US" dirty="0" err="1" smtClean="0"/>
                        <a:t>requestable</a:t>
                      </a:r>
                      <a:r>
                        <a:rPr lang="en-US" dirty="0" smtClean="0"/>
                        <a:t> and retrieved</a:t>
                      </a:r>
                      <a:r>
                        <a:rPr lang="en-US" baseline="0" dirty="0" smtClean="0"/>
                        <a:t> every 4 hours (by car)</a:t>
                      </a:r>
                      <a:endParaRPr lang="en-US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7525" marR="77525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58" y="4576456"/>
            <a:ext cx="7055874" cy="18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has a virtual browse feature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059" y="2133600"/>
            <a:ext cx="780970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Primo Virtual Browse for </a:t>
            </a:r>
            <a:r>
              <a:rPr lang="en-US" dirty="0" err="1" smtClean="0"/>
              <a:t>SuDocs</a:t>
            </a:r>
            <a:r>
              <a:rPr lang="en-US" dirty="0" smtClean="0"/>
              <a:t> isn’t very exciting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055" y="2133600"/>
            <a:ext cx="807171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No-so-adequate Primo Browse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064" y="1379885"/>
            <a:ext cx="9425916" cy="51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SoDocs</a:t>
            </a:r>
            <a:r>
              <a:rPr lang="en-US" dirty="0" smtClean="0"/>
              <a:t> Browse Feature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683" y="2232948"/>
            <a:ext cx="9238859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623264"/>
            <a:ext cx="11247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primo.library.du.edu/primo_library/libweb/action/search.do?fn=showBrowse&amp;mode=BrowseSearch&amp;vid=01UODE_MAIN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94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couldn’t figure out how to get a </a:t>
            </a:r>
            <a:r>
              <a:rPr lang="en-US" dirty="0" err="1" smtClean="0"/>
              <a:t>SuDocs</a:t>
            </a:r>
            <a:r>
              <a:rPr lang="en-US" dirty="0" smtClean="0"/>
              <a:t> call number browse feature to work in Primo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originally tried this: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du-primo.hosted.exlibrisgroup.com/primo_library/libweb/action/search.do?vid=01UODE_MAIN&amp;fn=BrowseRedirect&amp;searchField=callnumber.3&amp;dscnt=0&amp;searchTxt=A+1.2</a:t>
            </a:r>
            <a:endParaRPr lang="en-US" dirty="0"/>
          </a:p>
          <a:p>
            <a:r>
              <a:rPr lang="en-US" dirty="0" smtClean="0"/>
              <a:t>But that didn’t work as well as I wanted.</a:t>
            </a:r>
          </a:p>
          <a:p>
            <a:r>
              <a:rPr lang="en-US" dirty="0" smtClean="0"/>
              <a:t>So I asked our cataloger to look into this.</a:t>
            </a:r>
          </a:p>
          <a:p>
            <a:r>
              <a:rPr lang="en-US" dirty="0" smtClean="0"/>
              <a:t>Solution: Primo “deep link” in this format: query=lsr04,exact,A+1.2</a:t>
            </a: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du-primo.hosted.exlibrisgroup.com/primo_library/libweb/action/dlSearch.do?institution=01UODE&amp;vid=01UODE_MAIN&amp;search_scope=local_scope&amp;query=lsr04,exact,A+1.2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Solution: A Virtual Browse Tool to Browse Docs in </a:t>
            </a:r>
            <a:r>
              <a:rPr lang="en-US" dirty="0" err="1" smtClean="0"/>
              <a:t>SuDocs</a:t>
            </a:r>
            <a:r>
              <a:rPr lang="en-US" dirty="0" smtClean="0"/>
              <a:t> Order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403" y="1786296"/>
            <a:ext cx="5531361" cy="4351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6666" y="1786296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hlinkClick r:id="rId3"/>
              </a:rPr>
              <a:t>http://</a:t>
            </a:r>
            <a:r>
              <a:rPr lang="en-US" dirty="0" smtClean="0">
                <a:solidFill>
                  <a:srgbClr val="666666"/>
                </a:solidFill>
                <a:latin typeface="Arial" panose="020B0604020202020204" pitchFamily="34" charset="0"/>
                <a:hlinkClick r:id="rId3"/>
              </a:rPr>
              <a:t>libguides.du.edu/BrowseDocs</a:t>
            </a:r>
            <a:r>
              <a:rPr lang="en-US" dirty="0" smtClean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359467">
            <a:off x="7316967" y="3638799"/>
            <a:ext cx="3563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lackadder ITC" panose="04020505051007020D02" pitchFamily="82" charset="0"/>
              </a:rPr>
              <a:t>A Virtual “</a:t>
            </a:r>
            <a:r>
              <a:rPr lang="en-US" sz="3600" dirty="0" err="1" smtClean="0">
                <a:latin typeface="Blackadder ITC" panose="04020505051007020D02" pitchFamily="82" charset="0"/>
              </a:rPr>
              <a:t>Andriot</a:t>
            </a:r>
            <a:r>
              <a:rPr lang="en-US" sz="3600" dirty="0" smtClean="0">
                <a:latin typeface="Blackadder ITC" panose="04020505051007020D02" pitchFamily="82" charset="0"/>
              </a:rPr>
              <a:t>”</a:t>
            </a:r>
            <a:endParaRPr lang="en-US" sz="3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solution was a Browse the Documents Stacks Feature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474" y="2133600"/>
            <a:ext cx="635087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602" y="356503"/>
            <a:ext cx="8911687" cy="1280890"/>
          </a:xfrm>
        </p:spPr>
        <p:txBody>
          <a:bodyPr/>
          <a:lstStyle/>
          <a:p>
            <a:r>
              <a:rPr lang="en-US" dirty="0" smtClean="0"/>
              <a:t>I Needed to Replicate What I Already Had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356" y="2083968"/>
            <a:ext cx="553664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85" y="1726346"/>
            <a:ext cx="5953125" cy="452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239" y="3542765"/>
            <a:ext cx="6366558" cy="3065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0982" y="2887098"/>
            <a:ext cx="1429789" cy="249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0825" y="1730467"/>
            <a:ext cx="1349946" cy="1156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0982" y="3136480"/>
            <a:ext cx="1360803" cy="3114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20516" y="5645047"/>
            <a:ext cx="1702723" cy="249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120516" y="3542765"/>
            <a:ext cx="1702723" cy="2102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0516" y="5894429"/>
            <a:ext cx="1702723" cy="713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for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Access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Springshare’s</a:t>
            </a:r>
            <a:r>
              <a:rPr lang="en-US" dirty="0" smtClean="0"/>
              <a:t> </a:t>
            </a:r>
            <a:r>
              <a:rPr lang="en-US" dirty="0" err="1" smtClean="0"/>
              <a:t>Libguides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47" y="2520050"/>
            <a:ext cx="1726149" cy="11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pringshare libguid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17" y="4263232"/>
            <a:ext cx="1716979" cy="1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7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96" y="1606345"/>
            <a:ext cx="7648575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98610" y="1606345"/>
            <a:ext cx="7669161" cy="464820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Denver Main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899" y="2476923"/>
            <a:ext cx="8915400" cy="377762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 depository library since 1909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Historically a 75% selective depository library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Approximately 850,000 physical documents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All documents arranged by </a:t>
            </a:r>
            <a:r>
              <a:rPr lang="en-US" b="1" dirty="0" err="1" smtClean="0">
                <a:solidFill>
                  <a:schemeClr val="tx1"/>
                </a:solidFill>
              </a:rPr>
              <a:t>SuDocs</a:t>
            </a:r>
            <a:r>
              <a:rPr lang="en-US" b="1" dirty="0" smtClean="0">
                <a:solidFill>
                  <a:schemeClr val="tx1"/>
                </a:solidFill>
              </a:rPr>
              <a:t> system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100% of documents now off-site – out-of-sight (out-of-mind</a:t>
            </a:r>
            <a:r>
              <a:rPr lang="en-US" b="1" dirty="0" smtClean="0">
                <a:solidFill>
                  <a:schemeClr val="tx1"/>
                </a:solidFill>
              </a:rPr>
              <a:t>?)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Innovative Interfaces ILS customer since 1997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Went “live” with Alma/Primo in June, 2016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Access Database Used for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0" y="2332037"/>
            <a:ext cx="81248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Agencies Can be Related to Document Series through Pull-Down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4618"/>
            <a:ext cx="4484203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929" y="2087665"/>
            <a:ext cx="3457575" cy="24860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956619" y="2172929"/>
            <a:ext cx="3482310" cy="101272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Notice the “Class fix” </a:t>
            </a:r>
            <a:r>
              <a:rPr lang="en-US" dirty="0"/>
              <a:t>f</a:t>
            </a:r>
            <a:r>
              <a:rPr lang="en-US" dirty="0" smtClean="0"/>
              <a:t>ield: This puts the URL into the proper format for output to Primo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421067"/>
            <a:ext cx="8915400" cy="32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used </a:t>
            </a:r>
            <a:r>
              <a:rPr lang="en-US" dirty="0" err="1" smtClean="0"/>
              <a:t>Libguides</a:t>
            </a:r>
            <a:r>
              <a:rPr lang="en-US" dirty="0" smtClean="0"/>
              <a:t> for the Display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48" y="1589651"/>
            <a:ext cx="601522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24" y="2168013"/>
            <a:ext cx="6338762" cy="43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result: only problem is the sort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890" y="1415844"/>
            <a:ext cx="6687226" cy="50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Primo needs to allow for indexing and searching of multiple </a:t>
            </a:r>
            <a:r>
              <a:rPr lang="en-US" dirty="0" err="1" smtClean="0"/>
              <a:t>SuDocs</a:t>
            </a:r>
            <a:r>
              <a:rPr lang="en-US" dirty="0" smtClean="0"/>
              <a:t> numbers</a:t>
            </a:r>
          </a:p>
          <a:p>
            <a:r>
              <a:rPr lang="en-US" dirty="0" smtClean="0"/>
              <a:t>The sort order for browsing docs needs to include </a:t>
            </a:r>
            <a:r>
              <a:rPr lang="en-US" dirty="0" err="1" smtClean="0"/>
              <a:t>SuDocs</a:t>
            </a:r>
            <a:r>
              <a:rPr lang="en-US" dirty="0" smtClean="0"/>
              <a:t> classification number (not just relevance, date, popularity, author, and title)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Christopher C. Brown (“Chris”)</a:t>
            </a:r>
          </a:p>
          <a:p>
            <a:r>
              <a:rPr lang="en-US" dirty="0" smtClean="0"/>
              <a:t>(303) 871-3404</a:t>
            </a:r>
          </a:p>
          <a:p>
            <a:r>
              <a:rPr lang="en-US" dirty="0" smtClean="0"/>
              <a:t>cbrown@du.edu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4454013"/>
            <a:ext cx="770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Play with </a:t>
            </a:r>
            <a:r>
              <a:rPr lang="en-US" b="1" dirty="0"/>
              <a:t>the project here: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libguides.du.edu/BrowseDocs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12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SuDocs</a:t>
            </a:r>
            <a:r>
              <a:rPr lang="en-US" dirty="0" smtClean="0"/>
              <a:t>: Superintendent of Documents Classification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567" y="3392130"/>
            <a:ext cx="8915400" cy="2320413"/>
          </a:xfrm>
        </p:spPr>
        <p:txBody>
          <a:bodyPr/>
          <a:lstStyle/>
          <a:p>
            <a:r>
              <a:rPr lang="en-US" dirty="0" smtClean="0"/>
              <a:t>Developed by Adelaide </a:t>
            </a:r>
            <a:r>
              <a:rPr lang="en-US" dirty="0" err="1" smtClean="0"/>
              <a:t>Hasse</a:t>
            </a:r>
            <a:r>
              <a:rPr lang="en-US" dirty="0" smtClean="0"/>
              <a:t> between 1895 and 1903</a:t>
            </a:r>
          </a:p>
          <a:p>
            <a:r>
              <a:rPr lang="en-US" dirty="0" smtClean="0"/>
              <a:t>Is not a subject-based system, but a provenance or issuing agency-based system</a:t>
            </a:r>
          </a:p>
          <a:p>
            <a:r>
              <a:rPr lang="en-US" dirty="0" smtClean="0"/>
              <a:t> Numbers are assigned by the GPO (formerly the Government Printing Office, as of Dec. 2014 known as the Government Publishing Office)</a:t>
            </a:r>
          </a:p>
          <a:p>
            <a:endParaRPr lang="en-US" dirty="0"/>
          </a:p>
        </p:txBody>
      </p:sp>
      <p:pic>
        <p:nvPicPr>
          <p:cNvPr id="1026" name="Picture 2" descr="Adelaide R Ha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7" y="1786553"/>
            <a:ext cx="16668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Guide to U.S. Government Publications, commonly referred to as “</a:t>
            </a:r>
            <a:r>
              <a:rPr lang="en-US" sz="2800" dirty="0" err="1" smtClean="0"/>
              <a:t>Andriot</a:t>
            </a:r>
            <a:r>
              <a:rPr lang="en-US" sz="2800" dirty="0" smtClean="0"/>
              <a:t>,” after the name of the original compiler</a:t>
            </a:r>
            <a:endParaRPr lang="en-US" sz="2800" dirty="0"/>
          </a:p>
        </p:txBody>
      </p:sp>
      <p:pic>
        <p:nvPicPr>
          <p:cNvPr id="4098" name="692E8893-FBF6-4A7C-99F5-8F9D4B04FB9C" descr="692E8893-FBF6-4A7C-99F5-8F9D4B04FB9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419502"/>
            <a:ext cx="5059315" cy="379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0397587B-FDA1-442F-AF79-1C572255B7A0" descr="0397587B-FDA1-442F-AF79-1C572255B7A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0649" y="2626550"/>
            <a:ext cx="4148449" cy="302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Andriot</a:t>
            </a:r>
            <a:r>
              <a:rPr lang="en-US" dirty="0" smtClean="0"/>
              <a:t> contains all </a:t>
            </a:r>
            <a:r>
              <a:rPr lang="en-US" dirty="0" err="1" smtClean="0"/>
              <a:t>SuDocs</a:t>
            </a:r>
            <a:r>
              <a:rPr lang="en-US" dirty="0" smtClean="0"/>
              <a:t>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Andriot</a:t>
            </a:r>
            <a:r>
              <a:rPr lang="en-US" dirty="0" smtClean="0"/>
              <a:t> is comprehensive</a:t>
            </a:r>
          </a:p>
          <a:p>
            <a:r>
              <a:rPr lang="en-US" dirty="0" smtClean="0"/>
              <a:t>It contains all </a:t>
            </a:r>
            <a:r>
              <a:rPr lang="en-US" dirty="0" err="1" smtClean="0"/>
              <a:t>SuDocs</a:t>
            </a:r>
            <a:r>
              <a:rPr lang="en-US" dirty="0" smtClean="0"/>
              <a:t> stems (series), not individual titles, but stems</a:t>
            </a:r>
          </a:p>
          <a:p>
            <a:r>
              <a:rPr lang="en-US" dirty="0" err="1" smtClean="0"/>
              <a:t>SuDocs</a:t>
            </a:r>
            <a:r>
              <a:rPr lang="en-US" dirty="0" smtClean="0"/>
              <a:t> classification is agency or provenance based, not subject based like LCSH</a:t>
            </a:r>
          </a:p>
          <a:p>
            <a:r>
              <a:rPr lang="en-US" dirty="0" smtClean="0"/>
              <a:t>As a result, some agencies change classifications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Complexities with Docs Records: Multiple Classifications Showing 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8876"/>
            <a:ext cx="579961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798" y="1858876"/>
            <a:ext cx="5921520" cy="22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Provenance through MARC Records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451" y="1825625"/>
            <a:ext cx="3895483" cy="4351338"/>
          </a:xfrm>
          <a:prstGeom prst="rect">
            <a:avLst/>
          </a:prstGeom>
        </p:spPr>
      </p:pic>
      <p:pic>
        <p:nvPicPr>
          <p:cNvPr id="3074" name="Picture 2" descr="Image result for us congressional serial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21" y="2002095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8065" y="4709652"/>
            <a:ext cx="668593" cy="5899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92413" y="4306530"/>
            <a:ext cx="442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 = War Dept.</a:t>
            </a:r>
          </a:p>
          <a:p>
            <a:r>
              <a:rPr lang="en-US" dirty="0" smtClean="0"/>
              <a:t>M = Military Establishment</a:t>
            </a:r>
          </a:p>
          <a:p>
            <a:r>
              <a:rPr lang="en-US" dirty="0" smtClean="0"/>
              <a:t>D = Defense Dept.</a:t>
            </a:r>
          </a:p>
          <a:p>
            <a:r>
              <a:rPr lang="en-US" dirty="0" err="1" smtClean="0"/>
              <a:t>PaC</a:t>
            </a:r>
            <a:r>
              <a:rPr lang="en-US" dirty="0" smtClean="0"/>
              <a:t> = Panama Canal Commission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26658" y="4306530"/>
            <a:ext cx="3922110" cy="403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6658" y="5299587"/>
            <a:ext cx="3922110" cy="207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98606" y="2002095"/>
            <a:ext cx="3124815" cy="7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18271" y="3716595"/>
            <a:ext cx="3105150" cy="912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7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SuDoc</a:t>
            </a:r>
            <a:r>
              <a:rPr lang="en-US" dirty="0" smtClean="0"/>
              <a:t>, or not to </a:t>
            </a:r>
            <a:r>
              <a:rPr lang="en-US" dirty="0" err="1" smtClean="0"/>
              <a:t>SuDoc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SuDocs</a:t>
            </a:r>
            <a:r>
              <a:rPr lang="en-US" dirty="0" smtClean="0"/>
              <a:t> assigned by a higher authority; no need to think about classification. Smaller depository libraries may want to integrate. Larger depository libraries may want to segregate.</a:t>
            </a:r>
          </a:p>
          <a:p>
            <a:r>
              <a:rPr lang="en-US" dirty="0" smtClean="0"/>
              <a:t>Integrating saves the time of the user</a:t>
            </a:r>
          </a:p>
          <a:p>
            <a:r>
              <a:rPr lang="en-US" dirty="0" smtClean="0"/>
              <a:t>Segregating saves time and money for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Problem: 100% of </a:t>
            </a:r>
            <a:r>
              <a:rPr lang="en-US" dirty="0" err="1"/>
              <a:t>of</a:t>
            </a:r>
            <a:r>
              <a:rPr lang="en-US" dirty="0"/>
              <a:t> </a:t>
            </a:r>
            <a:r>
              <a:rPr lang="en-US" dirty="0" err="1"/>
              <a:t>GovDocs</a:t>
            </a:r>
            <a:r>
              <a:rPr lang="en-US" dirty="0"/>
              <a:t> were Offsite: No Way to Browse the Docs Stacks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1541" y="1782050"/>
            <a:ext cx="3245319" cy="4341860"/>
          </a:xfrm>
          <a:prstGeom prst="rect">
            <a:avLst/>
          </a:prstGeom>
        </p:spPr>
      </p:pic>
      <p:pic>
        <p:nvPicPr>
          <p:cNvPr id="5" name="Content Placeholder 3" descr="sta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640" y="1782051"/>
            <a:ext cx="3256395" cy="4341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640" y="6135329"/>
            <a:ext cx="341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GovDocs</a:t>
            </a:r>
            <a:r>
              <a:rPr lang="en-US" dirty="0" smtClean="0"/>
              <a:t> previously on-site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31541" y="6135329"/>
            <a:ext cx="341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2011 100% off-site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1828</TotalTime>
  <Words>628</Words>
  <Application>Microsoft Office PowerPoint</Application>
  <PresentationFormat>Widescreen</PresentationFormat>
  <Paragraphs>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Blackadder ITC</vt:lpstr>
      <vt:lpstr>Calibri</vt:lpstr>
      <vt:lpstr>Century Gothic</vt:lpstr>
      <vt:lpstr>Times New Roman</vt:lpstr>
      <vt:lpstr>Wingdings 3</vt:lpstr>
      <vt:lpstr>Wisp</vt:lpstr>
      <vt:lpstr>Migrating Government Publications without Going South: Our Alma/Primo Experience  ELUNA 2017 Meeting: Schaumburg, IL May 11, 2017</vt:lpstr>
      <vt:lpstr>University of Denver Main Library</vt:lpstr>
      <vt:lpstr>SuDocs: Superintendent of Documents Classification System</vt:lpstr>
      <vt:lpstr>Guide to U.S. Government Publications, commonly referred to as “Andriot,” after the name of the original compiler</vt:lpstr>
      <vt:lpstr>Andriot contains all SuDocs series</vt:lpstr>
      <vt:lpstr>Complexities with Docs Records: Multiple Classifications Showing History</vt:lpstr>
      <vt:lpstr>Tracking Provenance through MARC Records</vt:lpstr>
      <vt:lpstr>To SuDoc, or not to SuDoc</vt:lpstr>
      <vt:lpstr>Our Problem: 100% of of GovDocs were Offsite: No Way to Browse the Docs Stacks</vt:lpstr>
      <vt:lpstr>On-site vs. Off-site Docs Access</vt:lpstr>
      <vt:lpstr>Primo has a virtual browse feature </vt:lpstr>
      <vt:lpstr>But Primo Virtual Browse for SuDocs isn’t very exciting</vt:lpstr>
      <vt:lpstr>No-so-adequate Primo Browse</vt:lpstr>
      <vt:lpstr>SoDocs Browse Feature</vt:lpstr>
      <vt:lpstr>I couldn’t figure out how to get a SuDocs call number browse feature to work in Primo</vt:lpstr>
      <vt:lpstr>Our Solution: A Virtual Browse Tool to Browse Docs in SuDocs Order</vt:lpstr>
      <vt:lpstr>My solution was a Browse the Documents Stacks Feature</vt:lpstr>
      <vt:lpstr>I Needed to Replicate What I Already Had</vt:lpstr>
      <vt:lpstr>Tools used for this project</vt:lpstr>
      <vt:lpstr>Relational Access Database Used for Project</vt:lpstr>
      <vt:lpstr>Agencies Can be Related to Document Series through Pull-Down Menu</vt:lpstr>
      <vt:lpstr>Notice the “Class fix” field: This puts the URL into the proper format for output to Primo</vt:lpstr>
      <vt:lpstr>I used Libguides for the Display</vt:lpstr>
      <vt:lpstr>The final result: only problem is the sort</vt:lpstr>
      <vt:lpstr>Primo Wish List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ELUNA Presentation 2017</dc:title>
  <dc:creator>Christopher C. Brown</dc:creator>
  <cp:lastModifiedBy>Christopher C. Brown</cp:lastModifiedBy>
  <cp:revision>48</cp:revision>
  <cp:lastPrinted>2017-05-08T19:47:44Z</cp:lastPrinted>
  <dcterms:created xsi:type="dcterms:W3CDTF">2017-01-31T19:54:44Z</dcterms:created>
  <dcterms:modified xsi:type="dcterms:W3CDTF">2017-05-08T21:10:42Z</dcterms:modified>
</cp:coreProperties>
</file>