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5143500" type="screen16x9"/>
  <p:notesSz cx="6858000" cy="9144000"/>
  <p:embeddedFontLst>
    <p:embeddedFont>
      <p:font typeface="Lato" panose="020B0604020202020204" charset="0"/>
      <p:regular r:id="rId40"/>
      <p:bold r:id="rId41"/>
      <p:italic r:id="rId42"/>
      <p:boldItalic r:id="rId43"/>
    </p:embeddedFont>
    <p:embeddedFont>
      <p:font typeface="Raleway" panose="020B0604020202020204" charset="0"/>
      <p:regular r:id="rId44"/>
      <p:bold r:id="rId45"/>
      <p:italic r:id="rId46"/>
      <p:boldItalic r:id="rId4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780"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3.fntdata"/><Relationship Id="rId47" Type="http://schemas.openxmlformats.org/officeDocument/2006/relationships/font" Target="fonts/font8.fntdata"/><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font" Target="fonts/font1.fntdata"/><Relationship Id="rId45"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5.fntdata"/><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4.fntdata"/><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knowledge.exlibrisgroup.com/Alma/Product_Documentation/Alma_Online_Help_(English)/Analytics/Leganto_Student_Usage"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7" name="Shape 1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3" name="Shape 19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3" name="Shape 2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9" name="Shape 2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6" name="Shape 2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1" name="Shape 2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7" name="Shape 23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3" name="Shape 2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8" name="Shape 2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Margy - 11/30 = 0</a:t>
            </a:r>
          </a:p>
          <a:p>
            <a:pPr lvl="0" rtl="0">
              <a:spcBef>
                <a:spcPts val="0"/>
              </a:spcBef>
              <a:buNone/>
            </a:pPr>
            <a:r>
              <a:rPr lang="en"/>
              <a:t>Me - 12/1 - 12/5 = 17</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4" name="Shape 2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0" name="Shape 2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5" name="Shape 2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1" name="Shape 2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u="sng">
                <a:solidFill>
                  <a:schemeClr val="hlink"/>
                </a:solidFill>
                <a:hlinkClick r:id="rId3"/>
              </a:rPr>
              <a:t>https://knowledge.exlibrisgroup.com/Alma/Product_Documentation/Alma_Online_Help_(English)/Analytics/Leganto_Student_Usage</a:t>
            </a:r>
          </a:p>
          <a:p>
            <a:pPr lvl="0">
              <a:spcBef>
                <a:spcPts val="0"/>
              </a:spcBef>
              <a:buNone/>
            </a:pPr>
            <a:r>
              <a:rPr lang="en"/>
              <a:t>n=272</a:t>
            </a:r>
          </a:p>
          <a:p>
            <a:pPr lvl="0" rtl="0">
              <a:spcBef>
                <a:spcPts val="0"/>
              </a:spcBef>
              <a:buNone/>
            </a:pPr>
            <a:r>
              <a:rPr lang="en"/>
              <a:t>n=102</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7" name="Shape 2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3" name="Shape 2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cxnSp>
        <p:nvCxnSpPr>
          <p:cNvPr id="10" name="Shape 10"/>
          <p:cNvCxnSpPr/>
          <p:nvPr/>
        </p:nvCxnSpPr>
        <p:spPr>
          <a:xfrm>
            <a:off x="2477724" y="415650"/>
            <a:ext cx="6244200" cy="0"/>
          </a:xfrm>
          <a:prstGeom prst="straightConnector1">
            <a:avLst/>
          </a:prstGeom>
          <a:noFill/>
          <a:ln w="38100" cap="flat" cmpd="sng">
            <a:solidFill>
              <a:schemeClr val="lt1"/>
            </a:solidFill>
            <a:prstDash val="solid"/>
            <a:round/>
            <a:headEnd type="none" w="med" len="med"/>
            <a:tailEnd type="none" w="med" len="med"/>
          </a:ln>
        </p:spPr>
      </p:cxnSp>
      <p:cxnSp>
        <p:nvCxnSpPr>
          <p:cNvPr id="11" name="Shape 11"/>
          <p:cNvCxnSpPr/>
          <p:nvPr/>
        </p:nvCxnSpPr>
        <p:spPr>
          <a:xfrm>
            <a:off x="2477724" y="4740000"/>
            <a:ext cx="6244200" cy="0"/>
          </a:xfrm>
          <a:prstGeom prst="straightConnector1">
            <a:avLst/>
          </a:prstGeom>
          <a:noFill/>
          <a:ln w="19050" cap="flat" cmpd="sng">
            <a:solidFill>
              <a:schemeClr val="lt1"/>
            </a:solidFill>
            <a:prstDash val="solid"/>
            <a:round/>
            <a:headEnd type="none" w="med" len="med"/>
            <a:tailEnd type="none" w="med" len="med"/>
          </a:ln>
        </p:spPr>
      </p:cxnSp>
      <p:cxnSp>
        <p:nvCxnSpPr>
          <p:cNvPr id="12" name="Shape 12"/>
          <p:cNvCxnSpPr/>
          <p:nvPr/>
        </p:nvCxnSpPr>
        <p:spPr>
          <a:xfrm>
            <a:off x="425198" y="415650"/>
            <a:ext cx="183300" cy="0"/>
          </a:xfrm>
          <a:prstGeom prst="straightConnector1">
            <a:avLst/>
          </a:prstGeom>
          <a:noFill/>
          <a:ln w="19050" cap="flat" cmpd="sng">
            <a:solidFill>
              <a:schemeClr val="lt1"/>
            </a:solidFill>
            <a:prstDash val="solid"/>
            <a:round/>
            <a:headEnd type="none" w="med" len="med"/>
            <a:tailEnd type="none" w="med" len="med"/>
          </a:ln>
        </p:spPr>
      </p:cxnSp>
      <p:sp>
        <p:nvSpPr>
          <p:cNvPr id="13" name="Shape 13"/>
          <p:cNvSpPr txBox="1">
            <a:spLocks noGrp="1"/>
          </p:cNvSpPr>
          <p:nvPr>
            <p:ph type="ctrTitle"/>
          </p:nvPr>
        </p:nvSpPr>
        <p:spPr>
          <a:xfrm>
            <a:off x="2371725" y="630225"/>
            <a:ext cx="6331500" cy="1542000"/>
          </a:xfrm>
          <a:prstGeom prst="rect">
            <a:avLst/>
          </a:prstGeom>
        </p:spPr>
        <p:txBody>
          <a:bodyPr lIns="91425" tIns="91425" rIns="91425" bIns="91425" anchor="t"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14" name="Shape 14"/>
          <p:cNvSpPr txBox="1">
            <a:spLocks noGrp="1"/>
          </p:cNvSpPr>
          <p:nvPr>
            <p:ph type="subTitle" idx="1"/>
          </p:nvPr>
        </p:nvSpPr>
        <p:spPr>
          <a:xfrm>
            <a:off x="2390266" y="3238450"/>
            <a:ext cx="6331500" cy="1241700"/>
          </a:xfrm>
          <a:prstGeom prst="rect">
            <a:avLst/>
          </a:prstGeom>
        </p:spPr>
        <p:txBody>
          <a:bodyPr lIns="91425" tIns="91425" rIns="91425" bIns="91425" anchor="b" anchorCtr="0"/>
          <a:lstStyle>
            <a:lvl1pPr lvl="0">
              <a:lnSpc>
                <a:spcPct val="100000"/>
              </a:lnSpc>
              <a:spcBef>
                <a:spcPts val="0"/>
              </a:spcBef>
              <a:spcAft>
                <a:spcPts val="0"/>
              </a:spcAft>
              <a:buClr>
                <a:schemeClr val="lt1"/>
              </a:buClr>
              <a:buNone/>
              <a:defRPr>
                <a:solidFill>
                  <a:schemeClr val="lt1"/>
                </a:solidFill>
              </a:defRPr>
            </a:lvl1pPr>
            <a:lvl2pPr lvl="1">
              <a:lnSpc>
                <a:spcPct val="100000"/>
              </a:lnSpc>
              <a:spcBef>
                <a:spcPts val="0"/>
              </a:spcBef>
              <a:spcAft>
                <a:spcPts val="0"/>
              </a:spcAft>
              <a:buClr>
                <a:schemeClr val="lt1"/>
              </a:buClr>
              <a:buSzPct val="100000"/>
              <a:buNone/>
              <a:defRPr sz="1800">
                <a:solidFill>
                  <a:schemeClr val="lt1"/>
                </a:solidFill>
              </a:defRPr>
            </a:lvl2pPr>
            <a:lvl3pPr lvl="2">
              <a:lnSpc>
                <a:spcPct val="100000"/>
              </a:lnSpc>
              <a:spcBef>
                <a:spcPts val="0"/>
              </a:spcBef>
              <a:spcAft>
                <a:spcPts val="0"/>
              </a:spcAft>
              <a:buClr>
                <a:schemeClr val="lt1"/>
              </a:buClr>
              <a:buSzPct val="100000"/>
              <a:buNone/>
              <a:defRPr sz="1800">
                <a:solidFill>
                  <a:schemeClr val="lt1"/>
                </a:solidFill>
              </a:defRPr>
            </a:lvl3pPr>
            <a:lvl4pPr lvl="3">
              <a:lnSpc>
                <a:spcPct val="100000"/>
              </a:lnSpc>
              <a:spcBef>
                <a:spcPts val="0"/>
              </a:spcBef>
              <a:spcAft>
                <a:spcPts val="0"/>
              </a:spcAft>
              <a:buClr>
                <a:schemeClr val="lt1"/>
              </a:buClr>
              <a:buSzPct val="100000"/>
              <a:buNone/>
              <a:defRPr sz="1800">
                <a:solidFill>
                  <a:schemeClr val="lt1"/>
                </a:solidFill>
              </a:defRPr>
            </a:lvl4pPr>
            <a:lvl5pPr lvl="4">
              <a:lnSpc>
                <a:spcPct val="100000"/>
              </a:lnSpc>
              <a:spcBef>
                <a:spcPts val="0"/>
              </a:spcBef>
              <a:spcAft>
                <a:spcPts val="0"/>
              </a:spcAft>
              <a:buClr>
                <a:schemeClr val="lt1"/>
              </a:buClr>
              <a:buSzPct val="100000"/>
              <a:buNone/>
              <a:defRPr sz="1800">
                <a:solidFill>
                  <a:schemeClr val="lt1"/>
                </a:solidFill>
              </a:defRPr>
            </a:lvl5pPr>
            <a:lvl6pPr lvl="5">
              <a:lnSpc>
                <a:spcPct val="100000"/>
              </a:lnSpc>
              <a:spcBef>
                <a:spcPts val="0"/>
              </a:spcBef>
              <a:spcAft>
                <a:spcPts val="0"/>
              </a:spcAft>
              <a:buClr>
                <a:schemeClr val="lt1"/>
              </a:buClr>
              <a:buSzPct val="100000"/>
              <a:buNone/>
              <a:defRPr sz="1800">
                <a:solidFill>
                  <a:schemeClr val="lt1"/>
                </a:solidFill>
              </a:defRPr>
            </a:lvl6pPr>
            <a:lvl7pPr lvl="6">
              <a:lnSpc>
                <a:spcPct val="100000"/>
              </a:lnSpc>
              <a:spcBef>
                <a:spcPts val="0"/>
              </a:spcBef>
              <a:spcAft>
                <a:spcPts val="0"/>
              </a:spcAft>
              <a:buClr>
                <a:schemeClr val="lt1"/>
              </a:buClr>
              <a:buSzPct val="100000"/>
              <a:buNone/>
              <a:defRPr sz="1800">
                <a:solidFill>
                  <a:schemeClr val="lt1"/>
                </a:solidFill>
              </a:defRPr>
            </a:lvl7pPr>
            <a:lvl8pPr lvl="7">
              <a:lnSpc>
                <a:spcPct val="100000"/>
              </a:lnSpc>
              <a:spcBef>
                <a:spcPts val="0"/>
              </a:spcBef>
              <a:spcAft>
                <a:spcPts val="0"/>
              </a:spcAft>
              <a:buClr>
                <a:schemeClr val="lt1"/>
              </a:buClr>
              <a:buSzPct val="100000"/>
              <a:buNone/>
              <a:defRPr sz="1800">
                <a:solidFill>
                  <a:schemeClr val="lt1"/>
                </a:solidFill>
              </a:defRPr>
            </a:lvl8pPr>
            <a:lvl9pPr lvl="8">
              <a:lnSpc>
                <a:spcPct val="100000"/>
              </a:lnSpc>
              <a:spcBef>
                <a:spcPts val="0"/>
              </a:spcBef>
              <a:spcAft>
                <a:spcPts val="0"/>
              </a:spcAft>
              <a:buClr>
                <a:schemeClr val="lt1"/>
              </a:buClr>
              <a:buSzPct val="100000"/>
              <a:buNone/>
              <a:defRPr sz="1800">
                <a:solidFill>
                  <a:schemeClr val="lt1"/>
                </a:solidFill>
              </a:defRPr>
            </a:lvl9pPr>
          </a:lstStyle>
          <a:p>
            <a:endParaRPr/>
          </a:p>
        </p:txBody>
      </p:sp>
      <p:sp>
        <p:nvSpPr>
          <p:cNvPr id="15" name="Shape 15"/>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60"/>
        <p:cNvGrpSpPr/>
        <p:nvPr/>
      </p:nvGrpSpPr>
      <p:grpSpPr>
        <a:xfrm>
          <a:off x="0" y="0"/>
          <a:ext cx="0" cy="0"/>
          <a:chOff x="0" y="0"/>
          <a:chExt cx="0" cy="0"/>
        </a:xfrm>
      </p:grpSpPr>
      <p:cxnSp>
        <p:nvCxnSpPr>
          <p:cNvPr id="61" name="Shape 61"/>
          <p:cNvCxnSpPr/>
          <p:nvPr/>
        </p:nvCxnSpPr>
        <p:spPr>
          <a:xfrm>
            <a:off x="425200" y="4740000"/>
            <a:ext cx="8296800" cy="0"/>
          </a:xfrm>
          <a:prstGeom prst="straightConnector1">
            <a:avLst/>
          </a:prstGeom>
          <a:noFill/>
          <a:ln w="19050" cap="flat" cmpd="sng">
            <a:solidFill>
              <a:schemeClr val="dk2"/>
            </a:solidFill>
            <a:prstDash val="solid"/>
            <a:round/>
            <a:headEnd type="none" w="med" len="med"/>
            <a:tailEnd type="none" w="med" len="med"/>
          </a:ln>
        </p:spPr>
      </p:cxnSp>
      <p:cxnSp>
        <p:nvCxnSpPr>
          <p:cNvPr id="62" name="Shape 62"/>
          <p:cNvCxnSpPr/>
          <p:nvPr/>
        </p:nvCxnSpPr>
        <p:spPr>
          <a:xfrm>
            <a:off x="425200" y="415650"/>
            <a:ext cx="8296800" cy="0"/>
          </a:xfrm>
          <a:prstGeom prst="straightConnector1">
            <a:avLst/>
          </a:prstGeom>
          <a:noFill/>
          <a:ln w="38100" cap="flat" cmpd="sng">
            <a:solidFill>
              <a:schemeClr val="dk2"/>
            </a:solidFill>
            <a:prstDash val="solid"/>
            <a:round/>
            <a:headEnd type="none" w="med" len="med"/>
            <a:tailEnd type="none" w="med" len="med"/>
          </a:ln>
        </p:spPr>
      </p:cxnSp>
      <p:sp>
        <p:nvSpPr>
          <p:cNvPr id="63" name="Shape 63"/>
          <p:cNvSpPr txBox="1">
            <a:spLocks noGrp="1"/>
          </p:cNvSpPr>
          <p:nvPr>
            <p:ph type="title"/>
          </p:nvPr>
        </p:nvSpPr>
        <p:spPr>
          <a:xfrm>
            <a:off x="853950" y="1304850"/>
            <a:ext cx="7436100" cy="1538400"/>
          </a:xfrm>
          <a:prstGeom prst="rect">
            <a:avLst/>
          </a:prstGeom>
        </p:spPr>
        <p:txBody>
          <a:bodyPr lIns="91425" tIns="91425" rIns="91425" bIns="91425" anchor="ctr" anchorCtr="0"/>
          <a:lstStyle>
            <a:lvl1pPr lvl="0" algn="ctr">
              <a:spcBef>
                <a:spcPts val="0"/>
              </a:spcBef>
              <a:buClr>
                <a:schemeClr val="dk1"/>
              </a:buClr>
              <a:buSzPct val="100000"/>
              <a:buFont typeface="Lato"/>
              <a:defRPr sz="9600">
                <a:solidFill>
                  <a:schemeClr val="dk1"/>
                </a:solidFill>
                <a:latin typeface="Lato"/>
                <a:ea typeface="Lato"/>
                <a:cs typeface="Lato"/>
                <a:sym typeface="Lato"/>
              </a:defRPr>
            </a:lvl1pPr>
            <a:lvl2pPr lvl="1" algn="ctr">
              <a:spcBef>
                <a:spcPts val="0"/>
              </a:spcBef>
              <a:buClr>
                <a:schemeClr val="dk1"/>
              </a:buClr>
              <a:buSzPct val="100000"/>
              <a:buFont typeface="Lato"/>
              <a:defRPr sz="9600">
                <a:solidFill>
                  <a:schemeClr val="dk1"/>
                </a:solidFill>
                <a:latin typeface="Lato"/>
                <a:ea typeface="Lato"/>
                <a:cs typeface="Lato"/>
                <a:sym typeface="Lato"/>
              </a:defRPr>
            </a:lvl2pPr>
            <a:lvl3pPr lvl="2" algn="ctr">
              <a:spcBef>
                <a:spcPts val="0"/>
              </a:spcBef>
              <a:buClr>
                <a:schemeClr val="dk1"/>
              </a:buClr>
              <a:buSzPct val="100000"/>
              <a:buFont typeface="Lato"/>
              <a:defRPr sz="9600">
                <a:solidFill>
                  <a:schemeClr val="dk1"/>
                </a:solidFill>
                <a:latin typeface="Lato"/>
                <a:ea typeface="Lato"/>
                <a:cs typeface="Lato"/>
                <a:sym typeface="Lato"/>
              </a:defRPr>
            </a:lvl3pPr>
            <a:lvl4pPr lvl="3" algn="ctr">
              <a:spcBef>
                <a:spcPts val="0"/>
              </a:spcBef>
              <a:buClr>
                <a:schemeClr val="dk1"/>
              </a:buClr>
              <a:buSzPct val="100000"/>
              <a:buFont typeface="Lato"/>
              <a:defRPr sz="9600">
                <a:solidFill>
                  <a:schemeClr val="dk1"/>
                </a:solidFill>
                <a:latin typeface="Lato"/>
                <a:ea typeface="Lato"/>
                <a:cs typeface="Lato"/>
                <a:sym typeface="Lato"/>
              </a:defRPr>
            </a:lvl4pPr>
            <a:lvl5pPr lvl="4" algn="ctr">
              <a:spcBef>
                <a:spcPts val="0"/>
              </a:spcBef>
              <a:buClr>
                <a:schemeClr val="dk1"/>
              </a:buClr>
              <a:buSzPct val="100000"/>
              <a:buFont typeface="Lato"/>
              <a:defRPr sz="9600">
                <a:solidFill>
                  <a:schemeClr val="dk1"/>
                </a:solidFill>
                <a:latin typeface="Lato"/>
                <a:ea typeface="Lato"/>
                <a:cs typeface="Lato"/>
                <a:sym typeface="Lato"/>
              </a:defRPr>
            </a:lvl5pPr>
            <a:lvl6pPr lvl="5" algn="ctr">
              <a:spcBef>
                <a:spcPts val="0"/>
              </a:spcBef>
              <a:buClr>
                <a:schemeClr val="dk1"/>
              </a:buClr>
              <a:buSzPct val="100000"/>
              <a:buFont typeface="Lato"/>
              <a:defRPr sz="9600">
                <a:solidFill>
                  <a:schemeClr val="dk1"/>
                </a:solidFill>
                <a:latin typeface="Lato"/>
                <a:ea typeface="Lato"/>
                <a:cs typeface="Lato"/>
                <a:sym typeface="Lato"/>
              </a:defRPr>
            </a:lvl6pPr>
            <a:lvl7pPr lvl="6" algn="ctr">
              <a:spcBef>
                <a:spcPts val="0"/>
              </a:spcBef>
              <a:buClr>
                <a:schemeClr val="dk1"/>
              </a:buClr>
              <a:buSzPct val="100000"/>
              <a:buFont typeface="Lato"/>
              <a:defRPr sz="9600">
                <a:solidFill>
                  <a:schemeClr val="dk1"/>
                </a:solidFill>
                <a:latin typeface="Lato"/>
                <a:ea typeface="Lato"/>
                <a:cs typeface="Lato"/>
                <a:sym typeface="Lato"/>
              </a:defRPr>
            </a:lvl7pPr>
            <a:lvl8pPr lvl="7" algn="ctr">
              <a:spcBef>
                <a:spcPts val="0"/>
              </a:spcBef>
              <a:buClr>
                <a:schemeClr val="dk1"/>
              </a:buClr>
              <a:buSzPct val="100000"/>
              <a:buFont typeface="Lato"/>
              <a:defRPr sz="9600">
                <a:solidFill>
                  <a:schemeClr val="dk1"/>
                </a:solidFill>
                <a:latin typeface="Lato"/>
                <a:ea typeface="Lato"/>
                <a:cs typeface="Lato"/>
                <a:sym typeface="Lato"/>
              </a:defRPr>
            </a:lvl8pPr>
            <a:lvl9pPr lvl="8" algn="ctr">
              <a:spcBef>
                <a:spcPts val="0"/>
              </a:spcBef>
              <a:buClr>
                <a:schemeClr val="dk1"/>
              </a:buClr>
              <a:buSzPct val="100000"/>
              <a:buFont typeface="Lato"/>
              <a:defRPr sz="9600">
                <a:solidFill>
                  <a:schemeClr val="dk1"/>
                </a:solidFill>
                <a:latin typeface="Lato"/>
                <a:ea typeface="Lato"/>
                <a:cs typeface="Lato"/>
                <a:sym typeface="Lato"/>
              </a:defRPr>
            </a:lvl9pPr>
          </a:lstStyle>
          <a:p>
            <a:endParaRPr/>
          </a:p>
        </p:txBody>
      </p:sp>
      <p:sp>
        <p:nvSpPr>
          <p:cNvPr id="64" name="Shape 64"/>
          <p:cNvSpPr txBox="1">
            <a:spLocks noGrp="1"/>
          </p:cNvSpPr>
          <p:nvPr>
            <p:ph type="body" idx="1"/>
          </p:nvPr>
        </p:nvSpPr>
        <p:spPr>
          <a:xfrm>
            <a:off x="853950" y="2919450"/>
            <a:ext cx="74361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65" name="Shape 65"/>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6"/>
        <p:cNvGrpSpPr/>
        <p:nvPr/>
      </p:nvGrpSpPr>
      <p:grpSpPr>
        <a:xfrm>
          <a:off x="0" y="0"/>
          <a:ext cx="0" cy="0"/>
          <a:chOff x="0" y="0"/>
          <a:chExt cx="0" cy="0"/>
        </a:xfrm>
      </p:grpSpPr>
      <p:sp>
        <p:nvSpPr>
          <p:cNvPr id="67" name="Shape 6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6"/>
        <p:cNvGrpSpPr/>
        <p:nvPr/>
      </p:nvGrpSpPr>
      <p:grpSpPr>
        <a:xfrm>
          <a:off x="0" y="0"/>
          <a:ext cx="0" cy="0"/>
          <a:chOff x="0" y="0"/>
          <a:chExt cx="0" cy="0"/>
        </a:xfrm>
      </p:grpSpPr>
      <p:cxnSp>
        <p:nvCxnSpPr>
          <p:cNvPr id="17" name="Shape 17"/>
          <p:cNvCxnSpPr/>
          <p:nvPr/>
        </p:nvCxnSpPr>
        <p:spPr>
          <a:xfrm>
            <a:off x="425200" y="415650"/>
            <a:ext cx="8296800" cy="0"/>
          </a:xfrm>
          <a:prstGeom prst="straightConnector1">
            <a:avLst/>
          </a:prstGeom>
          <a:noFill/>
          <a:ln w="38100" cap="flat" cmpd="sng">
            <a:solidFill>
              <a:schemeClr val="lt1"/>
            </a:solidFill>
            <a:prstDash val="solid"/>
            <a:round/>
            <a:headEnd type="none" w="med" len="med"/>
            <a:tailEnd type="none" w="med" len="med"/>
          </a:ln>
        </p:spPr>
      </p:cxnSp>
      <p:cxnSp>
        <p:nvCxnSpPr>
          <p:cNvPr id="18" name="Shape 18"/>
          <p:cNvCxnSpPr/>
          <p:nvPr/>
        </p:nvCxnSpPr>
        <p:spPr>
          <a:xfrm>
            <a:off x="425200" y="4740000"/>
            <a:ext cx="8296800" cy="0"/>
          </a:xfrm>
          <a:prstGeom prst="straightConnector1">
            <a:avLst/>
          </a:prstGeom>
          <a:noFill/>
          <a:ln w="19050" cap="flat" cmpd="sng">
            <a:solidFill>
              <a:schemeClr val="lt1"/>
            </a:solidFill>
            <a:prstDash val="solid"/>
            <a:round/>
            <a:headEnd type="none" w="med" len="med"/>
            <a:tailEnd type="none" w="med" len="med"/>
          </a:ln>
        </p:spPr>
      </p:cxnSp>
      <p:sp>
        <p:nvSpPr>
          <p:cNvPr id="19" name="Shape 19"/>
          <p:cNvSpPr txBox="1">
            <a:spLocks noGrp="1"/>
          </p:cNvSpPr>
          <p:nvPr>
            <p:ph type="title"/>
          </p:nvPr>
        </p:nvSpPr>
        <p:spPr>
          <a:xfrm>
            <a:off x="406425" y="1806825"/>
            <a:ext cx="8296800" cy="1542000"/>
          </a:xfrm>
          <a:prstGeom prst="rect">
            <a:avLst/>
          </a:prstGeom>
        </p:spPr>
        <p:txBody>
          <a:bodyPr lIns="91425" tIns="91425" rIns="91425" bIns="91425" anchor="ctr" anchorCtr="0"/>
          <a:lstStyle>
            <a:lvl1pPr lvl="0" algn="ctr">
              <a:spcBef>
                <a:spcPts val="0"/>
              </a:spcBef>
              <a:buClr>
                <a:schemeClr val="lt1"/>
              </a:buClr>
              <a:buSzPct val="100000"/>
              <a:defRPr sz="4800">
                <a:solidFill>
                  <a:schemeClr val="lt1"/>
                </a:solidFill>
              </a:defRPr>
            </a:lvl1pPr>
            <a:lvl2pPr lvl="1" algn="ctr">
              <a:spcBef>
                <a:spcPts val="0"/>
              </a:spcBef>
              <a:buClr>
                <a:schemeClr val="lt1"/>
              </a:buClr>
              <a:buSzPct val="100000"/>
              <a:defRPr sz="4800">
                <a:solidFill>
                  <a:schemeClr val="lt1"/>
                </a:solidFill>
              </a:defRPr>
            </a:lvl2pPr>
            <a:lvl3pPr lvl="2" algn="ctr">
              <a:spcBef>
                <a:spcPts val="0"/>
              </a:spcBef>
              <a:buClr>
                <a:schemeClr val="lt1"/>
              </a:buClr>
              <a:buSzPct val="100000"/>
              <a:defRPr sz="4800">
                <a:solidFill>
                  <a:schemeClr val="lt1"/>
                </a:solidFill>
              </a:defRPr>
            </a:lvl3pPr>
            <a:lvl4pPr lvl="3" algn="ctr">
              <a:spcBef>
                <a:spcPts val="0"/>
              </a:spcBef>
              <a:buClr>
                <a:schemeClr val="lt1"/>
              </a:buClr>
              <a:buSzPct val="100000"/>
              <a:defRPr sz="4800">
                <a:solidFill>
                  <a:schemeClr val="lt1"/>
                </a:solidFill>
              </a:defRPr>
            </a:lvl4pPr>
            <a:lvl5pPr lvl="4" algn="ctr">
              <a:spcBef>
                <a:spcPts val="0"/>
              </a:spcBef>
              <a:buClr>
                <a:schemeClr val="lt1"/>
              </a:buClr>
              <a:buSzPct val="100000"/>
              <a:defRPr sz="4800">
                <a:solidFill>
                  <a:schemeClr val="lt1"/>
                </a:solidFill>
              </a:defRPr>
            </a:lvl5pPr>
            <a:lvl6pPr lvl="5" algn="ctr">
              <a:spcBef>
                <a:spcPts val="0"/>
              </a:spcBef>
              <a:buClr>
                <a:schemeClr val="lt1"/>
              </a:buClr>
              <a:buSzPct val="100000"/>
              <a:defRPr sz="4800">
                <a:solidFill>
                  <a:schemeClr val="lt1"/>
                </a:solidFill>
              </a:defRPr>
            </a:lvl6pPr>
            <a:lvl7pPr lvl="6" algn="ctr">
              <a:spcBef>
                <a:spcPts val="0"/>
              </a:spcBef>
              <a:buClr>
                <a:schemeClr val="lt1"/>
              </a:buClr>
              <a:buSzPct val="100000"/>
              <a:defRPr sz="4800">
                <a:solidFill>
                  <a:schemeClr val="lt1"/>
                </a:solidFill>
              </a:defRPr>
            </a:lvl7pPr>
            <a:lvl8pPr lvl="7" algn="ctr">
              <a:spcBef>
                <a:spcPts val="0"/>
              </a:spcBef>
              <a:buClr>
                <a:schemeClr val="lt1"/>
              </a:buClr>
              <a:buSzPct val="100000"/>
              <a:defRPr sz="4800">
                <a:solidFill>
                  <a:schemeClr val="lt1"/>
                </a:solidFill>
              </a:defRPr>
            </a:lvl8pPr>
            <a:lvl9pPr lvl="8" algn="ctr">
              <a:spcBef>
                <a:spcPts val="0"/>
              </a:spcBef>
              <a:buClr>
                <a:schemeClr val="lt1"/>
              </a:buClr>
              <a:buSzPct val="100000"/>
              <a:defRPr sz="4800">
                <a:solidFill>
                  <a:schemeClr val="lt1"/>
                </a:solidFill>
              </a:defRPr>
            </a:lvl9pPr>
          </a:lstStyle>
          <a:p>
            <a:endParaRPr/>
          </a:p>
        </p:txBody>
      </p:sp>
      <p:sp>
        <p:nvSpPr>
          <p:cNvPr id="20" name="Shape 20"/>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1"/>
        <p:cNvGrpSpPr/>
        <p:nvPr/>
      </p:nvGrpSpPr>
      <p:grpSpPr>
        <a:xfrm>
          <a:off x="0" y="0"/>
          <a:ext cx="0" cy="0"/>
          <a:chOff x="0" y="0"/>
          <a:chExt cx="0" cy="0"/>
        </a:xfrm>
      </p:grpSpPr>
      <p:cxnSp>
        <p:nvCxnSpPr>
          <p:cNvPr id="22" name="Shape 22"/>
          <p:cNvCxnSpPr/>
          <p:nvPr/>
        </p:nvCxnSpPr>
        <p:spPr>
          <a:xfrm>
            <a:off x="2477724" y="415650"/>
            <a:ext cx="6244200" cy="0"/>
          </a:xfrm>
          <a:prstGeom prst="straightConnector1">
            <a:avLst/>
          </a:prstGeom>
          <a:noFill/>
          <a:ln w="38100" cap="flat" cmpd="sng">
            <a:solidFill>
              <a:schemeClr val="dk2"/>
            </a:solidFill>
            <a:prstDash val="solid"/>
            <a:round/>
            <a:headEnd type="none" w="med" len="med"/>
            <a:tailEnd type="none" w="med" len="med"/>
          </a:ln>
        </p:spPr>
      </p:cxnSp>
      <p:cxnSp>
        <p:nvCxnSpPr>
          <p:cNvPr id="23" name="Shape 23"/>
          <p:cNvCxnSpPr/>
          <p:nvPr/>
        </p:nvCxnSpPr>
        <p:spPr>
          <a:xfrm>
            <a:off x="2477724" y="4740000"/>
            <a:ext cx="6244200" cy="0"/>
          </a:xfrm>
          <a:prstGeom prst="straightConnector1">
            <a:avLst/>
          </a:prstGeom>
          <a:noFill/>
          <a:ln w="19050" cap="flat" cmpd="sng">
            <a:solidFill>
              <a:schemeClr val="dk2"/>
            </a:solidFill>
            <a:prstDash val="solid"/>
            <a:round/>
            <a:headEnd type="none" w="med" len="med"/>
            <a:tailEnd type="none" w="med" len="med"/>
          </a:ln>
        </p:spPr>
      </p:cxnSp>
      <p:cxnSp>
        <p:nvCxnSpPr>
          <p:cNvPr id="24" name="Shape 24"/>
          <p:cNvCxnSpPr/>
          <p:nvPr/>
        </p:nvCxnSpPr>
        <p:spPr>
          <a:xfrm>
            <a:off x="425198" y="415650"/>
            <a:ext cx="183300" cy="0"/>
          </a:xfrm>
          <a:prstGeom prst="straightConnector1">
            <a:avLst/>
          </a:prstGeom>
          <a:noFill/>
          <a:ln w="19050" cap="flat" cmpd="sng">
            <a:solidFill>
              <a:schemeClr val="dk2"/>
            </a:solidFill>
            <a:prstDash val="solid"/>
            <a:round/>
            <a:headEnd type="none" w="med" len="med"/>
            <a:tailEnd type="none" w="med" len="med"/>
          </a:ln>
        </p:spPr>
      </p:cxnSp>
      <p:sp>
        <p:nvSpPr>
          <p:cNvPr id="25" name="Shape 25"/>
          <p:cNvSpPr txBox="1">
            <a:spLocks noGrp="1"/>
          </p:cNvSpPr>
          <p:nvPr>
            <p:ph type="title"/>
          </p:nvPr>
        </p:nvSpPr>
        <p:spPr>
          <a:xfrm>
            <a:off x="2400250" y="575950"/>
            <a:ext cx="6321600" cy="635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1"/>
          </p:nvPr>
        </p:nvSpPr>
        <p:spPr>
          <a:xfrm>
            <a:off x="2410112" y="1595775"/>
            <a:ext cx="6321600" cy="30023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8"/>
        <p:cNvGrpSpPr/>
        <p:nvPr/>
      </p:nvGrpSpPr>
      <p:grpSpPr>
        <a:xfrm>
          <a:off x="0" y="0"/>
          <a:ext cx="0" cy="0"/>
          <a:chOff x="0" y="0"/>
          <a:chExt cx="0" cy="0"/>
        </a:xfrm>
      </p:grpSpPr>
      <p:cxnSp>
        <p:nvCxnSpPr>
          <p:cNvPr id="29" name="Shape 29"/>
          <p:cNvCxnSpPr/>
          <p:nvPr/>
        </p:nvCxnSpPr>
        <p:spPr>
          <a:xfrm>
            <a:off x="2477724" y="415650"/>
            <a:ext cx="6244200" cy="0"/>
          </a:xfrm>
          <a:prstGeom prst="straightConnector1">
            <a:avLst/>
          </a:prstGeom>
          <a:noFill/>
          <a:ln w="38100" cap="flat" cmpd="sng">
            <a:solidFill>
              <a:schemeClr val="dk2"/>
            </a:solidFill>
            <a:prstDash val="solid"/>
            <a:round/>
            <a:headEnd type="none" w="med" len="med"/>
            <a:tailEnd type="none" w="med" len="med"/>
          </a:ln>
        </p:spPr>
      </p:cxnSp>
      <p:cxnSp>
        <p:nvCxnSpPr>
          <p:cNvPr id="30" name="Shape 30"/>
          <p:cNvCxnSpPr/>
          <p:nvPr/>
        </p:nvCxnSpPr>
        <p:spPr>
          <a:xfrm>
            <a:off x="2477724" y="4740000"/>
            <a:ext cx="6244200" cy="0"/>
          </a:xfrm>
          <a:prstGeom prst="straightConnector1">
            <a:avLst/>
          </a:prstGeom>
          <a:noFill/>
          <a:ln w="19050" cap="flat" cmpd="sng">
            <a:solidFill>
              <a:schemeClr val="dk2"/>
            </a:solidFill>
            <a:prstDash val="solid"/>
            <a:round/>
            <a:headEnd type="none" w="med" len="med"/>
            <a:tailEnd type="none" w="med" len="med"/>
          </a:ln>
        </p:spPr>
      </p:cxnSp>
      <p:cxnSp>
        <p:nvCxnSpPr>
          <p:cNvPr id="31" name="Shape 31"/>
          <p:cNvCxnSpPr/>
          <p:nvPr/>
        </p:nvCxnSpPr>
        <p:spPr>
          <a:xfrm>
            <a:off x="425198" y="415650"/>
            <a:ext cx="183300" cy="0"/>
          </a:xfrm>
          <a:prstGeom prst="straightConnector1">
            <a:avLst/>
          </a:prstGeom>
          <a:noFill/>
          <a:ln w="19050" cap="flat" cmpd="sng">
            <a:solidFill>
              <a:schemeClr val="dk2"/>
            </a:solidFill>
            <a:prstDash val="solid"/>
            <a:round/>
            <a:headEnd type="none" w="med" len="med"/>
            <a:tailEnd type="none" w="med" len="med"/>
          </a:ln>
        </p:spPr>
      </p:cxnSp>
      <p:sp>
        <p:nvSpPr>
          <p:cNvPr id="32" name="Shape 32"/>
          <p:cNvSpPr txBox="1">
            <a:spLocks noGrp="1"/>
          </p:cNvSpPr>
          <p:nvPr>
            <p:ph type="title"/>
          </p:nvPr>
        </p:nvSpPr>
        <p:spPr>
          <a:xfrm>
            <a:off x="2400250" y="575950"/>
            <a:ext cx="6321600" cy="635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3" name="Shape 33"/>
          <p:cNvSpPr txBox="1">
            <a:spLocks noGrp="1"/>
          </p:cNvSpPr>
          <p:nvPr>
            <p:ph type="body" idx="1"/>
          </p:nvPr>
        </p:nvSpPr>
        <p:spPr>
          <a:xfrm>
            <a:off x="2400302" y="1602675"/>
            <a:ext cx="3071400" cy="3002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body" idx="2"/>
          </p:nvPr>
        </p:nvSpPr>
        <p:spPr>
          <a:xfrm>
            <a:off x="5650571" y="1602675"/>
            <a:ext cx="3071400" cy="3002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5" name="Shape 35"/>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303300" y="411575"/>
            <a:ext cx="8520600" cy="639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8" name="Shape 38"/>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9"/>
        <p:cNvGrpSpPr/>
        <p:nvPr/>
      </p:nvGrpSpPr>
      <p:grpSpPr>
        <a:xfrm>
          <a:off x="0" y="0"/>
          <a:ext cx="0" cy="0"/>
          <a:chOff x="0" y="0"/>
          <a:chExt cx="0" cy="0"/>
        </a:xfrm>
      </p:grpSpPr>
      <p:cxnSp>
        <p:nvCxnSpPr>
          <p:cNvPr id="40" name="Shape 40"/>
          <p:cNvCxnSpPr/>
          <p:nvPr/>
        </p:nvCxnSpPr>
        <p:spPr>
          <a:xfrm>
            <a:off x="425198" y="415650"/>
            <a:ext cx="183300" cy="0"/>
          </a:xfrm>
          <a:prstGeom prst="straightConnector1">
            <a:avLst/>
          </a:prstGeom>
          <a:noFill/>
          <a:ln w="19050" cap="flat" cmpd="sng">
            <a:solidFill>
              <a:schemeClr val="dk2"/>
            </a:solidFill>
            <a:prstDash val="solid"/>
            <a:round/>
            <a:headEnd type="none" w="med" len="med"/>
            <a:tailEnd type="none" w="med" len="med"/>
          </a:ln>
        </p:spPr>
      </p:cxnSp>
      <p:sp>
        <p:nvSpPr>
          <p:cNvPr id="41" name="Shape 41"/>
          <p:cNvSpPr txBox="1">
            <a:spLocks noGrp="1"/>
          </p:cNvSpPr>
          <p:nvPr>
            <p:ph type="title"/>
          </p:nvPr>
        </p:nvSpPr>
        <p:spPr>
          <a:xfrm>
            <a:off x="319500" y="936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2" name="Shape 42"/>
          <p:cNvSpPr txBox="1">
            <a:spLocks noGrp="1"/>
          </p:cNvSpPr>
          <p:nvPr>
            <p:ph type="body" idx="1"/>
          </p:nvPr>
        </p:nvSpPr>
        <p:spPr>
          <a:xfrm>
            <a:off x="319500" y="1846803"/>
            <a:ext cx="2808000" cy="28062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3" name="Shape 4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44"/>
        <p:cNvGrpSpPr/>
        <p:nvPr/>
      </p:nvGrpSpPr>
      <p:grpSpPr>
        <a:xfrm>
          <a:off x="0" y="0"/>
          <a:ext cx="0" cy="0"/>
          <a:chOff x="0" y="0"/>
          <a:chExt cx="0" cy="0"/>
        </a:xfrm>
      </p:grpSpPr>
      <p:cxnSp>
        <p:nvCxnSpPr>
          <p:cNvPr id="45" name="Shape 45"/>
          <p:cNvCxnSpPr/>
          <p:nvPr/>
        </p:nvCxnSpPr>
        <p:spPr>
          <a:xfrm>
            <a:off x="425198" y="415650"/>
            <a:ext cx="183300" cy="0"/>
          </a:xfrm>
          <a:prstGeom prst="straightConnector1">
            <a:avLst/>
          </a:prstGeom>
          <a:noFill/>
          <a:ln w="19050" cap="flat" cmpd="sng">
            <a:solidFill>
              <a:schemeClr val="lt1"/>
            </a:solidFill>
            <a:prstDash val="solid"/>
            <a:round/>
            <a:headEnd type="none" w="med" len="med"/>
            <a:tailEnd type="none" w="med" len="med"/>
          </a:ln>
        </p:spPr>
      </p:cxnSp>
      <p:sp>
        <p:nvSpPr>
          <p:cNvPr id="46" name="Shape 46"/>
          <p:cNvSpPr txBox="1">
            <a:spLocks noGrp="1"/>
          </p:cNvSpPr>
          <p:nvPr>
            <p:ph type="title"/>
          </p:nvPr>
        </p:nvSpPr>
        <p:spPr>
          <a:xfrm>
            <a:off x="283103" y="712140"/>
            <a:ext cx="6244200" cy="38355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47" name="Shape 4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8"/>
        <p:cNvGrpSpPr/>
        <p:nvPr/>
      </p:nvGrpSpPr>
      <p:grpSpPr>
        <a:xfrm>
          <a:off x="0" y="0"/>
          <a:ext cx="0" cy="0"/>
          <a:chOff x="0" y="0"/>
          <a:chExt cx="0" cy="0"/>
        </a:xfrm>
      </p:grpSpPr>
      <p:sp>
        <p:nvSpPr>
          <p:cNvPr id="49" name="Shape 49"/>
          <p:cNvSpPr/>
          <p:nvPr/>
        </p:nvSpPr>
        <p:spPr>
          <a:xfrm>
            <a:off x="4572000" y="12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50" name="Shape 50"/>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51" name="Shape 51"/>
          <p:cNvSpPr txBox="1">
            <a:spLocks noGrp="1"/>
          </p:cNvSpPr>
          <p:nvPr>
            <p:ph type="title"/>
          </p:nvPr>
        </p:nvSpPr>
        <p:spPr>
          <a:xfrm>
            <a:off x="265500" y="1397350"/>
            <a:ext cx="4045200" cy="1318200"/>
          </a:xfrm>
          <a:prstGeom prst="rect">
            <a:avLst/>
          </a:prstGeom>
        </p:spPr>
        <p:txBody>
          <a:bodyPr lIns="91425" tIns="91425" rIns="91425" bIns="91425" anchor="b" anchorCtr="0"/>
          <a:lstStyle>
            <a:lvl1pPr lvl="0" algn="ctr">
              <a:spcBef>
                <a:spcPts val="0"/>
              </a:spcBef>
              <a:buClr>
                <a:schemeClr val="dk1"/>
              </a:buClr>
              <a:buSzPct val="100000"/>
              <a:defRPr sz="3600">
                <a:solidFill>
                  <a:schemeClr val="dk1"/>
                </a:solidFill>
              </a:defRPr>
            </a:lvl1pPr>
            <a:lvl2pPr lvl="1" algn="ctr">
              <a:spcBef>
                <a:spcPts val="0"/>
              </a:spcBef>
              <a:buClr>
                <a:schemeClr val="dk1"/>
              </a:buClr>
              <a:buSzPct val="100000"/>
              <a:defRPr sz="3600">
                <a:solidFill>
                  <a:schemeClr val="dk1"/>
                </a:solidFill>
              </a:defRPr>
            </a:lvl2pPr>
            <a:lvl3pPr lvl="2" algn="ctr">
              <a:spcBef>
                <a:spcPts val="0"/>
              </a:spcBef>
              <a:buClr>
                <a:schemeClr val="dk1"/>
              </a:buClr>
              <a:buSzPct val="100000"/>
              <a:defRPr sz="3600">
                <a:solidFill>
                  <a:schemeClr val="dk1"/>
                </a:solidFill>
              </a:defRPr>
            </a:lvl3pPr>
            <a:lvl4pPr lvl="3" algn="ctr">
              <a:spcBef>
                <a:spcPts val="0"/>
              </a:spcBef>
              <a:buClr>
                <a:schemeClr val="dk1"/>
              </a:buClr>
              <a:buSzPct val="100000"/>
              <a:defRPr sz="3600">
                <a:solidFill>
                  <a:schemeClr val="dk1"/>
                </a:solidFill>
              </a:defRPr>
            </a:lvl4pPr>
            <a:lvl5pPr lvl="4" algn="ctr">
              <a:spcBef>
                <a:spcPts val="0"/>
              </a:spcBef>
              <a:buClr>
                <a:schemeClr val="dk1"/>
              </a:buClr>
              <a:buSzPct val="100000"/>
              <a:defRPr sz="3600">
                <a:solidFill>
                  <a:schemeClr val="dk1"/>
                </a:solidFill>
              </a:defRPr>
            </a:lvl5pPr>
            <a:lvl6pPr lvl="5" algn="ctr">
              <a:spcBef>
                <a:spcPts val="0"/>
              </a:spcBef>
              <a:buClr>
                <a:schemeClr val="dk1"/>
              </a:buClr>
              <a:buSzPct val="100000"/>
              <a:defRPr sz="3600">
                <a:solidFill>
                  <a:schemeClr val="dk1"/>
                </a:solidFill>
              </a:defRPr>
            </a:lvl6pPr>
            <a:lvl7pPr lvl="6" algn="ctr">
              <a:spcBef>
                <a:spcPts val="0"/>
              </a:spcBef>
              <a:buClr>
                <a:schemeClr val="dk1"/>
              </a:buClr>
              <a:buSzPct val="100000"/>
              <a:defRPr sz="3600">
                <a:solidFill>
                  <a:schemeClr val="dk1"/>
                </a:solidFill>
              </a:defRPr>
            </a:lvl7pPr>
            <a:lvl8pPr lvl="7" algn="ctr">
              <a:spcBef>
                <a:spcPts val="0"/>
              </a:spcBef>
              <a:buClr>
                <a:schemeClr val="dk1"/>
              </a:buClr>
              <a:buSzPct val="100000"/>
              <a:defRPr sz="3600">
                <a:solidFill>
                  <a:schemeClr val="dk1"/>
                </a:solidFill>
              </a:defRPr>
            </a:lvl8pPr>
            <a:lvl9pPr lvl="8" algn="ctr">
              <a:spcBef>
                <a:spcPts val="0"/>
              </a:spcBef>
              <a:buClr>
                <a:schemeClr val="dk1"/>
              </a:buClr>
              <a:buSzPct val="100000"/>
              <a:defRPr sz="3600">
                <a:solidFill>
                  <a:schemeClr val="dk1"/>
                </a:solidFill>
              </a:defRPr>
            </a:lvl9pPr>
          </a:lstStyle>
          <a:p>
            <a:endParaRPr/>
          </a:p>
        </p:txBody>
      </p:sp>
      <p:sp>
        <p:nvSpPr>
          <p:cNvPr id="52" name="Shape 52"/>
          <p:cNvSpPr txBox="1">
            <a:spLocks noGrp="1"/>
          </p:cNvSpPr>
          <p:nvPr>
            <p:ph type="subTitle" idx="1"/>
          </p:nvPr>
        </p:nvSpPr>
        <p:spPr>
          <a:xfrm>
            <a:off x="265500" y="2735370"/>
            <a:ext cx="4045200" cy="1345499"/>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3" name="Shape 5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54" name="Shape 5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5"/>
        <p:cNvGrpSpPr/>
        <p:nvPr/>
      </p:nvGrpSpPr>
      <p:grpSpPr>
        <a:xfrm>
          <a:off x="0" y="0"/>
          <a:ext cx="0" cy="0"/>
          <a:chOff x="0" y="0"/>
          <a:chExt cx="0" cy="0"/>
        </a:xfrm>
      </p:grpSpPr>
      <p:cxnSp>
        <p:nvCxnSpPr>
          <p:cNvPr id="56" name="Shape 56"/>
          <p:cNvCxnSpPr/>
          <p:nvPr/>
        </p:nvCxnSpPr>
        <p:spPr>
          <a:xfrm>
            <a:off x="425200" y="4740000"/>
            <a:ext cx="8296800" cy="0"/>
          </a:xfrm>
          <a:prstGeom prst="straightConnector1">
            <a:avLst/>
          </a:prstGeom>
          <a:noFill/>
          <a:ln w="19050" cap="flat" cmpd="sng">
            <a:solidFill>
              <a:schemeClr val="dk2"/>
            </a:solidFill>
            <a:prstDash val="solid"/>
            <a:round/>
            <a:headEnd type="none" w="med" len="med"/>
            <a:tailEnd type="none" w="med" len="med"/>
          </a:ln>
        </p:spPr>
      </p:cxnSp>
      <p:cxnSp>
        <p:nvCxnSpPr>
          <p:cNvPr id="57" name="Shape 57"/>
          <p:cNvCxnSpPr/>
          <p:nvPr/>
        </p:nvCxnSpPr>
        <p:spPr>
          <a:xfrm>
            <a:off x="425198" y="415650"/>
            <a:ext cx="183300" cy="0"/>
          </a:xfrm>
          <a:prstGeom prst="straightConnector1">
            <a:avLst/>
          </a:prstGeom>
          <a:noFill/>
          <a:ln w="19050" cap="flat" cmpd="sng">
            <a:solidFill>
              <a:schemeClr val="dk2"/>
            </a:solidFill>
            <a:prstDash val="solid"/>
            <a:round/>
            <a:headEnd type="none" w="med" len="med"/>
            <a:tailEnd type="none" w="med" len="med"/>
          </a:ln>
        </p:spPr>
      </p:cxnSp>
      <p:sp>
        <p:nvSpPr>
          <p:cNvPr id="58" name="Shape 58"/>
          <p:cNvSpPr txBox="1">
            <a:spLocks noGrp="1"/>
          </p:cNvSpPr>
          <p:nvPr>
            <p:ph type="body" idx="1"/>
          </p:nvPr>
        </p:nvSpPr>
        <p:spPr>
          <a:xfrm>
            <a:off x="328017" y="4226025"/>
            <a:ext cx="8388600" cy="3936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59" name="Shape 59"/>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400250" y="575950"/>
            <a:ext cx="6321600" cy="635400"/>
          </a:xfrm>
          <a:prstGeom prst="rect">
            <a:avLst/>
          </a:prstGeom>
          <a:noFill/>
          <a:ln>
            <a:noFill/>
          </a:ln>
        </p:spPr>
        <p:txBody>
          <a:bodyPr lIns="91425" tIns="91425" rIns="91425" bIns="91425" anchor="t" anchorCtr="0"/>
          <a:lstStyle>
            <a:lvl1pPr lvl="0">
              <a:spcBef>
                <a:spcPts val="0"/>
              </a:spcBef>
              <a:buClr>
                <a:schemeClr val="dk2"/>
              </a:buClr>
              <a:buSzPct val="100000"/>
              <a:buFont typeface="Raleway"/>
              <a:buNone/>
              <a:defRPr sz="3000" b="1">
                <a:solidFill>
                  <a:schemeClr val="dk2"/>
                </a:solidFill>
                <a:latin typeface="Raleway"/>
                <a:ea typeface="Raleway"/>
                <a:cs typeface="Raleway"/>
                <a:sym typeface="Raleway"/>
              </a:defRPr>
            </a:lvl1pPr>
            <a:lvl2pPr lvl="1">
              <a:spcBef>
                <a:spcPts val="0"/>
              </a:spcBef>
              <a:buClr>
                <a:schemeClr val="dk2"/>
              </a:buClr>
              <a:buSzPct val="100000"/>
              <a:buFont typeface="Raleway"/>
              <a:buNone/>
              <a:defRPr sz="3000" b="1">
                <a:solidFill>
                  <a:schemeClr val="dk2"/>
                </a:solidFill>
                <a:latin typeface="Raleway"/>
                <a:ea typeface="Raleway"/>
                <a:cs typeface="Raleway"/>
                <a:sym typeface="Raleway"/>
              </a:defRPr>
            </a:lvl2pPr>
            <a:lvl3pPr lvl="2">
              <a:spcBef>
                <a:spcPts val="0"/>
              </a:spcBef>
              <a:buClr>
                <a:schemeClr val="dk2"/>
              </a:buClr>
              <a:buSzPct val="100000"/>
              <a:buFont typeface="Raleway"/>
              <a:buNone/>
              <a:defRPr sz="3000" b="1">
                <a:solidFill>
                  <a:schemeClr val="dk2"/>
                </a:solidFill>
                <a:latin typeface="Raleway"/>
                <a:ea typeface="Raleway"/>
                <a:cs typeface="Raleway"/>
                <a:sym typeface="Raleway"/>
              </a:defRPr>
            </a:lvl3pPr>
            <a:lvl4pPr lvl="3">
              <a:spcBef>
                <a:spcPts val="0"/>
              </a:spcBef>
              <a:buClr>
                <a:schemeClr val="dk2"/>
              </a:buClr>
              <a:buSzPct val="100000"/>
              <a:buFont typeface="Raleway"/>
              <a:buNone/>
              <a:defRPr sz="3000" b="1">
                <a:solidFill>
                  <a:schemeClr val="dk2"/>
                </a:solidFill>
                <a:latin typeface="Raleway"/>
                <a:ea typeface="Raleway"/>
                <a:cs typeface="Raleway"/>
                <a:sym typeface="Raleway"/>
              </a:defRPr>
            </a:lvl4pPr>
            <a:lvl5pPr lvl="4">
              <a:spcBef>
                <a:spcPts val="0"/>
              </a:spcBef>
              <a:buClr>
                <a:schemeClr val="dk2"/>
              </a:buClr>
              <a:buSzPct val="100000"/>
              <a:buFont typeface="Raleway"/>
              <a:buNone/>
              <a:defRPr sz="3000" b="1">
                <a:solidFill>
                  <a:schemeClr val="dk2"/>
                </a:solidFill>
                <a:latin typeface="Raleway"/>
                <a:ea typeface="Raleway"/>
                <a:cs typeface="Raleway"/>
                <a:sym typeface="Raleway"/>
              </a:defRPr>
            </a:lvl5pPr>
            <a:lvl6pPr lvl="5">
              <a:spcBef>
                <a:spcPts val="0"/>
              </a:spcBef>
              <a:buClr>
                <a:schemeClr val="dk2"/>
              </a:buClr>
              <a:buSzPct val="100000"/>
              <a:buFont typeface="Raleway"/>
              <a:buNone/>
              <a:defRPr sz="3000" b="1">
                <a:solidFill>
                  <a:schemeClr val="dk2"/>
                </a:solidFill>
                <a:latin typeface="Raleway"/>
                <a:ea typeface="Raleway"/>
                <a:cs typeface="Raleway"/>
                <a:sym typeface="Raleway"/>
              </a:defRPr>
            </a:lvl6pPr>
            <a:lvl7pPr lvl="6">
              <a:spcBef>
                <a:spcPts val="0"/>
              </a:spcBef>
              <a:buClr>
                <a:schemeClr val="dk2"/>
              </a:buClr>
              <a:buSzPct val="100000"/>
              <a:buFont typeface="Raleway"/>
              <a:buNone/>
              <a:defRPr sz="3000" b="1">
                <a:solidFill>
                  <a:schemeClr val="dk2"/>
                </a:solidFill>
                <a:latin typeface="Raleway"/>
                <a:ea typeface="Raleway"/>
                <a:cs typeface="Raleway"/>
                <a:sym typeface="Raleway"/>
              </a:defRPr>
            </a:lvl7pPr>
            <a:lvl8pPr lvl="7">
              <a:spcBef>
                <a:spcPts val="0"/>
              </a:spcBef>
              <a:buClr>
                <a:schemeClr val="dk2"/>
              </a:buClr>
              <a:buSzPct val="100000"/>
              <a:buFont typeface="Raleway"/>
              <a:buNone/>
              <a:defRPr sz="3000" b="1">
                <a:solidFill>
                  <a:schemeClr val="dk2"/>
                </a:solidFill>
                <a:latin typeface="Raleway"/>
                <a:ea typeface="Raleway"/>
                <a:cs typeface="Raleway"/>
                <a:sym typeface="Raleway"/>
              </a:defRPr>
            </a:lvl8pPr>
            <a:lvl9pPr lvl="8">
              <a:spcBef>
                <a:spcPts val="0"/>
              </a:spcBef>
              <a:buClr>
                <a:schemeClr val="dk2"/>
              </a:buClr>
              <a:buSzPct val="100000"/>
              <a:buFont typeface="Raleway"/>
              <a:buNone/>
              <a:defRPr sz="3000" b="1">
                <a:solidFill>
                  <a:schemeClr val="dk2"/>
                </a:solidFill>
                <a:latin typeface="Raleway"/>
                <a:ea typeface="Raleway"/>
                <a:cs typeface="Raleway"/>
                <a:sym typeface="Raleway"/>
              </a:defRPr>
            </a:lvl9pPr>
          </a:lstStyle>
          <a:p>
            <a:endParaRPr/>
          </a:p>
        </p:txBody>
      </p:sp>
      <p:sp>
        <p:nvSpPr>
          <p:cNvPr id="7" name="Shape 7"/>
          <p:cNvSpPr txBox="1">
            <a:spLocks noGrp="1"/>
          </p:cNvSpPr>
          <p:nvPr>
            <p:ph type="body" idx="1"/>
          </p:nvPr>
        </p:nvSpPr>
        <p:spPr>
          <a:xfrm>
            <a:off x="2410112" y="1595775"/>
            <a:ext cx="6321600" cy="3002399"/>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Lato"/>
              <a:defRPr sz="1800">
                <a:solidFill>
                  <a:schemeClr val="dk2"/>
                </a:solidFill>
                <a:latin typeface="Lato"/>
                <a:ea typeface="Lato"/>
                <a:cs typeface="Lato"/>
                <a:sym typeface="Lato"/>
              </a:defRPr>
            </a:lvl1pPr>
            <a:lvl2pPr lvl="1">
              <a:lnSpc>
                <a:spcPct val="115000"/>
              </a:lnSpc>
              <a:spcBef>
                <a:spcPts val="0"/>
              </a:spcBef>
              <a:spcAft>
                <a:spcPts val="1600"/>
              </a:spcAft>
              <a:buClr>
                <a:schemeClr val="dk2"/>
              </a:buClr>
              <a:buFont typeface="Lato"/>
              <a:defRPr>
                <a:solidFill>
                  <a:schemeClr val="dk2"/>
                </a:solidFill>
                <a:latin typeface="Lato"/>
                <a:ea typeface="Lato"/>
                <a:cs typeface="Lato"/>
                <a:sym typeface="Lato"/>
              </a:defRPr>
            </a:lvl2pPr>
            <a:lvl3pPr lvl="2">
              <a:lnSpc>
                <a:spcPct val="115000"/>
              </a:lnSpc>
              <a:spcBef>
                <a:spcPts val="0"/>
              </a:spcBef>
              <a:spcAft>
                <a:spcPts val="1600"/>
              </a:spcAft>
              <a:buClr>
                <a:schemeClr val="dk2"/>
              </a:buClr>
              <a:buFont typeface="Lato"/>
              <a:defRPr>
                <a:solidFill>
                  <a:schemeClr val="dk2"/>
                </a:solidFill>
                <a:latin typeface="Lato"/>
                <a:ea typeface="Lato"/>
                <a:cs typeface="Lato"/>
                <a:sym typeface="Lato"/>
              </a:defRPr>
            </a:lvl3pPr>
            <a:lvl4pPr lvl="3">
              <a:lnSpc>
                <a:spcPct val="115000"/>
              </a:lnSpc>
              <a:spcBef>
                <a:spcPts val="0"/>
              </a:spcBef>
              <a:spcAft>
                <a:spcPts val="1600"/>
              </a:spcAft>
              <a:buClr>
                <a:schemeClr val="dk2"/>
              </a:buClr>
              <a:buFont typeface="Lato"/>
              <a:defRPr>
                <a:solidFill>
                  <a:schemeClr val="dk2"/>
                </a:solidFill>
                <a:latin typeface="Lato"/>
                <a:ea typeface="Lato"/>
                <a:cs typeface="Lato"/>
                <a:sym typeface="Lato"/>
              </a:defRPr>
            </a:lvl4pPr>
            <a:lvl5pPr lvl="4">
              <a:lnSpc>
                <a:spcPct val="115000"/>
              </a:lnSpc>
              <a:spcBef>
                <a:spcPts val="0"/>
              </a:spcBef>
              <a:spcAft>
                <a:spcPts val="1600"/>
              </a:spcAft>
              <a:buClr>
                <a:schemeClr val="dk2"/>
              </a:buClr>
              <a:buFont typeface="Lato"/>
              <a:defRPr>
                <a:solidFill>
                  <a:schemeClr val="dk2"/>
                </a:solidFill>
                <a:latin typeface="Lato"/>
                <a:ea typeface="Lato"/>
                <a:cs typeface="Lato"/>
                <a:sym typeface="Lato"/>
              </a:defRPr>
            </a:lvl5pPr>
            <a:lvl6pPr lvl="5">
              <a:lnSpc>
                <a:spcPct val="115000"/>
              </a:lnSpc>
              <a:spcBef>
                <a:spcPts val="0"/>
              </a:spcBef>
              <a:spcAft>
                <a:spcPts val="1600"/>
              </a:spcAft>
              <a:buClr>
                <a:schemeClr val="dk2"/>
              </a:buClr>
              <a:buFont typeface="Lato"/>
              <a:defRPr>
                <a:solidFill>
                  <a:schemeClr val="dk2"/>
                </a:solidFill>
                <a:latin typeface="Lato"/>
                <a:ea typeface="Lato"/>
                <a:cs typeface="Lato"/>
                <a:sym typeface="Lato"/>
              </a:defRPr>
            </a:lvl6pPr>
            <a:lvl7pPr lvl="6">
              <a:lnSpc>
                <a:spcPct val="115000"/>
              </a:lnSpc>
              <a:spcBef>
                <a:spcPts val="0"/>
              </a:spcBef>
              <a:spcAft>
                <a:spcPts val="1600"/>
              </a:spcAft>
              <a:buClr>
                <a:schemeClr val="dk2"/>
              </a:buClr>
              <a:buFont typeface="Lato"/>
              <a:defRPr>
                <a:solidFill>
                  <a:schemeClr val="dk2"/>
                </a:solidFill>
                <a:latin typeface="Lato"/>
                <a:ea typeface="Lato"/>
                <a:cs typeface="Lato"/>
                <a:sym typeface="Lato"/>
              </a:defRPr>
            </a:lvl7pPr>
            <a:lvl8pPr lvl="7">
              <a:lnSpc>
                <a:spcPct val="115000"/>
              </a:lnSpc>
              <a:spcBef>
                <a:spcPts val="0"/>
              </a:spcBef>
              <a:spcAft>
                <a:spcPts val="1600"/>
              </a:spcAft>
              <a:buClr>
                <a:schemeClr val="dk2"/>
              </a:buClr>
              <a:buFont typeface="Lato"/>
              <a:defRPr>
                <a:solidFill>
                  <a:schemeClr val="dk2"/>
                </a:solidFill>
                <a:latin typeface="Lato"/>
                <a:ea typeface="Lato"/>
                <a:cs typeface="Lato"/>
                <a:sym typeface="Lato"/>
              </a:defRPr>
            </a:lvl8pPr>
            <a:lvl9pPr lvl="8">
              <a:lnSpc>
                <a:spcPct val="115000"/>
              </a:lnSpc>
              <a:spcBef>
                <a:spcPts val="0"/>
              </a:spcBef>
              <a:spcAft>
                <a:spcPts val="1600"/>
              </a:spcAft>
              <a:buClr>
                <a:schemeClr val="dk2"/>
              </a:buClr>
              <a:buFont typeface="Lato"/>
              <a:defRPr>
                <a:solidFill>
                  <a:schemeClr val="dk2"/>
                </a:solidFill>
                <a:latin typeface="Lato"/>
                <a:ea typeface="Lato"/>
                <a:cs typeface="Lato"/>
                <a:sym typeface="Lato"/>
              </a:defRPr>
            </a:lvl9pPr>
          </a:lstStyle>
          <a:p>
            <a:endParaRPr/>
          </a:p>
        </p:txBody>
      </p:sp>
      <p:sp>
        <p:nvSpPr>
          <p:cNvPr id="8" name="Shape 8"/>
          <p:cNvSpPr txBox="1">
            <a:spLocks noGrp="1"/>
          </p:cNvSpPr>
          <p:nvPr>
            <p:ph type="sldNum" idx="12"/>
          </p:nvPr>
        </p:nvSpPr>
        <p:spPr>
          <a:xfrm>
            <a:off x="8497999" y="4688758"/>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Lato"/>
                <a:ea typeface="Lato"/>
                <a:cs typeface="Lato"/>
                <a:sym typeface="Lato"/>
              </a:rPr>
              <a:t>‹#›</a:t>
            </a:fld>
            <a:endParaRPr lang="en" sz="1000">
              <a:solidFill>
                <a:schemeClr val="dk2"/>
              </a:solidFill>
              <a:latin typeface="Lato"/>
              <a:ea typeface="Lato"/>
              <a:cs typeface="Lato"/>
              <a:sym typeface="La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libraries.wsu.edu/alma_saml"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na01.alma.exlibrisgroup.com/leganto/readinglist/lists/1007293436800001842?institute=01ALLIANCE_WSU&amp;auth=SAML"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learn.wsu.edu/webapps/login/"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learn.wsu.edu/webapps/login/"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na01.alma.exlibrisgroup.com/leganto/public/01ALLIANCE_WSU/lists/1007259576610001842?auth=SA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81E32"/>
        </a:solidFill>
        <a:effectLst/>
      </p:bgPr>
    </p:bg>
    <p:spTree>
      <p:nvGrpSpPr>
        <p:cNvPr id="1" name="Shape 71"/>
        <p:cNvGrpSpPr/>
        <p:nvPr/>
      </p:nvGrpSpPr>
      <p:grpSpPr>
        <a:xfrm>
          <a:off x="0" y="0"/>
          <a:ext cx="0" cy="0"/>
          <a:chOff x="0" y="0"/>
          <a:chExt cx="0" cy="0"/>
        </a:xfrm>
      </p:grpSpPr>
      <p:sp>
        <p:nvSpPr>
          <p:cNvPr id="72" name="Shape 72"/>
          <p:cNvSpPr txBox="1">
            <a:spLocks noGrp="1"/>
          </p:cNvSpPr>
          <p:nvPr>
            <p:ph type="ctrTitle"/>
          </p:nvPr>
        </p:nvSpPr>
        <p:spPr>
          <a:xfrm>
            <a:off x="2371725" y="630225"/>
            <a:ext cx="6331500" cy="1542000"/>
          </a:xfrm>
          <a:prstGeom prst="rect">
            <a:avLst/>
          </a:prstGeom>
        </p:spPr>
        <p:txBody>
          <a:bodyPr lIns="91425" tIns="91425" rIns="91425" bIns="91425" anchor="t" anchorCtr="0">
            <a:noAutofit/>
          </a:bodyPr>
          <a:lstStyle/>
          <a:p>
            <a:pPr lvl="0">
              <a:spcBef>
                <a:spcPts val="0"/>
              </a:spcBef>
              <a:buNone/>
            </a:pPr>
            <a:r>
              <a:rPr lang="en" sz="3000"/>
              <a:t>Implementing Leganto powered by SIPX with Blackboard: Lessons Learned</a:t>
            </a:r>
          </a:p>
        </p:txBody>
      </p:sp>
      <p:sp>
        <p:nvSpPr>
          <p:cNvPr id="73" name="Shape 73"/>
          <p:cNvSpPr txBox="1">
            <a:spLocks noGrp="1"/>
          </p:cNvSpPr>
          <p:nvPr>
            <p:ph type="subTitle" idx="1"/>
          </p:nvPr>
        </p:nvSpPr>
        <p:spPr>
          <a:xfrm>
            <a:off x="2390266" y="3238450"/>
            <a:ext cx="6331500" cy="1241700"/>
          </a:xfrm>
          <a:prstGeom prst="rect">
            <a:avLst/>
          </a:prstGeom>
        </p:spPr>
        <p:txBody>
          <a:bodyPr lIns="91425" tIns="91425" rIns="91425" bIns="91425" anchor="b" anchorCtr="0">
            <a:noAutofit/>
          </a:bodyPr>
          <a:lstStyle/>
          <a:p>
            <a:pPr lvl="0">
              <a:spcBef>
                <a:spcPts val="0"/>
              </a:spcBef>
              <a:buNone/>
            </a:pPr>
            <a:r>
              <a:rPr lang="en"/>
              <a:t>Blake L. Galbreath</a:t>
            </a:r>
          </a:p>
          <a:p>
            <a:pPr lvl="0">
              <a:spcBef>
                <a:spcPts val="0"/>
              </a:spcBef>
              <a:buNone/>
            </a:pPr>
            <a:r>
              <a:rPr lang="en"/>
              <a:t>Core Services Librarian</a:t>
            </a:r>
          </a:p>
          <a:p>
            <a:pPr lvl="0">
              <a:spcBef>
                <a:spcPts val="0"/>
              </a:spcBef>
              <a:buNone/>
            </a:pPr>
            <a:r>
              <a:rPr lang="en"/>
              <a:t>Washington State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Better Solution for Students</a:t>
            </a:r>
          </a:p>
        </p:txBody>
      </p:sp>
      <p:sp>
        <p:nvSpPr>
          <p:cNvPr id="124" name="Shape 124"/>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rtl="0">
              <a:spcBef>
                <a:spcPts val="0"/>
              </a:spcBef>
              <a:buClr>
                <a:schemeClr val="dk2"/>
              </a:buClr>
              <a:buSzPct val="55000"/>
              <a:buFont typeface="Arial"/>
              <a:buNone/>
            </a:pPr>
            <a:endParaRPr sz="2000"/>
          </a:p>
        </p:txBody>
      </p:sp>
      <p:pic>
        <p:nvPicPr>
          <p:cNvPr id="125" name="Shape 125"/>
          <p:cNvPicPr preferRelativeResize="0"/>
          <p:nvPr/>
        </p:nvPicPr>
        <p:blipFill>
          <a:blip r:embed="rId3">
            <a:alphaModFix/>
          </a:blip>
          <a:stretch>
            <a:fillRect/>
          </a:stretch>
        </p:blipFill>
        <p:spPr>
          <a:xfrm>
            <a:off x="3047200" y="1641750"/>
            <a:ext cx="5757424" cy="3002400"/>
          </a:xfrm>
          <a:prstGeom prst="rect">
            <a:avLst/>
          </a:prstGeom>
          <a:noFill/>
          <a:ln w="9525" cap="flat" cmpd="sng">
            <a:solidFill>
              <a:schemeClr val="dk2"/>
            </a:solidFill>
            <a:prstDash val="solid"/>
            <a:round/>
            <a:headEnd type="none" w="med" len="med"/>
            <a:tailEnd type="none" w="med" len="med"/>
          </a:ln>
        </p:spPr>
      </p:pic>
      <p:pic>
        <p:nvPicPr>
          <p:cNvPr id="126" name="Shape 126"/>
          <p:cNvPicPr preferRelativeResize="0"/>
          <p:nvPr/>
        </p:nvPicPr>
        <p:blipFill>
          <a:blip r:embed="rId4">
            <a:alphaModFix/>
          </a:blip>
          <a:stretch>
            <a:fillRect/>
          </a:stretch>
        </p:blipFill>
        <p:spPr>
          <a:xfrm>
            <a:off x="1581375" y="1211350"/>
            <a:ext cx="6214824" cy="1590675"/>
          </a:xfrm>
          <a:prstGeom prst="rect">
            <a:avLst/>
          </a:prstGeom>
          <a:noFill/>
          <a:ln w="9525" cap="flat" cmpd="sng">
            <a:solidFill>
              <a:schemeClr val="dk2"/>
            </a:solidFill>
            <a:prstDash val="solid"/>
            <a:round/>
            <a:headEnd type="none" w="med" len="med"/>
            <a:tailEnd type="none" w="med" len="me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Better Solution for Staff</a:t>
            </a:r>
          </a:p>
        </p:txBody>
      </p:sp>
      <p:sp>
        <p:nvSpPr>
          <p:cNvPr id="132" name="Shape 132"/>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Clr>
                <a:schemeClr val="dk2"/>
              </a:buClr>
              <a:buSzPct val="55000"/>
              <a:buFont typeface="Arial"/>
              <a:buNone/>
            </a:pPr>
            <a:r>
              <a:rPr lang="en" sz="2000"/>
              <a:t>Copyright mechanism in ERes was not working</a:t>
            </a:r>
          </a:p>
          <a:p>
            <a:pPr marL="457200" lvl="0" indent="-355600" rtl="0">
              <a:spcBef>
                <a:spcPts val="0"/>
              </a:spcBef>
              <a:buSzPct val="100000"/>
              <a:buChar char="★"/>
            </a:pPr>
            <a:r>
              <a:rPr lang="en" sz="2000"/>
              <a:t>Staff was clearing all copyright manually</a:t>
            </a:r>
          </a:p>
          <a:p>
            <a:pPr marL="457200" lvl="0" indent="-355600" rtl="0">
              <a:spcBef>
                <a:spcPts val="0"/>
              </a:spcBef>
              <a:buSzPct val="100000"/>
              <a:buChar char="★"/>
            </a:pPr>
            <a:r>
              <a:rPr lang="en" sz="2000"/>
              <a:t>SIPX offers more automated approach to copyright clearance</a:t>
            </a:r>
          </a:p>
          <a:p>
            <a:pPr marL="457200" lvl="0" indent="-355600" rtl="0">
              <a:spcBef>
                <a:spcPts val="0"/>
              </a:spcBef>
              <a:buSzPct val="100000"/>
              <a:buChar char="★"/>
            </a:pPr>
            <a:r>
              <a:rPr lang="en" sz="2000"/>
              <a:t>Can house all formats (electronic, print, digital, audio...) in one place.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Better Solution for Institution</a:t>
            </a:r>
          </a:p>
        </p:txBody>
      </p:sp>
      <p:sp>
        <p:nvSpPr>
          <p:cNvPr id="138" name="Shape 138"/>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rtl="0">
              <a:spcBef>
                <a:spcPts val="0"/>
              </a:spcBef>
              <a:buClr>
                <a:schemeClr val="dk2"/>
              </a:buClr>
              <a:buSzPct val="55000"/>
              <a:buFont typeface="Arial"/>
              <a:buNone/>
            </a:pPr>
            <a:r>
              <a:rPr lang="en" sz="2000"/>
              <a:t>SIPX offers cost-per-use model that hopefully saves money (still waiting on the numbers!)</a:t>
            </a:r>
          </a:p>
          <a:p>
            <a:pPr lvl="0" rtl="0">
              <a:spcBef>
                <a:spcPts val="0"/>
              </a:spcBef>
              <a:buClr>
                <a:schemeClr val="dk2"/>
              </a:buClr>
              <a:buSzPct val="55000"/>
              <a:buFont typeface="Arial"/>
              <a:buNone/>
            </a:pPr>
            <a:endParaRPr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81E32"/>
        </a:solidFill>
        <a:effectLst/>
      </p:bgPr>
    </p:bg>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06425" y="1806825"/>
            <a:ext cx="8296800" cy="1542000"/>
          </a:xfrm>
          <a:prstGeom prst="rect">
            <a:avLst/>
          </a:prstGeom>
        </p:spPr>
        <p:txBody>
          <a:bodyPr lIns="91425" tIns="91425" rIns="91425" bIns="91425" anchor="ctr" anchorCtr="0">
            <a:noAutofit/>
          </a:bodyPr>
          <a:lstStyle/>
          <a:p>
            <a:pPr lvl="0" rtl="0">
              <a:spcBef>
                <a:spcPts val="0"/>
              </a:spcBef>
              <a:buNone/>
            </a:pPr>
            <a:r>
              <a:rPr lang="en"/>
              <a:t>Implementation hiccups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283103" y="712140"/>
            <a:ext cx="6244200" cy="3835500"/>
          </a:xfrm>
          <a:prstGeom prst="rect">
            <a:avLst/>
          </a:prstGeom>
        </p:spPr>
        <p:txBody>
          <a:bodyPr lIns="91425" tIns="91425" rIns="91425" bIns="91425" anchor="ctr" anchorCtr="0">
            <a:noAutofit/>
          </a:bodyPr>
          <a:lstStyle/>
          <a:p>
            <a:pPr lvl="0" rtl="0">
              <a:spcBef>
                <a:spcPts val="0"/>
              </a:spcBef>
              <a:buNone/>
            </a:pPr>
            <a:r>
              <a:rPr lang="en"/>
              <a:t>Blackboard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View as Student</a:t>
            </a:r>
          </a:p>
        </p:txBody>
      </p:sp>
      <p:sp>
        <p:nvSpPr>
          <p:cNvPr id="154" name="Shape 154"/>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None/>
            </a:pPr>
            <a:r>
              <a:rPr lang="en" sz="2000"/>
              <a:t>In general, troubleshooting Leganto is a little difficult.</a:t>
            </a:r>
          </a:p>
          <a:p>
            <a:pPr lvl="0">
              <a:spcBef>
                <a:spcPts val="0"/>
              </a:spcBef>
              <a:buNone/>
            </a:pPr>
            <a:r>
              <a:rPr lang="en" sz="2000"/>
              <a:t>1) Alma roles</a:t>
            </a:r>
          </a:p>
          <a:p>
            <a:pPr lvl="0" rtl="0">
              <a:spcBef>
                <a:spcPts val="0"/>
              </a:spcBef>
              <a:buNone/>
            </a:pPr>
            <a:r>
              <a:rPr lang="en" sz="2000"/>
              <a:t>2) Need to work with Blackboard and/or Registrar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Clr>
                <a:schemeClr val="dk2"/>
              </a:buClr>
              <a:buSzPct val="36666"/>
              <a:buFont typeface="Arial"/>
              <a:buNone/>
            </a:pPr>
            <a:r>
              <a:rPr lang="en"/>
              <a:t>View as Student</a:t>
            </a:r>
          </a:p>
        </p:txBody>
      </p:sp>
      <p:sp>
        <p:nvSpPr>
          <p:cNvPr id="160" name="Shape 160"/>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rtl="0">
              <a:spcBef>
                <a:spcPts val="0"/>
              </a:spcBef>
              <a:buNone/>
            </a:pPr>
            <a:r>
              <a:rPr lang="en" sz="2000" u="sng">
                <a:solidFill>
                  <a:schemeClr val="hlink"/>
                </a:solidFill>
                <a:hlinkClick r:id="rId3"/>
              </a:rPr>
              <a:t>Alma roles</a:t>
            </a:r>
          </a:p>
          <a:p>
            <a:pPr lvl="0">
              <a:spcBef>
                <a:spcPts val="0"/>
              </a:spcBef>
              <a:buNone/>
            </a:pPr>
            <a:r>
              <a:rPr lang="en" sz="2000"/>
              <a:t>You need Course Reserves (or Fulfillment) roles to access courses and reading lists from Alma.</a:t>
            </a:r>
          </a:p>
          <a:p>
            <a:pPr lvl="0" rtl="0">
              <a:spcBef>
                <a:spcPts val="0"/>
              </a:spcBef>
              <a:buNone/>
            </a:pPr>
            <a:r>
              <a:rPr lang="en" sz="2000"/>
              <a:t>However, having Course Reserves (or Fulfillment) roles prevents you from viewing the reading list from student perspective.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Clr>
                <a:schemeClr val="dk2"/>
              </a:buClr>
              <a:buSzPct val="36666"/>
              <a:buFont typeface="Arial"/>
              <a:buNone/>
            </a:pPr>
            <a:r>
              <a:rPr lang="en"/>
              <a:t>View as Student</a:t>
            </a:r>
          </a:p>
        </p:txBody>
      </p:sp>
      <p:sp>
        <p:nvSpPr>
          <p:cNvPr id="166" name="Shape 166"/>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rtl="0">
              <a:spcBef>
                <a:spcPts val="0"/>
              </a:spcBef>
              <a:buClr>
                <a:schemeClr val="dk2"/>
              </a:buClr>
              <a:buSzPct val="55000"/>
              <a:buFont typeface="Arial"/>
              <a:buNone/>
            </a:pPr>
            <a:r>
              <a:rPr lang="en" sz="2000"/>
              <a:t>Ideally</a:t>
            </a:r>
          </a:p>
          <a:p>
            <a:pPr lvl="0">
              <a:spcBef>
                <a:spcPts val="0"/>
              </a:spcBef>
              <a:buNone/>
            </a:pPr>
            <a:r>
              <a:rPr lang="en" sz="2000"/>
              <a:t>You would have a demo patron account that can authenticate via Central IT authentication method</a:t>
            </a:r>
          </a:p>
          <a:p>
            <a:pPr lvl="0">
              <a:spcBef>
                <a:spcPts val="0"/>
              </a:spcBef>
              <a:buNone/>
            </a:pPr>
            <a:r>
              <a:rPr lang="en" sz="2000"/>
              <a:t>AND</a:t>
            </a:r>
          </a:p>
          <a:p>
            <a:pPr lvl="0">
              <a:spcBef>
                <a:spcPts val="0"/>
              </a:spcBef>
              <a:buClr>
                <a:schemeClr val="dk2"/>
              </a:buClr>
              <a:buSzPct val="55000"/>
              <a:buFont typeface="Arial"/>
              <a:buNone/>
            </a:pPr>
            <a:r>
              <a:rPr lang="en" sz="2000"/>
              <a:t>have Registrar add account to every Leganto course.</a:t>
            </a:r>
          </a:p>
          <a:p>
            <a:pPr lvl="0" rtl="0">
              <a:spcBef>
                <a:spcPts val="0"/>
              </a:spcBef>
              <a:buClr>
                <a:schemeClr val="dk2"/>
              </a:buClr>
              <a:buSzPct val="55000"/>
              <a:buFont typeface="Arial"/>
              <a:buNone/>
            </a:pPr>
            <a:r>
              <a:rPr lang="en" sz="2000"/>
              <a:t>Unfortunately, this was not an option for us.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Clr>
                <a:schemeClr val="dk2"/>
              </a:buClr>
              <a:buSzPct val="36666"/>
              <a:buFont typeface="Arial"/>
              <a:buNone/>
            </a:pPr>
            <a:r>
              <a:rPr lang="en"/>
              <a:t>View as Student</a:t>
            </a:r>
          </a:p>
        </p:txBody>
      </p:sp>
      <p:sp>
        <p:nvSpPr>
          <p:cNvPr id="172" name="Shape 172"/>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rtl="0">
              <a:spcBef>
                <a:spcPts val="0"/>
              </a:spcBef>
              <a:buNone/>
            </a:pPr>
            <a:r>
              <a:rPr lang="en" sz="2000"/>
              <a:t>Workaround #1</a:t>
            </a:r>
          </a:p>
          <a:p>
            <a:pPr lvl="0">
              <a:spcBef>
                <a:spcPts val="0"/>
              </a:spcBef>
              <a:buNone/>
            </a:pPr>
            <a:r>
              <a:rPr lang="en" sz="2000"/>
              <a:t>Strip your Alma account of Course Reserves and Fulfillment roles. Authenticate via </a:t>
            </a:r>
            <a:r>
              <a:rPr lang="en" sz="2000" u="sng">
                <a:solidFill>
                  <a:schemeClr val="hlink"/>
                </a:solidFill>
                <a:hlinkClick r:id="rId3"/>
              </a:rPr>
              <a:t>permalink</a:t>
            </a:r>
            <a:r>
              <a:rPr lang="en" sz="2000"/>
              <a:t>.</a:t>
            </a:r>
          </a:p>
          <a:p>
            <a:pPr lvl="0" rtl="0">
              <a:spcBef>
                <a:spcPts val="0"/>
              </a:spcBef>
              <a:buNone/>
            </a:pPr>
            <a:r>
              <a:rPr lang="en" sz="2000"/>
              <a:t>Obviously, you will have to go back and forth with this approach.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Clr>
                <a:schemeClr val="dk2"/>
              </a:buClr>
              <a:buSzPct val="36666"/>
              <a:buFont typeface="Arial"/>
              <a:buNone/>
            </a:pPr>
            <a:r>
              <a:rPr lang="en"/>
              <a:t>View as Student</a:t>
            </a:r>
          </a:p>
        </p:txBody>
      </p:sp>
      <p:sp>
        <p:nvSpPr>
          <p:cNvPr id="184" name="Shape 184"/>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Clr>
                <a:schemeClr val="dk2"/>
              </a:buClr>
              <a:buSzPct val="55000"/>
              <a:buFont typeface="Arial"/>
              <a:buNone/>
            </a:pPr>
            <a:r>
              <a:rPr lang="en" sz="2000" dirty="0"/>
              <a:t>Workaround #2</a:t>
            </a:r>
          </a:p>
          <a:p>
            <a:pPr lvl="0">
              <a:spcBef>
                <a:spcPts val="0"/>
              </a:spcBef>
              <a:buNone/>
            </a:pPr>
            <a:r>
              <a:rPr lang="en" sz="2000" dirty="0"/>
              <a:t>Ask permission of instructor and Registrar to be added to course officially.</a:t>
            </a:r>
          </a:p>
          <a:p>
            <a:pPr lvl="0">
              <a:spcBef>
                <a:spcPts val="0"/>
              </a:spcBef>
              <a:buNone/>
            </a:pPr>
            <a:r>
              <a:rPr lang="en" sz="2000" dirty="0"/>
              <a:t>This gives the best approximation of what a student will see.</a:t>
            </a:r>
          </a:p>
          <a:p>
            <a:pPr lvl="0" rtl="0">
              <a:spcBef>
                <a:spcPts val="0"/>
              </a:spcBef>
              <a:buNone/>
            </a:pPr>
            <a:r>
              <a:rPr lang="en" sz="2000" dirty="0"/>
              <a:t>You will then also see alerts from the class if a resource is not working.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a:spcBef>
                <a:spcPts val="0"/>
              </a:spcBef>
              <a:buNone/>
            </a:pPr>
            <a:r>
              <a:rPr lang="en"/>
              <a:t>Overview</a:t>
            </a:r>
          </a:p>
        </p:txBody>
      </p:sp>
      <p:sp>
        <p:nvSpPr>
          <p:cNvPr id="79" name="Shape 79"/>
          <p:cNvSpPr txBox="1">
            <a:spLocks noGrp="1"/>
          </p:cNvSpPr>
          <p:nvPr>
            <p:ph type="body" idx="1"/>
          </p:nvPr>
        </p:nvSpPr>
        <p:spPr>
          <a:xfrm>
            <a:off x="2410112" y="1595775"/>
            <a:ext cx="6321600" cy="3002399"/>
          </a:xfrm>
          <a:prstGeom prst="rect">
            <a:avLst/>
          </a:prstGeom>
          <a:ln>
            <a:noFill/>
          </a:ln>
        </p:spPr>
        <p:txBody>
          <a:bodyPr lIns="91425" tIns="91425" rIns="91425" bIns="91425" anchor="t" anchorCtr="0">
            <a:noAutofit/>
          </a:bodyPr>
          <a:lstStyle/>
          <a:p>
            <a:pPr lvl="0">
              <a:spcBef>
                <a:spcPts val="0"/>
              </a:spcBef>
              <a:buNone/>
            </a:pPr>
            <a:r>
              <a:rPr lang="en" sz="2000"/>
              <a:t>Background Information</a:t>
            </a:r>
          </a:p>
          <a:p>
            <a:pPr marL="457200" lvl="0" indent="-355600">
              <a:spcBef>
                <a:spcPts val="0"/>
              </a:spcBef>
              <a:buSzPct val="100000"/>
              <a:buChar char="★"/>
            </a:pPr>
            <a:r>
              <a:rPr lang="en" sz="2000"/>
              <a:t>Why Leganto for WSU?</a:t>
            </a:r>
          </a:p>
          <a:p>
            <a:pPr lvl="0">
              <a:spcBef>
                <a:spcPts val="0"/>
              </a:spcBef>
              <a:buNone/>
            </a:pPr>
            <a:r>
              <a:rPr lang="en" sz="2000"/>
              <a:t>Implementation Hiccups</a:t>
            </a:r>
          </a:p>
          <a:p>
            <a:pPr marL="457200" lvl="0" indent="-355600" rtl="0">
              <a:spcBef>
                <a:spcPts val="0"/>
              </a:spcBef>
              <a:buSzPct val="100000"/>
              <a:buChar char="★"/>
            </a:pPr>
            <a:r>
              <a:rPr lang="en" sz="2000"/>
              <a:t>Blackboard and SIPX</a:t>
            </a:r>
          </a:p>
          <a:p>
            <a:pPr lvl="0">
              <a:spcBef>
                <a:spcPts val="0"/>
              </a:spcBef>
              <a:buNone/>
            </a:pPr>
            <a:r>
              <a:rPr lang="en" sz="2000"/>
              <a:t>Rollout and Promotion</a:t>
            </a:r>
          </a:p>
          <a:p>
            <a:pPr lvl="0">
              <a:spcBef>
                <a:spcPts val="0"/>
              </a:spcBef>
              <a:buNone/>
            </a:pPr>
            <a:r>
              <a:rPr lang="en" sz="2000"/>
              <a:t>Overall Experience</a:t>
            </a:r>
          </a:p>
          <a:p>
            <a:pPr lvl="0">
              <a:spcBef>
                <a:spcPts val="0"/>
              </a:spcBef>
              <a:buNone/>
            </a:pPr>
            <a:endParaRPr sz="2000"/>
          </a:p>
          <a:p>
            <a:pPr lvl="0">
              <a:spcBef>
                <a:spcPts val="0"/>
              </a:spcBef>
              <a:buNone/>
            </a:pPr>
            <a:endParaRPr sz="2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Clr>
                <a:schemeClr val="dk2"/>
              </a:buClr>
              <a:buSzPct val="36666"/>
              <a:buFont typeface="Arial"/>
              <a:buNone/>
            </a:pPr>
            <a:r>
              <a:rPr lang="en"/>
              <a:t>View as Student</a:t>
            </a:r>
          </a:p>
        </p:txBody>
      </p:sp>
      <p:sp>
        <p:nvSpPr>
          <p:cNvPr id="178" name="Shape 178"/>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rtl="0">
              <a:spcBef>
                <a:spcPts val="0"/>
              </a:spcBef>
              <a:buNone/>
            </a:pPr>
            <a:r>
              <a:rPr lang="en" sz="2000" dirty="0"/>
              <a:t>Workaround #3</a:t>
            </a:r>
          </a:p>
          <a:p>
            <a:pPr lvl="0">
              <a:spcBef>
                <a:spcPts val="0"/>
              </a:spcBef>
              <a:buClr>
                <a:schemeClr val="dk2"/>
              </a:buClr>
              <a:buSzPct val="55000"/>
              <a:buFont typeface="Arial"/>
              <a:buNone/>
            </a:pPr>
            <a:r>
              <a:rPr lang="en" sz="2000" dirty="0"/>
              <a:t>Create demo patron account in Alma.</a:t>
            </a:r>
          </a:p>
          <a:p>
            <a:pPr lvl="0">
              <a:spcBef>
                <a:spcPts val="0"/>
              </a:spcBef>
              <a:buClr>
                <a:schemeClr val="dk2"/>
              </a:buClr>
              <a:buSzPct val="55000"/>
              <a:buFont typeface="Arial"/>
              <a:buNone/>
            </a:pPr>
            <a:r>
              <a:rPr lang="en" sz="2000" dirty="0"/>
              <a:t>Demo account should have only PATRON role and must be an EXTERNAL user.</a:t>
            </a:r>
          </a:p>
          <a:p>
            <a:pPr lvl="0">
              <a:spcBef>
                <a:spcPts val="0"/>
              </a:spcBef>
              <a:buClr>
                <a:schemeClr val="dk2"/>
              </a:buClr>
              <a:buSzPct val="55000"/>
              <a:buFont typeface="Arial"/>
              <a:buNone/>
            </a:pPr>
            <a:r>
              <a:rPr lang="en" sz="2000" dirty="0"/>
              <a:t>Have BB Admin add matching account to Leganto courses </a:t>
            </a:r>
            <a:r>
              <a:rPr lang="en" sz="2000" u="sng" dirty="0">
                <a:solidFill>
                  <a:schemeClr val="hlink"/>
                </a:solidFill>
                <a:hlinkClick r:id="rId3"/>
              </a:rPr>
              <a:t>via non Central IT authentication</a:t>
            </a:r>
            <a:r>
              <a:rPr lang="en" sz="2000" dirty="0"/>
              <a:t>.</a:t>
            </a:r>
          </a:p>
          <a:p>
            <a:pPr lvl="0" rtl="0">
              <a:spcBef>
                <a:spcPts val="0"/>
              </a:spcBef>
              <a:buClr>
                <a:schemeClr val="dk2"/>
              </a:buClr>
              <a:buSzPct val="55000"/>
              <a:buFont typeface="Arial"/>
              <a:buNone/>
            </a:pPr>
            <a:endParaRPr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View as Student</a:t>
            </a:r>
          </a:p>
        </p:txBody>
      </p:sp>
      <p:sp>
        <p:nvSpPr>
          <p:cNvPr id="190" name="Shape 190"/>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rtl="0">
              <a:spcBef>
                <a:spcPts val="0"/>
              </a:spcBef>
              <a:buNone/>
            </a:pPr>
            <a:r>
              <a:rPr lang="en" sz="2000"/>
              <a:t>Why not use</a:t>
            </a:r>
            <a:r>
              <a:rPr lang="en" sz="2000" b="1" i="1"/>
              <a:t> Student View</a:t>
            </a:r>
            <a:r>
              <a:rPr lang="en" sz="2000"/>
              <a:t> in Blackboard?</a:t>
            </a:r>
          </a:p>
          <a:p>
            <a:pPr lvl="0" rtl="0">
              <a:spcBef>
                <a:spcPts val="0"/>
              </a:spcBef>
              <a:buNone/>
            </a:pPr>
            <a:r>
              <a:rPr lang="en" sz="2000"/>
              <a:t>Student View creates a temporary Blackboard account that does not exist in Alma.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Clr>
                <a:schemeClr val="dk2"/>
              </a:buClr>
              <a:buSzPct val="36666"/>
              <a:buFont typeface="Arial"/>
              <a:buNone/>
            </a:pPr>
            <a:r>
              <a:rPr lang="en"/>
              <a:t>View as Student</a:t>
            </a:r>
          </a:p>
        </p:txBody>
      </p:sp>
      <p:sp>
        <p:nvSpPr>
          <p:cNvPr id="196" name="Shape 196"/>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None/>
            </a:pPr>
            <a:r>
              <a:rPr lang="en" sz="1700"/>
              <a:t>Idea Exchange:</a:t>
            </a:r>
          </a:p>
          <a:p>
            <a:pPr lvl="0">
              <a:spcBef>
                <a:spcPts val="0"/>
              </a:spcBef>
              <a:spcAft>
                <a:spcPts val="0"/>
              </a:spcAft>
              <a:buNone/>
            </a:pPr>
            <a:r>
              <a:rPr lang="en" sz="1700" b="1">
                <a:solidFill>
                  <a:srgbClr val="292C33"/>
                </a:solidFill>
                <a:highlight>
                  <a:srgbClr val="FFFFFF"/>
                </a:highlight>
              </a:rPr>
              <a:t>Incorporate Blackboard Student View into LTI Integration</a:t>
            </a:r>
          </a:p>
          <a:p>
            <a:pPr lvl="0" rtl="0">
              <a:lnSpc>
                <a:spcPct val="140000"/>
              </a:lnSpc>
              <a:spcBef>
                <a:spcPts val="0"/>
              </a:spcBef>
              <a:spcAft>
                <a:spcPts val="3800"/>
              </a:spcAft>
              <a:buClr>
                <a:schemeClr val="dk2"/>
              </a:buClr>
              <a:buSzPct val="64705"/>
              <a:buFont typeface="Arial"/>
              <a:buNone/>
            </a:pPr>
            <a:r>
              <a:rPr lang="en" sz="1700">
                <a:solidFill>
                  <a:srgbClr val="292C33"/>
                </a:solidFill>
                <a:highlight>
                  <a:srgbClr val="FFFFFF"/>
                </a:highlight>
              </a:rPr>
              <a:t>Currently, the Blackboard LTI integration does not allow instructors to use Student View to see reading lists from the student's perspective. (Doing so results in error: 400 Unknown user id.) Please allow the temporary student that is created in Blackboard to be created in Alma, thereby enabling Student View.</a:t>
            </a:r>
          </a:p>
        </p:txBody>
      </p:sp>
      <p:pic>
        <p:nvPicPr>
          <p:cNvPr id="197" name="Shape 197" descr="light-on.png"/>
          <p:cNvPicPr preferRelativeResize="0"/>
          <p:nvPr/>
        </p:nvPicPr>
        <p:blipFill>
          <a:blip r:embed="rId3">
            <a:alphaModFix/>
          </a:blip>
          <a:stretch>
            <a:fillRect/>
          </a:stretch>
        </p:blipFill>
        <p:spPr>
          <a:xfrm>
            <a:off x="433075" y="3545625"/>
            <a:ext cx="1143000" cy="10858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Blackboard Course IDs</a:t>
            </a:r>
          </a:p>
        </p:txBody>
      </p:sp>
      <p:sp>
        <p:nvSpPr>
          <p:cNvPr id="203" name="Shape 203"/>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None/>
            </a:pPr>
            <a:r>
              <a:rPr lang="en" sz="2000"/>
              <a:t>Course IDs need to match exactly between Blackboard and Alma.</a:t>
            </a:r>
          </a:p>
          <a:p>
            <a:pPr lvl="0">
              <a:spcBef>
                <a:spcPts val="0"/>
              </a:spcBef>
              <a:buNone/>
            </a:pPr>
            <a:r>
              <a:rPr lang="en" sz="2000"/>
              <a:t>I initially used incorrect capitalization (e.g., 2017-spri-ONLIN-HISTORY-305-5817-LEC).</a:t>
            </a:r>
          </a:p>
          <a:p>
            <a:pPr lvl="0" rtl="0">
              <a:spcBef>
                <a:spcPts val="0"/>
              </a:spcBef>
              <a:buNone/>
            </a:pPr>
            <a:r>
              <a:rPr lang="en" sz="2000"/>
              <a:t>Easy workaround for this is to add correct Course ID to Searchable IDs field.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Blackboard Course IDs</a:t>
            </a:r>
          </a:p>
        </p:txBody>
      </p:sp>
      <p:sp>
        <p:nvSpPr>
          <p:cNvPr id="209" name="Shape 209"/>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None/>
            </a:pPr>
            <a:r>
              <a:rPr lang="en" sz="2000"/>
              <a:t>Also problematic, is the fact that course IDs can be merged by the Registrar or by the Instructor.</a:t>
            </a:r>
          </a:p>
          <a:p>
            <a:pPr lvl="0" rtl="0">
              <a:spcBef>
                <a:spcPts val="0"/>
              </a:spcBef>
              <a:buNone/>
            </a:pPr>
            <a:endParaRPr sz="2000"/>
          </a:p>
        </p:txBody>
      </p:sp>
      <p:pic>
        <p:nvPicPr>
          <p:cNvPr id="210" name="Shape 210" descr="Merging Issue.PNG"/>
          <p:cNvPicPr preferRelativeResize="0"/>
          <p:nvPr/>
        </p:nvPicPr>
        <p:blipFill>
          <a:blip r:embed="rId3">
            <a:alphaModFix/>
          </a:blip>
          <a:stretch>
            <a:fillRect/>
          </a:stretch>
        </p:blipFill>
        <p:spPr>
          <a:xfrm>
            <a:off x="2176174" y="2513575"/>
            <a:ext cx="6729598" cy="2149275"/>
          </a:xfrm>
          <a:prstGeom prst="rect">
            <a:avLst/>
          </a:prstGeom>
          <a:noFill/>
          <a:ln w="19050" cap="flat" cmpd="sng">
            <a:solidFill>
              <a:schemeClr val="dk2"/>
            </a:solidFill>
            <a:prstDash val="solid"/>
            <a:round/>
            <a:headEnd type="none" w="med" len="med"/>
            <a:tailEnd type="none" w="med" len="me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Blackboard Course IDs</a:t>
            </a:r>
          </a:p>
        </p:txBody>
      </p:sp>
      <p:sp>
        <p:nvSpPr>
          <p:cNvPr id="216" name="Shape 216"/>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Clr>
                <a:schemeClr val="dk2"/>
              </a:buClr>
              <a:buSzPct val="55000"/>
              <a:buFont typeface="Arial"/>
              <a:buNone/>
            </a:pPr>
            <a:r>
              <a:rPr lang="en" sz="2000"/>
              <a:t>2017-SPRI-ONLIN-MUS-265-6178-LEC		vs.</a:t>
            </a:r>
          </a:p>
          <a:p>
            <a:pPr lvl="0">
              <a:spcBef>
                <a:spcPts val="0"/>
              </a:spcBef>
              <a:buClr>
                <a:schemeClr val="dk2"/>
              </a:buClr>
              <a:buSzPct val="55000"/>
              <a:buFont typeface="Arial"/>
              <a:buNone/>
            </a:pPr>
            <a:r>
              <a:rPr lang="en" sz="2000"/>
              <a:t>ROSTER-2017-SPRI-ONLIN-MUS-265-6178-LEC</a:t>
            </a:r>
          </a:p>
          <a:p>
            <a:pPr lvl="0">
              <a:spcBef>
                <a:spcPts val="0"/>
              </a:spcBef>
              <a:buNone/>
            </a:pPr>
            <a:r>
              <a:rPr lang="en" sz="2000"/>
              <a:t>There are also Parent Course IDs and Child Course IDs in Blackboard.</a:t>
            </a:r>
          </a:p>
          <a:p>
            <a:pPr lvl="0">
              <a:spcBef>
                <a:spcPts val="0"/>
              </a:spcBef>
              <a:buNone/>
            </a:pPr>
            <a:r>
              <a:rPr lang="en" sz="2000"/>
              <a:t>You need to map the correct parameters to ensure that the correct ID is being sent to Alma.</a:t>
            </a:r>
          </a:p>
          <a:p>
            <a:pPr lvl="0" rtl="0">
              <a:spcBef>
                <a:spcPts val="0"/>
              </a:spcBef>
              <a:buNone/>
            </a:pPr>
            <a:endParaRPr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Blackboard Course IDs</a:t>
            </a:r>
          </a:p>
        </p:txBody>
      </p:sp>
      <p:sp>
        <p:nvSpPr>
          <p:cNvPr id="222" name="Shape 222"/>
          <p:cNvSpPr txBox="1">
            <a:spLocks noGrp="1"/>
          </p:cNvSpPr>
          <p:nvPr>
            <p:ph type="body" idx="1"/>
          </p:nvPr>
        </p:nvSpPr>
        <p:spPr>
          <a:xfrm>
            <a:off x="2400262" y="1564125"/>
            <a:ext cx="6321600" cy="3002399"/>
          </a:xfrm>
          <a:prstGeom prst="rect">
            <a:avLst/>
          </a:prstGeom>
        </p:spPr>
        <p:txBody>
          <a:bodyPr lIns="91425" tIns="91425" rIns="91425" bIns="91425" anchor="t" anchorCtr="0">
            <a:noAutofit/>
          </a:bodyPr>
          <a:lstStyle/>
          <a:p>
            <a:pPr lvl="0">
              <a:spcBef>
                <a:spcPts val="0"/>
              </a:spcBef>
              <a:buNone/>
            </a:pPr>
            <a:r>
              <a:rPr lang="en" sz="1600"/>
              <a:t>Idea Exchange:</a:t>
            </a:r>
          </a:p>
          <a:p>
            <a:pPr lvl="0" rtl="0">
              <a:spcBef>
                <a:spcPts val="0"/>
              </a:spcBef>
              <a:spcAft>
                <a:spcPts val="0"/>
              </a:spcAft>
              <a:buNone/>
            </a:pPr>
            <a:r>
              <a:rPr lang="en" sz="1600" b="1"/>
              <a:t>Allow LTI Integration to Pass Course ID from LMS and Create Course in Alma</a:t>
            </a:r>
            <a:br>
              <a:rPr lang="en" sz="1600"/>
            </a:br>
            <a:r>
              <a:rPr lang="en" sz="1600"/>
              <a:t>Due to course merging, the Course ID in the LMS is not always obvious. Please allow the LTI integration to pass the Course ID from the LMS and automatically create the course in Alma. This would occur when the instructor adds/creates the LTI integration in the LMS and initiates the link. Of course, manual course creation on the library side should always be possible as well.</a:t>
            </a:r>
          </a:p>
        </p:txBody>
      </p:sp>
      <p:pic>
        <p:nvPicPr>
          <p:cNvPr id="223" name="Shape 223" descr="light-on.png"/>
          <p:cNvPicPr preferRelativeResize="0"/>
          <p:nvPr/>
        </p:nvPicPr>
        <p:blipFill>
          <a:blip r:embed="rId3">
            <a:alphaModFix/>
          </a:blip>
          <a:stretch>
            <a:fillRect/>
          </a:stretch>
        </p:blipFill>
        <p:spPr>
          <a:xfrm>
            <a:off x="433075" y="3545625"/>
            <a:ext cx="1143000" cy="108585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283103" y="712140"/>
            <a:ext cx="6244200" cy="3835500"/>
          </a:xfrm>
          <a:prstGeom prst="rect">
            <a:avLst/>
          </a:prstGeom>
        </p:spPr>
        <p:txBody>
          <a:bodyPr lIns="91425" tIns="91425" rIns="91425" bIns="91425" anchor="ctr" anchorCtr="0">
            <a:noAutofit/>
          </a:bodyPr>
          <a:lstStyle/>
          <a:p>
            <a:pPr lvl="0" rtl="0">
              <a:spcBef>
                <a:spcPts val="0"/>
              </a:spcBef>
              <a:buNone/>
            </a:pPr>
            <a:r>
              <a:rPr lang="en"/>
              <a:t>SIPX</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Pretty Smooth Sailing</a:t>
            </a:r>
          </a:p>
        </p:txBody>
      </p:sp>
      <p:sp>
        <p:nvSpPr>
          <p:cNvPr id="234" name="Shape 234"/>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None/>
            </a:pPr>
            <a:r>
              <a:rPr lang="en" sz="2000"/>
              <a:t>But, do check all of your links!</a:t>
            </a:r>
          </a:p>
          <a:p>
            <a:pPr lvl="0">
              <a:spcBef>
                <a:spcPts val="0"/>
              </a:spcBef>
              <a:buNone/>
            </a:pPr>
            <a:r>
              <a:rPr lang="en" sz="2000"/>
              <a:t>However feasible this is.</a:t>
            </a:r>
          </a:p>
          <a:p>
            <a:pPr lvl="0" rtl="0">
              <a:spcBef>
                <a:spcPts val="0"/>
              </a:spcBef>
              <a:buNone/>
            </a:pPr>
            <a:r>
              <a:rPr lang="en" sz="2000"/>
              <a:t>There were a few injection issues (SIPX to Alma) in the beginning, but nothing we could have prevented.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SIPX is Not Magic</a:t>
            </a:r>
          </a:p>
        </p:txBody>
      </p:sp>
      <p:sp>
        <p:nvSpPr>
          <p:cNvPr id="240" name="Shape 240"/>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None/>
            </a:pPr>
            <a:r>
              <a:rPr lang="en" sz="2000"/>
              <a:t>Too bad!</a:t>
            </a:r>
          </a:p>
          <a:p>
            <a:pPr lvl="0">
              <a:spcBef>
                <a:spcPts val="0"/>
              </a:spcBef>
              <a:buNone/>
            </a:pPr>
            <a:r>
              <a:rPr lang="en" sz="2000"/>
              <a:t>I had the misconception that everything was going to be automated.</a:t>
            </a:r>
          </a:p>
          <a:p>
            <a:pPr lvl="0" rtl="0">
              <a:spcBef>
                <a:spcPts val="0"/>
              </a:spcBef>
              <a:buClr>
                <a:schemeClr val="dk2"/>
              </a:buClr>
              <a:buSzPct val="55000"/>
              <a:buFont typeface="Arial"/>
              <a:buNone/>
            </a:pPr>
            <a:r>
              <a:rPr lang="en" sz="2000"/>
              <a:t>However, there is still the possibility for manual intervention when publishers don’t allow automated copyright clearance.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81E32"/>
        </a:solidFill>
        <a:effectLst/>
      </p:bgPr>
    </p:bg>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406425" y="1806825"/>
            <a:ext cx="8296800" cy="1542000"/>
          </a:xfrm>
          <a:prstGeom prst="rect">
            <a:avLst/>
          </a:prstGeom>
        </p:spPr>
        <p:txBody>
          <a:bodyPr lIns="91425" tIns="91425" rIns="91425" bIns="91425" anchor="ctr" anchorCtr="0">
            <a:noAutofit/>
          </a:bodyPr>
          <a:lstStyle/>
          <a:p>
            <a:pPr lvl="0">
              <a:spcBef>
                <a:spcPts val="0"/>
              </a:spcBef>
              <a:buNone/>
            </a:pPr>
            <a:r>
              <a:rPr lang="en"/>
              <a:t>Background information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981E32"/>
        </a:solidFill>
        <a:effectLst/>
      </p:bgPr>
    </p:bg>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406425" y="1806825"/>
            <a:ext cx="8296800" cy="1542000"/>
          </a:xfrm>
          <a:prstGeom prst="rect">
            <a:avLst/>
          </a:prstGeom>
        </p:spPr>
        <p:txBody>
          <a:bodyPr lIns="91425" tIns="91425" rIns="91425" bIns="91425" anchor="ctr" anchorCtr="0">
            <a:noAutofit/>
          </a:bodyPr>
          <a:lstStyle/>
          <a:p>
            <a:pPr lvl="0" rtl="0">
              <a:spcBef>
                <a:spcPts val="0"/>
              </a:spcBef>
              <a:buNone/>
            </a:pPr>
            <a:r>
              <a:rPr lang="en"/>
              <a:t>Rollout and promotion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Communication</a:t>
            </a:r>
          </a:p>
        </p:txBody>
      </p:sp>
      <p:sp>
        <p:nvSpPr>
          <p:cNvPr id="251" name="Shape 251"/>
          <p:cNvSpPr txBox="1">
            <a:spLocks noGrp="1"/>
          </p:cNvSpPr>
          <p:nvPr>
            <p:ph type="body" idx="1"/>
          </p:nvPr>
        </p:nvSpPr>
        <p:spPr>
          <a:xfrm>
            <a:off x="2410112" y="1595775"/>
            <a:ext cx="6321600" cy="3002399"/>
          </a:xfrm>
          <a:prstGeom prst="rect">
            <a:avLst/>
          </a:prstGeom>
          <a:ln>
            <a:noFill/>
          </a:ln>
        </p:spPr>
        <p:txBody>
          <a:bodyPr lIns="91425" tIns="91425" rIns="91425" bIns="91425" anchor="t" anchorCtr="0">
            <a:noAutofit/>
          </a:bodyPr>
          <a:lstStyle/>
          <a:p>
            <a:pPr lvl="0">
              <a:spcBef>
                <a:spcPts val="0"/>
              </a:spcBef>
              <a:buNone/>
            </a:pPr>
            <a:r>
              <a:rPr lang="en" sz="2000"/>
              <a:t>Contact instructors ahead of time… but not too far ahead of time. It’s a careful dance.</a:t>
            </a:r>
          </a:p>
          <a:p>
            <a:pPr lvl="0">
              <a:spcBef>
                <a:spcPts val="0"/>
              </a:spcBef>
              <a:buNone/>
            </a:pPr>
            <a:r>
              <a:rPr lang="en" sz="2000"/>
              <a:t>Originally, I was relying on someone as a go-between. We had no volunteers.</a:t>
            </a:r>
          </a:p>
          <a:p>
            <a:pPr lvl="0" rtl="0">
              <a:spcBef>
                <a:spcPts val="0"/>
              </a:spcBef>
              <a:buNone/>
            </a:pPr>
            <a:r>
              <a:rPr lang="en" sz="2000"/>
              <a:t>I sent emails to instructors individually, and I received a much better response rate.</a:t>
            </a:r>
          </a:p>
          <a:p>
            <a:pPr lvl="0" rtl="0">
              <a:spcBef>
                <a:spcPts val="0"/>
              </a:spcBef>
              <a:buNone/>
            </a:pPr>
            <a:endParaRPr sz="2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Shape 256"/>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Communication</a:t>
            </a:r>
          </a:p>
        </p:txBody>
      </p:sp>
      <p:sp>
        <p:nvSpPr>
          <p:cNvPr id="257" name="Shape 257"/>
          <p:cNvSpPr txBox="1">
            <a:spLocks noGrp="1"/>
          </p:cNvSpPr>
          <p:nvPr>
            <p:ph type="body" idx="1"/>
          </p:nvPr>
        </p:nvSpPr>
        <p:spPr>
          <a:xfrm>
            <a:off x="2410112" y="1595775"/>
            <a:ext cx="6321600" cy="3002399"/>
          </a:xfrm>
          <a:prstGeom prst="rect">
            <a:avLst/>
          </a:prstGeom>
          <a:ln>
            <a:noFill/>
          </a:ln>
        </p:spPr>
        <p:txBody>
          <a:bodyPr lIns="91425" tIns="91425" rIns="91425" bIns="91425" anchor="t" anchorCtr="0">
            <a:noAutofit/>
          </a:bodyPr>
          <a:lstStyle/>
          <a:p>
            <a:pPr lvl="0" rtl="0">
              <a:spcBef>
                <a:spcPts val="0"/>
              </a:spcBef>
              <a:buNone/>
            </a:pPr>
            <a:r>
              <a:rPr lang="en" sz="2000"/>
              <a:t>You need to get Instructors to add LTI link to their Blackboard space.</a:t>
            </a:r>
          </a:p>
          <a:p>
            <a:pPr lvl="0">
              <a:spcBef>
                <a:spcPts val="0"/>
              </a:spcBef>
              <a:buNone/>
            </a:pPr>
            <a:r>
              <a:rPr lang="en" sz="2000"/>
              <a:t>This is a very easy process, but I found out that some Instructors do not create their own BB spaces, but instead staff from Global Campus create for them.</a:t>
            </a:r>
          </a:p>
          <a:p>
            <a:pPr lvl="0" rtl="0">
              <a:spcBef>
                <a:spcPts val="0"/>
              </a:spcBef>
              <a:buNone/>
            </a:pPr>
            <a:r>
              <a:rPr lang="en" sz="2000"/>
              <a:t>Easy-to-follow instructions.</a:t>
            </a:r>
          </a:p>
          <a:p>
            <a:pPr lvl="0" rtl="0">
              <a:spcBef>
                <a:spcPts val="0"/>
              </a:spcBef>
              <a:buNone/>
            </a:pPr>
            <a:endParaRPr sz="2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981E32"/>
        </a:solidFill>
        <a:effectLst/>
      </p:bgPr>
    </p:bg>
    <p:spTree>
      <p:nvGrpSpPr>
        <p:cNvPr id="1" name="Shape 261"/>
        <p:cNvGrpSpPr/>
        <p:nvPr/>
      </p:nvGrpSpPr>
      <p:grpSpPr>
        <a:xfrm>
          <a:off x="0" y="0"/>
          <a:ext cx="0" cy="0"/>
          <a:chOff x="0" y="0"/>
          <a:chExt cx="0" cy="0"/>
        </a:xfrm>
      </p:grpSpPr>
      <p:sp>
        <p:nvSpPr>
          <p:cNvPr id="262" name="Shape 262"/>
          <p:cNvSpPr txBox="1">
            <a:spLocks noGrp="1"/>
          </p:cNvSpPr>
          <p:nvPr>
            <p:ph type="title"/>
          </p:nvPr>
        </p:nvSpPr>
        <p:spPr>
          <a:xfrm>
            <a:off x="406425" y="1806825"/>
            <a:ext cx="8296800" cy="1542000"/>
          </a:xfrm>
          <a:prstGeom prst="rect">
            <a:avLst/>
          </a:prstGeom>
        </p:spPr>
        <p:txBody>
          <a:bodyPr lIns="91425" tIns="91425" rIns="91425" bIns="91425" anchor="ctr" anchorCtr="0">
            <a:noAutofit/>
          </a:bodyPr>
          <a:lstStyle/>
          <a:p>
            <a:pPr lvl="0" rtl="0">
              <a:spcBef>
                <a:spcPts val="0"/>
              </a:spcBef>
              <a:buNone/>
            </a:pPr>
            <a:r>
              <a:rPr lang="en"/>
              <a:t>Overall experience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The Implementation Team</a:t>
            </a:r>
          </a:p>
        </p:txBody>
      </p:sp>
      <p:sp>
        <p:nvSpPr>
          <p:cNvPr id="268" name="Shape 268"/>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None/>
            </a:pPr>
            <a:r>
              <a:rPr lang="en" sz="2000"/>
              <a:t>They were really great.</a:t>
            </a:r>
          </a:p>
          <a:p>
            <a:pPr lvl="0">
              <a:spcBef>
                <a:spcPts val="0"/>
              </a:spcBef>
              <a:buNone/>
            </a:pPr>
            <a:r>
              <a:rPr lang="en" sz="2000"/>
              <a:t>We primarily communicated via BaseCamp and bi-weekly calls.</a:t>
            </a:r>
          </a:p>
          <a:p>
            <a:pPr lvl="0" rtl="0">
              <a:spcBef>
                <a:spcPts val="0"/>
              </a:spcBef>
              <a:buNone/>
            </a:pPr>
            <a:r>
              <a:rPr lang="en" sz="2000"/>
              <a:t>I did have to engage in 4am emails twice to get an issue ironed out, but hey!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Shape 273"/>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The Numbers</a:t>
            </a:r>
          </a:p>
        </p:txBody>
      </p:sp>
      <p:sp>
        <p:nvSpPr>
          <p:cNvPr id="274" name="Shape 274"/>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None/>
            </a:pPr>
            <a:r>
              <a:rPr lang="en" sz="2000"/>
              <a:t>Spring 2017 Pilot:</a:t>
            </a:r>
          </a:p>
          <a:p>
            <a:pPr marL="457200" lvl="0" indent="0" rtl="0">
              <a:spcBef>
                <a:spcPts val="0"/>
              </a:spcBef>
              <a:buNone/>
            </a:pPr>
            <a:r>
              <a:rPr lang="en"/>
              <a:t>14		Pilot Courses</a:t>
            </a:r>
          </a:p>
          <a:p>
            <a:pPr marL="457200" lvl="0" indent="0">
              <a:spcBef>
                <a:spcPts val="0"/>
              </a:spcBef>
              <a:buNone/>
            </a:pPr>
            <a:r>
              <a:rPr lang="en"/>
              <a:t>302		Active Students</a:t>
            </a:r>
          </a:p>
          <a:p>
            <a:pPr marL="457200" lvl="0" indent="0">
              <a:spcBef>
                <a:spcPts val="0"/>
              </a:spcBef>
              <a:buNone/>
            </a:pPr>
            <a:r>
              <a:rPr lang="en"/>
              <a:t>90%		of students viewed reading list citations</a:t>
            </a:r>
          </a:p>
          <a:p>
            <a:pPr marL="457200" lvl="0" indent="0" rtl="0">
              <a:spcBef>
                <a:spcPts val="0"/>
              </a:spcBef>
              <a:buNone/>
            </a:pPr>
            <a:r>
              <a:rPr lang="en"/>
              <a:t>34%		of students viewed full text of citation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Shape 279"/>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The Future</a:t>
            </a:r>
          </a:p>
        </p:txBody>
      </p:sp>
      <p:sp>
        <p:nvSpPr>
          <p:cNvPr id="280" name="Shape 280"/>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None/>
            </a:pPr>
            <a:r>
              <a:rPr lang="en" sz="2000"/>
              <a:t>Need to do more testing from multiple browsers.</a:t>
            </a:r>
          </a:p>
          <a:p>
            <a:pPr lvl="0">
              <a:spcBef>
                <a:spcPts val="0"/>
              </a:spcBef>
              <a:buNone/>
            </a:pPr>
            <a:r>
              <a:rPr lang="en" sz="2000"/>
              <a:t>Need to do more testing from iOS.</a:t>
            </a:r>
          </a:p>
          <a:p>
            <a:pPr lvl="0">
              <a:spcBef>
                <a:spcPts val="0"/>
              </a:spcBef>
              <a:buClr>
                <a:schemeClr val="dk2"/>
              </a:buClr>
              <a:buSzPct val="55000"/>
              <a:buFont typeface="Arial"/>
              <a:buNone/>
            </a:pPr>
            <a:r>
              <a:rPr lang="en" sz="2000"/>
              <a:t>We have ~60 courses using Leganto for Summer 2017.</a:t>
            </a:r>
          </a:p>
          <a:p>
            <a:pPr lvl="0" rtl="0">
              <a:spcBef>
                <a:spcPts val="0"/>
              </a:spcBef>
              <a:buClr>
                <a:schemeClr val="dk2"/>
              </a:buClr>
              <a:buSzPct val="55000"/>
              <a:buFont typeface="Arial"/>
              <a:buNone/>
            </a:pPr>
            <a:r>
              <a:rPr lang="en" sz="2000"/>
              <a:t>Outreach and training planning for Fall 2017</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title"/>
          </p:nvPr>
        </p:nvSpPr>
        <p:spPr>
          <a:xfrm>
            <a:off x="283103" y="712140"/>
            <a:ext cx="6244200" cy="3835500"/>
          </a:xfrm>
          <a:prstGeom prst="rect">
            <a:avLst/>
          </a:prstGeom>
        </p:spPr>
        <p:txBody>
          <a:bodyPr lIns="91425" tIns="91425" rIns="91425" bIns="91425" anchor="ctr" anchorCtr="0">
            <a:noAutofit/>
          </a:bodyPr>
          <a:lstStyle/>
          <a:p>
            <a:pPr lvl="0" rtl="0">
              <a:spcBef>
                <a:spcPts val="0"/>
              </a:spcBef>
              <a:buNone/>
            </a:pPr>
            <a:r>
              <a:rPr lang="en"/>
              <a:t>Questions?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283103" y="712140"/>
            <a:ext cx="6244200" cy="3835500"/>
          </a:xfrm>
          <a:prstGeom prst="rect">
            <a:avLst/>
          </a:prstGeom>
        </p:spPr>
        <p:txBody>
          <a:bodyPr lIns="91425" tIns="91425" rIns="91425" bIns="91425" anchor="ctr" anchorCtr="0">
            <a:noAutofit/>
          </a:bodyPr>
          <a:lstStyle/>
          <a:p>
            <a:pPr lvl="0" rtl="0">
              <a:spcBef>
                <a:spcPts val="0"/>
              </a:spcBef>
              <a:buNone/>
            </a:pPr>
            <a:r>
              <a:rPr lang="en"/>
              <a:t>What is Leganto?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First Things First</a:t>
            </a:r>
          </a:p>
        </p:txBody>
      </p:sp>
      <p:sp>
        <p:nvSpPr>
          <p:cNvPr id="95" name="Shape 95"/>
          <p:cNvSpPr txBox="1">
            <a:spLocks noGrp="1"/>
          </p:cNvSpPr>
          <p:nvPr>
            <p:ph type="body" idx="1"/>
          </p:nvPr>
        </p:nvSpPr>
        <p:spPr>
          <a:xfrm>
            <a:off x="2410112" y="1595775"/>
            <a:ext cx="6321600" cy="3002399"/>
          </a:xfrm>
          <a:prstGeom prst="rect">
            <a:avLst/>
          </a:prstGeom>
          <a:ln>
            <a:noFill/>
          </a:ln>
        </p:spPr>
        <p:txBody>
          <a:bodyPr lIns="91425" tIns="91425" rIns="91425" bIns="91425" anchor="t" anchorCtr="0">
            <a:noAutofit/>
          </a:bodyPr>
          <a:lstStyle/>
          <a:p>
            <a:pPr lvl="0" rtl="0">
              <a:spcBef>
                <a:spcPts val="0"/>
              </a:spcBef>
              <a:buNone/>
            </a:pPr>
            <a:r>
              <a:rPr lang="en" sz="2000"/>
              <a:t>What is Leganto?</a:t>
            </a:r>
          </a:p>
          <a:p>
            <a:pPr lvl="0" rtl="0">
              <a:spcBef>
                <a:spcPts val="0"/>
              </a:spcBef>
              <a:buNone/>
            </a:pPr>
            <a:r>
              <a:rPr lang="en" sz="2000"/>
              <a:t>Course Reserves Management System</a:t>
            </a:r>
          </a:p>
          <a:p>
            <a:pPr marL="457200" lvl="0" indent="-355600" rtl="0">
              <a:spcBef>
                <a:spcPts val="0"/>
              </a:spcBef>
              <a:buSzPct val="100000"/>
              <a:buChar char="★"/>
            </a:pPr>
            <a:r>
              <a:rPr lang="en" sz="2000"/>
              <a:t>LMS integration</a:t>
            </a:r>
          </a:p>
          <a:p>
            <a:pPr marL="457200" lvl="0" indent="-355600" rtl="0">
              <a:spcBef>
                <a:spcPts val="0"/>
              </a:spcBef>
              <a:buSzPct val="100000"/>
              <a:buChar char="★"/>
            </a:pPr>
            <a:r>
              <a:rPr lang="en" sz="2000"/>
              <a:t>SIPX integration (WSU was development partner)</a:t>
            </a:r>
          </a:p>
          <a:p>
            <a:pPr marL="457200" lvl="0" indent="-355600" rtl="0">
              <a:spcBef>
                <a:spcPts val="0"/>
              </a:spcBef>
              <a:buSzPct val="100000"/>
              <a:buChar char="★"/>
            </a:pPr>
            <a:r>
              <a:rPr lang="en" sz="2000"/>
              <a:t>Uses Primo for content search</a:t>
            </a:r>
          </a:p>
          <a:p>
            <a:pPr marL="457200" lvl="0" indent="-355600" rtl="0">
              <a:spcBef>
                <a:spcPts val="0"/>
              </a:spcBef>
              <a:buSzPct val="100000"/>
              <a:buChar char="★"/>
            </a:pPr>
            <a:r>
              <a:rPr lang="en" sz="2000"/>
              <a:t>Focus on faculty and student interaction</a:t>
            </a:r>
          </a:p>
          <a:p>
            <a:pPr lvl="0" rtl="0">
              <a:spcBef>
                <a:spcPts val="0"/>
              </a:spcBef>
              <a:buNone/>
            </a:pP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Look and Feel</a:t>
            </a:r>
          </a:p>
        </p:txBody>
      </p:sp>
      <p:sp>
        <p:nvSpPr>
          <p:cNvPr id="101" name="Shape 101"/>
          <p:cNvSpPr txBox="1">
            <a:spLocks noGrp="1"/>
          </p:cNvSpPr>
          <p:nvPr>
            <p:ph type="body" idx="1"/>
          </p:nvPr>
        </p:nvSpPr>
        <p:spPr>
          <a:xfrm>
            <a:off x="2410112" y="1595775"/>
            <a:ext cx="6321600" cy="3002399"/>
          </a:xfrm>
          <a:prstGeom prst="rect">
            <a:avLst/>
          </a:prstGeom>
          <a:ln>
            <a:noFill/>
          </a:ln>
        </p:spPr>
        <p:txBody>
          <a:bodyPr lIns="91425" tIns="91425" rIns="91425" bIns="91425" anchor="t" anchorCtr="0">
            <a:noAutofit/>
          </a:bodyPr>
          <a:lstStyle/>
          <a:p>
            <a:pPr lvl="0" rtl="0">
              <a:spcBef>
                <a:spcPts val="0"/>
              </a:spcBef>
              <a:buNone/>
            </a:pPr>
            <a:r>
              <a:rPr lang="en" sz="2000" dirty="0"/>
              <a:t>Just in case</a:t>
            </a:r>
          </a:p>
          <a:p>
            <a:pPr lvl="0">
              <a:spcBef>
                <a:spcPts val="0"/>
              </a:spcBef>
              <a:buNone/>
            </a:pPr>
            <a:r>
              <a:rPr lang="en" sz="2000" dirty="0"/>
              <a:t>Some of you may not be familiar with Leganto, so let’s take a </a:t>
            </a:r>
            <a:r>
              <a:rPr lang="en" sz="2000"/>
              <a:t>look first</a:t>
            </a:r>
            <a:endParaRPr lang="en"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Access</a:t>
            </a:r>
          </a:p>
        </p:txBody>
      </p:sp>
      <p:sp>
        <p:nvSpPr>
          <p:cNvPr id="107" name="Shape 107"/>
          <p:cNvSpPr txBox="1">
            <a:spLocks noGrp="1"/>
          </p:cNvSpPr>
          <p:nvPr>
            <p:ph type="body" idx="1"/>
          </p:nvPr>
        </p:nvSpPr>
        <p:spPr>
          <a:xfrm>
            <a:off x="2410112" y="1595775"/>
            <a:ext cx="6321600" cy="3002399"/>
          </a:xfrm>
          <a:prstGeom prst="rect">
            <a:avLst/>
          </a:prstGeom>
          <a:ln>
            <a:noFill/>
          </a:ln>
        </p:spPr>
        <p:txBody>
          <a:bodyPr lIns="91425" tIns="91425" rIns="91425" bIns="91425" anchor="t" anchorCtr="0">
            <a:noAutofit/>
          </a:bodyPr>
          <a:lstStyle/>
          <a:p>
            <a:pPr lvl="0">
              <a:spcBef>
                <a:spcPts val="0"/>
              </a:spcBef>
              <a:buNone/>
            </a:pPr>
            <a:r>
              <a:rPr lang="en" sz="2000" dirty="0"/>
              <a:t>Usual access is through LMS - in our case, we use </a:t>
            </a:r>
            <a:r>
              <a:rPr lang="en" sz="2000" u="sng" dirty="0">
                <a:solidFill>
                  <a:schemeClr val="hlink"/>
                </a:solidFill>
                <a:hlinkClick r:id="rId3"/>
              </a:rPr>
              <a:t>Blackboard</a:t>
            </a:r>
          </a:p>
          <a:p>
            <a:pPr lvl="0" rtl="0">
              <a:spcBef>
                <a:spcPts val="0"/>
              </a:spcBef>
              <a:buNone/>
            </a:pPr>
            <a:r>
              <a:rPr lang="en" sz="2000" dirty="0"/>
              <a:t>However, you can also set up Leganto to work via </a:t>
            </a:r>
            <a:r>
              <a:rPr lang="en" sz="2000" u="sng" dirty="0">
                <a:solidFill>
                  <a:schemeClr val="hlink"/>
                </a:solidFill>
                <a:hlinkClick r:id="rId4"/>
              </a:rPr>
              <a:t>permalink</a:t>
            </a:r>
          </a:p>
          <a:p>
            <a:pPr lvl="0" rtl="0">
              <a:spcBef>
                <a:spcPts val="0"/>
              </a:spcBef>
              <a:buNone/>
            </a:pPr>
            <a:endParaRP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283103" y="712140"/>
            <a:ext cx="6244200" cy="3835500"/>
          </a:xfrm>
          <a:prstGeom prst="rect">
            <a:avLst/>
          </a:prstGeom>
        </p:spPr>
        <p:txBody>
          <a:bodyPr lIns="91425" tIns="91425" rIns="91425" bIns="91425" anchor="ctr" anchorCtr="0">
            <a:noAutofit/>
          </a:bodyPr>
          <a:lstStyle/>
          <a:p>
            <a:pPr lvl="0" rtl="0">
              <a:spcBef>
                <a:spcPts val="0"/>
              </a:spcBef>
              <a:buNone/>
            </a:pPr>
            <a:r>
              <a:rPr lang="en"/>
              <a:t>Why Leganto for WSU?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2400250" y="575950"/>
            <a:ext cx="6321600" cy="635400"/>
          </a:xfrm>
          <a:prstGeom prst="rect">
            <a:avLst/>
          </a:prstGeom>
        </p:spPr>
        <p:txBody>
          <a:bodyPr lIns="91425" tIns="91425" rIns="91425" bIns="91425" anchor="t" anchorCtr="0">
            <a:noAutofit/>
          </a:bodyPr>
          <a:lstStyle/>
          <a:p>
            <a:pPr lvl="0" rtl="0">
              <a:spcBef>
                <a:spcPts val="0"/>
              </a:spcBef>
              <a:buNone/>
            </a:pPr>
            <a:r>
              <a:rPr lang="en"/>
              <a:t>Better Solution for Students</a:t>
            </a:r>
          </a:p>
        </p:txBody>
      </p:sp>
      <p:sp>
        <p:nvSpPr>
          <p:cNvPr id="118" name="Shape 118"/>
          <p:cNvSpPr txBox="1">
            <a:spLocks noGrp="1"/>
          </p:cNvSpPr>
          <p:nvPr>
            <p:ph type="body" idx="1"/>
          </p:nvPr>
        </p:nvSpPr>
        <p:spPr>
          <a:xfrm>
            <a:off x="2410112" y="1595775"/>
            <a:ext cx="6321600" cy="3002399"/>
          </a:xfrm>
          <a:prstGeom prst="rect">
            <a:avLst/>
          </a:prstGeom>
        </p:spPr>
        <p:txBody>
          <a:bodyPr lIns="91425" tIns="91425" rIns="91425" bIns="91425" anchor="t" anchorCtr="0">
            <a:noAutofit/>
          </a:bodyPr>
          <a:lstStyle/>
          <a:p>
            <a:pPr lvl="0">
              <a:spcBef>
                <a:spcPts val="0"/>
              </a:spcBef>
              <a:buClr>
                <a:schemeClr val="dk2"/>
              </a:buClr>
              <a:buSzPct val="55000"/>
              <a:buFont typeface="Arial"/>
              <a:buNone/>
            </a:pPr>
            <a:r>
              <a:rPr lang="en" sz="2000"/>
              <a:t>Compared to current product (Docutek ERes):</a:t>
            </a:r>
          </a:p>
          <a:p>
            <a:pPr marL="457200" lvl="0" indent="-355600" rtl="0">
              <a:spcBef>
                <a:spcPts val="0"/>
              </a:spcBef>
              <a:buSzPct val="100000"/>
              <a:buChar char="★"/>
            </a:pPr>
            <a:r>
              <a:rPr lang="en" sz="2000"/>
              <a:t>Integrates with Blackboard, therefore uses campus authentication system</a:t>
            </a:r>
          </a:p>
          <a:p>
            <a:pPr marL="457200" lvl="0" indent="-355600" rtl="0">
              <a:spcBef>
                <a:spcPts val="0"/>
              </a:spcBef>
              <a:buSzPct val="100000"/>
              <a:buChar char="★"/>
            </a:pPr>
            <a:r>
              <a:rPr lang="en" sz="2000"/>
              <a:t>Modern, mobile-friendly web-design</a:t>
            </a:r>
          </a:p>
          <a:p>
            <a:pPr marL="457200" lvl="0" indent="-355600" rtl="0">
              <a:spcBef>
                <a:spcPts val="0"/>
              </a:spcBef>
              <a:buSzPct val="100000"/>
              <a:buChar char="★"/>
            </a:pPr>
            <a:r>
              <a:rPr lang="en" sz="2000"/>
              <a:t>Can house all formats (electronic, print, digital, audio...) in one place</a:t>
            </a:r>
          </a:p>
        </p:txBody>
      </p:sp>
    </p:spTree>
  </p:cSld>
  <p:clrMapOvr>
    <a:masterClrMapping/>
  </p:clrMapOvr>
</p:sld>
</file>

<file path=ppt/theme/theme1.xml><?xml version="1.0" encoding="utf-8"?>
<a:theme xmlns:a="http://schemas.openxmlformats.org/drawingml/2006/main" name="swiss-2">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968</Words>
  <Application>Microsoft Office PowerPoint</Application>
  <PresentationFormat>On-screen Show (16:9)</PresentationFormat>
  <Paragraphs>131</Paragraphs>
  <Slides>37</Slides>
  <Notes>37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Lato</vt:lpstr>
      <vt:lpstr>Raleway</vt:lpstr>
      <vt:lpstr>Arial</vt:lpstr>
      <vt:lpstr>swiss-2</vt:lpstr>
      <vt:lpstr>Implementing Leganto powered by SIPX with Blackboard: Lessons Learned</vt:lpstr>
      <vt:lpstr>Overview</vt:lpstr>
      <vt:lpstr>Background information</vt:lpstr>
      <vt:lpstr>What is Leganto?</vt:lpstr>
      <vt:lpstr>First Things First</vt:lpstr>
      <vt:lpstr>Look and Feel</vt:lpstr>
      <vt:lpstr>Access</vt:lpstr>
      <vt:lpstr>Why Leganto for WSU?</vt:lpstr>
      <vt:lpstr>Better Solution for Students</vt:lpstr>
      <vt:lpstr>Better Solution for Students</vt:lpstr>
      <vt:lpstr>Better Solution for Staff</vt:lpstr>
      <vt:lpstr>Better Solution for Institution</vt:lpstr>
      <vt:lpstr>Implementation hiccups</vt:lpstr>
      <vt:lpstr>Blackboard</vt:lpstr>
      <vt:lpstr>View as Student</vt:lpstr>
      <vt:lpstr>View as Student</vt:lpstr>
      <vt:lpstr>View as Student</vt:lpstr>
      <vt:lpstr>View as Student</vt:lpstr>
      <vt:lpstr>View as Student</vt:lpstr>
      <vt:lpstr>View as Student</vt:lpstr>
      <vt:lpstr>View as Student</vt:lpstr>
      <vt:lpstr>View as Student</vt:lpstr>
      <vt:lpstr>Blackboard Course IDs</vt:lpstr>
      <vt:lpstr>Blackboard Course IDs</vt:lpstr>
      <vt:lpstr>Blackboard Course IDs</vt:lpstr>
      <vt:lpstr>Blackboard Course IDs</vt:lpstr>
      <vt:lpstr>SIPX</vt:lpstr>
      <vt:lpstr>Pretty Smooth Sailing</vt:lpstr>
      <vt:lpstr>SIPX is Not Magic</vt:lpstr>
      <vt:lpstr>Rollout and promotion</vt:lpstr>
      <vt:lpstr>Communication</vt:lpstr>
      <vt:lpstr>Communication</vt:lpstr>
      <vt:lpstr>Overall experience</vt:lpstr>
      <vt:lpstr>The Implementation Team</vt:lpstr>
      <vt:lpstr>The Numbers</vt:lpstr>
      <vt:lpstr>The Future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Leganto powered by SIPX with Blackboard: Lessons Learned</dc:title>
  <cp:lastModifiedBy>Blake Galbreath</cp:lastModifiedBy>
  <cp:revision>3</cp:revision>
  <dcterms:modified xsi:type="dcterms:W3CDTF">2017-05-11T15:51:44Z</dcterms:modified>
</cp:coreProperties>
</file>