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76" r:id="rId1"/>
  </p:sldMasterIdLst>
  <p:sldIdLst>
    <p:sldId id="256" r:id="rId2"/>
    <p:sldId id="260" r:id="rId3"/>
    <p:sldId id="257" r:id="rId4"/>
    <p:sldId id="258" r:id="rId5"/>
    <p:sldId id="263" r:id="rId6"/>
    <p:sldId id="265" r:id="rId7"/>
    <p:sldId id="266" r:id="rId8"/>
    <p:sldId id="267" r:id="rId9"/>
    <p:sldId id="268" r:id="rId10"/>
    <p:sldId id="273" r:id="rId11"/>
    <p:sldId id="269" r:id="rId12"/>
    <p:sldId id="270" r:id="rId13"/>
    <p:sldId id="274" r:id="rId14"/>
    <p:sldId id="275" r:id="rId15"/>
    <p:sldId id="271" r:id="rId16"/>
    <p:sldId id="259"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ily Smyth" initials="ES" lastIdx="8" clrIdx="0">
    <p:extLst>
      <p:ext uri="{19B8F6BF-5375-455C-9EA6-DF929625EA0E}">
        <p15:presenceInfo xmlns:p15="http://schemas.microsoft.com/office/powerpoint/2012/main" userId="Emily Smyt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53" autoAdjust="0"/>
    <p:restoredTop sz="94660"/>
  </p:normalViewPr>
  <p:slideViewPr>
    <p:cSldViewPr snapToGrid="0">
      <p:cViewPr varScale="1">
        <p:scale>
          <a:sx n="73" d="100"/>
          <a:sy n="73" d="100"/>
        </p:scale>
        <p:origin x="58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06D8BB37-67E1-420F-B488-3DE93FA3DF1F}" type="datetimeFigureOut">
              <a:rPr lang="en-US" smtClean="0"/>
              <a:t>5/22/2017</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4FAB73BC-B049-4115-A692-8D63A059BFB8}" type="slidenum">
              <a:rPr lang="en-US" smtClean="0"/>
              <a:pPr/>
              <a:t>‹#›</a:t>
            </a:fld>
            <a:endParaRPr lang="en-US" dirty="0"/>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966421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B96382-B15D-466F-9E7D-0603461872B7}" type="datetimeFigureOut">
              <a:rPr lang="en-US" smtClean="0"/>
              <a:t>5/22/2017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61378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18672AE-FC7B-40BA-8844-0693A2434617}" type="datetimeFigureOut">
              <a:rPr lang="en-US" smtClean="0"/>
              <a:t>5/22/2017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588871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568EC8D-9508-4A2C-8FBC-4C089BA52EE5}" type="datetimeFigureOut">
              <a:rPr lang="en-US" smtClean="0"/>
              <a:t>5/22/2017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433737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DB7A1C89-C29A-4D79-B5A1-1F424905E9A1}" type="datetimeFigureOut">
              <a:rPr lang="en-US" smtClean="0"/>
              <a:t>5/22/2017</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4FAB73BC-B049-4115-A692-8D63A059BFB8}" type="slidenum">
              <a:rPr lang="en-US" smtClean="0"/>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extLst>
      <p:ext uri="{BB962C8B-B14F-4D97-AF65-F5344CB8AC3E}">
        <p14:creationId xmlns:p14="http://schemas.microsoft.com/office/powerpoint/2010/main" val="239100817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ECC248-0691-4AB1-BB8B-882D656FF160}" type="datetimeFigureOut">
              <a:rPr lang="en-US" smtClean="0"/>
              <a:t>5/22/2017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22367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4E54B09-E178-460F-B46D-023FA9745608}" type="datetimeFigureOut">
              <a:rPr lang="en-US" smtClean="0"/>
              <a:t>5/22/2017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86858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CD62E06-21B3-4A3D-A6C8-F0DFEB8AB04D}" type="datetimeFigureOut">
              <a:rPr lang="en-US" smtClean="0"/>
              <a:t>5/22/2017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315660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C7CC01-41FD-4607-B8B1-976991065B2D}" type="datetimeFigureOut">
              <a:rPr lang="en-US" smtClean="0"/>
              <a:t>5/22/2017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05872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6D6740A7-C153-476A-BA27-5BE657EA7C21}" type="datetimeFigureOut">
              <a:rPr lang="en-US" smtClean="0"/>
              <a:t>5/22/2017</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4FAB73BC-B049-4115-A692-8D63A059BFB8}" type="slidenum">
              <a:rPr lang="en-US" smtClean="0"/>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90379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1C86C2EC-F3EA-4AFE-88D7-51A6BBFDBA8B}" type="datetimeFigureOut">
              <a:rPr lang="en-US" smtClean="0"/>
              <a:t>5/22/2017</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4FAB73BC-B049-4115-A692-8D63A059BFB8}" type="slidenum">
              <a:rPr lang="en-US" smtClean="0"/>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81321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BF2EAB5F-78EB-45CA-9E26-D1BAA0AA6EEC}" type="datetimeFigureOut">
              <a:rPr lang="en-US" smtClean="0"/>
              <a:t>5/22/2017</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4FAB73BC-B049-4115-A692-8D63A059BFB8}" type="slidenum">
              <a:rPr lang="en-US" smtClean="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58719890"/>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sldNum="0" hdr="0" ftr="0" dt="0"/>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file:///C:\Users\esmyth\Desktop\MATSOL\WIDAFeatures_ofAcademic_Language.pdf" TargetMode="External"/><Relationship Id="rId2" Type="http://schemas.openxmlformats.org/officeDocument/2006/relationships/hyperlink" Target="file:///C:\Users\esmyth\Desktop\MATSOL\convo_skills_poster.pdf"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27854" y="2756848"/>
            <a:ext cx="4688754" cy="3271098"/>
          </a:xfrm>
        </p:spPr>
        <p:txBody>
          <a:bodyPr>
            <a:normAutofit fontScale="90000"/>
          </a:bodyPr>
          <a:lstStyle/>
          <a:p>
            <a:r>
              <a:rPr lang="en-US" sz="5400" dirty="0" smtClean="0"/>
              <a:t>Implementing Academic Conversations to Foster Academic Language in ELs</a:t>
            </a:r>
            <a:endParaRPr lang="en-US" sz="5400" dirty="0"/>
          </a:p>
        </p:txBody>
      </p:sp>
      <p:sp>
        <p:nvSpPr>
          <p:cNvPr id="3" name="Subtitle 2"/>
          <p:cNvSpPr>
            <a:spLocks noGrp="1"/>
          </p:cNvSpPr>
          <p:nvPr>
            <p:ph type="subTitle" idx="1"/>
          </p:nvPr>
        </p:nvSpPr>
        <p:spPr>
          <a:xfrm>
            <a:off x="6451751" y="4392397"/>
            <a:ext cx="3840784" cy="1086237"/>
          </a:xfrm>
        </p:spPr>
        <p:txBody>
          <a:bodyPr>
            <a:normAutofit fontScale="70000" lnSpcReduction="20000"/>
          </a:bodyPr>
          <a:lstStyle/>
          <a:p>
            <a:r>
              <a:rPr lang="en-US" dirty="0" smtClean="0"/>
              <a:t>Emily Smyth, Ed.M.</a:t>
            </a:r>
          </a:p>
          <a:p>
            <a:r>
              <a:rPr lang="en-US" dirty="0" smtClean="0"/>
              <a:t>ESL Teacher, Hudson High School</a:t>
            </a:r>
          </a:p>
          <a:p>
            <a:r>
              <a:rPr lang="en-US" dirty="0" smtClean="0"/>
              <a:t>Hudson, MA</a:t>
            </a:r>
          </a:p>
          <a:p>
            <a:r>
              <a:rPr lang="en-US" dirty="0" smtClean="0"/>
              <a:t>June 2, 2017</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7146" y="700436"/>
            <a:ext cx="4709994" cy="353249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7847440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201783" y="293913"/>
            <a:ext cx="8987246" cy="1286693"/>
          </a:xfrm>
        </p:spPr>
        <p:txBody>
          <a:bodyPr>
            <a:normAutofit fontScale="90000"/>
          </a:bodyPr>
          <a:lstStyle/>
          <a:p>
            <a:r>
              <a:rPr lang="en-US" sz="3600" dirty="0" smtClean="0">
                <a:solidFill>
                  <a:schemeClr val="accent6">
                    <a:lumMod val="50000"/>
                  </a:schemeClr>
                </a:solidFill>
              </a:rPr>
              <a:t>Prompt: How </a:t>
            </a:r>
            <a:r>
              <a:rPr lang="en-US" sz="3600" dirty="0">
                <a:solidFill>
                  <a:schemeClr val="accent6">
                    <a:lumMod val="50000"/>
                  </a:schemeClr>
                </a:solidFill>
              </a:rPr>
              <a:t>much should people help each other</a:t>
            </a:r>
            <a:r>
              <a:rPr lang="en-US" sz="3600" dirty="0" smtClean="0">
                <a:solidFill>
                  <a:schemeClr val="accent6">
                    <a:lumMod val="50000"/>
                  </a:schemeClr>
                </a:solidFill>
              </a:rPr>
              <a:t>?</a:t>
            </a:r>
            <a:r>
              <a:rPr lang="en-US" sz="3600" dirty="0">
                <a:solidFill>
                  <a:schemeClr val="accent6">
                    <a:lumMod val="50000"/>
                  </a:schemeClr>
                </a:solidFill>
              </a:rPr>
              <a:t> Use the informational text, “Enabling or Disabling?” to answer the prompt.</a:t>
            </a:r>
            <a:br>
              <a:rPr lang="en-US" sz="3600" dirty="0">
                <a:solidFill>
                  <a:schemeClr val="accent6">
                    <a:lumMod val="50000"/>
                  </a:schemeClr>
                </a:solidFill>
              </a:rPr>
            </a:br>
            <a:r>
              <a:rPr lang="en-US" dirty="0">
                <a:solidFill>
                  <a:schemeClr val="accent6">
                    <a:lumMod val="75000"/>
                  </a:schemeClr>
                </a:solidFill>
              </a:rPr>
              <a:t/>
            </a:r>
            <a:br>
              <a:rPr lang="en-US" dirty="0">
                <a:solidFill>
                  <a:schemeClr val="accent6">
                    <a:lumMod val="75000"/>
                  </a:schemeClr>
                </a:solidFill>
              </a:rPr>
            </a:br>
            <a:endParaRPr lang="en-US" dirty="0">
              <a:solidFill>
                <a:schemeClr val="accent6">
                  <a:lumMod val="75000"/>
                </a:schemeClr>
              </a:solidFill>
            </a:endParaRPr>
          </a:p>
        </p:txBody>
      </p:sp>
      <p:sp>
        <p:nvSpPr>
          <p:cNvPr id="8" name="Content Placeholder 7"/>
          <p:cNvSpPr>
            <a:spLocks noGrp="1"/>
          </p:cNvSpPr>
          <p:nvPr>
            <p:ph idx="1"/>
          </p:nvPr>
        </p:nvSpPr>
        <p:spPr>
          <a:xfrm>
            <a:off x="1201783" y="1894113"/>
            <a:ext cx="3680026" cy="4323807"/>
          </a:xfrm>
        </p:spPr>
        <p:txBody>
          <a:bodyPr>
            <a:normAutofit/>
          </a:bodyPr>
          <a:lstStyle/>
          <a:p>
            <a:pPr marL="0" indent="0">
              <a:buNone/>
            </a:pPr>
            <a:r>
              <a:rPr lang="en-US" b="1" u="sng" dirty="0" smtClean="0"/>
              <a:t>Step 1.: Thinking</a:t>
            </a:r>
          </a:p>
          <a:p>
            <a:pPr marL="0" indent="0">
              <a:buNone/>
            </a:pPr>
            <a:r>
              <a:rPr lang="en-US" dirty="0" smtClean="0"/>
              <a:t>Students </a:t>
            </a:r>
            <a:r>
              <a:rPr lang="en-US" dirty="0"/>
              <a:t>write 2 quotes from the text on index </a:t>
            </a:r>
            <a:r>
              <a:rPr lang="en-US" dirty="0" smtClean="0"/>
              <a:t>cards.</a:t>
            </a:r>
            <a:endParaRPr lang="en-US" dirty="0"/>
          </a:p>
          <a:p>
            <a:pPr marL="0" indent="0">
              <a:buNone/>
            </a:pPr>
            <a:r>
              <a:rPr lang="en-US" b="1" u="sng" dirty="0" smtClean="0">
                <a:solidFill>
                  <a:schemeClr val="accent2">
                    <a:lumMod val="50000"/>
                  </a:schemeClr>
                </a:solidFill>
                <a:latin typeface="+mj-lt"/>
              </a:rPr>
              <a:t>Step 2: Sharing</a:t>
            </a:r>
          </a:p>
          <a:p>
            <a:pPr marL="0" indent="0">
              <a:buNone/>
            </a:pPr>
            <a:r>
              <a:rPr lang="en-US" dirty="0" smtClean="0">
                <a:solidFill>
                  <a:schemeClr val="accent2">
                    <a:lumMod val="50000"/>
                  </a:schemeClr>
                </a:solidFill>
                <a:latin typeface="+mj-lt"/>
              </a:rPr>
              <a:t>Student A: Answers the prompt.</a:t>
            </a:r>
          </a:p>
          <a:p>
            <a:pPr marL="0" indent="0">
              <a:buNone/>
            </a:pPr>
            <a:r>
              <a:rPr lang="en-US" dirty="0" smtClean="0">
                <a:solidFill>
                  <a:schemeClr val="accent6">
                    <a:lumMod val="50000"/>
                  </a:schemeClr>
                </a:solidFill>
                <a:latin typeface="+mj-lt"/>
              </a:rPr>
              <a:t>Student B prompts: What is the evidence for that?</a:t>
            </a:r>
          </a:p>
          <a:p>
            <a:pPr marL="0" indent="0">
              <a:buNone/>
            </a:pPr>
            <a:r>
              <a:rPr lang="en-US" dirty="0" smtClean="0">
                <a:solidFill>
                  <a:schemeClr val="accent2">
                    <a:lumMod val="50000"/>
                  </a:schemeClr>
                </a:solidFill>
                <a:latin typeface="+mj-lt"/>
              </a:rPr>
              <a:t>Student A responds: An illustration of this could be…</a:t>
            </a:r>
            <a:endParaRPr lang="en-US" dirty="0">
              <a:solidFill>
                <a:schemeClr val="accent2">
                  <a:lumMod val="50000"/>
                </a:schemeClr>
              </a:solidFill>
              <a:latin typeface="+mj-lt"/>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0458" y="1982408"/>
            <a:ext cx="6110504" cy="41771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16-Point Star 5"/>
          <p:cNvSpPr/>
          <p:nvPr/>
        </p:nvSpPr>
        <p:spPr>
          <a:xfrm rot="606079">
            <a:off x="10457393" y="253711"/>
            <a:ext cx="1606732" cy="1600197"/>
          </a:xfrm>
          <a:prstGeom prst="star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Step 3</a:t>
            </a:r>
          </a:p>
          <a:p>
            <a:pPr algn="ctr"/>
            <a:r>
              <a:rPr lang="en-US" dirty="0" smtClean="0"/>
              <a:t>(</a:t>
            </a:r>
            <a:r>
              <a:rPr lang="en-US" dirty="0" err="1" smtClean="0"/>
              <a:t>con’t</a:t>
            </a:r>
            <a:r>
              <a:rPr lang="en-US" dirty="0" smtClean="0"/>
              <a:t>)</a:t>
            </a:r>
            <a:endParaRPr lang="en-US" dirty="0"/>
          </a:p>
        </p:txBody>
      </p:sp>
    </p:spTree>
    <p:extLst>
      <p:ext uri="{BB962C8B-B14F-4D97-AF65-F5344CB8AC3E}">
        <p14:creationId xmlns:p14="http://schemas.microsoft.com/office/powerpoint/2010/main" val="16993150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8913" y="3815257"/>
            <a:ext cx="3137262" cy="23451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a:xfrm>
            <a:off x="1141913" y="209289"/>
            <a:ext cx="9612971" cy="3267765"/>
          </a:xfrm>
        </p:spPr>
        <p:txBody>
          <a:bodyPr>
            <a:noAutofit/>
          </a:bodyPr>
          <a:lstStyle/>
          <a:p>
            <a:pPr algn="l"/>
            <a:r>
              <a:rPr lang="en-US" sz="4600" dirty="0" smtClean="0"/>
              <a:t>Based on “Do Family Meals Matter?” and your own experience, do you think family meals are important or are they a thing of the past? Discuss.</a:t>
            </a:r>
            <a:endParaRPr lang="en-US" sz="4600" dirty="0"/>
          </a:p>
        </p:txBody>
      </p:sp>
      <p:pic>
        <p:nvPicPr>
          <p:cNvPr id="1026" name="Picture 2" descr="Image result for brazilian family at di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8946" y="3815257"/>
            <a:ext cx="3771657" cy="23820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5" name="16-Point Star 4"/>
          <p:cNvSpPr/>
          <p:nvPr/>
        </p:nvSpPr>
        <p:spPr>
          <a:xfrm rot="606079">
            <a:off x="9856500" y="141847"/>
            <a:ext cx="1606732" cy="1600197"/>
          </a:xfrm>
          <a:prstGeom prst="star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Steps 4 and 5</a:t>
            </a:r>
            <a:endParaRPr lang="en-US" dirty="0"/>
          </a:p>
        </p:txBody>
      </p:sp>
    </p:spTree>
    <p:extLst>
      <p:ext uri="{BB962C8B-B14F-4D97-AF65-F5344CB8AC3E}">
        <p14:creationId xmlns:p14="http://schemas.microsoft.com/office/powerpoint/2010/main" val="20602571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1534" y="1518608"/>
            <a:ext cx="9418320" cy="1603248"/>
          </a:xfrm>
        </p:spPr>
        <p:txBody>
          <a:bodyPr/>
          <a:lstStyle/>
          <a:p>
            <a:r>
              <a:rPr lang="en-US" sz="4000" dirty="0" smtClean="0"/>
              <a:t>Exit Ticket: Which Part of today’s lesson was most helpful to you? Explain.</a:t>
            </a:r>
            <a:endParaRPr lang="en-US" sz="4000" dirty="0"/>
          </a:p>
        </p:txBody>
      </p:sp>
      <p:sp>
        <p:nvSpPr>
          <p:cNvPr id="3" name="Subtitle 2"/>
          <p:cNvSpPr>
            <a:spLocks noGrp="1"/>
          </p:cNvSpPr>
          <p:nvPr>
            <p:ph type="subTitle" idx="1"/>
          </p:nvPr>
        </p:nvSpPr>
        <p:spPr>
          <a:xfrm>
            <a:off x="2693973" y="3269566"/>
            <a:ext cx="6831673" cy="3124199"/>
          </a:xfrm>
        </p:spPr>
        <p:txBody>
          <a:bodyPr>
            <a:noAutofit/>
          </a:bodyPr>
          <a:lstStyle/>
          <a:p>
            <a:pPr marL="457200" indent="-457200" algn="l">
              <a:buAutoNum type="alphaUcParenR"/>
            </a:pPr>
            <a:r>
              <a:rPr lang="en-US" sz="2400" dirty="0"/>
              <a:t>r</a:t>
            </a:r>
            <a:r>
              <a:rPr lang="en-US" sz="2400" dirty="0" smtClean="0"/>
              <a:t>eviewing the positive feedback</a:t>
            </a:r>
          </a:p>
          <a:p>
            <a:pPr marL="457200" indent="-457200" algn="l">
              <a:buAutoNum type="alphaUcParenR"/>
            </a:pPr>
            <a:r>
              <a:rPr lang="en-US" sz="2400" dirty="0"/>
              <a:t>a</a:t>
            </a:r>
            <a:r>
              <a:rPr lang="en-US" sz="2400" dirty="0" smtClean="0"/>
              <a:t>nalyzing the previously recorded conversation</a:t>
            </a:r>
          </a:p>
          <a:p>
            <a:pPr marL="457200" indent="-457200" algn="l">
              <a:buAutoNum type="alphaUcParenR"/>
            </a:pPr>
            <a:r>
              <a:rPr lang="en-US" sz="2400" dirty="0"/>
              <a:t>p</a:t>
            </a:r>
            <a:r>
              <a:rPr lang="en-US" sz="2400" dirty="0" smtClean="0"/>
              <a:t>racticing the language of academic conversation</a:t>
            </a:r>
          </a:p>
          <a:p>
            <a:pPr marL="457200" indent="-457200" algn="l">
              <a:buAutoNum type="alphaUcParenR"/>
            </a:pPr>
            <a:r>
              <a:rPr lang="en-US" sz="2400" dirty="0"/>
              <a:t>r</a:t>
            </a:r>
            <a:r>
              <a:rPr lang="en-US" sz="2400" dirty="0" smtClean="0"/>
              <a:t>ecording a conversation</a:t>
            </a:r>
            <a:endParaRPr lang="en-US" sz="2400" dirty="0"/>
          </a:p>
        </p:txBody>
      </p:sp>
      <p:sp>
        <p:nvSpPr>
          <p:cNvPr id="4" name="16-Point Star 3"/>
          <p:cNvSpPr/>
          <p:nvPr/>
        </p:nvSpPr>
        <p:spPr>
          <a:xfrm rot="606079">
            <a:off x="9653522" y="227586"/>
            <a:ext cx="1606732" cy="1600197"/>
          </a:xfrm>
          <a:prstGeom prst="star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Step 6</a:t>
            </a:r>
            <a:endParaRPr lang="en-US" dirty="0"/>
          </a:p>
        </p:txBody>
      </p:sp>
    </p:spTree>
    <p:extLst>
      <p:ext uri="{BB962C8B-B14F-4D97-AF65-F5344CB8AC3E}">
        <p14:creationId xmlns:p14="http://schemas.microsoft.com/office/powerpoint/2010/main" val="33449387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87383"/>
            <a:ext cx="9601200" cy="2612570"/>
          </a:xfrm>
        </p:spPr>
        <p:txBody>
          <a:bodyPr>
            <a:normAutofit fontScale="90000"/>
          </a:bodyPr>
          <a:lstStyle/>
          <a:p>
            <a:r>
              <a:rPr lang="en-US" sz="3600"/>
              <a:t>Exit </a:t>
            </a:r>
            <a:r>
              <a:rPr lang="en-US" sz="3600" smtClean="0"/>
              <a:t>Ticket: </a:t>
            </a:r>
            <a:r>
              <a:rPr lang="en-US" sz="3600" dirty="0"/>
              <a:t>Which </a:t>
            </a:r>
            <a:r>
              <a:rPr lang="en-US" sz="3600" dirty="0" smtClean="0"/>
              <a:t>part </a:t>
            </a:r>
            <a:r>
              <a:rPr lang="en-US" sz="3600" dirty="0"/>
              <a:t>of today’s lesson was most helpful to you? Explain. </a:t>
            </a:r>
            <a:r>
              <a:rPr lang="en-US" dirty="0"/>
              <a:t/>
            </a:r>
            <a:br>
              <a:rPr lang="en-US" dirty="0"/>
            </a:br>
            <a:r>
              <a:rPr lang="en-US" dirty="0" smtClean="0"/>
              <a:t>	</a:t>
            </a:r>
            <a:r>
              <a:rPr lang="en-US" sz="2400" dirty="0" smtClean="0"/>
              <a:t>A</a:t>
            </a:r>
            <a:r>
              <a:rPr lang="en-US" sz="2400" dirty="0"/>
              <a:t>) reviewing the positive feedback</a:t>
            </a:r>
            <a:br>
              <a:rPr lang="en-US" sz="2400" dirty="0"/>
            </a:br>
            <a:r>
              <a:rPr lang="en-US" sz="2400" dirty="0" smtClean="0"/>
              <a:t>	B</a:t>
            </a:r>
            <a:r>
              <a:rPr lang="en-US" sz="2400" dirty="0"/>
              <a:t>) analyzing the previously recorded conversation</a:t>
            </a:r>
            <a:br>
              <a:rPr lang="en-US" sz="2400" dirty="0"/>
            </a:br>
            <a:r>
              <a:rPr lang="en-US" sz="2400" dirty="0" smtClean="0"/>
              <a:t>	C</a:t>
            </a:r>
            <a:r>
              <a:rPr lang="en-US" sz="2400" dirty="0"/>
              <a:t>) practicing the language of academic conversation</a:t>
            </a:r>
            <a:br>
              <a:rPr lang="en-US" sz="2400" dirty="0"/>
            </a:br>
            <a:r>
              <a:rPr lang="en-US" sz="2400" dirty="0" smtClean="0"/>
              <a:t>	D</a:t>
            </a:r>
            <a:r>
              <a:rPr lang="en-US" sz="2400" dirty="0"/>
              <a:t>) recording a conversation</a:t>
            </a:r>
            <a:endParaRPr lang="en-US" sz="3100" dirty="0"/>
          </a:p>
        </p:txBody>
      </p:sp>
      <p:sp>
        <p:nvSpPr>
          <p:cNvPr id="3" name="Content Placeholder 2"/>
          <p:cNvSpPr>
            <a:spLocks noGrp="1"/>
          </p:cNvSpPr>
          <p:nvPr>
            <p:ph sz="half" idx="1"/>
          </p:nvPr>
        </p:nvSpPr>
        <p:spPr>
          <a:xfrm>
            <a:off x="1371600" y="2899954"/>
            <a:ext cx="4447786" cy="3581401"/>
          </a:xfrm>
        </p:spPr>
        <p:txBody>
          <a:bodyPr>
            <a:normAutofit lnSpcReduction="10000"/>
          </a:bodyPr>
          <a:lstStyle/>
          <a:p>
            <a:r>
              <a:rPr lang="en-US" dirty="0" smtClean="0">
                <a:solidFill>
                  <a:schemeClr val="accent6">
                    <a:lumMod val="50000"/>
                  </a:schemeClr>
                </a:solidFill>
              </a:rPr>
              <a:t>“Letter B, </a:t>
            </a:r>
            <a:r>
              <a:rPr lang="en-US" dirty="0">
                <a:solidFill>
                  <a:schemeClr val="accent6">
                    <a:lumMod val="50000"/>
                  </a:schemeClr>
                </a:solidFill>
              </a:rPr>
              <a:t>because it is more easy to do step by step and get the whole information.”	-</a:t>
            </a:r>
            <a:r>
              <a:rPr lang="en-US" dirty="0" smtClean="0">
                <a:solidFill>
                  <a:schemeClr val="accent6">
                    <a:lumMod val="50000"/>
                  </a:schemeClr>
                </a:solidFill>
              </a:rPr>
              <a:t>Marta</a:t>
            </a:r>
            <a:endParaRPr lang="en-US" dirty="0">
              <a:solidFill>
                <a:schemeClr val="accent6">
                  <a:lumMod val="50000"/>
                </a:schemeClr>
              </a:solidFill>
            </a:endParaRPr>
          </a:p>
          <a:p>
            <a:r>
              <a:rPr lang="en-US" dirty="0" smtClean="0">
                <a:solidFill>
                  <a:schemeClr val="accent5">
                    <a:lumMod val="50000"/>
                  </a:schemeClr>
                </a:solidFill>
              </a:rPr>
              <a:t>“Letter B, </a:t>
            </a:r>
            <a:r>
              <a:rPr lang="en-US" dirty="0">
                <a:solidFill>
                  <a:schemeClr val="accent5">
                    <a:lumMod val="50000"/>
                  </a:schemeClr>
                </a:solidFill>
              </a:rPr>
              <a:t>because when I said something wrong the class could help me with everyone’s ideas.”  </a:t>
            </a:r>
            <a:r>
              <a:rPr lang="en-US" dirty="0" smtClean="0">
                <a:solidFill>
                  <a:schemeClr val="accent5">
                    <a:lumMod val="50000"/>
                  </a:schemeClr>
                </a:solidFill>
              </a:rPr>
              <a:t>     			-Marius</a:t>
            </a:r>
            <a:endParaRPr lang="en-US" dirty="0">
              <a:solidFill>
                <a:schemeClr val="accent5">
                  <a:lumMod val="50000"/>
                </a:schemeClr>
              </a:solidFill>
            </a:endParaRPr>
          </a:p>
          <a:p>
            <a:pPr marL="0" indent="0">
              <a:buNone/>
            </a:pPr>
            <a:endParaRPr lang="en-US" dirty="0"/>
          </a:p>
        </p:txBody>
      </p:sp>
      <p:sp>
        <p:nvSpPr>
          <p:cNvPr id="4" name="Content Placeholder 3"/>
          <p:cNvSpPr>
            <a:spLocks noGrp="1"/>
          </p:cNvSpPr>
          <p:nvPr>
            <p:ph sz="half" idx="2"/>
          </p:nvPr>
        </p:nvSpPr>
        <p:spPr>
          <a:xfrm>
            <a:off x="6616843" y="2899953"/>
            <a:ext cx="4447786" cy="3581401"/>
          </a:xfrm>
        </p:spPr>
        <p:txBody>
          <a:bodyPr>
            <a:normAutofit lnSpcReduction="10000"/>
          </a:bodyPr>
          <a:lstStyle/>
          <a:p>
            <a:r>
              <a:rPr lang="en-US" dirty="0" smtClean="0">
                <a:solidFill>
                  <a:schemeClr val="accent4">
                    <a:lumMod val="50000"/>
                  </a:schemeClr>
                </a:solidFill>
              </a:rPr>
              <a:t>“Letter C, </a:t>
            </a:r>
            <a:r>
              <a:rPr lang="en-US" dirty="0">
                <a:solidFill>
                  <a:schemeClr val="accent4">
                    <a:lumMod val="50000"/>
                  </a:schemeClr>
                </a:solidFill>
              </a:rPr>
              <a:t>because participating in a practice conversation </a:t>
            </a:r>
            <a:r>
              <a:rPr lang="en-US" dirty="0" smtClean="0">
                <a:solidFill>
                  <a:schemeClr val="accent4">
                    <a:lumMod val="50000"/>
                  </a:schemeClr>
                </a:solidFill>
              </a:rPr>
              <a:t>I </a:t>
            </a:r>
            <a:r>
              <a:rPr lang="en-US" dirty="0">
                <a:solidFill>
                  <a:schemeClr val="accent4">
                    <a:lumMod val="50000"/>
                  </a:schemeClr>
                </a:solidFill>
              </a:rPr>
              <a:t>understand how it works.” </a:t>
            </a:r>
            <a:r>
              <a:rPr lang="en-US" dirty="0" smtClean="0">
                <a:solidFill>
                  <a:schemeClr val="accent4">
                    <a:lumMod val="50000"/>
                  </a:schemeClr>
                </a:solidFill>
              </a:rPr>
              <a:t>				        –</a:t>
            </a:r>
            <a:r>
              <a:rPr lang="en-US" dirty="0" err="1" smtClean="0">
                <a:solidFill>
                  <a:schemeClr val="accent4">
                    <a:lumMod val="50000"/>
                  </a:schemeClr>
                </a:solidFill>
              </a:rPr>
              <a:t>Suzana</a:t>
            </a:r>
            <a:endParaRPr lang="en-US" dirty="0">
              <a:solidFill>
                <a:schemeClr val="accent4">
                  <a:lumMod val="50000"/>
                </a:schemeClr>
              </a:solidFill>
            </a:endParaRPr>
          </a:p>
          <a:p>
            <a:r>
              <a:rPr lang="en-US" dirty="0" smtClean="0">
                <a:solidFill>
                  <a:schemeClr val="accent6">
                    <a:lumMod val="50000"/>
                  </a:schemeClr>
                </a:solidFill>
              </a:rPr>
              <a:t>“Letter C, </a:t>
            </a:r>
            <a:r>
              <a:rPr lang="en-US" dirty="0">
                <a:solidFill>
                  <a:schemeClr val="accent6">
                    <a:lumMod val="50000"/>
                  </a:schemeClr>
                </a:solidFill>
              </a:rPr>
              <a:t>because when I practice I can make sure if I understand what I need to do and how to do it.” </a:t>
            </a:r>
            <a:endParaRPr lang="en-US" dirty="0" smtClean="0">
              <a:solidFill>
                <a:schemeClr val="accent6">
                  <a:lumMod val="50000"/>
                </a:schemeClr>
              </a:solidFill>
            </a:endParaRPr>
          </a:p>
          <a:p>
            <a:pPr marL="0" indent="0">
              <a:buNone/>
            </a:pPr>
            <a:r>
              <a:rPr lang="en-US" dirty="0">
                <a:solidFill>
                  <a:schemeClr val="accent6">
                    <a:lumMod val="50000"/>
                  </a:schemeClr>
                </a:solidFill>
              </a:rPr>
              <a:t>	</a:t>
            </a:r>
            <a:r>
              <a:rPr lang="en-US" dirty="0" smtClean="0">
                <a:solidFill>
                  <a:schemeClr val="accent6">
                    <a:lumMod val="50000"/>
                  </a:schemeClr>
                </a:solidFill>
              </a:rPr>
              <a:t>	       –Francisco</a:t>
            </a:r>
            <a:endParaRPr lang="en-US" dirty="0">
              <a:solidFill>
                <a:schemeClr val="accent6">
                  <a:lumMod val="50000"/>
                </a:schemeClr>
              </a:solidFill>
            </a:endParaRPr>
          </a:p>
          <a:p>
            <a:r>
              <a:rPr lang="en-US" dirty="0" smtClean="0">
                <a:solidFill>
                  <a:schemeClr val="accent5">
                    <a:lumMod val="50000"/>
                  </a:schemeClr>
                </a:solidFill>
              </a:rPr>
              <a:t>“Letter D, </a:t>
            </a:r>
            <a:r>
              <a:rPr lang="en-US" dirty="0">
                <a:solidFill>
                  <a:schemeClr val="accent5">
                    <a:lumMod val="50000"/>
                  </a:schemeClr>
                </a:solidFill>
              </a:rPr>
              <a:t>because it help me how to be connected with my partner’s ideas.” </a:t>
            </a:r>
            <a:r>
              <a:rPr lang="en-US" dirty="0" smtClean="0">
                <a:solidFill>
                  <a:schemeClr val="accent5">
                    <a:lumMod val="50000"/>
                  </a:schemeClr>
                </a:solidFill>
              </a:rPr>
              <a:t>	        -Norberto</a:t>
            </a:r>
            <a:endParaRPr lang="en-US" dirty="0">
              <a:solidFill>
                <a:schemeClr val="accent5">
                  <a:lumMod val="50000"/>
                </a:schemeClr>
              </a:solidFill>
            </a:endParaRPr>
          </a:p>
          <a:p>
            <a:pPr marL="0" indent="0">
              <a:buNone/>
            </a:pPr>
            <a:endParaRPr lang="en-US" dirty="0"/>
          </a:p>
        </p:txBody>
      </p:sp>
    </p:spTree>
    <p:extLst>
      <p:ext uri="{BB962C8B-B14F-4D97-AF65-F5344CB8AC3E}">
        <p14:creationId xmlns:p14="http://schemas.microsoft.com/office/powerpoint/2010/main" val="25407185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35735639"/>
              </p:ext>
            </p:extLst>
          </p:nvPr>
        </p:nvGraphicFramePr>
        <p:xfrm>
          <a:off x="898794" y="1123406"/>
          <a:ext cx="10844716" cy="5586785"/>
        </p:xfrm>
        <a:graphic>
          <a:graphicData uri="http://schemas.openxmlformats.org/drawingml/2006/table">
            <a:tbl>
              <a:tblPr firstRow="1" firstCol="1" bandRow="1">
                <a:tableStyleId>{5C22544A-7EE6-4342-B048-85BDC9FD1C3A}</a:tableStyleId>
              </a:tblPr>
              <a:tblGrid>
                <a:gridCol w="1230632">
                  <a:extLst>
                    <a:ext uri="{9D8B030D-6E8A-4147-A177-3AD203B41FA5}">
                      <a16:colId xmlns:a16="http://schemas.microsoft.com/office/drawing/2014/main" val="4254802666"/>
                    </a:ext>
                  </a:extLst>
                </a:gridCol>
                <a:gridCol w="2403521">
                  <a:extLst>
                    <a:ext uri="{9D8B030D-6E8A-4147-A177-3AD203B41FA5}">
                      <a16:colId xmlns:a16="http://schemas.microsoft.com/office/drawing/2014/main" val="2109588745"/>
                    </a:ext>
                  </a:extLst>
                </a:gridCol>
                <a:gridCol w="2403521">
                  <a:extLst>
                    <a:ext uri="{9D8B030D-6E8A-4147-A177-3AD203B41FA5}">
                      <a16:colId xmlns:a16="http://schemas.microsoft.com/office/drawing/2014/main" val="1314594227"/>
                    </a:ext>
                  </a:extLst>
                </a:gridCol>
                <a:gridCol w="2403521">
                  <a:extLst>
                    <a:ext uri="{9D8B030D-6E8A-4147-A177-3AD203B41FA5}">
                      <a16:colId xmlns:a16="http://schemas.microsoft.com/office/drawing/2014/main" val="127505278"/>
                    </a:ext>
                  </a:extLst>
                </a:gridCol>
                <a:gridCol w="2403521">
                  <a:extLst>
                    <a:ext uri="{9D8B030D-6E8A-4147-A177-3AD203B41FA5}">
                      <a16:colId xmlns:a16="http://schemas.microsoft.com/office/drawing/2014/main" val="2550300581"/>
                    </a:ext>
                  </a:extLst>
                </a:gridCol>
              </a:tblGrid>
              <a:tr h="202673">
                <a:tc>
                  <a:txBody>
                    <a:bodyPr/>
                    <a:lstStyle/>
                    <a:p>
                      <a:pPr marL="0" marR="0">
                        <a:lnSpc>
                          <a:spcPct val="115000"/>
                        </a:lnSpc>
                        <a:spcBef>
                          <a:spcPts val="0"/>
                        </a:spcBef>
                        <a:spcAft>
                          <a:spcPts val="0"/>
                        </a:spcAft>
                      </a:pPr>
                      <a:r>
                        <a:rPr lang="en-US" sz="700">
                          <a:effectLst/>
                        </a:rPr>
                        <a:t> </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4631" marR="44631" marT="0" marB="0"/>
                </a:tc>
                <a:tc>
                  <a:txBody>
                    <a:bodyPr/>
                    <a:lstStyle/>
                    <a:p>
                      <a:pPr marL="0" marR="0" algn="ctr">
                        <a:lnSpc>
                          <a:spcPct val="115000"/>
                        </a:lnSpc>
                        <a:spcBef>
                          <a:spcPts val="0"/>
                        </a:spcBef>
                        <a:spcAft>
                          <a:spcPts val="0"/>
                        </a:spcAft>
                      </a:pPr>
                      <a:r>
                        <a:rPr lang="en-US" sz="1200" dirty="0">
                          <a:effectLst/>
                        </a:rPr>
                        <a:t>Objectives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631" marR="44631" marT="0" marB="0"/>
                </a:tc>
                <a:tc>
                  <a:txBody>
                    <a:bodyPr/>
                    <a:lstStyle/>
                    <a:p>
                      <a:pPr marL="0" marR="0" algn="ctr">
                        <a:lnSpc>
                          <a:spcPct val="115000"/>
                        </a:lnSpc>
                        <a:spcBef>
                          <a:spcPts val="0"/>
                        </a:spcBef>
                        <a:spcAft>
                          <a:spcPts val="0"/>
                        </a:spcAft>
                      </a:pPr>
                      <a:r>
                        <a:rPr lang="en-US" sz="1200" dirty="0">
                          <a:effectLst/>
                        </a:rPr>
                        <a:t>Building Ideas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631" marR="44631" marT="0" marB="0"/>
                </a:tc>
                <a:tc>
                  <a:txBody>
                    <a:bodyPr/>
                    <a:lstStyle/>
                    <a:p>
                      <a:pPr marL="0" marR="0" algn="ctr">
                        <a:lnSpc>
                          <a:spcPct val="115000"/>
                        </a:lnSpc>
                        <a:spcBef>
                          <a:spcPts val="0"/>
                        </a:spcBef>
                        <a:spcAft>
                          <a:spcPts val="0"/>
                        </a:spcAft>
                      </a:pPr>
                      <a:r>
                        <a:rPr lang="en-US" sz="1200" dirty="0">
                          <a:effectLst/>
                        </a:rPr>
                        <a:t>Elaborated Turns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631" marR="44631" marT="0" marB="0"/>
                </a:tc>
                <a:tc>
                  <a:txBody>
                    <a:bodyPr/>
                    <a:lstStyle/>
                    <a:p>
                      <a:pPr marL="0" marR="0" algn="ctr">
                        <a:lnSpc>
                          <a:spcPct val="115000"/>
                        </a:lnSpc>
                        <a:spcBef>
                          <a:spcPts val="0"/>
                        </a:spcBef>
                        <a:spcAft>
                          <a:spcPts val="0"/>
                        </a:spcAft>
                      </a:pPr>
                      <a:r>
                        <a:rPr lang="en-US" sz="1200" dirty="0">
                          <a:effectLst/>
                        </a:rPr>
                        <a:t>Nonverbal Behaviors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631" marR="44631" marT="0" marB="0"/>
                </a:tc>
                <a:extLst>
                  <a:ext uri="{0D108BD9-81ED-4DB2-BD59-A6C34878D82A}">
                    <a16:rowId xmlns:a16="http://schemas.microsoft.com/office/drawing/2014/main" val="1153365434"/>
                  </a:ext>
                </a:extLst>
              </a:tr>
              <a:tr h="576262">
                <a:tc>
                  <a:txBody>
                    <a:bodyPr/>
                    <a:lstStyle/>
                    <a:p>
                      <a:pPr marL="0" marR="0">
                        <a:lnSpc>
                          <a:spcPct val="115000"/>
                        </a:lnSpc>
                        <a:spcBef>
                          <a:spcPts val="0"/>
                        </a:spcBef>
                        <a:spcAft>
                          <a:spcPts val="0"/>
                        </a:spcAft>
                      </a:pPr>
                      <a:r>
                        <a:rPr lang="en-US" sz="700">
                          <a:effectLst/>
                        </a:rPr>
                        <a:t> </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4631" marR="44631" marT="0" marB="0"/>
                </a:tc>
                <a:tc>
                  <a:txBody>
                    <a:bodyPr/>
                    <a:lstStyle/>
                    <a:p>
                      <a:pPr marL="0" marR="0" algn="ctr">
                        <a:lnSpc>
                          <a:spcPct val="115000"/>
                        </a:lnSpc>
                        <a:spcBef>
                          <a:spcPts val="0"/>
                        </a:spcBef>
                        <a:spcAft>
                          <a:spcPts val="0"/>
                        </a:spcAft>
                      </a:pPr>
                      <a:r>
                        <a:rPr lang="en-US" sz="1100" dirty="0">
                          <a:effectLst/>
                          <a:latin typeface="Times New Roman" panose="02020603050405020304" pitchFamily="18" charset="0"/>
                          <a:cs typeface="Times New Roman" panose="02020603050405020304" pitchFamily="18" charset="0"/>
                        </a:rPr>
                        <a:t>Focus on objectives (disciplinary concepts and thinking)</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631" marR="44631" marT="0" marB="0" anchor="ctr"/>
                </a:tc>
                <a:tc>
                  <a:txBody>
                    <a:bodyPr/>
                    <a:lstStyle/>
                    <a:p>
                      <a:pPr marL="0" marR="0" algn="ctr">
                        <a:lnSpc>
                          <a:spcPct val="115000"/>
                        </a:lnSpc>
                        <a:spcBef>
                          <a:spcPts val="0"/>
                        </a:spcBef>
                        <a:spcAft>
                          <a:spcPts val="0"/>
                        </a:spcAft>
                      </a:pPr>
                      <a:r>
                        <a:rPr lang="en-US" sz="1100" dirty="0">
                          <a:effectLst/>
                          <a:latin typeface="Times New Roman" panose="02020603050405020304" pitchFamily="18" charset="0"/>
                          <a:cs typeface="Times New Roman" panose="02020603050405020304" pitchFamily="18" charset="0"/>
                        </a:rPr>
                        <a:t>Build ideas in the conversation</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631" marR="44631" marT="0" marB="0" anchor="ctr"/>
                </a:tc>
                <a:tc>
                  <a:txBody>
                    <a:bodyPr/>
                    <a:lstStyle/>
                    <a:p>
                      <a:pPr marL="0" marR="0" algn="ctr">
                        <a:lnSpc>
                          <a:spcPct val="115000"/>
                        </a:lnSpc>
                        <a:spcBef>
                          <a:spcPts val="0"/>
                        </a:spcBef>
                        <a:spcAft>
                          <a:spcPts val="0"/>
                        </a:spcAft>
                      </a:pPr>
                      <a:r>
                        <a:rPr lang="en-US" sz="1100">
                          <a:effectLst/>
                          <a:latin typeface="Times New Roman" panose="02020603050405020304" pitchFamily="18" charset="0"/>
                          <a:cs typeface="Times New Roman" panose="02020603050405020304" pitchFamily="18" charset="0"/>
                        </a:rPr>
                        <a:t>Use clear turns with connected, academic sentences within each turn</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631" marR="44631" marT="0" marB="0" anchor="ctr"/>
                </a:tc>
                <a:tc>
                  <a:txBody>
                    <a:bodyPr/>
                    <a:lstStyle/>
                    <a:p>
                      <a:pPr marL="0" marR="0" algn="ctr">
                        <a:lnSpc>
                          <a:spcPct val="115000"/>
                        </a:lnSpc>
                        <a:spcBef>
                          <a:spcPts val="0"/>
                        </a:spcBef>
                        <a:spcAft>
                          <a:spcPts val="0"/>
                        </a:spcAft>
                      </a:pPr>
                      <a:r>
                        <a:rPr lang="en-US" sz="1100">
                          <a:effectLst/>
                          <a:latin typeface="Times New Roman" panose="02020603050405020304" pitchFamily="18" charset="0"/>
                          <a:cs typeface="Times New Roman" panose="02020603050405020304" pitchFamily="18" charset="0"/>
                        </a:rPr>
                        <a:t>Use appropriate nonverbal behaviors</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631" marR="44631" marT="0" marB="0" anchor="ctr"/>
                </a:tc>
                <a:extLst>
                  <a:ext uri="{0D108BD9-81ED-4DB2-BD59-A6C34878D82A}">
                    <a16:rowId xmlns:a16="http://schemas.microsoft.com/office/drawing/2014/main" val="2753620383"/>
                  </a:ext>
                </a:extLst>
              </a:tr>
              <a:tr h="1175044">
                <a:tc>
                  <a:txBody>
                    <a:bodyPr/>
                    <a:lstStyle/>
                    <a:p>
                      <a:pPr marL="0" marR="0" algn="ctr">
                        <a:lnSpc>
                          <a:spcPct val="115000"/>
                        </a:lnSpc>
                        <a:spcBef>
                          <a:spcPts val="0"/>
                        </a:spcBef>
                        <a:spcAft>
                          <a:spcPts val="0"/>
                        </a:spcAft>
                      </a:pPr>
                      <a:r>
                        <a:rPr lang="en-US" sz="1200" dirty="0">
                          <a:effectLst/>
                        </a:rPr>
                        <a:t>Exemplary</a:t>
                      </a:r>
                    </a:p>
                    <a:p>
                      <a:pPr marL="0" marR="0" algn="ctr">
                        <a:lnSpc>
                          <a:spcPct val="115000"/>
                        </a:lnSpc>
                        <a:spcBef>
                          <a:spcPts val="0"/>
                        </a:spcBef>
                        <a:spcAft>
                          <a:spcPts val="0"/>
                        </a:spcAft>
                      </a:pPr>
                      <a:r>
                        <a:rPr lang="en-US" sz="1200" dirty="0">
                          <a:effectLst/>
                        </a:rPr>
                        <a:t>4</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631" marR="44631" marT="0" marB="0" anchor="ctr"/>
                </a:tc>
                <a:tc>
                  <a:txBody>
                    <a:bodyPr/>
                    <a:lstStyle/>
                    <a:p>
                      <a:pPr marL="0" marR="0">
                        <a:lnSpc>
                          <a:spcPct val="115000"/>
                        </a:lnSpc>
                        <a:spcBef>
                          <a:spcPts val="0"/>
                        </a:spcBef>
                        <a:spcAft>
                          <a:spcPts val="0"/>
                        </a:spcAft>
                      </a:pPr>
                      <a:r>
                        <a:rPr lang="en-US" sz="1100" dirty="0">
                          <a:effectLst/>
                          <a:latin typeface="Times New Roman" panose="02020603050405020304" pitchFamily="18" charset="0"/>
                          <a:cs typeface="Times New Roman" panose="02020603050405020304" pitchFamily="18" charset="0"/>
                        </a:rPr>
                        <a:t>Turns show strong evidence of the target knowledge and thinking skill(s) of the lesson.</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631" marR="44631" marT="0" marB="0"/>
                </a:tc>
                <a:tc>
                  <a:txBody>
                    <a:bodyPr/>
                    <a:lstStyle/>
                    <a:p>
                      <a:pPr marL="0" marR="0">
                        <a:lnSpc>
                          <a:spcPct val="115000"/>
                        </a:lnSpc>
                        <a:spcBef>
                          <a:spcPts val="0"/>
                        </a:spcBef>
                        <a:spcAft>
                          <a:spcPts val="0"/>
                        </a:spcAft>
                      </a:pPr>
                      <a:r>
                        <a:rPr lang="en-US" sz="1100" dirty="0">
                          <a:effectLst/>
                          <a:latin typeface="Times New Roman" panose="02020603050405020304" pitchFamily="18" charset="0"/>
                          <a:cs typeface="Times New Roman" panose="02020603050405020304" pitchFamily="18" charset="0"/>
                        </a:rPr>
                        <a:t>Turns always build on previous turns to build up an idea, meaning, or understanding; turns contribute significantly to shared creation, clarification, fortification, and/or negotiation.</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631" marR="44631" marT="0" marB="0"/>
                </a:tc>
                <a:tc>
                  <a:txBody>
                    <a:bodyPr/>
                    <a:lstStyle/>
                    <a:p>
                      <a:pPr marL="0" marR="0">
                        <a:lnSpc>
                          <a:spcPct val="115000"/>
                        </a:lnSpc>
                        <a:spcBef>
                          <a:spcPts val="0"/>
                        </a:spcBef>
                        <a:spcAft>
                          <a:spcPts val="0"/>
                        </a:spcAft>
                      </a:pPr>
                      <a:r>
                        <a:rPr lang="en-US" sz="1100">
                          <a:effectLst/>
                          <a:latin typeface="Times New Roman" panose="02020603050405020304" pitchFamily="18" charset="0"/>
                          <a:cs typeface="Times New Roman" panose="02020603050405020304" pitchFamily="18" charset="0"/>
                        </a:rPr>
                        <a:t>Each turn is clear and, when needed, uses two or more sentences that are logically connected; sentences are academic and original.</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631" marR="44631" marT="0" marB="0"/>
                </a:tc>
                <a:tc>
                  <a:txBody>
                    <a:bodyPr/>
                    <a:lstStyle/>
                    <a:p>
                      <a:pPr marL="0" marR="0">
                        <a:lnSpc>
                          <a:spcPct val="115000"/>
                        </a:lnSpc>
                        <a:spcBef>
                          <a:spcPts val="0"/>
                        </a:spcBef>
                        <a:spcAft>
                          <a:spcPts val="0"/>
                        </a:spcAft>
                      </a:pPr>
                      <a:r>
                        <a:rPr lang="en-US" sz="1100">
                          <a:effectLst/>
                          <a:latin typeface="Times New Roman" panose="02020603050405020304" pitchFamily="18" charset="0"/>
                          <a:cs typeface="Times New Roman" panose="02020603050405020304" pitchFamily="18" charset="0"/>
                        </a:rPr>
                        <a:t>Student uses appropriate postures, movements, and eye contact to show engagement and listening throughout the entire conversation.</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631" marR="44631" marT="0" marB="0"/>
                </a:tc>
                <a:extLst>
                  <a:ext uri="{0D108BD9-81ED-4DB2-BD59-A6C34878D82A}">
                    <a16:rowId xmlns:a16="http://schemas.microsoft.com/office/drawing/2014/main" val="1098562914"/>
                  </a:ext>
                </a:extLst>
              </a:tr>
              <a:tr h="1165087">
                <a:tc>
                  <a:txBody>
                    <a:bodyPr/>
                    <a:lstStyle/>
                    <a:p>
                      <a:pPr marL="0" marR="0" algn="ctr">
                        <a:lnSpc>
                          <a:spcPct val="115000"/>
                        </a:lnSpc>
                        <a:spcBef>
                          <a:spcPts val="0"/>
                        </a:spcBef>
                        <a:spcAft>
                          <a:spcPts val="0"/>
                        </a:spcAft>
                      </a:pPr>
                      <a:r>
                        <a:rPr lang="en-US" sz="1200" dirty="0">
                          <a:effectLst/>
                        </a:rPr>
                        <a:t>Competent</a:t>
                      </a:r>
                    </a:p>
                    <a:p>
                      <a:pPr marL="0" marR="0" algn="ctr">
                        <a:lnSpc>
                          <a:spcPct val="115000"/>
                        </a:lnSpc>
                        <a:spcBef>
                          <a:spcPts val="0"/>
                        </a:spcBef>
                        <a:spcAft>
                          <a:spcPts val="0"/>
                        </a:spcAft>
                      </a:pPr>
                      <a:r>
                        <a:rPr lang="en-US" sz="1200" dirty="0">
                          <a:effectLst/>
                        </a:rPr>
                        <a:t>3</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631" marR="44631" marT="0" marB="0" anchor="ctr"/>
                </a:tc>
                <a:tc>
                  <a:txBody>
                    <a:bodyPr/>
                    <a:lstStyle/>
                    <a:p>
                      <a:pPr marL="0" marR="0">
                        <a:lnSpc>
                          <a:spcPct val="115000"/>
                        </a:lnSpc>
                        <a:spcBef>
                          <a:spcPts val="0"/>
                        </a:spcBef>
                        <a:spcAft>
                          <a:spcPts val="0"/>
                        </a:spcAft>
                      </a:pPr>
                      <a:r>
                        <a:rPr lang="en-US" sz="1100" dirty="0">
                          <a:effectLst/>
                          <a:latin typeface="Times New Roman" panose="02020603050405020304" pitchFamily="18" charset="0"/>
                          <a:cs typeface="Times New Roman" panose="02020603050405020304" pitchFamily="18" charset="0"/>
                        </a:rPr>
                        <a:t>Turns show sufficient evidence of the target knowledge and thinking skill(s) of the lesson.</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631" marR="44631" marT="0" marB="0"/>
                </a:tc>
                <a:tc>
                  <a:txBody>
                    <a:bodyPr/>
                    <a:lstStyle/>
                    <a:p>
                      <a:pPr marL="0" marR="0">
                        <a:lnSpc>
                          <a:spcPct val="115000"/>
                        </a:lnSpc>
                        <a:spcBef>
                          <a:spcPts val="0"/>
                        </a:spcBef>
                        <a:spcAft>
                          <a:spcPts val="0"/>
                        </a:spcAft>
                      </a:pPr>
                      <a:r>
                        <a:rPr lang="en-US" sz="1100" dirty="0">
                          <a:effectLst/>
                          <a:latin typeface="Times New Roman" panose="02020603050405020304" pitchFamily="18" charset="0"/>
                          <a:cs typeface="Times New Roman" panose="02020603050405020304" pitchFamily="18" charset="0"/>
                        </a:rPr>
                        <a:t>Turns usually build on previous turns to build up an idea, meaning, or understanding; turns usually contribute to shared creation, clarification, fortification, and/or negotiation.</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631" marR="44631" marT="0" marB="0"/>
                </a:tc>
                <a:tc>
                  <a:txBody>
                    <a:bodyPr/>
                    <a:lstStyle/>
                    <a:p>
                      <a:pPr marL="0" marR="0">
                        <a:lnSpc>
                          <a:spcPct val="115000"/>
                        </a:lnSpc>
                        <a:spcBef>
                          <a:spcPts val="0"/>
                        </a:spcBef>
                        <a:spcAft>
                          <a:spcPts val="0"/>
                        </a:spcAft>
                      </a:pPr>
                      <a:r>
                        <a:rPr lang="en-US" sz="1100" dirty="0">
                          <a:effectLst/>
                          <a:latin typeface="Times New Roman" panose="02020603050405020304" pitchFamily="18" charset="0"/>
                          <a:cs typeface="Times New Roman" panose="02020603050405020304" pitchFamily="18" charset="0"/>
                        </a:rPr>
                        <a:t>Most turns are clear and use two or more sentences that are logically connected; sentences are usually academic and original.</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631" marR="44631" marT="0" marB="0"/>
                </a:tc>
                <a:tc>
                  <a:txBody>
                    <a:bodyPr/>
                    <a:lstStyle/>
                    <a:p>
                      <a:pPr marL="0" marR="0">
                        <a:lnSpc>
                          <a:spcPct val="115000"/>
                        </a:lnSpc>
                        <a:spcBef>
                          <a:spcPts val="0"/>
                        </a:spcBef>
                        <a:spcAft>
                          <a:spcPts val="0"/>
                        </a:spcAft>
                      </a:pPr>
                      <a:r>
                        <a:rPr lang="en-US" sz="1100">
                          <a:effectLst/>
                          <a:latin typeface="Times New Roman" panose="02020603050405020304" pitchFamily="18" charset="0"/>
                          <a:cs typeface="Times New Roman" panose="02020603050405020304" pitchFamily="18" charset="0"/>
                        </a:rPr>
                        <a:t>Student uses appropriate postures, movements, and eye contact to show engagement and listening throughout most of the conversation.</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631" marR="44631" marT="0" marB="0"/>
                </a:tc>
                <a:extLst>
                  <a:ext uri="{0D108BD9-81ED-4DB2-BD59-A6C34878D82A}">
                    <a16:rowId xmlns:a16="http://schemas.microsoft.com/office/drawing/2014/main" val="1722033412"/>
                  </a:ext>
                </a:extLst>
              </a:tr>
              <a:tr h="1175044">
                <a:tc>
                  <a:txBody>
                    <a:bodyPr/>
                    <a:lstStyle/>
                    <a:p>
                      <a:pPr marL="0" marR="0" algn="ctr">
                        <a:lnSpc>
                          <a:spcPct val="115000"/>
                        </a:lnSpc>
                        <a:spcBef>
                          <a:spcPts val="0"/>
                        </a:spcBef>
                        <a:spcAft>
                          <a:spcPts val="0"/>
                        </a:spcAft>
                      </a:pPr>
                      <a:r>
                        <a:rPr lang="en-US" sz="1200" dirty="0">
                          <a:effectLst/>
                        </a:rPr>
                        <a:t>Developing</a:t>
                      </a:r>
                    </a:p>
                    <a:p>
                      <a:pPr marL="0" marR="0" algn="ctr">
                        <a:lnSpc>
                          <a:spcPct val="115000"/>
                        </a:lnSpc>
                        <a:spcBef>
                          <a:spcPts val="0"/>
                        </a:spcBef>
                        <a:spcAft>
                          <a:spcPts val="0"/>
                        </a:spcAft>
                      </a:pPr>
                      <a:r>
                        <a:rPr lang="en-US" sz="1200" dirty="0">
                          <a:effectLst/>
                        </a:rPr>
                        <a:t>2</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631" marR="44631" marT="0" marB="0" anchor="ctr"/>
                </a:tc>
                <a:tc>
                  <a:txBody>
                    <a:bodyPr/>
                    <a:lstStyle/>
                    <a:p>
                      <a:pPr marL="0" marR="0">
                        <a:lnSpc>
                          <a:spcPct val="115000"/>
                        </a:lnSpc>
                        <a:spcBef>
                          <a:spcPts val="0"/>
                        </a:spcBef>
                        <a:spcAft>
                          <a:spcPts val="0"/>
                        </a:spcAft>
                      </a:pPr>
                      <a:r>
                        <a:rPr lang="en-US" sz="1100">
                          <a:effectLst/>
                          <a:latin typeface="Times New Roman" panose="02020603050405020304" pitchFamily="18" charset="0"/>
                          <a:cs typeface="Times New Roman" panose="02020603050405020304" pitchFamily="18" charset="0"/>
                        </a:rPr>
                        <a:t>Turns show some evidence of the target knowledge or thinking skill(s) of the lesson.</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631" marR="44631" marT="0" marB="0"/>
                </a:tc>
                <a:tc>
                  <a:txBody>
                    <a:bodyPr/>
                    <a:lstStyle/>
                    <a:p>
                      <a:pPr marL="0" marR="0">
                        <a:lnSpc>
                          <a:spcPct val="115000"/>
                        </a:lnSpc>
                        <a:spcBef>
                          <a:spcPts val="0"/>
                        </a:spcBef>
                        <a:spcAft>
                          <a:spcPts val="0"/>
                        </a:spcAft>
                      </a:pPr>
                      <a:r>
                        <a:rPr lang="en-US" sz="1100">
                          <a:effectLst/>
                          <a:latin typeface="Times New Roman" panose="02020603050405020304" pitchFamily="18" charset="0"/>
                          <a:cs typeface="Times New Roman" panose="02020603050405020304" pitchFamily="18" charset="0"/>
                        </a:rPr>
                        <a:t>Some turns build on previous turns to build up an idea, meaning, or understanding; turns sometimes contribute to shared creation, clarification, fortification, and/or negotiation.</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631" marR="44631" marT="0" marB="0"/>
                </a:tc>
                <a:tc>
                  <a:txBody>
                    <a:bodyPr/>
                    <a:lstStyle/>
                    <a:p>
                      <a:pPr marL="0" marR="0">
                        <a:lnSpc>
                          <a:spcPct val="115000"/>
                        </a:lnSpc>
                        <a:spcBef>
                          <a:spcPts val="0"/>
                        </a:spcBef>
                        <a:spcAft>
                          <a:spcPts val="0"/>
                        </a:spcAft>
                      </a:pPr>
                      <a:r>
                        <a:rPr lang="en-US" sz="1100" dirty="0">
                          <a:effectLst/>
                          <a:latin typeface="Times New Roman" panose="02020603050405020304" pitchFamily="18" charset="0"/>
                          <a:cs typeface="Times New Roman" panose="02020603050405020304" pitchFamily="18" charset="0"/>
                        </a:rPr>
                        <a:t>Some turns are clear and use two or more sentences; some turns use logically connected sentences; some sentences are academic and original.</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631" marR="44631" marT="0" marB="0"/>
                </a:tc>
                <a:tc>
                  <a:txBody>
                    <a:bodyPr/>
                    <a:lstStyle/>
                    <a:p>
                      <a:pPr marL="0" marR="0">
                        <a:lnSpc>
                          <a:spcPct val="115000"/>
                        </a:lnSpc>
                        <a:spcBef>
                          <a:spcPts val="0"/>
                        </a:spcBef>
                        <a:spcAft>
                          <a:spcPts val="0"/>
                        </a:spcAft>
                      </a:pPr>
                      <a:r>
                        <a:rPr lang="en-US" sz="1100" dirty="0">
                          <a:effectLst/>
                          <a:latin typeface="Times New Roman" panose="02020603050405020304" pitchFamily="18" charset="0"/>
                          <a:cs typeface="Times New Roman" panose="02020603050405020304" pitchFamily="18" charset="0"/>
                        </a:rPr>
                        <a:t>Student occasionally uses appropriate postures, movements, and eye contact to show engagement and listening during the conversation.</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631" marR="44631" marT="0" marB="0"/>
                </a:tc>
                <a:extLst>
                  <a:ext uri="{0D108BD9-81ED-4DB2-BD59-A6C34878D82A}">
                    <a16:rowId xmlns:a16="http://schemas.microsoft.com/office/drawing/2014/main" val="1108797363"/>
                  </a:ext>
                </a:extLst>
              </a:tr>
              <a:tr h="1074724">
                <a:tc>
                  <a:txBody>
                    <a:bodyPr/>
                    <a:lstStyle/>
                    <a:p>
                      <a:pPr marL="0" marR="0" algn="ctr">
                        <a:lnSpc>
                          <a:spcPct val="115000"/>
                        </a:lnSpc>
                        <a:spcBef>
                          <a:spcPts val="0"/>
                        </a:spcBef>
                        <a:spcAft>
                          <a:spcPts val="0"/>
                        </a:spcAft>
                      </a:pPr>
                      <a:r>
                        <a:rPr lang="en-US" sz="1200" dirty="0">
                          <a:effectLst/>
                        </a:rPr>
                        <a:t>Emerging</a:t>
                      </a:r>
                    </a:p>
                    <a:p>
                      <a:pPr marL="0" marR="0" algn="ctr">
                        <a:lnSpc>
                          <a:spcPct val="115000"/>
                        </a:lnSpc>
                        <a:spcBef>
                          <a:spcPts val="0"/>
                        </a:spcBef>
                        <a:spcAft>
                          <a:spcPts val="0"/>
                        </a:spcAft>
                      </a:pPr>
                      <a:r>
                        <a:rPr lang="en-US" sz="1200" dirty="0">
                          <a:effectLst/>
                        </a:rPr>
                        <a:t>1</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631" marR="44631" marT="0" marB="0" anchor="ctr"/>
                </a:tc>
                <a:tc>
                  <a:txBody>
                    <a:bodyPr/>
                    <a:lstStyle/>
                    <a:p>
                      <a:pPr marL="0" marR="0">
                        <a:lnSpc>
                          <a:spcPct val="115000"/>
                        </a:lnSpc>
                        <a:spcBef>
                          <a:spcPts val="0"/>
                        </a:spcBef>
                        <a:spcAft>
                          <a:spcPts val="0"/>
                        </a:spcAft>
                      </a:pPr>
                      <a:r>
                        <a:rPr lang="en-US" sz="1100" dirty="0">
                          <a:effectLst/>
                          <a:latin typeface="Times New Roman" panose="02020603050405020304" pitchFamily="18" charset="0"/>
                          <a:cs typeface="Times New Roman" panose="02020603050405020304" pitchFamily="18" charset="0"/>
                        </a:rPr>
                        <a:t>Turns show little or no evidence of the target knowledge or thinking skill(s) of the lesson.</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631" marR="44631" marT="0" marB="0"/>
                </a:tc>
                <a:tc>
                  <a:txBody>
                    <a:bodyPr/>
                    <a:lstStyle/>
                    <a:p>
                      <a:pPr marL="0" marR="0">
                        <a:lnSpc>
                          <a:spcPct val="115000"/>
                        </a:lnSpc>
                        <a:spcBef>
                          <a:spcPts val="0"/>
                        </a:spcBef>
                        <a:spcAft>
                          <a:spcPts val="0"/>
                        </a:spcAft>
                      </a:pPr>
                      <a:r>
                        <a:rPr lang="en-US" sz="1100">
                          <a:effectLst/>
                          <a:latin typeface="Times New Roman" panose="02020603050405020304" pitchFamily="18" charset="0"/>
                          <a:cs typeface="Times New Roman" panose="02020603050405020304" pitchFamily="18" charset="0"/>
                        </a:rPr>
                        <a:t>Few or no turns help to build an idea, meaning, or understanding; turns rarely contribute to shared creation, clarification, fortification, and/or negotiation.</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631" marR="44631" marT="0" marB="0"/>
                </a:tc>
                <a:tc>
                  <a:txBody>
                    <a:bodyPr/>
                    <a:lstStyle/>
                    <a:p>
                      <a:pPr marL="0" marR="0">
                        <a:lnSpc>
                          <a:spcPct val="115000"/>
                        </a:lnSpc>
                        <a:spcBef>
                          <a:spcPts val="0"/>
                        </a:spcBef>
                        <a:spcAft>
                          <a:spcPts val="0"/>
                        </a:spcAft>
                      </a:pPr>
                      <a:r>
                        <a:rPr lang="en-US" sz="1100" dirty="0">
                          <a:effectLst/>
                          <a:latin typeface="Times New Roman" panose="02020603050405020304" pitchFamily="18" charset="0"/>
                          <a:cs typeface="Times New Roman" panose="02020603050405020304" pitchFamily="18" charset="0"/>
                        </a:rPr>
                        <a:t>Turns rarely are clear; rarely use two or more sentences that are logically connected; sentences are rarely academic and original.</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631" marR="44631" marT="0" marB="0"/>
                </a:tc>
                <a:tc>
                  <a:txBody>
                    <a:bodyPr/>
                    <a:lstStyle/>
                    <a:p>
                      <a:pPr marL="0" marR="0">
                        <a:lnSpc>
                          <a:spcPct val="115000"/>
                        </a:lnSpc>
                        <a:spcBef>
                          <a:spcPts val="0"/>
                        </a:spcBef>
                        <a:spcAft>
                          <a:spcPts val="0"/>
                        </a:spcAft>
                      </a:pPr>
                      <a:r>
                        <a:rPr lang="en-US" sz="1100" dirty="0">
                          <a:effectLst/>
                          <a:latin typeface="Times New Roman" panose="02020603050405020304" pitchFamily="18" charset="0"/>
                          <a:cs typeface="Times New Roman" panose="02020603050405020304" pitchFamily="18" charset="0"/>
                        </a:rPr>
                        <a:t>Student rarely uses appropriate postures, movements, and eye contact to show engagement and listening during the conversation.</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631" marR="44631" marT="0" marB="0"/>
                </a:tc>
                <a:extLst>
                  <a:ext uri="{0D108BD9-81ED-4DB2-BD59-A6C34878D82A}">
                    <a16:rowId xmlns:a16="http://schemas.microsoft.com/office/drawing/2014/main" val="1591750127"/>
                  </a:ext>
                </a:extLst>
              </a:tr>
              <a:tr h="202673">
                <a:tc>
                  <a:txBody>
                    <a:bodyPr/>
                    <a:lstStyle/>
                    <a:p>
                      <a:pPr marL="0" marR="0" algn="ctr">
                        <a:lnSpc>
                          <a:spcPct val="115000"/>
                        </a:lnSpc>
                        <a:spcBef>
                          <a:spcPts val="0"/>
                        </a:spcBef>
                        <a:spcAft>
                          <a:spcPts val="0"/>
                        </a:spcAft>
                      </a:pPr>
                      <a:r>
                        <a:rPr lang="en-US" sz="1200" dirty="0">
                          <a:effectLst/>
                        </a:rPr>
                        <a:t>0</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631" marR="44631" marT="0" marB="0" anchor="ctr"/>
                </a:tc>
                <a:tc gridSpan="4">
                  <a:txBody>
                    <a:bodyPr/>
                    <a:lstStyle/>
                    <a:p>
                      <a:pPr marL="0" marR="0" algn="ctr">
                        <a:lnSpc>
                          <a:spcPct val="115000"/>
                        </a:lnSpc>
                        <a:spcBef>
                          <a:spcPts val="0"/>
                        </a:spcBef>
                        <a:spcAft>
                          <a:spcPts val="0"/>
                        </a:spcAft>
                      </a:pPr>
                      <a:r>
                        <a:rPr lang="en-US" sz="1050" dirty="0">
                          <a:effectLst/>
                          <a:latin typeface="Times New Roman" panose="02020603050405020304" pitchFamily="18" charset="0"/>
                          <a:cs typeface="Times New Roman" panose="02020603050405020304" pitchFamily="18" charset="0"/>
                        </a:rPr>
                        <a:t>Student work is not turned in and/or does not meet the above criteria.</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631" marR="44631"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39410446"/>
                  </a:ext>
                </a:extLst>
              </a:tr>
            </a:tbl>
          </a:graphicData>
        </a:graphic>
      </p:graphicFrame>
      <p:sp>
        <p:nvSpPr>
          <p:cNvPr id="3" name="Rectangle 2"/>
          <p:cNvSpPr>
            <a:spLocks noChangeArrowheads="1"/>
          </p:cNvSpPr>
          <p:nvPr/>
        </p:nvSpPr>
        <p:spPr bwMode="auto">
          <a:xfrm>
            <a:off x="2125756" y="591670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49" name="Picture 2" descr="http://images.clipartpanda.com/discussion-clipart-group-of-readers-h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8794" y="199209"/>
            <a:ext cx="969963" cy="8001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2017058" y="260645"/>
            <a:ext cx="96012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Academic Conversation Rubric				</a:t>
            </a:r>
            <a:r>
              <a:rPr kumimoji="0" lang="en-US" altLang="en-US" sz="1200" b="1"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English Language Development: Grades 5-12</a:t>
            </a:r>
            <a:endParaRPr kumimoji="0" lang="en-US" altLang="en-US"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Student: </a:t>
            </a:r>
            <a:r>
              <a:rPr kumimoji="0" lang="en-US" altLang="en-US" sz="12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________________________</a:t>
            </a:r>
            <a:r>
              <a:rPr kumimoji="0" lang="en-US" altLang="en-US" sz="1200" b="1"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Date: </a:t>
            </a:r>
            <a:r>
              <a:rPr kumimoji="0" lang="en-US" altLang="en-US" sz="12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________________________	</a:t>
            </a:r>
            <a:r>
              <a:rPr kumimoji="0" lang="en-US" altLang="en-US" sz="1200" b="1"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Teacher: </a:t>
            </a:r>
            <a:r>
              <a:rPr kumimoji="0" lang="en-US" altLang="en-US" sz="12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__________________________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Format:  </a:t>
            </a:r>
            <a:r>
              <a:rPr kumimoji="0" lang="en-US" altLang="en-US" sz="12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US" altLang="en-US" sz="10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Pair     Trio     Quad     Whole Class		</a:t>
            </a:r>
            <a:r>
              <a:rPr kumimoji="0" lang="en-US" altLang="en-US" sz="1200" b="1"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Prompt: </a:t>
            </a:r>
            <a:r>
              <a:rPr kumimoji="0" lang="en-US" altLang="en-US" sz="12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_______________________________________________________________</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864695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385354"/>
            <a:ext cx="3855720" cy="960120"/>
          </a:xfrm>
        </p:spPr>
        <p:txBody>
          <a:bodyPr/>
          <a:lstStyle/>
          <a:p>
            <a:r>
              <a:rPr lang="en-US" dirty="0" smtClean="0"/>
              <a:t>Helpful Tips</a:t>
            </a:r>
            <a:endParaRPr lang="en-US" dirty="0"/>
          </a:p>
        </p:txBody>
      </p:sp>
      <p:sp>
        <p:nvSpPr>
          <p:cNvPr id="5" name="Text Placeholder 4"/>
          <p:cNvSpPr>
            <a:spLocks noGrp="1"/>
          </p:cNvSpPr>
          <p:nvPr>
            <p:ph type="body" sz="half" idx="2"/>
          </p:nvPr>
        </p:nvSpPr>
        <p:spPr>
          <a:xfrm>
            <a:off x="723900" y="1730054"/>
            <a:ext cx="3855720" cy="3116266"/>
          </a:xfrm>
        </p:spPr>
        <p:txBody>
          <a:bodyPr>
            <a:normAutofit fontScale="92500"/>
          </a:bodyPr>
          <a:lstStyle/>
          <a:p>
            <a:pPr marL="285750" indent="-285750">
              <a:buFont typeface="Arial" panose="020B0604020202020204" pitchFamily="34" charset="0"/>
              <a:buChar char="•"/>
            </a:pPr>
            <a:r>
              <a:rPr lang="en-US" sz="2000" dirty="0"/>
              <a:t>If you are new to academic conversations, don’t stray from the format you create.</a:t>
            </a:r>
          </a:p>
          <a:p>
            <a:pPr marL="285750" indent="-285750">
              <a:buFont typeface="Arial" panose="020B0604020202020204" pitchFamily="34" charset="0"/>
              <a:buChar char="•"/>
            </a:pPr>
            <a:r>
              <a:rPr lang="en-US" sz="2000" dirty="0" smtClean="0"/>
              <a:t>Base </a:t>
            </a:r>
            <a:r>
              <a:rPr lang="en-US" sz="2000" dirty="0"/>
              <a:t>prompts on the </a:t>
            </a:r>
            <a:r>
              <a:rPr lang="en-US" sz="2000" dirty="0" smtClean="0"/>
              <a:t>literature, content, </a:t>
            </a:r>
            <a:r>
              <a:rPr lang="en-US" sz="2000" dirty="0"/>
              <a:t>or films you use in class.</a:t>
            </a:r>
          </a:p>
          <a:p>
            <a:pPr marL="285750" indent="-285750">
              <a:buFont typeface="Arial" panose="020B0604020202020204" pitchFamily="34" charset="0"/>
              <a:buChar char="•"/>
            </a:pPr>
            <a:r>
              <a:rPr lang="en-US" sz="2000" dirty="0" smtClean="0"/>
              <a:t>Student driven work. Listen. Transcribe. Discuss. Repeat.</a:t>
            </a:r>
            <a:endParaRPr lang="en-US" sz="2000" dirty="0"/>
          </a:p>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4327" y="1197247"/>
            <a:ext cx="5666119" cy="4170264"/>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5071414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3749040" cy="1012371"/>
          </a:xfrm>
        </p:spPr>
        <p:txBody>
          <a:bodyPr/>
          <a:lstStyle/>
          <a:p>
            <a:r>
              <a:rPr lang="en-US" dirty="0" smtClean="0"/>
              <a:t>Questions</a:t>
            </a:r>
            <a:endParaRPr lang="en-US" dirty="0"/>
          </a:p>
        </p:txBody>
      </p:sp>
      <p:sp>
        <p:nvSpPr>
          <p:cNvPr id="3" name="Content Placeholder 2"/>
          <p:cNvSpPr>
            <a:spLocks noGrp="1"/>
          </p:cNvSpPr>
          <p:nvPr>
            <p:ph idx="1"/>
          </p:nvPr>
        </p:nvSpPr>
        <p:spPr>
          <a:xfrm>
            <a:off x="1231827" y="1828801"/>
            <a:ext cx="4028585" cy="1209822"/>
          </a:xfrm>
        </p:spPr>
        <p:txBody>
          <a:bodyPr/>
          <a:lstStyle/>
          <a:p>
            <a:r>
              <a:rPr lang="en-US" dirty="0" smtClean="0"/>
              <a:t>Emily Smyth, Ed.M.</a:t>
            </a:r>
          </a:p>
          <a:p>
            <a:pPr marL="0" indent="0">
              <a:buNone/>
            </a:pPr>
            <a:r>
              <a:rPr lang="en-US" dirty="0" smtClean="0"/>
              <a:t>      esmyth@hudson.k12.ma.us</a:t>
            </a:r>
            <a:endParaRPr lang="en-US" dirty="0"/>
          </a:p>
        </p:txBody>
      </p:sp>
      <p:sp>
        <p:nvSpPr>
          <p:cNvPr id="4" name="Title 1"/>
          <p:cNvSpPr txBox="1">
            <a:spLocks/>
          </p:cNvSpPr>
          <p:nvPr/>
        </p:nvSpPr>
        <p:spPr>
          <a:xfrm>
            <a:off x="1371600" y="3634089"/>
            <a:ext cx="9692640" cy="965845"/>
          </a:xfrm>
          <a:prstGeom prst="rect">
            <a:avLst/>
          </a:prstGeom>
        </p:spPr>
        <p:txBody>
          <a:bodyPr vert="horz" lIns="91440" tIns="27432" rIns="91440" bIns="45720" rtlCol="0" anchor="b">
            <a:normAutofit/>
          </a:bodyPr>
          <a:lst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a:lstStyle>
          <a:p>
            <a:r>
              <a:rPr lang="en-US" b="0" dirty="0" smtClean="0">
                <a:solidFill>
                  <a:schemeClr val="tx2"/>
                </a:solidFill>
              </a:rPr>
              <a:t>Works Cited</a:t>
            </a:r>
            <a:endParaRPr lang="en-US" b="0" dirty="0">
              <a:solidFill>
                <a:schemeClr val="tx2"/>
              </a:solidFill>
            </a:endParaRPr>
          </a:p>
        </p:txBody>
      </p:sp>
      <p:sp>
        <p:nvSpPr>
          <p:cNvPr id="5" name="Content Placeholder 2"/>
          <p:cNvSpPr txBox="1">
            <a:spLocks/>
          </p:cNvSpPr>
          <p:nvPr/>
        </p:nvSpPr>
        <p:spPr>
          <a:xfrm>
            <a:off x="1423851" y="4910790"/>
            <a:ext cx="9875520" cy="1699015"/>
          </a:xfrm>
          <a:prstGeom prst="rect">
            <a:avLst/>
          </a:prstGeom>
        </p:spPr>
        <p:txBody>
          <a:bodyPr vert="horz" lIns="91440" tIns="45720" rIns="91440" bIns="45720" rtlCol="0">
            <a:normAutofit fontScale="92500" lnSpcReduction="20000"/>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000" kern="1200" spc="10" baseline="0">
                <a:solidFill>
                  <a:schemeClr val="tx1">
                    <a:lumMod val="65000"/>
                    <a:lumOff val="35000"/>
                  </a:schemeClr>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buFont typeface="Wingdings" panose="05000000000000000000" pitchFamily="2" charset="2"/>
              <a:buChar char="§"/>
            </a:pPr>
            <a:r>
              <a:rPr lang="en-US" dirty="0" err="1"/>
              <a:t>Arreaga</a:t>
            </a:r>
            <a:r>
              <a:rPr lang="en-US" dirty="0"/>
              <a:t>-Mayer, C., and C. </a:t>
            </a:r>
            <a:r>
              <a:rPr lang="en-US" dirty="0" err="1"/>
              <a:t>Perdomo</a:t>
            </a:r>
            <a:r>
              <a:rPr lang="en-US" dirty="0"/>
              <a:t>-Rivera. 1996. “</a:t>
            </a:r>
            <a:r>
              <a:rPr lang="en-US" dirty="0" err="1"/>
              <a:t>Ecobehavioral</a:t>
            </a:r>
            <a:r>
              <a:rPr lang="en-US" dirty="0"/>
              <a:t> Analysis of Instruction for At-Risk Language-Minority Students.” Elementary School Journal 96, 245-258. </a:t>
            </a:r>
            <a:endParaRPr lang="en-US" dirty="0" smtClean="0"/>
          </a:p>
          <a:p>
            <a:pPr>
              <a:buFont typeface="Wingdings" panose="05000000000000000000" pitchFamily="2" charset="2"/>
              <a:buChar char="§"/>
            </a:pPr>
            <a:r>
              <a:rPr lang="en-US" dirty="0" err="1" smtClean="0"/>
              <a:t>Zwiers</a:t>
            </a:r>
            <a:r>
              <a:rPr lang="en-US" dirty="0" smtClean="0"/>
              <a:t>, Jeff, and Marie Crawford. </a:t>
            </a:r>
            <a:r>
              <a:rPr lang="en-US" i="1" dirty="0" smtClean="0"/>
              <a:t>Academic Conversations.</a:t>
            </a:r>
            <a:r>
              <a:rPr lang="en-US" dirty="0" smtClean="0"/>
              <a:t> </a:t>
            </a:r>
            <a:r>
              <a:rPr lang="en-US" dirty="0" err="1" smtClean="0"/>
              <a:t>Stenhouse</a:t>
            </a:r>
            <a:r>
              <a:rPr lang="en-US" dirty="0" smtClean="0"/>
              <a:t> Publishers, 2011.</a:t>
            </a:r>
          </a:p>
          <a:p>
            <a:pPr>
              <a:buFont typeface="Wingdings" panose="05000000000000000000" pitchFamily="2" charset="2"/>
              <a:buChar char="§"/>
            </a:pPr>
            <a:r>
              <a:rPr lang="en-US" dirty="0" err="1" smtClean="0"/>
              <a:t>Zwiers</a:t>
            </a:r>
            <a:r>
              <a:rPr lang="en-US" dirty="0" smtClean="0"/>
              <a:t>, Jeff, et al. </a:t>
            </a:r>
            <a:r>
              <a:rPr lang="en-US" i="1" dirty="0" smtClean="0"/>
              <a:t>Common Core Standards in Diverse Classrooms.</a:t>
            </a:r>
            <a:r>
              <a:rPr lang="en-US" dirty="0" smtClean="0"/>
              <a:t> </a:t>
            </a:r>
            <a:r>
              <a:rPr lang="en-US" dirty="0" err="1" smtClean="0"/>
              <a:t>Stenhouse</a:t>
            </a:r>
            <a:r>
              <a:rPr lang="en-US" dirty="0" smtClean="0"/>
              <a:t> Publishers, 2014.</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0048" y="461042"/>
            <a:ext cx="5260453" cy="394534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3484508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1"/>
            <a:ext cx="3200400" cy="801974"/>
          </a:xfrm>
        </p:spPr>
        <p:txBody>
          <a:bodyPr/>
          <a:lstStyle/>
          <a:p>
            <a:r>
              <a:rPr lang="en-US" dirty="0" smtClean="0"/>
              <a:t>Agenda</a:t>
            </a:r>
            <a:endParaRPr lang="en-US" dirty="0"/>
          </a:p>
        </p:txBody>
      </p:sp>
      <p:sp>
        <p:nvSpPr>
          <p:cNvPr id="4" name="Text Placeholder 3"/>
          <p:cNvSpPr>
            <a:spLocks noGrp="1"/>
          </p:cNvSpPr>
          <p:nvPr>
            <p:ph type="body" sz="half" idx="2"/>
          </p:nvPr>
        </p:nvSpPr>
        <p:spPr>
          <a:xfrm>
            <a:off x="841248" y="1484026"/>
            <a:ext cx="3200400" cy="4425709"/>
          </a:xfrm>
        </p:spPr>
        <p:txBody>
          <a:bodyPr>
            <a:normAutofit/>
          </a:bodyPr>
          <a:lstStyle/>
          <a:p>
            <a:r>
              <a:rPr lang="en-US" sz="2000" dirty="0" smtClean="0"/>
              <a:t>1. My School</a:t>
            </a:r>
          </a:p>
          <a:p>
            <a:r>
              <a:rPr lang="en-US" sz="2000" dirty="0" smtClean="0"/>
              <a:t>2. Research on Academic Conversations</a:t>
            </a:r>
          </a:p>
          <a:p>
            <a:r>
              <a:rPr lang="en-US" sz="2000" dirty="0"/>
              <a:t>3</a:t>
            </a:r>
            <a:r>
              <a:rPr lang="en-US" sz="2000" dirty="0" smtClean="0"/>
              <a:t>. Academic Conversation Lesson Format</a:t>
            </a:r>
          </a:p>
          <a:p>
            <a:r>
              <a:rPr lang="en-US" sz="2000" dirty="0"/>
              <a:t>4</a:t>
            </a:r>
            <a:r>
              <a:rPr lang="en-US" sz="2000" dirty="0" smtClean="0"/>
              <a:t>. Academic Conversation Assessment</a:t>
            </a:r>
          </a:p>
          <a:p>
            <a:r>
              <a:rPr lang="en-US" sz="2000" dirty="0"/>
              <a:t>5</a:t>
            </a:r>
            <a:r>
              <a:rPr lang="en-US" sz="2000" dirty="0" smtClean="0"/>
              <a:t>. Questions</a:t>
            </a:r>
            <a:endParaRPr lang="en-US" sz="2000" dirty="0"/>
          </a:p>
        </p:txBody>
      </p:sp>
      <p:pic>
        <p:nvPicPr>
          <p:cNvPr id="6" name="Content Placeholder 5"/>
          <p:cNvPicPr>
            <a:picLocks noGrp="1" noChangeAspect="1"/>
          </p:cNvPicPr>
          <p:nvPr>
            <p:ph idx="1"/>
          </p:nvPr>
        </p:nvPicPr>
        <p:blipFill rotWithShape="1">
          <a:blip r:embed="rId2">
            <a:extLst>
              <a:ext uri="{28A0092B-C50C-407E-A947-70E740481C1C}">
                <a14:useLocalDpi xmlns:a14="http://schemas.microsoft.com/office/drawing/2010/main" val="0"/>
              </a:ext>
            </a:extLst>
          </a:blip>
          <a:srcRect l="4828" t="14707" r="6904"/>
          <a:stretch/>
        </p:blipFill>
        <p:spPr>
          <a:xfrm>
            <a:off x="6168824" y="1484026"/>
            <a:ext cx="5418125" cy="3926644"/>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4761454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932" y="553786"/>
            <a:ext cx="6109598" cy="978763"/>
          </a:xfrm>
        </p:spPr>
        <p:txBody>
          <a:bodyPr/>
          <a:lstStyle/>
          <a:p>
            <a:r>
              <a:rPr lang="en-US" dirty="0" smtClean="0"/>
              <a:t>Hudson High School</a:t>
            </a:r>
            <a:endParaRPr lang="en-US" dirty="0"/>
          </a:p>
        </p:txBody>
      </p:sp>
      <p:sp>
        <p:nvSpPr>
          <p:cNvPr id="3" name="Content Placeholder 2"/>
          <p:cNvSpPr>
            <a:spLocks noGrp="1"/>
          </p:cNvSpPr>
          <p:nvPr>
            <p:ph idx="1"/>
          </p:nvPr>
        </p:nvSpPr>
        <p:spPr>
          <a:xfrm>
            <a:off x="901932" y="1641408"/>
            <a:ext cx="4604356" cy="4644391"/>
          </a:xfrm>
        </p:spPr>
        <p:txBody>
          <a:bodyPr>
            <a:normAutofit/>
          </a:bodyPr>
          <a:lstStyle/>
          <a:p>
            <a:r>
              <a:rPr lang="en-US" dirty="0" smtClean="0"/>
              <a:t>934 students in grades 8-12</a:t>
            </a:r>
          </a:p>
          <a:p>
            <a:r>
              <a:rPr lang="en-US" dirty="0"/>
              <a:t>5</a:t>
            </a:r>
            <a:r>
              <a:rPr lang="en-US" dirty="0" smtClean="0"/>
              <a:t>% of student body are ELs</a:t>
            </a:r>
          </a:p>
          <a:p>
            <a:r>
              <a:rPr lang="en-US" dirty="0" smtClean="0"/>
              <a:t>Portuguese and Spanish speakers (Brazil, Puerto Rico, and Central America)</a:t>
            </a:r>
          </a:p>
          <a:p>
            <a:r>
              <a:rPr lang="en-US" dirty="0" smtClean="0"/>
              <a:t>Other nationalities: Chinese, Indian, Iraqi, Portuguese, Taiwanese</a:t>
            </a:r>
          </a:p>
          <a:p>
            <a:r>
              <a:rPr lang="en-US" dirty="0" smtClean="0"/>
              <a:t>English Language Development classes levels 1-6 </a:t>
            </a:r>
          </a:p>
          <a:p>
            <a:r>
              <a:rPr lang="en-US" dirty="0" smtClean="0"/>
              <a:t>Academic Seminar classes (grades 8-10)</a:t>
            </a:r>
          </a:p>
          <a:p>
            <a:r>
              <a:rPr lang="en-US" dirty="0"/>
              <a:t>2 full-time ESL teachers</a:t>
            </a:r>
          </a:p>
          <a:p>
            <a:pPr marL="0" indent="0">
              <a:buNone/>
            </a:pPr>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1977" y="3159341"/>
            <a:ext cx="5366835" cy="339183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7506" y="251713"/>
            <a:ext cx="4951306" cy="27793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195397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7233" y="260235"/>
            <a:ext cx="5067808" cy="1294245"/>
          </a:xfrm>
        </p:spPr>
        <p:txBody>
          <a:bodyPr>
            <a:normAutofit fontScale="90000"/>
          </a:bodyPr>
          <a:lstStyle/>
          <a:p>
            <a:r>
              <a:rPr lang="en-US" dirty="0" smtClean="0"/>
              <a:t>Research on Academic Conversations</a:t>
            </a:r>
            <a:endParaRPr lang="en-US" dirty="0"/>
          </a:p>
        </p:txBody>
      </p:sp>
      <p:sp>
        <p:nvSpPr>
          <p:cNvPr id="3" name="Content Placeholder 2"/>
          <p:cNvSpPr>
            <a:spLocks noGrp="1"/>
          </p:cNvSpPr>
          <p:nvPr>
            <p:ph idx="1"/>
          </p:nvPr>
        </p:nvSpPr>
        <p:spPr>
          <a:xfrm>
            <a:off x="967233" y="1554481"/>
            <a:ext cx="4584482" cy="4992598"/>
          </a:xfrm>
        </p:spPr>
        <p:txBody>
          <a:bodyPr>
            <a:normAutofit/>
          </a:bodyPr>
          <a:lstStyle/>
          <a:p>
            <a:r>
              <a:rPr lang="en-US" dirty="0" smtClean="0"/>
              <a:t>Jeff </a:t>
            </a:r>
            <a:r>
              <a:rPr lang="en-US" dirty="0" err="1" smtClean="0"/>
              <a:t>Zwiers</a:t>
            </a:r>
            <a:r>
              <a:rPr lang="en-US" dirty="0" smtClean="0"/>
              <a:t> and Marie Crawford report that in many classrooms ELs are silent and most of these student centered conversations lack depth and new insight into topics discussed. </a:t>
            </a:r>
          </a:p>
          <a:p>
            <a:r>
              <a:rPr lang="en-US" dirty="0" smtClean="0"/>
              <a:t>Carmen </a:t>
            </a:r>
            <a:r>
              <a:rPr lang="en-US" dirty="0" err="1" smtClean="0"/>
              <a:t>Arreaga</a:t>
            </a:r>
            <a:r>
              <a:rPr lang="en-US" dirty="0" smtClean="0"/>
              <a:t>-Mayer and Claudia </a:t>
            </a:r>
            <a:r>
              <a:rPr lang="en-US" dirty="0" err="1" smtClean="0"/>
              <a:t>Perdomo</a:t>
            </a:r>
            <a:r>
              <a:rPr lang="en-US" dirty="0" smtClean="0"/>
              <a:t>-Rivera’s study showed that ELs participated in stimulating school talk for about 4% of the school day.</a:t>
            </a:r>
          </a:p>
          <a:p>
            <a:r>
              <a:rPr lang="en-US" dirty="0" smtClean="0"/>
              <a:t>Academic Conversations foster literacy, oral and communication skills. Academic Conversations build academic language and vocabulary, critical thinking, creativity, and cultural tolerance.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6715" y="3610446"/>
            <a:ext cx="2309133" cy="289511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7877" y="3568933"/>
            <a:ext cx="2375355" cy="2978146"/>
          </a:xfrm>
          <a:prstGeom prst="rect">
            <a:avLst/>
          </a:prstGeom>
        </p:spPr>
      </p:pic>
      <p:pic>
        <p:nvPicPr>
          <p:cNvPr id="1026" name="Picture 2" descr="Image result for marie crawford"/>
          <p:cNvPicPr>
            <a:picLocks noChangeAspect="1" noChangeArrowheads="1"/>
          </p:cNvPicPr>
          <p:nvPr/>
        </p:nvPicPr>
        <p:blipFill rotWithShape="1">
          <a:blip r:embed="rId4">
            <a:extLst>
              <a:ext uri="{28A0092B-C50C-407E-A947-70E740481C1C}">
                <a14:useLocalDpi xmlns:a14="http://schemas.microsoft.com/office/drawing/2010/main" val="0"/>
              </a:ext>
            </a:extLst>
          </a:blip>
          <a:srcRect l="21518"/>
          <a:stretch/>
        </p:blipFill>
        <p:spPr bwMode="auto">
          <a:xfrm>
            <a:off x="5789964" y="1654943"/>
            <a:ext cx="1213936" cy="15467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susan o'hara"/>
          <p:cNvPicPr>
            <a:picLocks noChangeAspect="1" noChangeArrowheads="1"/>
          </p:cNvPicPr>
          <p:nvPr/>
        </p:nvPicPr>
        <p:blipFill rotWithShape="1">
          <a:blip r:embed="rId5">
            <a:extLst>
              <a:ext uri="{28A0092B-C50C-407E-A947-70E740481C1C}">
                <a14:useLocalDpi xmlns:a14="http://schemas.microsoft.com/office/drawing/2010/main" val="0"/>
              </a:ext>
            </a:extLst>
          </a:blip>
          <a:srcRect l="9739" t="1774" r="5798" b="4788"/>
          <a:stretch/>
        </p:blipFill>
        <p:spPr bwMode="auto">
          <a:xfrm>
            <a:off x="10010019" y="1913666"/>
            <a:ext cx="1249923" cy="162010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robert pritchard"/>
          <p:cNvPicPr>
            <a:picLocks noChangeAspect="1" noChangeArrowheads="1"/>
          </p:cNvPicPr>
          <p:nvPr/>
        </p:nvPicPr>
        <p:blipFill rotWithShape="1">
          <a:blip r:embed="rId6">
            <a:extLst>
              <a:ext uri="{28A0092B-C50C-407E-A947-70E740481C1C}">
                <a14:useLocalDpi xmlns:a14="http://schemas.microsoft.com/office/drawing/2010/main" val="0"/>
              </a:ext>
            </a:extLst>
          </a:blip>
          <a:srcRect l="14699" b="19607"/>
          <a:stretch/>
        </p:blipFill>
        <p:spPr bwMode="auto">
          <a:xfrm>
            <a:off x="10109433" y="320275"/>
            <a:ext cx="1051097" cy="151672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jeff zwiers"/>
          <p:cNvPicPr>
            <a:picLocks noChangeAspect="1" noChangeArrowheads="1"/>
          </p:cNvPicPr>
          <p:nvPr/>
        </p:nvPicPr>
        <p:blipFill rotWithShape="1">
          <a:blip r:embed="rId7">
            <a:extLst>
              <a:ext uri="{28A0092B-C50C-407E-A947-70E740481C1C}">
                <a14:useLocalDpi xmlns:a14="http://schemas.microsoft.com/office/drawing/2010/main" val="0"/>
              </a:ext>
            </a:extLst>
          </a:blip>
          <a:srcRect l="14836" r="15495"/>
          <a:stretch/>
        </p:blipFill>
        <p:spPr bwMode="auto">
          <a:xfrm>
            <a:off x="7487226" y="320275"/>
            <a:ext cx="2007464" cy="2881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40042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262393"/>
            <a:ext cx="9692640" cy="982207"/>
          </a:xfrm>
        </p:spPr>
        <p:txBody>
          <a:bodyPr/>
          <a:lstStyle/>
          <a:p>
            <a:r>
              <a:rPr lang="en-US" dirty="0" smtClean="0"/>
              <a:t>Academic Conversation </a:t>
            </a:r>
            <a:endParaRPr lang="en-US" dirty="0"/>
          </a:p>
        </p:txBody>
      </p:sp>
      <p:sp>
        <p:nvSpPr>
          <p:cNvPr id="4" name="Text Placeholder 3"/>
          <p:cNvSpPr>
            <a:spLocks noGrp="1"/>
          </p:cNvSpPr>
          <p:nvPr>
            <p:ph type="body" idx="1"/>
          </p:nvPr>
        </p:nvSpPr>
        <p:spPr>
          <a:xfrm>
            <a:off x="1261872" y="1274566"/>
            <a:ext cx="4480560" cy="643134"/>
          </a:xfrm>
        </p:spPr>
        <p:txBody>
          <a:bodyPr/>
          <a:lstStyle/>
          <a:p>
            <a:r>
              <a:rPr lang="en-US" b="1" dirty="0" smtClean="0">
                <a:solidFill>
                  <a:schemeClr val="tx2">
                    <a:lumMod val="90000"/>
                    <a:lumOff val="10000"/>
                  </a:schemeClr>
                </a:solidFill>
              </a:rPr>
              <a:t>The Logistics</a:t>
            </a:r>
            <a:endParaRPr lang="en-US" b="1" dirty="0">
              <a:solidFill>
                <a:schemeClr val="tx2">
                  <a:lumMod val="90000"/>
                  <a:lumOff val="10000"/>
                </a:schemeClr>
              </a:solidFill>
            </a:endParaRPr>
          </a:p>
        </p:txBody>
      </p:sp>
      <p:sp>
        <p:nvSpPr>
          <p:cNvPr id="3" name="Content Placeholder 2"/>
          <p:cNvSpPr>
            <a:spLocks noGrp="1"/>
          </p:cNvSpPr>
          <p:nvPr>
            <p:ph sz="half" idx="2"/>
          </p:nvPr>
        </p:nvSpPr>
        <p:spPr>
          <a:xfrm>
            <a:off x="1261872" y="2036052"/>
            <a:ext cx="4480560" cy="4136148"/>
          </a:xfrm>
        </p:spPr>
        <p:txBody>
          <a:bodyPr>
            <a:normAutofit/>
          </a:bodyPr>
          <a:lstStyle/>
          <a:p>
            <a:r>
              <a:rPr lang="en-US" dirty="0" smtClean="0"/>
              <a:t>English Language Development 2-6 classes</a:t>
            </a:r>
          </a:p>
          <a:p>
            <a:r>
              <a:rPr lang="en-US" dirty="0" smtClean="0"/>
              <a:t>Class size 3-15 students</a:t>
            </a:r>
          </a:p>
          <a:p>
            <a:r>
              <a:rPr lang="en-US" dirty="0" smtClean="0"/>
              <a:t>70 minute block</a:t>
            </a:r>
          </a:p>
          <a:p>
            <a:r>
              <a:rPr lang="en-US" dirty="0" smtClean="0"/>
              <a:t>Voice recorders or </a:t>
            </a:r>
            <a:r>
              <a:rPr lang="en-US" dirty="0" err="1" smtClean="0"/>
              <a:t>iPADs</a:t>
            </a:r>
            <a:r>
              <a:rPr lang="en-US" dirty="0" smtClean="0"/>
              <a:t> if you will assess (Camera app, Voice Record Pro, and </a:t>
            </a:r>
            <a:r>
              <a:rPr lang="en-US" dirty="0" err="1" smtClean="0"/>
              <a:t>Pio</a:t>
            </a:r>
            <a:r>
              <a:rPr lang="en-US" dirty="0" smtClean="0"/>
              <a:t> Smart Recorder)</a:t>
            </a:r>
          </a:p>
          <a:p>
            <a:r>
              <a:rPr lang="en-US" dirty="0" smtClean="0"/>
              <a:t>3-5 assessed academic conversations per unit</a:t>
            </a:r>
          </a:p>
        </p:txBody>
      </p:sp>
      <p:sp>
        <p:nvSpPr>
          <p:cNvPr id="5" name="Text Placeholder 4"/>
          <p:cNvSpPr>
            <a:spLocks noGrp="1"/>
          </p:cNvSpPr>
          <p:nvPr>
            <p:ph type="body" sz="quarter" idx="3"/>
          </p:nvPr>
        </p:nvSpPr>
        <p:spPr>
          <a:xfrm>
            <a:off x="6126480" y="1362952"/>
            <a:ext cx="4480560" cy="554748"/>
          </a:xfrm>
        </p:spPr>
        <p:txBody>
          <a:bodyPr/>
          <a:lstStyle/>
          <a:p>
            <a:r>
              <a:rPr lang="en-US" b="1" dirty="0" smtClean="0">
                <a:solidFill>
                  <a:schemeClr val="tx2">
                    <a:lumMod val="90000"/>
                    <a:lumOff val="10000"/>
                  </a:schemeClr>
                </a:solidFill>
              </a:rPr>
              <a:t>The Format</a:t>
            </a:r>
            <a:endParaRPr lang="en-US" b="1" dirty="0">
              <a:solidFill>
                <a:schemeClr val="tx2">
                  <a:lumMod val="90000"/>
                  <a:lumOff val="10000"/>
                </a:schemeClr>
              </a:solidFill>
            </a:endParaRPr>
          </a:p>
        </p:txBody>
      </p:sp>
      <p:sp>
        <p:nvSpPr>
          <p:cNvPr id="6" name="Content Placeholder 5"/>
          <p:cNvSpPr>
            <a:spLocks noGrp="1"/>
          </p:cNvSpPr>
          <p:nvPr>
            <p:ph sz="quarter" idx="4"/>
          </p:nvPr>
        </p:nvSpPr>
        <p:spPr>
          <a:xfrm>
            <a:off x="6126480" y="2036052"/>
            <a:ext cx="4480560" cy="4136148"/>
          </a:xfrm>
        </p:spPr>
        <p:txBody>
          <a:bodyPr>
            <a:normAutofit fontScale="92500" lnSpcReduction="20000"/>
          </a:bodyPr>
          <a:lstStyle/>
          <a:p>
            <a:pPr marL="457200" indent="-457200">
              <a:buFont typeface="+mj-lt"/>
              <a:buAutoNum type="arabicPeriod"/>
            </a:pPr>
            <a:r>
              <a:rPr lang="en-US" dirty="0" smtClean="0"/>
              <a:t>Give 3 positive feedback comments.</a:t>
            </a:r>
          </a:p>
          <a:p>
            <a:pPr marL="457200" indent="-457200">
              <a:buFont typeface="+mj-lt"/>
              <a:buAutoNum type="arabicPeriod"/>
            </a:pPr>
            <a:r>
              <a:rPr lang="en-US" dirty="0" smtClean="0"/>
              <a:t>Use an excerpt from the previous academic conversation for positive feedback and areas of improvement.</a:t>
            </a:r>
          </a:p>
          <a:p>
            <a:pPr marL="457200" indent="-457200">
              <a:buFont typeface="+mj-lt"/>
              <a:buAutoNum type="arabicPeriod"/>
            </a:pPr>
            <a:r>
              <a:rPr lang="en-US" dirty="0" smtClean="0"/>
              <a:t>Teach the new language students will focus on.</a:t>
            </a:r>
          </a:p>
          <a:p>
            <a:pPr marL="457200" indent="-457200">
              <a:buFont typeface="+mj-lt"/>
              <a:buAutoNum type="arabicPeriod"/>
            </a:pPr>
            <a:r>
              <a:rPr lang="en-US" dirty="0" smtClean="0"/>
              <a:t>Students will practice this new language with a partner and a prompt.</a:t>
            </a:r>
          </a:p>
          <a:p>
            <a:pPr marL="457200" indent="-457200">
              <a:buFont typeface="+mj-lt"/>
              <a:buAutoNum type="arabicPeriod"/>
            </a:pPr>
            <a:r>
              <a:rPr lang="en-US" dirty="0" smtClean="0"/>
              <a:t>Students will record their academic conversation with a new partner using this new language and a prompt.</a:t>
            </a:r>
          </a:p>
          <a:p>
            <a:pPr marL="457200" indent="-457200">
              <a:buFont typeface="+mj-lt"/>
              <a:buAutoNum type="arabicPeriod"/>
            </a:pPr>
            <a:r>
              <a:rPr lang="en-US" dirty="0" smtClean="0"/>
              <a:t>Students complete an exit ticket.</a:t>
            </a:r>
          </a:p>
          <a:p>
            <a:endParaRPr lang="en-US" dirty="0" smtClean="0"/>
          </a:p>
        </p:txBody>
      </p:sp>
    </p:spTree>
    <p:extLst>
      <p:ext uri="{BB962C8B-B14F-4D97-AF65-F5344CB8AC3E}">
        <p14:creationId xmlns:p14="http://schemas.microsoft.com/office/powerpoint/2010/main" val="34658988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381" y="654282"/>
            <a:ext cx="4628271" cy="1600197"/>
          </a:xfrm>
        </p:spPr>
        <p:txBody>
          <a:bodyPr/>
          <a:lstStyle/>
          <a:p>
            <a:r>
              <a:rPr lang="en-US" dirty="0" smtClean="0"/>
              <a:t>Positive Feedback</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78999" y="1053810"/>
            <a:ext cx="4730877" cy="4697922"/>
          </a:xfrm>
        </p:spPr>
      </p:pic>
      <p:sp>
        <p:nvSpPr>
          <p:cNvPr id="4" name="Text Placeholder 3"/>
          <p:cNvSpPr>
            <a:spLocks noGrp="1"/>
          </p:cNvSpPr>
          <p:nvPr>
            <p:ph type="body" sz="half" idx="2"/>
          </p:nvPr>
        </p:nvSpPr>
        <p:spPr>
          <a:xfrm>
            <a:off x="858381" y="2451427"/>
            <a:ext cx="3783701" cy="3810001"/>
          </a:xfrm>
        </p:spPr>
        <p:txBody>
          <a:bodyPr>
            <a:normAutofit/>
          </a:bodyPr>
          <a:lstStyle/>
          <a:p>
            <a:pPr marL="285750" indent="-285750">
              <a:buFont typeface="Wingdings" panose="05000000000000000000" pitchFamily="2" charset="2"/>
              <a:buChar char="§"/>
            </a:pPr>
            <a:r>
              <a:rPr lang="en-US" sz="2400" dirty="0" smtClean="0"/>
              <a:t>Stayed on topic</a:t>
            </a:r>
          </a:p>
          <a:p>
            <a:pPr marL="285750" indent="-285750">
              <a:buFont typeface="Wingdings" panose="05000000000000000000" pitchFamily="2" charset="2"/>
              <a:buChar char="§"/>
            </a:pPr>
            <a:r>
              <a:rPr lang="en-US" sz="2400" dirty="0" smtClean="0"/>
              <a:t>Greeted each other</a:t>
            </a:r>
          </a:p>
          <a:p>
            <a:pPr marL="285750" indent="-285750">
              <a:buFont typeface="Wingdings" panose="05000000000000000000" pitchFamily="2" charset="2"/>
              <a:buChar char="§"/>
            </a:pPr>
            <a:r>
              <a:rPr lang="en-US" sz="2400" dirty="0" smtClean="0"/>
              <a:t>Used sentence </a:t>
            </a:r>
            <a:r>
              <a:rPr lang="en-US" sz="2400" dirty="0"/>
              <a:t>s</a:t>
            </a:r>
            <a:r>
              <a:rPr lang="en-US" sz="2400" dirty="0" smtClean="0"/>
              <a:t>tarters</a:t>
            </a:r>
            <a:endParaRPr lang="en-US" sz="2400" dirty="0"/>
          </a:p>
        </p:txBody>
      </p:sp>
      <p:sp>
        <p:nvSpPr>
          <p:cNvPr id="3" name="16-Point Star 2"/>
          <p:cNvSpPr/>
          <p:nvPr/>
        </p:nvSpPr>
        <p:spPr>
          <a:xfrm rot="606079">
            <a:off x="10457393" y="253711"/>
            <a:ext cx="1606732" cy="1600197"/>
          </a:xfrm>
          <a:prstGeom prst="star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Step 1</a:t>
            </a:r>
            <a:endParaRPr lang="en-US" dirty="0"/>
          </a:p>
        </p:txBody>
      </p:sp>
    </p:spTree>
    <p:extLst>
      <p:ext uri="{BB962C8B-B14F-4D97-AF65-F5344CB8AC3E}">
        <p14:creationId xmlns:p14="http://schemas.microsoft.com/office/powerpoint/2010/main" val="15366958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61872" y="433550"/>
            <a:ext cx="9692640" cy="1428929"/>
          </a:xfrm>
        </p:spPr>
        <p:txBody>
          <a:bodyPr>
            <a:normAutofit/>
          </a:bodyPr>
          <a:lstStyle/>
          <a:p>
            <a:r>
              <a:rPr lang="en-US" dirty="0" smtClean="0"/>
              <a:t>Would you rather live in the Western World or with the </a:t>
            </a:r>
            <a:r>
              <a:rPr lang="en-US" dirty="0" err="1" smtClean="0"/>
              <a:t>Maasai</a:t>
            </a:r>
            <a:r>
              <a:rPr lang="en-US" dirty="0" smtClean="0"/>
              <a:t>?</a:t>
            </a:r>
            <a:endParaRPr lang="en-US" dirty="0"/>
          </a:p>
        </p:txBody>
      </p:sp>
      <p:sp>
        <p:nvSpPr>
          <p:cNvPr id="5" name="Content Placeholder 4"/>
          <p:cNvSpPr>
            <a:spLocks noGrp="1"/>
          </p:cNvSpPr>
          <p:nvPr>
            <p:ph idx="1"/>
          </p:nvPr>
        </p:nvSpPr>
        <p:spPr>
          <a:xfrm>
            <a:off x="1261872" y="1749937"/>
            <a:ext cx="8595360" cy="4785678"/>
          </a:xfrm>
        </p:spPr>
        <p:txBody>
          <a:bodyPr>
            <a:noAutofit/>
          </a:bodyPr>
          <a:lstStyle/>
          <a:p>
            <a:pPr marL="0" indent="0">
              <a:buNone/>
            </a:pPr>
            <a:r>
              <a:rPr lang="en-US" sz="2400" b="1" dirty="0" smtClean="0">
                <a:solidFill>
                  <a:schemeClr val="accent5">
                    <a:lumMod val="50000"/>
                  </a:schemeClr>
                </a:solidFill>
              </a:rPr>
              <a:t>Juan:</a:t>
            </a:r>
            <a:r>
              <a:rPr lang="en-US" sz="2400" b="1" dirty="0" smtClean="0"/>
              <a:t> </a:t>
            </a:r>
            <a:r>
              <a:rPr lang="en-US" sz="2400" dirty="0" smtClean="0"/>
              <a:t>I am not sure I understand the prompt.</a:t>
            </a:r>
          </a:p>
          <a:p>
            <a:pPr marL="0" indent="0">
              <a:buNone/>
            </a:pPr>
            <a:r>
              <a:rPr lang="en-US" sz="2400" b="1" dirty="0" err="1" smtClean="0">
                <a:solidFill>
                  <a:schemeClr val="tx1">
                    <a:lumMod val="95000"/>
                    <a:lumOff val="5000"/>
                  </a:schemeClr>
                </a:solidFill>
              </a:rPr>
              <a:t>Vini</a:t>
            </a:r>
            <a:r>
              <a:rPr lang="en-US" sz="2400" b="1" dirty="0" smtClean="0">
                <a:solidFill>
                  <a:schemeClr val="tx1">
                    <a:lumMod val="95000"/>
                    <a:lumOff val="5000"/>
                  </a:schemeClr>
                </a:solidFill>
              </a:rPr>
              <a:t>:</a:t>
            </a:r>
            <a:r>
              <a:rPr lang="en-US" sz="2400" dirty="0" smtClean="0">
                <a:solidFill>
                  <a:schemeClr val="tx1">
                    <a:lumMod val="95000"/>
                    <a:lumOff val="5000"/>
                  </a:schemeClr>
                </a:solidFill>
              </a:rPr>
              <a:t> </a:t>
            </a:r>
            <a:r>
              <a:rPr lang="en-US" sz="2400" dirty="0" smtClean="0"/>
              <a:t>Well, what I understand is the question asks like if you want to live different like the </a:t>
            </a:r>
            <a:r>
              <a:rPr lang="en-US" sz="2400" dirty="0" err="1" smtClean="0"/>
              <a:t>Maasai</a:t>
            </a:r>
            <a:r>
              <a:rPr lang="en-US" sz="2400" dirty="0" smtClean="0"/>
              <a:t> or Western that is what I am seeing.</a:t>
            </a:r>
          </a:p>
          <a:p>
            <a:pPr marL="0" indent="0">
              <a:buNone/>
            </a:pPr>
            <a:r>
              <a:rPr lang="en-US" sz="2400" b="1" dirty="0" smtClean="0">
                <a:solidFill>
                  <a:schemeClr val="accent5">
                    <a:lumMod val="50000"/>
                  </a:schemeClr>
                </a:solidFill>
              </a:rPr>
              <a:t>Juan:</a:t>
            </a:r>
            <a:r>
              <a:rPr lang="en-US" sz="2400" dirty="0" smtClean="0"/>
              <a:t> So in other words, I can live in the United States or England or the </a:t>
            </a:r>
            <a:r>
              <a:rPr lang="en-US" sz="2400" dirty="0" err="1" smtClean="0"/>
              <a:t>Maasai</a:t>
            </a:r>
            <a:r>
              <a:rPr lang="en-US" sz="2400" dirty="0" smtClean="0"/>
              <a:t>?</a:t>
            </a:r>
          </a:p>
          <a:p>
            <a:pPr marL="0" indent="0">
              <a:buNone/>
            </a:pPr>
            <a:r>
              <a:rPr lang="en-US" sz="2400" b="1" dirty="0" err="1" smtClean="0">
                <a:solidFill>
                  <a:schemeClr val="tx1">
                    <a:lumMod val="95000"/>
                    <a:lumOff val="5000"/>
                  </a:schemeClr>
                </a:solidFill>
              </a:rPr>
              <a:t>Vini</a:t>
            </a:r>
            <a:r>
              <a:rPr lang="en-US" sz="2400" b="1" dirty="0" smtClean="0">
                <a:solidFill>
                  <a:schemeClr val="tx1">
                    <a:lumMod val="95000"/>
                    <a:lumOff val="5000"/>
                  </a:schemeClr>
                </a:solidFill>
              </a:rPr>
              <a:t>:</a:t>
            </a:r>
            <a:r>
              <a:rPr lang="en-US" sz="2400" b="1" dirty="0" smtClean="0">
                <a:solidFill>
                  <a:schemeClr val="tx2">
                    <a:lumMod val="90000"/>
                    <a:lumOff val="10000"/>
                  </a:schemeClr>
                </a:solidFill>
              </a:rPr>
              <a:t> </a:t>
            </a:r>
            <a:r>
              <a:rPr lang="en-US" sz="2400" dirty="0" smtClean="0"/>
              <a:t>Well, I disagree with your point about it because, I think the question asks which Western World or </a:t>
            </a:r>
            <a:r>
              <a:rPr lang="en-US" sz="2400" dirty="0" err="1" smtClean="0"/>
              <a:t>Maasai</a:t>
            </a:r>
            <a:r>
              <a:rPr lang="en-US" sz="2400" dirty="0"/>
              <a:t> </a:t>
            </a:r>
            <a:r>
              <a:rPr lang="en-US" sz="2400" dirty="0" smtClean="0"/>
              <a:t>and how is it different- the Western </a:t>
            </a:r>
            <a:r>
              <a:rPr lang="en-US" sz="2400" dirty="0"/>
              <a:t>W</a:t>
            </a:r>
            <a:r>
              <a:rPr lang="en-US" sz="2400" dirty="0" smtClean="0"/>
              <a:t>orld or the </a:t>
            </a:r>
            <a:r>
              <a:rPr lang="en-US" sz="2400" dirty="0" err="1" smtClean="0"/>
              <a:t>Maasai</a:t>
            </a:r>
            <a:r>
              <a:rPr lang="en-US" sz="2400" dirty="0" smtClean="0"/>
              <a:t>.</a:t>
            </a:r>
          </a:p>
          <a:p>
            <a:pPr marL="0" indent="0">
              <a:buNone/>
            </a:pPr>
            <a:r>
              <a:rPr lang="en-US" sz="2400" b="1" dirty="0" smtClean="0">
                <a:solidFill>
                  <a:schemeClr val="accent5">
                    <a:lumMod val="50000"/>
                  </a:schemeClr>
                </a:solidFill>
              </a:rPr>
              <a:t>Juan:</a:t>
            </a:r>
            <a:r>
              <a:rPr lang="en-US" sz="2400" b="1" dirty="0" smtClean="0">
                <a:solidFill>
                  <a:schemeClr val="bg2">
                    <a:lumMod val="25000"/>
                  </a:schemeClr>
                </a:solidFill>
              </a:rPr>
              <a:t> </a:t>
            </a:r>
            <a:r>
              <a:rPr lang="en-US" sz="2400" dirty="0" smtClean="0"/>
              <a:t>What I understand is you see the difference between the cultures…</a:t>
            </a:r>
            <a:endParaRPr lang="en-US" sz="2400" dirty="0"/>
          </a:p>
        </p:txBody>
      </p:sp>
      <p:sp>
        <p:nvSpPr>
          <p:cNvPr id="6" name="16-Point Star 5"/>
          <p:cNvSpPr/>
          <p:nvPr/>
        </p:nvSpPr>
        <p:spPr>
          <a:xfrm rot="606079">
            <a:off x="10457393" y="253711"/>
            <a:ext cx="1606732" cy="1600197"/>
          </a:xfrm>
          <a:prstGeom prst="star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Step 2</a:t>
            </a:r>
            <a:endParaRPr lang="en-US" dirty="0"/>
          </a:p>
        </p:txBody>
      </p:sp>
    </p:spTree>
    <p:extLst>
      <p:ext uri="{BB962C8B-B14F-4D97-AF65-F5344CB8AC3E}">
        <p14:creationId xmlns:p14="http://schemas.microsoft.com/office/powerpoint/2010/main" val="31086625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5517" y="398583"/>
            <a:ext cx="9144000" cy="1843723"/>
          </a:xfrm>
        </p:spPr>
        <p:txBody>
          <a:bodyPr>
            <a:normAutofit fontScale="90000"/>
          </a:bodyPr>
          <a:lstStyle/>
          <a:p>
            <a:r>
              <a:rPr lang="en-US" dirty="0" smtClean="0"/>
              <a:t>Area of Improvement: Would you rather live in the Western World or with the </a:t>
            </a:r>
            <a:r>
              <a:rPr lang="en-US" dirty="0" err="1" smtClean="0"/>
              <a:t>Maasai</a:t>
            </a:r>
            <a:r>
              <a:rPr lang="en-US" dirty="0" smtClean="0"/>
              <a:t>?</a:t>
            </a:r>
            <a:endParaRPr lang="en-US" dirty="0"/>
          </a:p>
        </p:txBody>
      </p:sp>
      <p:sp>
        <p:nvSpPr>
          <p:cNvPr id="3" name="Content Placeholder 2"/>
          <p:cNvSpPr>
            <a:spLocks noGrp="1"/>
          </p:cNvSpPr>
          <p:nvPr>
            <p:ph idx="1"/>
          </p:nvPr>
        </p:nvSpPr>
        <p:spPr>
          <a:xfrm>
            <a:off x="1261872" y="2333746"/>
            <a:ext cx="8595360" cy="4071937"/>
          </a:xfrm>
        </p:spPr>
        <p:txBody>
          <a:bodyPr>
            <a:normAutofit/>
          </a:bodyPr>
          <a:lstStyle/>
          <a:p>
            <a:pPr marL="0" indent="0">
              <a:buNone/>
            </a:pPr>
            <a:r>
              <a:rPr lang="en-US" sz="2800" dirty="0" smtClean="0"/>
              <a:t>[Later in the conversation.]</a:t>
            </a:r>
          </a:p>
          <a:p>
            <a:pPr marL="0" indent="0">
              <a:buNone/>
            </a:pPr>
            <a:r>
              <a:rPr lang="en-US" sz="2800" b="1" dirty="0" err="1" smtClean="0">
                <a:solidFill>
                  <a:schemeClr val="tx1"/>
                </a:solidFill>
              </a:rPr>
              <a:t>Vini</a:t>
            </a:r>
            <a:r>
              <a:rPr lang="en-US" sz="2800" b="1" dirty="0" smtClean="0">
                <a:solidFill>
                  <a:schemeClr val="tx1"/>
                </a:solidFill>
              </a:rPr>
              <a:t>:</a:t>
            </a:r>
            <a:r>
              <a:rPr lang="en-US" sz="2800" dirty="0" smtClean="0"/>
              <a:t> So what is your opinion about? Would you or not?</a:t>
            </a:r>
          </a:p>
          <a:p>
            <a:pPr marL="0" indent="0">
              <a:buNone/>
            </a:pPr>
            <a:r>
              <a:rPr lang="en-US" sz="2800" b="1" dirty="0" smtClean="0">
                <a:solidFill>
                  <a:schemeClr val="accent5">
                    <a:lumMod val="50000"/>
                  </a:schemeClr>
                </a:solidFill>
              </a:rPr>
              <a:t>Juan: </a:t>
            </a:r>
            <a:r>
              <a:rPr lang="en-US" sz="2800" dirty="0" smtClean="0"/>
              <a:t>Yeah. Yes.</a:t>
            </a:r>
          </a:p>
          <a:p>
            <a:pPr marL="0" indent="0">
              <a:buNone/>
            </a:pPr>
            <a:r>
              <a:rPr lang="en-US" sz="2800" b="1" dirty="0" err="1" smtClean="0">
                <a:solidFill>
                  <a:schemeClr val="tx1"/>
                </a:solidFill>
              </a:rPr>
              <a:t>Vini</a:t>
            </a:r>
            <a:r>
              <a:rPr lang="en-US" sz="2800" b="1" dirty="0" smtClean="0">
                <a:solidFill>
                  <a:schemeClr val="tx1"/>
                </a:solidFill>
              </a:rPr>
              <a:t>:</a:t>
            </a:r>
            <a:r>
              <a:rPr lang="en-US" sz="2800" dirty="0" smtClean="0"/>
              <a:t> My opinion is… do you see like in the left picture when Joseph is in the Western </a:t>
            </a:r>
            <a:r>
              <a:rPr lang="en-US" sz="2800" dirty="0"/>
              <a:t>W</a:t>
            </a:r>
            <a:r>
              <a:rPr lang="en-US" sz="2800" dirty="0" smtClean="0"/>
              <a:t>orld probably. The hat. The jacket. He has a notebook. See in the background… it is really different, too. </a:t>
            </a:r>
            <a:endParaRPr lang="en-US" sz="2800" dirty="0"/>
          </a:p>
        </p:txBody>
      </p:sp>
      <p:sp>
        <p:nvSpPr>
          <p:cNvPr id="4" name="16-Point Star 3"/>
          <p:cNvSpPr/>
          <p:nvPr/>
        </p:nvSpPr>
        <p:spPr>
          <a:xfrm rot="606079">
            <a:off x="10470456" y="253711"/>
            <a:ext cx="1606732" cy="1600197"/>
          </a:xfrm>
          <a:prstGeom prst="star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Step 2</a:t>
            </a:r>
          </a:p>
          <a:p>
            <a:pPr algn="ctr"/>
            <a:r>
              <a:rPr lang="en-US" dirty="0" smtClean="0"/>
              <a:t>(</a:t>
            </a:r>
            <a:r>
              <a:rPr lang="en-US" dirty="0" err="1" smtClean="0"/>
              <a:t>con’t</a:t>
            </a:r>
            <a:r>
              <a:rPr lang="en-US" dirty="0" smtClean="0"/>
              <a:t>)</a:t>
            </a:r>
            <a:endParaRPr lang="en-US" dirty="0"/>
          </a:p>
        </p:txBody>
      </p:sp>
    </p:spTree>
    <p:extLst>
      <p:ext uri="{BB962C8B-B14F-4D97-AF65-F5344CB8AC3E}">
        <p14:creationId xmlns:p14="http://schemas.microsoft.com/office/powerpoint/2010/main" val="12560025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 Ideas with Examples</a:t>
            </a:r>
            <a:endParaRPr lang="en-US" dirty="0"/>
          </a:p>
        </p:txBody>
      </p:sp>
      <p:sp>
        <p:nvSpPr>
          <p:cNvPr id="6" name="Text Placeholder 5"/>
          <p:cNvSpPr>
            <a:spLocks noGrp="1"/>
          </p:cNvSpPr>
          <p:nvPr>
            <p:ph type="body" idx="1"/>
          </p:nvPr>
        </p:nvSpPr>
        <p:spPr>
          <a:xfrm>
            <a:off x="1371600" y="1759744"/>
            <a:ext cx="4443984" cy="823912"/>
          </a:xfrm>
        </p:spPr>
        <p:txBody>
          <a:bodyPr/>
          <a:lstStyle/>
          <a:p>
            <a:r>
              <a:rPr lang="en-US" dirty="0" smtClean="0">
                <a:solidFill>
                  <a:schemeClr val="tx2">
                    <a:lumMod val="90000"/>
                    <a:lumOff val="10000"/>
                  </a:schemeClr>
                </a:solidFill>
                <a:hlinkClick r:id="rId2" action="ppaction://hlinkfile"/>
              </a:rPr>
              <a:t>Prompting</a:t>
            </a:r>
            <a:endParaRPr lang="en-US" dirty="0">
              <a:solidFill>
                <a:schemeClr val="tx2">
                  <a:lumMod val="90000"/>
                  <a:lumOff val="10000"/>
                </a:schemeClr>
              </a:solidFill>
            </a:endParaRPr>
          </a:p>
        </p:txBody>
      </p:sp>
      <p:sp>
        <p:nvSpPr>
          <p:cNvPr id="7" name="Content Placeholder 6"/>
          <p:cNvSpPr>
            <a:spLocks noGrp="1"/>
          </p:cNvSpPr>
          <p:nvPr>
            <p:ph sz="half" idx="2"/>
          </p:nvPr>
        </p:nvSpPr>
        <p:spPr>
          <a:xfrm>
            <a:off x="1371600" y="2780779"/>
            <a:ext cx="4443984" cy="3086622"/>
          </a:xfrm>
        </p:spPr>
        <p:txBody>
          <a:bodyPr>
            <a:normAutofit/>
          </a:bodyPr>
          <a:lstStyle/>
          <a:p>
            <a:r>
              <a:rPr lang="en-US" sz="2800" dirty="0" smtClean="0"/>
              <a:t>Can you give an example from the text?</a:t>
            </a:r>
          </a:p>
          <a:p>
            <a:r>
              <a:rPr lang="en-US" sz="2800" dirty="0" smtClean="0"/>
              <a:t>Why do you say that?</a:t>
            </a:r>
          </a:p>
          <a:p>
            <a:r>
              <a:rPr lang="en-US" sz="2800" dirty="0" smtClean="0">
                <a:solidFill>
                  <a:schemeClr val="accent2">
                    <a:lumMod val="50000"/>
                  </a:schemeClr>
                </a:solidFill>
              </a:rPr>
              <a:t>What </a:t>
            </a:r>
            <a:r>
              <a:rPr lang="en-US" sz="2800" dirty="0">
                <a:solidFill>
                  <a:schemeClr val="accent2">
                    <a:lumMod val="50000"/>
                  </a:schemeClr>
                </a:solidFill>
              </a:rPr>
              <a:t>is the evidence for that?</a:t>
            </a:r>
          </a:p>
          <a:p>
            <a:pPr marL="0" indent="0">
              <a:buNone/>
            </a:pPr>
            <a:endParaRPr lang="en-US" dirty="0" smtClean="0"/>
          </a:p>
          <a:p>
            <a:endParaRPr lang="en-US" dirty="0"/>
          </a:p>
        </p:txBody>
      </p:sp>
      <p:sp>
        <p:nvSpPr>
          <p:cNvPr id="8" name="Text Placeholder 7"/>
          <p:cNvSpPr>
            <a:spLocks noGrp="1"/>
          </p:cNvSpPr>
          <p:nvPr>
            <p:ph type="body" sz="quarter" idx="3"/>
          </p:nvPr>
        </p:nvSpPr>
        <p:spPr>
          <a:xfrm>
            <a:off x="6525014" y="1759744"/>
            <a:ext cx="4443984" cy="823912"/>
          </a:xfrm>
        </p:spPr>
        <p:txBody>
          <a:bodyPr/>
          <a:lstStyle/>
          <a:p>
            <a:r>
              <a:rPr lang="en-US" dirty="0" smtClean="0">
                <a:hlinkClick r:id="rId3" action="ppaction://hlinkfile"/>
              </a:rPr>
              <a:t>Responding</a:t>
            </a:r>
            <a:endParaRPr lang="en-US" dirty="0"/>
          </a:p>
        </p:txBody>
      </p:sp>
      <p:sp>
        <p:nvSpPr>
          <p:cNvPr id="9" name="Content Placeholder 8"/>
          <p:cNvSpPr>
            <a:spLocks noGrp="1"/>
          </p:cNvSpPr>
          <p:nvPr>
            <p:ph sz="quarter" idx="4"/>
          </p:nvPr>
        </p:nvSpPr>
        <p:spPr>
          <a:xfrm>
            <a:off x="6525014" y="2680571"/>
            <a:ext cx="4443984" cy="3186830"/>
          </a:xfrm>
        </p:spPr>
        <p:txBody>
          <a:bodyPr>
            <a:normAutofit/>
          </a:bodyPr>
          <a:lstStyle/>
          <a:p>
            <a:r>
              <a:rPr lang="en-US" sz="2800" dirty="0" smtClean="0"/>
              <a:t>For example…</a:t>
            </a:r>
          </a:p>
          <a:p>
            <a:r>
              <a:rPr lang="en-US" sz="2800" dirty="0" smtClean="0"/>
              <a:t>According to…</a:t>
            </a:r>
          </a:p>
          <a:p>
            <a:r>
              <a:rPr lang="en-US" sz="2800" dirty="0" smtClean="0">
                <a:solidFill>
                  <a:schemeClr val="accent2">
                    <a:lumMod val="50000"/>
                  </a:schemeClr>
                </a:solidFill>
              </a:rPr>
              <a:t>An </a:t>
            </a:r>
            <a:r>
              <a:rPr lang="en-US" sz="2800" dirty="0">
                <a:solidFill>
                  <a:schemeClr val="accent2">
                    <a:lumMod val="50000"/>
                  </a:schemeClr>
                </a:solidFill>
              </a:rPr>
              <a:t>illustration of this could be…</a:t>
            </a:r>
          </a:p>
        </p:txBody>
      </p:sp>
      <p:sp>
        <p:nvSpPr>
          <p:cNvPr id="10" name="16-Point Star 9"/>
          <p:cNvSpPr/>
          <p:nvPr/>
        </p:nvSpPr>
        <p:spPr>
          <a:xfrm rot="606079">
            <a:off x="10457393" y="253711"/>
            <a:ext cx="1606732" cy="1600197"/>
          </a:xfrm>
          <a:prstGeom prst="star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Step 3</a:t>
            </a:r>
            <a:endParaRPr lang="en-US" dirty="0"/>
          </a:p>
        </p:txBody>
      </p:sp>
    </p:spTree>
    <p:extLst>
      <p:ext uri="{BB962C8B-B14F-4D97-AF65-F5344CB8AC3E}">
        <p14:creationId xmlns:p14="http://schemas.microsoft.com/office/powerpoint/2010/main" val="3122261875"/>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A2E40"/>
      </a:dk2>
      <a:lt2>
        <a:srgbClr val="EBE7DD"/>
      </a:lt2>
      <a:accent1>
        <a:srgbClr val="69A1AB"/>
      </a:accent1>
      <a:accent2>
        <a:srgbClr val="F2C418"/>
      </a:accent2>
      <a:accent3>
        <a:srgbClr val="87492C"/>
      </a:accent3>
      <a:accent4>
        <a:srgbClr val="4A845E"/>
      </a:accent4>
      <a:accent5>
        <a:srgbClr val="DC9528"/>
      </a:accent5>
      <a:accent6>
        <a:srgbClr val="9A5D78"/>
      </a:accent6>
      <a:hlink>
        <a:srgbClr val="66C8E3"/>
      </a:hlink>
      <a:folHlink>
        <a:srgbClr val="B162A1"/>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17F9D331-421E-442F-B033-AF5B21A44854}"/>
    </a:ext>
  </a:extLst>
</a:theme>
</file>

<file path=docProps/app.xml><?xml version="1.0" encoding="utf-8"?>
<Properties xmlns="http://schemas.openxmlformats.org/officeDocument/2006/extended-properties" xmlns:vt="http://schemas.openxmlformats.org/officeDocument/2006/docPropsVTypes">
  <Template>TM10001105[[fn=Crop]]</Template>
  <TotalTime>811</TotalTime>
  <Words>1326</Words>
  <Application>Microsoft Office PowerPoint</Application>
  <PresentationFormat>Widescreen</PresentationFormat>
  <Paragraphs>140</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Franklin Gothic Book</vt:lpstr>
      <vt:lpstr>Times New Roman</vt:lpstr>
      <vt:lpstr>Wingdings</vt:lpstr>
      <vt:lpstr>Crop</vt:lpstr>
      <vt:lpstr>Implementing Academic Conversations to Foster Academic Language in ELs</vt:lpstr>
      <vt:lpstr>Agenda</vt:lpstr>
      <vt:lpstr>Hudson High School</vt:lpstr>
      <vt:lpstr>Research on Academic Conversations</vt:lpstr>
      <vt:lpstr>Academic Conversation </vt:lpstr>
      <vt:lpstr>Positive Feedback</vt:lpstr>
      <vt:lpstr>Would you rather live in the Western World or with the Maasai?</vt:lpstr>
      <vt:lpstr>Area of Improvement: Would you rather live in the Western World or with the Maasai?</vt:lpstr>
      <vt:lpstr>Support Ideas with Examples</vt:lpstr>
      <vt:lpstr>Prompt: How much should people help each other? Use the informational text, “Enabling or Disabling?” to answer the prompt.  </vt:lpstr>
      <vt:lpstr>Based on “Do Family Meals Matter?” and your own experience, do you think family meals are important or are they a thing of the past? Discuss.</vt:lpstr>
      <vt:lpstr>Exit Ticket: Which Part of today’s lesson was most helpful to you? Explain.</vt:lpstr>
      <vt:lpstr>Exit Ticket: Which part of today’s lesson was most helpful to you? Explain.   A) reviewing the positive feedback  B) analyzing the previously recorded conversation  C) practicing the language of academic conversation  D) recording a conversation</vt:lpstr>
      <vt:lpstr>PowerPoint Presentation</vt:lpstr>
      <vt:lpstr>Helpful Tips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Implementing Academic Conversations to Foster Academic Language in ELs</dc:title>
  <dc:creator>Emily Smyth</dc:creator>
  <cp:lastModifiedBy>Emily Smyth</cp:lastModifiedBy>
  <cp:revision>64</cp:revision>
  <cp:lastPrinted>2017-05-18T12:39:15Z</cp:lastPrinted>
  <dcterms:created xsi:type="dcterms:W3CDTF">2017-02-23T15:21:58Z</dcterms:created>
  <dcterms:modified xsi:type="dcterms:W3CDTF">2017-05-22T12:58:32Z</dcterms:modified>
</cp:coreProperties>
</file>