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74" r:id="rId2"/>
    <p:sldId id="261" r:id="rId3"/>
    <p:sldId id="268" r:id="rId4"/>
    <p:sldId id="259" r:id="rId5"/>
    <p:sldId id="284" r:id="rId6"/>
    <p:sldId id="281" r:id="rId7"/>
    <p:sldId id="283" r:id="rId8"/>
    <p:sldId id="285" r:id="rId9"/>
    <p:sldId id="286" r:id="rId10"/>
    <p:sldId id="288" r:id="rId11"/>
    <p:sldId id="282" r:id="rId12"/>
    <p:sldId id="289" r:id="rId13"/>
    <p:sldId id="290" r:id="rId14"/>
    <p:sldId id="293" r:id="rId15"/>
    <p:sldId id="292" r:id="rId16"/>
    <p:sldId id="291" r:id="rId17"/>
    <p:sldId id="264" r:id="rId18"/>
    <p:sldId id="269" r:id="rId19"/>
    <p:sldId id="270" r:id="rId20"/>
    <p:sldId id="276" r:id="rId21"/>
    <p:sldId id="277" r:id="rId22"/>
    <p:sldId id="278" r:id="rId23"/>
    <p:sldId id="279" r:id="rId24"/>
    <p:sldId id="280" r:id="rId25"/>
    <p:sldId id="294" r:id="rId26"/>
    <p:sldId id="295" r:id="rId27"/>
    <p:sldId id="272" r:id="rId28"/>
    <p:sldId id="2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varScale="1">
        <p:scale>
          <a:sx n="84" d="100"/>
          <a:sy n="84" d="100"/>
        </p:scale>
        <p:origin x="-1402"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7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A64919-7AA0-497A-B56F-925B85489671}" type="doc">
      <dgm:prSet loTypeId="urn:microsoft.com/office/officeart/2005/8/layout/process2" loCatId="process" qsTypeId="urn:microsoft.com/office/officeart/2005/8/quickstyle/simple1" qsCatId="simple" csTypeId="urn:microsoft.com/office/officeart/2005/8/colors/accent1_2" csCatId="accent1" phldr="1"/>
      <dgm:spPr/>
    </dgm:pt>
    <dgm:pt modelId="{52F44152-8D55-4D4D-8C86-25DF5DB84D14}">
      <dgm:prSet phldrT="[Text]"/>
      <dgm:spPr/>
      <dgm:t>
        <a:bodyPr/>
        <a:lstStyle/>
        <a:p>
          <a:r>
            <a:rPr lang="en-US" dirty="0" smtClean="0"/>
            <a:t>READ</a:t>
          </a:r>
          <a:endParaRPr lang="en-US" dirty="0"/>
        </a:p>
      </dgm:t>
    </dgm:pt>
    <dgm:pt modelId="{62A05A66-C1B4-4B8D-960A-D11502BE0287}" type="parTrans" cxnId="{1A03B8E8-348B-4C09-8067-13536543C449}">
      <dgm:prSet/>
      <dgm:spPr/>
      <dgm:t>
        <a:bodyPr/>
        <a:lstStyle/>
        <a:p>
          <a:endParaRPr lang="en-US"/>
        </a:p>
      </dgm:t>
    </dgm:pt>
    <dgm:pt modelId="{FB3AA73B-1C72-4398-BC82-0E6C112939D0}" type="sibTrans" cxnId="{1A03B8E8-348B-4C09-8067-13536543C449}">
      <dgm:prSet/>
      <dgm:spPr/>
      <dgm:t>
        <a:bodyPr/>
        <a:lstStyle/>
        <a:p>
          <a:endParaRPr lang="en-US"/>
        </a:p>
      </dgm:t>
    </dgm:pt>
    <dgm:pt modelId="{0F8F26E7-F3A5-402C-A749-74413C0229D1}">
      <dgm:prSet phldrT="[Text]"/>
      <dgm:spPr/>
      <dgm:t>
        <a:bodyPr/>
        <a:lstStyle/>
        <a:p>
          <a:r>
            <a:rPr lang="en-US"/>
            <a:t>WONDER</a:t>
          </a:r>
        </a:p>
      </dgm:t>
    </dgm:pt>
    <dgm:pt modelId="{31B824CF-9645-4A5A-A461-1779066BBFF1}" type="parTrans" cxnId="{51647528-C136-404A-BDF9-8B9073F567A0}">
      <dgm:prSet/>
      <dgm:spPr/>
      <dgm:t>
        <a:bodyPr/>
        <a:lstStyle/>
        <a:p>
          <a:endParaRPr lang="en-US"/>
        </a:p>
      </dgm:t>
    </dgm:pt>
    <dgm:pt modelId="{B3840763-1833-4266-9B9E-66073337C942}" type="sibTrans" cxnId="{51647528-C136-404A-BDF9-8B9073F567A0}">
      <dgm:prSet/>
      <dgm:spPr/>
      <dgm:t>
        <a:bodyPr/>
        <a:lstStyle/>
        <a:p>
          <a:endParaRPr lang="en-US"/>
        </a:p>
      </dgm:t>
    </dgm:pt>
    <dgm:pt modelId="{31825867-0EE5-4D39-8B56-9A222ED98210}">
      <dgm:prSet phldrT="[Text]"/>
      <dgm:spPr/>
      <dgm:t>
        <a:bodyPr/>
        <a:lstStyle/>
        <a:p>
          <a:r>
            <a:rPr lang="en-US"/>
            <a:t>ASK</a:t>
          </a:r>
        </a:p>
      </dgm:t>
    </dgm:pt>
    <dgm:pt modelId="{13A57F77-921A-4A2E-8548-CC0BB6B8472D}" type="parTrans" cxnId="{FF13C4BB-81C0-4758-9F46-6C94A7CE93F7}">
      <dgm:prSet/>
      <dgm:spPr/>
      <dgm:t>
        <a:bodyPr/>
        <a:lstStyle/>
        <a:p>
          <a:endParaRPr lang="en-US"/>
        </a:p>
      </dgm:t>
    </dgm:pt>
    <dgm:pt modelId="{C65AA756-3508-4298-B28D-6BC27D312B3C}" type="sibTrans" cxnId="{FF13C4BB-81C0-4758-9F46-6C94A7CE93F7}">
      <dgm:prSet/>
      <dgm:spPr/>
      <dgm:t>
        <a:bodyPr/>
        <a:lstStyle/>
        <a:p>
          <a:endParaRPr lang="en-US"/>
        </a:p>
      </dgm:t>
    </dgm:pt>
    <dgm:pt modelId="{8FBE99BD-0B47-49C9-A665-3BC8CC834C07}" type="pres">
      <dgm:prSet presAssocID="{2EA64919-7AA0-497A-B56F-925B85489671}" presName="linearFlow" presStyleCnt="0">
        <dgm:presLayoutVars>
          <dgm:resizeHandles val="exact"/>
        </dgm:presLayoutVars>
      </dgm:prSet>
      <dgm:spPr/>
    </dgm:pt>
    <dgm:pt modelId="{441347E3-184E-49CC-ABA6-B7DFD7FC9C97}" type="pres">
      <dgm:prSet presAssocID="{52F44152-8D55-4D4D-8C86-25DF5DB84D14}" presName="node" presStyleLbl="node1" presStyleIdx="0" presStyleCnt="3">
        <dgm:presLayoutVars>
          <dgm:bulletEnabled val="1"/>
        </dgm:presLayoutVars>
      </dgm:prSet>
      <dgm:spPr/>
      <dgm:t>
        <a:bodyPr/>
        <a:lstStyle/>
        <a:p>
          <a:endParaRPr lang="en-US"/>
        </a:p>
      </dgm:t>
    </dgm:pt>
    <dgm:pt modelId="{BD8964BB-3450-463D-9469-40B8D1B1FB4F}" type="pres">
      <dgm:prSet presAssocID="{FB3AA73B-1C72-4398-BC82-0E6C112939D0}" presName="sibTrans" presStyleLbl="sibTrans2D1" presStyleIdx="0" presStyleCnt="2"/>
      <dgm:spPr/>
      <dgm:t>
        <a:bodyPr/>
        <a:lstStyle/>
        <a:p>
          <a:endParaRPr lang="en-US"/>
        </a:p>
      </dgm:t>
    </dgm:pt>
    <dgm:pt modelId="{9AD3329B-F7D5-4522-9B2D-97E199282736}" type="pres">
      <dgm:prSet presAssocID="{FB3AA73B-1C72-4398-BC82-0E6C112939D0}" presName="connectorText" presStyleLbl="sibTrans2D1" presStyleIdx="0" presStyleCnt="2"/>
      <dgm:spPr/>
      <dgm:t>
        <a:bodyPr/>
        <a:lstStyle/>
        <a:p>
          <a:endParaRPr lang="en-US"/>
        </a:p>
      </dgm:t>
    </dgm:pt>
    <dgm:pt modelId="{7A42941A-D1E7-4667-A0BC-3FAB8B29B24D}" type="pres">
      <dgm:prSet presAssocID="{0F8F26E7-F3A5-402C-A749-74413C0229D1}" presName="node" presStyleLbl="node1" presStyleIdx="1" presStyleCnt="3">
        <dgm:presLayoutVars>
          <dgm:bulletEnabled val="1"/>
        </dgm:presLayoutVars>
      </dgm:prSet>
      <dgm:spPr/>
      <dgm:t>
        <a:bodyPr/>
        <a:lstStyle/>
        <a:p>
          <a:endParaRPr lang="en-US"/>
        </a:p>
      </dgm:t>
    </dgm:pt>
    <dgm:pt modelId="{810DEBA3-61F1-430D-A7FA-E660ECB11970}" type="pres">
      <dgm:prSet presAssocID="{B3840763-1833-4266-9B9E-66073337C942}" presName="sibTrans" presStyleLbl="sibTrans2D1" presStyleIdx="1" presStyleCnt="2"/>
      <dgm:spPr/>
      <dgm:t>
        <a:bodyPr/>
        <a:lstStyle/>
        <a:p>
          <a:endParaRPr lang="en-US"/>
        </a:p>
      </dgm:t>
    </dgm:pt>
    <dgm:pt modelId="{448798C4-4E93-45D1-9D52-32692B72F895}" type="pres">
      <dgm:prSet presAssocID="{B3840763-1833-4266-9B9E-66073337C942}" presName="connectorText" presStyleLbl="sibTrans2D1" presStyleIdx="1" presStyleCnt="2"/>
      <dgm:spPr/>
      <dgm:t>
        <a:bodyPr/>
        <a:lstStyle/>
        <a:p>
          <a:endParaRPr lang="en-US"/>
        </a:p>
      </dgm:t>
    </dgm:pt>
    <dgm:pt modelId="{414660B0-BE00-4179-A9E4-90E1423F290A}" type="pres">
      <dgm:prSet presAssocID="{31825867-0EE5-4D39-8B56-9A222ED98210}" presName="node" presStyleLbl="node1" presStyleIdx="2" presStyleCnt="3">
        <dgm:presLayoutVars>
          <dgm:bulletEnabled val="1"/>
        </dgm:presLayoutVars>
      </dgm:prSet>
      <dgm:spPr/>
      <dgm:t>
        <a:bodyPr/>
        <a:lstStyle/>
        <a:p>
          <a:endParaRPr lang="en-US"/>
        </a:p>
      </dgm:t>
    </dgm:pt>
  </dgm:ptLst>
  <dgm:cxnLst>
    <dgm:cxn modelId="{F83FC845-08CD-4C6E-A49B-DBDE690CE414}" type="presOf" srcId="{31825867-0EE5-4D39-8B56-9A222ED98210}" destId="{414660B0-BE00-4179-A9E4-90E1423F290A}" srcOrd="0" destOrd="0" presId="urn:microsoft.com/office/officeart/2005/8/layout/process2"/>
    <dgm:cxn modelId="{4CDCCFBB-58DC-48D1-AAA6-B7EA43DBDA09}" type="presOf" srcId="{2EA64919-7AA0-497A-B56F-925B85489671}" destId="{8FBE99BD-0B47-49C9-A665-3BC8CC834C07}" srcOrd="0" destOrd="0" presId="urn:microsoft.com/office/officeart/2005/8/layout/process2"/>
    <dgm:cxn modelId="{E94B38DC-0F0C-48B6-BB0B-641A0EF18621}" type="presOf" srcId="{52F44152-8D55-4D4D-8C86-25DF5DB84D14}" destId="{441347E3-184E-49CC-ABA6-B7DFD7FC9C97}" srcOrd="0" destOrd="0" presId="urn:microsoft.com/office/officeart/2005/8/layout/process2"/>
    <dgm:cxn modelId="{FBB6CA93-7692-4E91-B715-A817ECC12FD8}" type="presOf" srcId="{FB3AA73B-1C72-4398-BC82-0E6C112939D0}" destId="{BD8964BB-3450-463D-9469-40B8D1B1FB4F}" srcOrd="0" destOrd="0" presId="urn:microsoft.com/office/officeart/2005/8/layout/process2"/>
    <dgm:cxn modelId="{1A03B8E8-348B-4C09-8067-13536543C449}" srcId="{2EA64919-7AA0-497A-B56F-925B85489671}" destId="{52F44152-8D55-4D4D-8C86-25DF5DB84D14}" srcOrd="0" destOrd="0" parTransId="{62A05A66-C1B4-4B8D-960A-D11502BE0287}" sibTransId="{FB3AA73B-1C72-4398-BC82-0E6C112939D0}"/>
    <dgm:cxn modelId="{398AE8A8-E31F-42AC-8A8C-EC864914FEF7}" type="presOf" srcId="{FB3AA73B-1C72-4398-BC82-0E6C112939D0}" destId="{9AD3329B-F7D5-4522-9B2D-97E199282736}" srcOrd="1" destOrd="0" presId="urn:microsoft.com/office/officeart/2005/8/layout/process2"/>
    <dgm:cxn modelId="{FF13C4BB-81C0-4758-9F46-6C94A7CE93F7}" srcId="{2EA64919-7AA0-497A-B56F-925B85489671}" destId="{31825867-0EE5-4D39-8B56-9A222ED98210}" srcOrd="2" destOrd="0" parTransId="{13A57F77-921A-4A2E-8548-CC0BB6B8472D}" sibTransId="{C65AA756-3508-4298-B28D-6BC27D312B3C}"/>
    <dgm:cxn modelId="{8523A043-F11F-4356-9990-EEAEBFA3902A}" type="presOf" srcId="{0F8F26E7-F3A5-402C-A749-74413C0229D1}" destId="{7A42941A-D1E7-4667-A0BC-3FAB8B29B24D}" srcOrd="0" destOrd="0" presId="urn:microsoft.com/office/officeart/2005/8/layout/process2"/>
    <dgm:cxn modelId="{6E0417F9-A3E0-48F1-A6B0-11A5C91FEB8C}" type="presOf" srcId="{B3840763-1833-4266-9B9E-66073337C942}" destId="{810DEBA3-61F1-430D-A7FA-E660ECB11970}" srcOrd="0" destOrd="0" presId="urn:microsoft.com/office/officeart/2005/8/layout/process2"/>
    <dgm:cxn modelId="{51647528-C136-404A-BDF9-8B9073F567A0}" srcId="{2EA64919-7AA0-497A-B56F-925B85489671}" destId="{0F8F26E7-F3A5-402C-A749-74413C0229D1}" srcOrd="1" destOrd="0" parTransId="{31B824CF-9645-4A5A-A461-1779066BBFF1}" sibTransId="{B3840763-1833-4266-9B9E-66073337C942}"/>
    <dgm:cxn modelId="{C31A7D9A-AAA8-4A10-9E64-DB80A20373F4}" type="presOf" srcId="{B3840763-1833-4266-9B9E-66073337C942}" destId="{448798C4-4E93-45D1-9D52-32692B72F895}" srcOrd="1" destOrd="0" presId="urn:microsoft.com/office/officeart/2005/8/layout/process2"/>
    <dgm:cxn modelId="{A6FE2E3D-CD2F-4D96-BC58-3FB953664597}" type="presParOf" srcId="{8FBE99BD-0B47-49C9-A665-3BC8CC834C07}" destId="{441347E3-184E-49CC-ABA6-B7DFD7FC9C97}" srcOrd="0" destOrd="0" presId="urn:microsoft.com/office/officeart/2005/8/layout/process2"/>
    <dgm:cxn modelId="{D805EBEE-C30C-4EC4-988F-3D7A84AB4F64}" type="presParOf" srcId="{8FBE99BD-0B47-49C9-A665-3BC8CC834C07}" destId="{BD8964BB-3450-463D-9469-40B8D1B1FB4F}" srcOrd="1" destOrd="0" presId="urn:microsoft.com/office/officeart/2005/8/layout/process2"/>
    <dgm:cxn modelId="{DC54E723-B20B-48C0-8AA2-1D1F4D5B0715}" type="presParOf" srcId="{BD8964BB-3450-463D-9469-40B8D1B1FB4F}" destId="{9AD3329B-F7D5-4522-9B2D-97E199282736}" srcOrd="0" destOrd="0" presId="urn:microsoft.com/office/officeart/2005/8/layout/process2"/>
    <dgm:cxn modelId="{247D30D6-7706-4A3A-BB56-D96BCB62D9AD}" type="presParOf" srcId="{8FBE99BD-0B47-49C9-A665-3BC8CC834C07}" destId="{7A42941A-D1E7-4667-A0BC-3FAB8B29B24D}" srcOrd="2" destOrd="0" presId="urn:microsoft.com/office/officeart/2005/8/layout/process2"/>
    <dgm:cxn modelId="{6782D3C6-5AB6-4791-806D-86B83D65D512}" type="presParOf" srcId="{8FBE99BD-0B47-49C9-A665-3BC8CC834C07}" destId="{810DEBA3-61F1-430D-A7FA-E660ECB11970}" srcOrd="3" destOrd="0" presId="urn:microsoft.com/office/officeart/2005/8/layout/process2"/>
    <dgm:cxn modelId="{6E0AA031-C52D-4258-988C-9E76725170C6}" type="presParOf" srcId="{810DEBA3-61F1-430D-A7FA-E660ECB11970}" destId="{448798C4-4E93-45D1-9D52-32692B72F895}" srcOrd="0" destOrd="0" presId="urn:microsoft.com/office/officeart/2005/8/layout/process2"/>
    <dgm:cxn modelId="{8DDEBD68-482F-472B-A501-E5F7512AA18C}" type="presParOf" srcId="{8FBE99BD-0B47-49C9-A665-3BC8CC834C07}" destId="{414660B0-BE00-4179-A9E4-90E1423F290A}"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02B2F1-60A0-4381-8F38-45CAFBAF7611}" type="doc">
      <dgm:prSet loTypeId="urn:microsoft.com/office/officeart/2005/8/layout/process2" loCatId="process" qsTypeId="urn:microsoft.com/office/officeart/2005/8/quickstyle/simple1" qsCatId="simple" csTypeId="urn:microsoft.com/office/officeart/2005/8/colors/accent1_2" csCatId="accent1" phldr="1"/>
      <dgm:spPr/>
    </dgm:pt>
    <dgm:pt modelId="{950D5DC1-DD91-4F7E-A13A-BB35B07E2879}">
      <dgm:prSet phldrT="[Text]"/>
      <dgm:spPr/>
      <dgm:t>
        <a:bodyPr/>
        <a:lstStyle/>
        <a:p>
          <a:r>
            <a:rPr lang="en-US" dirty="0" smtClean="0"/>
            <a:t>Picture book</a:t>
          </a:r>
          <a:endParaRPr lang="en-US" dirty="0"/>
        </a:p>
      </dgm:t>
    </dgm:pt>
    <dgm:pt modelId="{459C32F7-772C-454D-B57E-BE2122ACB1CF}" type="parTrans" cxnId="{00D30051-0EC9-4466-8D11-B61431ED2EE6}">
      <dgm:prSet/>
      <dgm:spPr/>
      <dgm:t>
        <a:bodyPr/>
        <a:lstStyle/>
        <a:p>
          <a:endParaRPr lang="en-US"/>
        </a:p>
      </dgm:t>
    </dgm:pt>
    <dgm:pt modelId="{2EB2C93A-6FBD-4346-8A54-E2A7A3C67E1A}" type="sibTrans" cxnId="{00D30051-0EC9-4466-8D11-B61431ED2EE6}">
      <dgm:prSet/>
      <dgm:spPr/>
      <dgm:t>
        <a:bodyPr/>
        <a:lstStyle/>
        <a:p>
          <a:endParaRPr lang="en-US"/>
        </a:p>
      </dgm:t>
    </dgm:pt>
    <dgm:pt modelId="{81AD8EF8-F09C-4933-8AB2-1C41323603E2}">
      <dgm:prSet phldrT="[Text]"/>
      <dgm:spPr/>
      <dgm:t>
        <a:bodyPr/>
        <a:lstStyle/>
        <a:p>
          <a:r>
            <a:rPr lang="en-US" dirty="0" smtClean="0"/>
            <a:t>Discuss</a:t>
          </a:r>
          <a:endParaRPr lang="en-US" dirty="0"/>
        </a:p>
      </dgm:t>
    </dgm:pt>
    <dgm:pt modelId="{77F1D702-E85C-4930-86F7-09CBB5D091DE}" type="parTrans" cxnId="{0870E106-8E07-463E-9803-AD578284E7C4}">
      <dgm:prSet/>
      <dgm:spPr/>
      <dgm:t>
        <a:bodyPr/>
        <a:lstStyle/>
        <a:p>
          <a:endParaRPr lang="en-US"/>
        </a:p>
      </dgm:t>
    </dgm:pt>
    <dgm:pt modelId="{1A6CB4FB-D035-42FB-A17E-53DC367CF5CD}" type="sibTrans" cxnId="{0870E106-8E07-463E-9803-AD578284E7C4}">
      <dgm:prSet/>
      <dgm:spPr/>
      <dgm:t>
        <a:bodyPr/>
        <a:lstStyle/>
        <a:p>
          <a:endParaRPr lang="en-US"/>
        </a:p>
      </dgm:t>
    </dgm:pt>
    <dgm:pt modelId="{3CEB16EB-40EA-43BC-B124-D524A9CBCEAC}">
      <dgm:prSet phldrT="[Text]"/>
      <dgm:spPr/>
      <dgm:t>
        <a:bodyPr/>
        <a:lstStyle/>
        <a:p>
          <a:r>
            <a:rPr lang="en-US" dirty="0" smtClean="0"/>
            <a:t>Question</a:t>
          </a:r>
          <a:endParaRPr lang="en-US" dirty="0"/>
        </a:p>
      </dgm:t>
    </dgm:pt>
    <dgm:pt modelId="{94AA7BC4-98D0-4DA4-B78F-FFC0881125E0}" type="parTrans" cxnId="{B9113A38-8F8D-45B7-9866-2CBD64613197}">
      <dgm:prSet/>
      <dgm:spPr/>
      <dgm:t>
        <a:bodyPr/>
        <a:lstStyle/>
        <a:p>
          <a:endParaRPr lang="en-US"/>
        </a:p>
      </dgm:t>
    </dgm:pt>
    <dgm:pt modelId="{E6CC338C-3CFF-4AD9-9BB6-FF631083AA76}" type="sibTrans" cxnId="{B9113A38-8F8D-45B7-9866-2CBD64613197}">
      <dgm:prSet/>
      <dgm:spPr/>
      <dgm:t>
        <a:bodyPr/>
        <a:lstStyle/>
        <a:p>
          <a:endParaRPr lang="en-US"/>
        </a:p>
      </dgm:t>
    </dgm:pt>
    <dgm:pt modelId="{8BF8BF2B-2C51-4F10-A8B9-501A6E76C531}" type="pres">
      <dgm:prSet presAssocID="{6A02B2F1-60A0-4381-8F38-45CAFBAF7611}" presName="linearFlow" presStyleCnt="0">
        <dgm:presLayoutVars>
          <dgm:resizeHandles val="exact"/>
        </dgm:presLayoutVars>
      </dgm:prSet>
      <dgm:spPr/>
    </dgm:pt>
    <dgm:pt modelId="{2182C508-4FF4-415D-AE71-52AE566346F1}" type="pres">
      <dgm:prSet presAssocID="{950D5DC1-DD91-4F7E-A13A-BB35B07E2879}" presName="node" presStyleLbl="node1" presStyleIdx="0" presStyleCnt="3">
        <dgm:presLayoutVars>
          <dgm:bulletEnabled val="1"/>
        </dgm:presLayoutVars>
      </dgm:prSet>
      <dgm:spPr/>
      <dgm:t>
        <a:bodyPr/>
        <a:lstStyle/>
        <a:p>
          <a:endParaRPr lang="en-US"/>
        </a:p>
      </dgm:t>
    </dgm:pt>
    <dgm:pt modelId="{C9DC1631-A110-4B8B-8B97-085A45C590CC}" type="pres">
      <dgm:prSet presAssocID="{2EB2C93A-6FBD-4346-8A54-E2A7A3C67E1A}" presName="sibTrans" presStyleLbl="sibTrans2D1" presStyleIdx="0" presStyleCnt="2"/>
      <dgm:spPr/>
      <dgm:t>
        <a:bodyPr/>
        <a:lstStyle/>
        <a:p>
          <a:endParaRPr lang="en-US"/>
        </a:p>
      </dgm:t>
    </dgm:pt>
    <dgm:pt modelId="{C6E3BD3B-1822-439E-8279-4B8AF8373D6B}" type="pres">
      <dgm:prSet presAssocID="{2EB2C93A-6FBD-4346-8A54-E2A7A3C67E1A}" presName="connectorText" presStyleLbl="sibTrans2D1" presStyleIdx="0" presStyleCnt="2"/>
      <dgm:spPr/>
      <dgm:t>
        <a:bodyPr/>
        <a:lstStyle/>
        <a:p>
          <a:endParaRPr lang="en-US"/>
        </a:p>
      </dgm:t>
    </dgm:pt>
    <dgm:pt modelId="{3634E461-F3D5-4148-8776-F094355A1486}" type="pres">
      <dgm:prSet presAssocID="{81AD8EF8-F09C-4933-8AB2-1C41323603E2}" presName="node" presStyleLbl="node1" presStyleIdx="1" presStyleCnt="3">
        <dgm:presLayoutVars>
          <dgm:bulletEnabled val="1"/>
        </dgm:presLayoutVars>
      </dgm:prSet>
      <dgm:spPr/>
      <dgm:t>
        <a:bodyPr/>
        <a:lstStyle/>
        <a:p>
          <a:endParaRPr lang="en-US"/>
        </a:p>
      </dgm:t>
    </dgm:pt>
    <dgm:pt modelId="{29CE08E0-33E6-4375-8D38-FB243904DA48}" type="pres">
      <dgm:prSet presAssocID="{1A6CB4FB-D035-42FB-A17E-53DC367CF5CD}" presName="sibTrans" presStyleLbl="sibTrans2D1" presStyleIdx="1" presStyleCnt="2"/>
      <dgm:spPr/>
      <dgm:t>
        <a:bodyPr/>
        <a:lstStyle/>
        <a:p>
          <a:endParaRPr lang="en-US"/>
        </a:p>
      </dgm:t>
    </dgm:pt>
    <dgm:pt modelId="{EA37BC74-C31B-4B95-93AD-84ADF6B16CB8}" type="pres">
      <dgm:prSet presAssocID="{1A6CB4FB-D035-42FB-A17E-53DC367CF5CD}" presName="connectorText" presStyleLbl="sibTrans2D1" presStyleIdx="1" presStyleCnt="2"/>
      <dgm:spPr/>
      <dgm:t>
        <a:bodyPr/>
        <a:lstStyle/>
        <a:p>
          <a:endParaRPr lang="en-US"/>
        </a:p>
      </dgm:t>
    </dgm:pt>
    <dgm:pt modelId="{36770E6E-013B-4AA2-8642-CF538AE901CF}" type="pres">
      <dgm:prSet presAssocID="{3CEB16EB-40EA-43BC-B124-D524A9CBCEAC}" presName="node" presStyleLbl="node1" presStyleIdx="2" presStyleCnt="3">
        <dgm:presLayoutVars>
          <dgm:bulletEnabled val="1"/>
        </dgm:presLayoutVars>
      </dgm:prSet>
      <dgm:spPr/>
      <dgm:t>
        <a:bodyPr/>
        <a:lstStyle/>
        <a:p>
          <a:endParaRPr lang="en-US"/>
        </a:p>
      </dgm:t>
    </dgm:pt>
  </dgm:ptLst>
  <dgm:cxnLst>
    <dgm:cxn modelId="{04AF00B9-1A42-4E79-999C-3571B0F3F8EC}" type="presOf" srcId="{3CEB16EB-40EA-43BC-B124-D524A9CBCEAC}" destId="{36770E6E-013B-4AA2-8642-CF538AE901CF}" srcOrd="0" destOrd="0" presId="urn:microsoft.com/office/officeart/2005/8/layout/process2"/>
    <dgm:cxn modelId="{B4768AAD-501D-45AE-8C3A-63BB75DECCCD}" type="presOf" srcId="{2EB2C93A-6FBD-4346-8A54-E2A7A3C67E1A}" destId="{C6E3BD3B-1822-439E-8279-4B8AF8373D6B}" srcOrd="1" destOrd="0" presId="urn:microsoft.com/office/officeart/2005/8/layout/process2"/>
    <dgm:cxn modelId="{F6E59EB4-2DED-4737-8619-7416F5C31498}" type="presOf" srcId="{6A02B2F1-60A0-4381-8F38-45CAFBAF7611}" destId="{8BF8BF2B-2C51-4F10-A8B9-501A6E76C531}" srcOrd="0" destOrd="0" presId="urn:microsoft.com/office/officeart/2005/8/layout/process2"/>
    <dgm:cxn modelId="{B9113A38-8F8D-45B7-9866-2CBD64613197}" srcId="{6A02B2F1-60A0-4381-8F38-45CAFBAF7611}" destId="{3CEB16EB-40EA-43BC-B124-D524A9CBCEAC}" srcOrd="2" destOrd="0" parTransId="{94AA7BC4-98D0-4DA4-B78F-FFC0881125E0}" sibTransId="{E6CC338C-3CFF-4AD9-9BB6-FF631083AA76}"/>
    <dgm:cxn modelId="{8AF694F8-5D9C-4805-9C9E-2AE87F733600}" type="presOf" srcId="{1A6CB4FB-D035-42FB-A17E-53DC367CF5CD}" destId="{29CE08E0-33E6-4375-8D38-FB243904DA48}" srcOrd="0" destOrd="0" presId="urn:microsoft.com/office/officeart/2005/8/layout/process2"/>
    <dgm:cxn modelId="{0870E106-8E07-463E-9803-AD578284E7C4}" srcId="{6A02B2F1-60A0-4381-8F38-45CAFBAF7611}" destId="{81AD8EF8-F09C-4933-8AB2-1C41323603E2}" srcOrd="1" destOrd="0" parTransId="{77F1D702-E85C-4930-86F7-09CBB5D091DE}" sibTransId="{1A6CB4FB-D035-42FB-A17E-53DC367CF5CD}"/>
    <dgm:cxn modelId="{92BDE57E-C17B-40D7-ADA6-515A4CC9102A}" type="presOf" srcId="{81AD8EF8-F09C-4933-8AB2-1C41323603E2}" destId="{3634E461-F3D5-4148-8776-F094355A1486}" srcOrd="0" destOrd="0" presId="urn:microsoft.com/office/officeart/2005/8/layout/process2"/>
    <dgm:cxn modelId="{1AA28281-2B64-45C9-8A27-02A0E869843F}" type="presOf" srcId="{950D5DC1-DD91-4F7E-A13A-BB35B07E2879}" destId="{2182C508-4FF4-415D-AE71-52AE566346F1}" srcOrd="0" destOrd="0" presId="urn:microsoft.com/office/officeart/2005/8/layout/process2"/>
    <dgm:cxn modelId="{D42D9217-EC1C-4D07-A3E1-DDA5214C9042}" type="presOf" srcId="{2EB2C93A-6FBD-4346-8A54-E2A7A3C67E1A}" destId="{C9DC1631-A110-4B8B-8B97-085A45C590CC}" srcOrd="0" destOrd="0" presId="urn:microsoft.com/office/officeart/2005/8/layout/process2"/>
    <dgm:cxn modelId="{00D30051-0EC9-4466-8D11-B61431ED2EE6}" srcId="{6A02B2F1-60A0-4381-8F38-45CAFBAF7611}" destId="{950D5DC1-DD91-4F7E-A13A-BB35B07E2879}" srcOrd="0" destOrd="0" parTransId="{459C32F7-772C-454D-B57E-BE2122ACB1CF}" sibTransId="{2EB2C93A-6FBD-4346-8A54-E2A7A3C67E1A}"/>
    <dgm:cxn modelId="{647192F8-41CE-4D6B-8117-74D8F3479F54}" type="presOf" srcId="{1A6CB4FB-D035-42FB-A17E-53DC367CF5CD}" destId="{EA37BC74-C31B-4B95-93AD-84ADF6B16CB8}" srcOrd="1" destOrd="0" presId="urn:microsoft.com/office/officeart/2005/8/layout/process2"/>
    <dgm:cxn modelId="{677C789B-3B95-4F0B-AA73-A98EC0A8EAAB}" type="presParOf" srcId="{8BF8BF2B-2C51-4F10-A8B9-501A6E76C531}" destId="{2182C508-4FF4-415D-AE71-52AE566346F1}" srcOrd="0" destOrd="0" presId="urn:microsoft.com/office/officeart/2005/8/layout/process2"/>
    <dgm:cxn modelId="{266AEEA6-B585-48A9-914A-B9818D0F985A}" type="presParOf" srcId="{8BF8BF2B-2C51-4F10-A8B9-501A6E76C531}" destId="{C9DC1631-A110-4B8B-8B97-085A45C590CC}" srcOrd="1" destOrd="0" presId="urn:microsoft.com/office/officeart/2005/8/layout/process2"/>
    <dgm:cxn modelId="{067227F4-1D77-438B-8C32-897D58AC5E82}" type="presParOf" srcId="{C9DC1631-A110-4B8B-8B97-085A45C590CC}" destId="{C6E3BD3B-1822-439E-8279-4B8AF8373D6B}" srcOrd="0" destOrd="0" presId="urn:microsoft.com/office/officeart/2005/8/layout/process2"/>
    <dgm:cxn modelId="{80A6286C-A96E-4B59-8693-CC17480AFF3B}" type="presParOf" srcId="{8BF8BF2B-2C51-4F10-A8B9-501A6E76C531}" destId="{3634E461-F3D5-4148-8776-F094355A1486}" srcOrd="2" destOrd="0" presId="urn:microsoft.com/office/officeart/2005/8/layout/process2"/>
    <dgm:cxn modelId="{69FBBAB6-EA0A-43A1-BF39-FB7AE9AED709}" type="presParOf" srcId="{8BF8BF2B-2C51-4F10-A8B9-501A6E76C531}" destId="{29CE08E0-33E6-4375-8D38-FB243904DA48}" srcOrd="3" destOrd="0" presId="urn:microsoft.com/office/officeart/2005/8/layout/process2"/>
    <dgm:cxn modelId="{DE1A1CD5-EB89-4EED-8BAC-F4223B1F6900}" type="presParOf" srcId="{29CE08E0-33E6-4375-8D38-FB243904DA48}" destId="{EA37BC74-C31B-4B95-93AD-84ADF6B16CB8}" srcOrd="0" destOrd="0" presId="urn:microsoft.com/office/officeart/2005/8/layout/process2"/>
    <dgm:cxn modelId="{18E1DE65-1B0F-4D48-A3D4-2ECB31CFDC7E}" type="presParOf" srcId="{8BF8BF2B-2C51-4F10-A8B9-501A6E76C531}" destId="{36770E6E-013B-4AA2-8642-CF538AE901C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347E3-184E-49CC-ABA6-B7DFD7FC9C97}">
      <dsp:nvSpPr>
        <dsp:cNvPr id="0" name=""/>
        <dsp:cNvSpPr/>
      </dsp:nvSpPr>
      <dsp:spPr>
        <a:xfrm>
          <a:off x="3096458" y="0"/>
          <a:ext cx="203668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READ</a:t>
          </a:r>
          <a:endParaRPr lang="en-US" sz="3400" kern="1200" dirty="0"/>
        </a:p>
      </dsp:txBody>
      <dsp:txXfrm>
        <a:off x="3129598" y="33140"/>
        <a:ext cx="1970403" cy="1065210"/>
      </dsp:txXfrm>
    </dsp:sp>
    <dsp:sp modelId="{BD8964BB-3450-463D-9469-40B8D1B1FB4F}">
      <dsp:nvSpPr>
        <dsp:cNvPr id="0" name=""/>
        <dsp:cNvSpPr/>
      </dsp:nvSpPr>
      <dsp:spPr>
        <a:xfrm rot="5400000">
          <a:off x="3902645" y="1159778"/>
          <a:ext cx="424309"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3962049" y="1202209"/>
        <a:ext cx="305502" cy="297016"/>
      </dsp:txXfrm>
    </dsp:sp>
    <dsp:sp modelId="{7A42941A-D1E7-4667-A0BC-3FAB8B29B24D}">
      <dsp:nvSpPr>
        <dsp:cNvPr id="0" name=""/>
        <dsp:cNvSpPr/>
      </dsp:nvSpPr>
      <dsp:spPr>
        <a:xfrm>
          <a:off x="3096458" y="1697236"/>
          <a:ext cx="203668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a:t>WONDER</a:t>
          </a:r>
        </a:p>
      </dsp:txBody>
      <dsp:txXfrm>
        <a:off x="3129598" y="1730376"/>
        <a:ext cx="1970403" cy="1065210"/>
      </dsp:txXfrm>
    </dsp:sp>
    <dsp:sp modelId="{810DEBA3-61F1-430D-A7FA-E660ECB11970}">
      <dsp:nvSpPr>
        <dsp:cNvPr id="0" name=""/>
        <dsp:cNvSpPr/>
      </dsp:nvSpPr>
      <dsp:spPr>
        <a:xfrm rot="5400000">
          <a:off x="3902645" y="2857014"/>
          <a:ext cx="424309"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3962049" y="2899445"/>
        <a:ext cx="305502" cy="297016"/>
      </dsp:txXfrm>
    </dsp:sp>
    <dsp:sp modelId="{414660B0-BE00-4179-A9E4-90E1423F290A}">
      <dsp:nvSpPr>
        <dsp:cNvPr id="0" name=""/>
        <dsp:cNvSpPr/>
      </dsp:nvSpPr>
      <dsp:spPr>
        <a:xfrm>
          <a:off x="3096458" y="3394472"/>
          <a:ext cx="203668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a:t>ASK</a:t>
          </a:r>
        </a:p>
      </dsp:txBody>
      <dsp:txXfrm>
        <a:off x="3129598" y="3427612"/>
        <a:ext cx="1970403" cy="1065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2C508-4FF4-415D-AE71-52AE566346F1}">
      <dsp:nvSpPr>
        <dsp:cNvPr id="0" name=""/>
        <dsp:cNvSpPr/>
      </dsp:nvSpPr>
      <dsp:spPr>
        <a:xfrm>
          <a:off x="3578423" y="0"/>
          <a:ext cx="2139553" cy="1188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Picture book</a:t>
          </a:r>
          <a:endParaRPr lang="en-US" sz="3100" kern="1200" dirty="0"/>
        </a:p>
      </dsp:txBody>
      <dsp:txXfrm>
        <a:off x="3613237" y="34814"/>
        <a:ext cx="2069925" cy="1119012"/>
      </dsp:txXfrm>
    </dsp:sp>
    <dsp:sp modelId="{C9DC1631-A110-4B8B-8B97-085A45C590CC}">
      <dsp:nvSpPr>
        <dsp:cNvPr id="0" name=""/>
        <dsp:cNvSpPr/>
      </dsp:nvSpPr>
      <dsp:spPr>
        <a:xfrm rot="5400000">
          <a:off x="4425329" y="1218356"/>
          <a:ext cx="445740" cy="5348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4487733" y="1262930"/>
        <a:ext cx="320932" cy="312018"/>
      </dsp:txXfrm>
    </dsp:sp>
    <dsp:sp modelId="{3634E461-F3D5-4148-8776-F094355A1486}">
      <dsp:nvSpPr>
        <dsp:cNvPr id="0" name=""/>
        <dsp:cNvSpPr/>
      </dsp:nvSpPr>
      <dsp:spPr>
        <a:xfrm>
          <a:off x="3578423" y="1782961"/>
          <a:ext cx="2139553" cy="1188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Discuss</a:t>
          </a:r>
          <a:endParaRPr lang="en-US" sz="3100" kern="1200" dirty="0"/>
        </a:p>
      </dsp:txBody>
      <dsp:txXfrm>
        <a:off x="3613237" y="1817775"/>
        <a:ext cx="2069925" cy="1119012"/>
      </dsp:txXfrm>
    </dsp:sp>
    <dsp:sp modelId="{29CE08E0-33E6-4375-8D38-FB243904DA48}">
      <dsp:nvSpPr>
        <dsp:cNvPr id="0" name=""/>
        <dsp:cNvSpPr/>
      </dsp:nvSpPr>
      <dsp:spPr>
        <a:xfrm rot="5400000">
          <a:off x="4425329" y="3001317"/>
          <a:ext cx="445740" cy="5348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4487733" y="3045891"/>
        <a:ext cx="320932" cy="312018"/>
      </dsp:txXfrm>
    </dsp:sp>
    <dsp:sp modelId="{36770E6E-013B-4AA2-8642-CF538AE901CF}">
      <dsp:nvSpPr>
        <dsp:cNvPr id="0" name=""/>
        <dsp:cNvSpPr/>
      </dsp:nvSpPr>
      <dsp:spPr>
        <a:xfrm>
          <a:off x="3578423" y="3565922"/>
          <a:ext cx="2139553" cy="1188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Question</a:t>
          </a:r>
          <a:endParaRPr lang="en-US" sz="3100" kern="1200" dirty="0"/>
        </a:p>
      </dsp:txBody>
      <dsp:txXfrm>
        <a:off x="3613237" y="3600736"/>
        <a:ext cx="2069925" cy="11190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276482-136A-405D-9A85-7850C5E26ACE}" type="datetimeFigureOut">
              <a:rPr lang="en-US" smtClean="0"/>
              <a:t>5/29/2017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2A83CD-A7B9-4A11-AF88-B1BDE4ED4A32}" type="slidenum">
              <a:rPr lang="en-US" smtClean="0"/>
              <a:t>‹#›</a:t>
            </a:fld>
            <a:endParaRPr lang="en-US"/>
          </a:p>
        </p:txBody>
      </p:sp>
    </p:spTree>
    <p:extLst>
      <p:ext uri="{BB962C8B-B14F-4D97-AF65-F5344CB8AC3E}">
        <p14:creationId xmlns:p14="http://schemas.microsoft.com/office/powerpoint/2010/main" val="2147215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61B1A7-E9CB-4DA3-99EC-5ED62AB837BA}" type="datetimeFigureOut">
              <a:rPr lang="en-US" smtClean="0"/>
              <a:t>5/29/2017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028F39-48B3-4291-82C9-1CDE15AA4039}" type="slidenum">
              <a:rPr lang="en-US" smtClean="0"/>
              <a:t>‹#›</a:t>
            </a:fld>
            <a:endParaRPr lang="en-US"/>
          </a:p>
        </p:txBody>
      </p:sp>
    </p:spTree>
    <p:extLst>
      <p:ext uri="{BB962C8B-B14F-4D97-AF65-F5344CB8AC3E}">
        <p14:creationId xmlns:p14="http://schemas.microsoft.com/office/powerpoint/2010/main" val="369375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just a little more difficult than photos with captions</a:t>
            </a:r>
            <a:endParaRPr lang="en-US" dirty="0"/>
          </a:p>
        </p:txBody>
      </p:sp>
      <p:sp>
        <p:nvSpPr>
          <p:cNvPr id="4" name="Slide Number Placeholder 3"/>
          <p:cNvSpPr>
            <a:spLocks noGrp="1"/>
          </p:cNvSpPr>
          <p:nvPr>
            <p:ph type="sldNum" sz="quarter" idx="10"/>
          </p:nvPr>
        </p:nvSpPr>
        <p:spPr/>
        <p:txBody>
          <a:bodyPr/>
          <a:lstStyle/>
          <a:p>
            <a:fld id="{32028F39-48B3-4291-82C9-1CDE15AA4039}" type="slidenum">
              <a:rPr lang="en-US" smtClean="0"/>
              <a:t>18</a:t>
            </a:fld>
            <a:endParaRPr lang="en-US"/>
          </a:p>
        </p:txBody>
      </p:sp>
    </p:spTree>
    <p:extLst>
      <p:ext uri="{BB962C8B-B14F-4D97-AF65-F5344CB8AC3E}">
        <p14:creationId xmlns:p14="http://schemas.microsoft.com/office/powerpoint/2010/main" val="125164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6BF886-09D2-4360-A7D9-3DFB2006C284}"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5BC52-E80C-4368-9E14-CB90B86A37D2}" type="slidenum">
              <a:rPr lang="en-US" smtClean="0"/>
              <a:t>‹#›</a:t>
            </a:fld>
            <a:endParaRPr lang="en-US"/>
          </a:p>
        </p:txBody>
      </p:sp>
    </p:spTree>
    <p:extLst>
      <p:ext uri="{BB962C8B-B14F-4D97-AF65-F5344CB8AC3E}">
        <p14:creationId xmlns:p14="http://schemas.microsoft.com/office/powerpoint/2010/main" val="2798652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BF886-09D2-4360-A7D9-3DFB2006C284}"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5BC52-E80C-4368-9E14-CB90B86A37D2}" type="slidenum">
              <a:rPr lang="en-US" smtClean="0"/>
              <a:t>‹#›</a:t>
            </a:fld>
            <a:endParaRPr lang="en-US"/>
          </a:p>
        </p:txBody>
      </p:sp>
    </p:spTree>
    <p:extLst>
      <p:ext uri="{BB962C8B-B14F-4D97-AF65-F5344CB8AC3E}">
        <p14:creationId xmlns:p14="http://schemas.microsoft.com/office/powerpoint/2010/main" val="396642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BF886-09D2-4360-A7D9-3DFB2006C284}"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5BC52-E80C-4368-9E14-CB90B86A37D2}" type="slidenum">
              <a:rPr lang="en-US" smtClean="0"/>
              <a:t>‹#›</a:t>
            </a:fld>
            <a:endParaRPr lang="en-US"/>
          </a:p>
        </p:txBody>
      </p:sp>
    </p:spTree>
    <p:extLst>
      <p:ext uri="{BB962C8B-B14F-4D97-AF65-F5344CB8AC3E}">
        <p14:creationId xmlns:p14="http://schemas.microsoft.com/office/powerpoint/2010/main" val="2251363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BF886-09D2-4360-A7D9-3DFB2006C284}"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5BC52-E80C-4368-9E14-CB90B86A37D2}" type="slidenum">
              <a:rPr lang="en-US" smtClean="0"/>
              <a:t>‹#›</a:t>
            </a:fld>
            <a:endParaRPr lang="en-US"/>
          </a:p>
        </p:txBody>
      </p:sp>
    </p:spTree>
    <p:extLst>
      <p:ext uri="{BB962C8B-B14F-4D97-AF65-F5344CB8AC3E}">
        <p14:creationId xmlns:p14="http://schemas.microsoft.com/office/powerpoint/2010/main" val="41036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BF886-09D2-4360-A7D9-3DFB2006C284}"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5BC52-E80C-4368-9E14-CB90B86A37D2}" type="slidenum">
              <a:rPr lang="en-US" smtClean="0"/>
              <a:t>‹#›</a:t>
            </a:fld>
            <a:endParaRPr lang="en-US"/>
          </a:p>
        </p:txBody>
      </p:sp>
    </p:spTree>
    <p:extLst>
      <p:ext uri="{BB962C8B-B14F-4D97-AF65-F5344CB8AC3E}">
        <p14:creationId xmlns:p14="http://schemas.microsoft.com/office/powerpoint/2010/main" val="280390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6BF886-09D2-4360-A7D9-3DFB2006C284}"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5BC52-E80C-4368-9E14-CB90B86A37D2}" type="slidenum">
              <a:rPr lang="en-US" smtClean="0"/>
              <a:t>‹#›</a:t>
            </a:fld>
            <a:endParaRPr lang="en-US"/>
          </a:p>
        </p:txBody>
      </p:sp>
    </p:spTree>
    <p:extLst>
      <p:ext uri="{BB962C8B-B14F-4D97-AF65-F5344CB8AC3E}">
        <p14:creationId xmlns:p14="http://schemas.microsoft.com/office/powerpoint/2010/main" val="56318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6BF886-09D2-4360-A7D9-3DFB2006C284}" type="datetimeFigureOut">
              <a:rPr lang="en-US" smtClean="0"/>
              <a:t>5/29/2017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5BC52-E80C-4368-9E14-CB90B86A37D2}" type="slidenum">
              <a:rPr lang="en-US" smtClean="0"/>
              <a:t>‹#›</a:t>
            </a:fld>
            <a:endParaRPr lang="en-US"/>
          </a:p>
        </p:txBody>
      </p:sp>
    </p:spTree>
    <p:extLst>
      <p:ext uri="{BB962C8B-B14F-4D97-AF65-F5344CB8AC3E}">
        <p14:creationId xmlns:p14="http://schemas.microsoft.com/office/powerpoint/2010/main" val="232408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6BF886-09D2-4360-A7D9-3DFB2006C284}" type="datetimeFigureOut">
              <a:rPr lang="en-US" smtClean="0"/>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5BC52-E80C-4368-9E14-CB90B86A37D2}" type="slidenum">
              <a:rPr lang="en-US" smtClean="0"/>
              <a:t>‹#›</a:t>
            </a:fld>
            <a:endParaRPr lang="en-US"/>
          </a:p>
        </p:txBody>
      </p:sp>
    </p:spTree>
    <p:extLst>
      <p:ext uri="{BB962C8B-B14F-4D97-AF65-F5344CB8AC3E}">
        <p14:creationId xmlns:p14="http://schemas.microsoft.com/office/powerpoint/2010/main" val="358413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BF886-09D2-4360-A7D9-3DFB2006C284}" type="datetimeFigureOut">
              <a:rPr lang="en-US" smtClean="0"/>
              <a:t>5/29/2017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5BC52-E80C-4368-9E14-CB90B86A37D2}" type="slidenum">
              <a:rPr lang="en-US" smtClean="0"/>
              <a:t>‹#›</a:t>
            </a:fld>
            <a:endParaRPr lang="en-US"/>
          </a:p>
        </p:txBody>
      </p:sp>
    </p:spTree>
    <p:extLst>
      <p:ext uri="{BB962C8B-B14F-4D97-AF65-F5344CB8AC3E}">
        <p14:creationId xmlns:p14="http://schemas.microsoft.com/office/powerpoint/2010/main" val="161867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BF886-09D2-4360-A7D9-3DFB2006C284}"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5BC52-E80C-4368-9E14-CB90B86A37D2}" type="slidenum">
              <a:rPr lang="en-US" smtClean="0"/>
              <a:t>‹#›</a:t>
            </a:fld>
            <a:endParaRPr lang="en-US"/>
          </a:p>
        </p:txBody>
      </p:sp>
    </p:spTree>
    <p:extLst>
      <p:ext uri="{BB962C8B-B14F-4D97-AF65-F5344CB8AC3E}">
        <p14:creationId xmlns:p14="http://schemas.microsoft.com/office/powerpoint/2010/main" val="32469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BF886-09D2-4360-A7D9-3DFB2006C284}"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5BC52-E80C-4368-9E14-CB90B86A37D2}" type="slidenum">
              <a:rPr lang="en-US" smtClean="0"/>
              <a:t>‹#›</a:t>
            </a:fld>
            <a:endParaRPr lang="en-US"/>
          </a:p>
        </p:txBody>
      </p:sp>
    </p:spTree>
    <p:extLst>
      <p:ext uri="{BB962C8B-B14F-4D97-AF65-F5344CB8AC3E}">
        <p14:creationId xmlns:p14="http://schemas.microsoft.com/office/powerpoint/2010/main" val="62923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BF886-09D2-4360-A7D9-3DFB2006C284}" type="datetimeFigureOut">
              <a:rPr lang="en-US" smtClean="0"/>
              <a:t>5/29/2017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5BC52-E80C-4368-9E14-CB90B86A37D2}" type="slidenum">
              <a:rPr lang="en-US" smtClean="0"/>
              <a:t>‹#›</a:t>
            </a:fld>
            <a:endParaRPr lang="en-US"/>
          </a:p>
        </p:txBody>
      </p:sp>
    </p:spTree>
    <p:extLst>
      <p:ext uri="{BB962C8B-B14F-4D97-AF65-F5344CB8AC3E}">
        <p14:creationId xmlns:p14="http://schemas.microsoft.com/office/powerpoint/2010/main" val="2209375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learner.org/jnorth/tm/robin/indexCurrent.html" TargetMode="External"/><Relationship Id="rId3" Type="http://schemas.openxmlformats.org/officeDocument/2006/relationships/hyperlink" Target="http://www.learner.org/jnorth/tm/robin/facts_life_cycle.html" TargetMode="External"/><Relationship Id="rId7" Type="http://schemas.openxmlformats.org/officeDocument/2006/relationships/hyperlink" Target="http://www.learner.org/jnorth/maps/Gallery.html" TargetMode="External"/><Relationship Id="rId12" Type="http://schemas.openxmlformats.org/officeDocument/2006/relationships/image" Target="../media/image11.jpeg"/><Relationship Id="rId2" Type="http://schemas.openxmlformats.org/officeDocument/2006/relationships/hyperlink" Target="http://www.learner.org/jnorth/search/Robin.html" TargetMode="External"/><Relationship Id="rId1" Type="http://schemas.openxmlformats.org/officeDocument/2006/relationships/slideLayout" Target="../slideLayouts/slideLayout2.xml"/><Relationship Id="rId6" Type="http://schemas.openxmlformats.org/officeDocument/2006/relationships/hyperlink" Target="http://www.learner.org/jnorth/tm/robin/kids_current.html" TargetMode="External"/><Relationship Id="rId11" Type="http://schemas.openxmlformats.org/officeDocument/2006/relationships/hyperlink" Target="http://www.learner.org/jnorth/robin/News.html" TargetMode="External"/><Relationship Id="rId5" Type="http://schemas.openxmlformats.org/officeDocument/2006/relationships/hyperlink" Target="http://www.learner.org/jnorth/" TargetMode="External"/><Relationship Id="rId10" Type="http://schemas.openxmlformats.org/officeDocument/2006/relationships/hyperlink" Target="http://www.learner.org/jnorth/maps/robin.html" TargetMode="External"/><Relationship Id="rId4" Type="http://schemas.openxmlformats.org/officeDocument/2006/relationships/image" Target="../media/image10.jpeg"/><Relationship Id="rId9" Type="http://schemas.openxmlformats.org/officeDocument/2006/relationships/hyperlink" Target="http://www.learner.org/jnorth/robi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686051"/>
          </a:xfrm>
        </p:spPr>
        <p:txBody>
          <a:bodyPr>
            <a:normAutofit fontScale="90000"/>
          </a:bodyPr>
          <a:lstStyle/>
          <a:p>
            <a:r>
              <a:rPr lang="en-US" dirty="0" smtClean="0"/>
              <a:t>The Reading-Writing Connection: Inquiry Learning and ELL Literacy</a:t>
            </a:r>
            <a:br>
              <a:rPr lang="en-US" dirty="0" smtClean="0"/>
            </a:br>
            <a:r>
              <a:rPr lang="en-US" dirty="0" smtClean="0"/>
              <a:t>Development</a:t>
            </a:r>
            <a:br>
              <a:rPr lang="en-US" dirty="0" smtClean="0"/>
            </a:br>
            <a:r>
              <a:rPr lang="en-US" dirty="0" smtClean="0"/>
              <a:t/>
            </a:r>
            <a:br>
              <a:rPr lang="en-US" dirty="0" smtClean="0"/>
            </a:br>
            <a:r>
              <a:rPr lang="en-US" dirty="0" smtClean="0"/>
              <a:t>Part Two</a:t>
            </a:r>
            <a:r>
              <a:rPr lang="en-US" dirty="0" smtClean="0"/>
              <a:t/>
            </a:r>
            <a:br>
              <a:rPr lang="en-US" dirty="0" smtClean="0"/>
            </a:br>
            <a:endParaRPr lang="en-US" sz="2700" dirty="0"/>
          </a:p>
        </p:txBody>
      </p:sp>
      <p:sp>
        <p:nvSpPr>
          <p:cNvPr id="3" name="Subtitle 2"/>
          <p:cNvSpPr>
            <a:spLocks noGrp="1"/>
          </p:cNvSpPr>
          <p:nvPr>
            <p:ph type="subTitle" idx="1"/>
          </p:nvPr>
        </p:nvSpPr>
        <p:spPr/>
        <p:txBody>
          <a:bodyPr>
            <a:normAutofit fontScale="92500" lnSpcReduction="20000"/>
          </a:bodyPr>
          <a:lstStyle/>
          <a:p>
            <a:r>
              <a:rPr lang="en-US" dirty="0">
                <a:solidFill>
                  <a:schemeClr val="tx1"/>
                </a:solidFill>
              </a:rPr>
              <a:t>Writing Reports:  Data Charts in the Inquiry </a:t>
            </a:r>
            <a:r>
              <a:rPr lang="en-US" dirty="0" smtClean="0">
                <a:solidFill>
                  <a:schemeClr val="tx1"/>
                </a:solidFill>
              </a:rPr>
              <a:t>Cycle</a:t>
            </a:r>
          </a:p>
          <a:p>
            <a:r>
              <a:rPr lang="en-US" dirty="0"/>
              <a:t/>
            </a:r>
            <a:br>
              <a:rPr lang="en-US" dirty="0"/>
            </a:br>
            <a:r>
              <a:rPr lang="en-US" dirty="0">
                <a:solidFill>
                  <a:schemeClr val="tx1"/>
                </a:solidFill>
              </a:rPr>
              <a:t>Pamela Reed </a:t>
            </a:r>
            <a:r>
              <a:rPr lang="en-US" dirty="0" err="1">
                <a:solidFill>
                  <a:schemeClr val="tx1"/>
                </a:solidFill>
              </a:rPr>
              <a:t>Shufro</a:t>
            </a:r>
            <a:r>
              <a:rPr lang="en-US" dirty="0">
                <a:solidFill>
                  <a:schemeClr val="tx1"/>
                </a:solidFill>
              </a:rPr>
              <a:t>, </a:t>
            </a:r>
            <a:r>
              <a:rPr lang="en-US" dirty="0" err="1">
                <a:solidFill>
                  <a:schemeClr val="tx1"/>
                </a:solidFill>
              </a:rPr>
              <a:t>Ed.D</a:t>
            </a:r>
            <a:r>
              <a:rPr lang="en-US"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38006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and Record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4168946"/>
              </p:ext>
            </p:extLst>
          </p:nvPr>
        </p:nvGraphicFramePr>
        <p:xfrm>
          <a:off x="457200" y="1600200"/>
          <a:ext cx="8229600" cy="35712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Robins</a:t>
                      </a:r>
                      <a:endParaRPr lang="en-US" dirty="0"/>
                    </a:p>
                  </a:txBody>
                  <a:tcPr/>
                </a:tc>
                <a:tc>
                  <a:txBody>
                    <a:bodyPr/>
                    <a:lstStyle/>
                    <a:p>
                      <a:r>
                        <a:rPr lang="en-US" dirty="0" smtClean="0"/>
                        <a:t>Animal Homes</a:t>
                      </a:r>
                      <a:endParaRPr lang="en-US" dirty="0"/>
                    </a:p>
                  </a:txBody>
                  <a:tcPr/>
                </a:tc>
                <a:tc>
                  <a:txBody>
                    <a:bodyPr/>
                    <a:lstStyle/>
                    <a:p>
                      <a:r>
                        <a:rPr lang="en-US" dirty="0" smtClean="0"/>
                        <a:t>www.learner.org</a:t>
                      </a:r>
                      <a:endParaRPr lang="en-US" dirty="0"/>
                    </a:p>
                  </a:txBody>
                  <a:tcPr/>
                </a:tc>
                <a:tc>
                  <a:txBody>
                    <a:bodyPr/>
                    <a:lstStyle/>
                    <a:p>
                      <a:r>
                        <a:rPr lang="en-US" dirty="0" smtClean="0"/>
                        <a:t>Audubon</a:t>
                      </a:r>
                      <a:r>
                        <a:rPr lang="en-US" baseline="0" dirty="0" smtClean="0"/>
                        <a:t> Society</a:t>
                      </a:r>
                      <a:endParaRPr lang="en-US" dirty="0"/>
                    </a:p>
                  </a:txBody>
                  <a:tcPr/>
                </a:tc>
              </a:tr>
              <a:tr h="370840">
                <a:tc>
                  <a:txBody>
                    <a:bodyPr/>
                    <a:lstStyle/>
                    <a:p>
                      <a:r>
                        <a:rPr lang="en-US" dirty="0" smtClean="0"/>
                        <a:t>What kinds of nests do they make?</a:t>
                      </a:r>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Where do they put</a:t>
                      </a:r>
                      <a:r>
                        <a:rPr lang="en-US" baseline="0" dirty="0" smtClean="0"/>
                        <a:t> them?</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Who makes them, male or female?</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How</a:t>
                      </a:r>
                      <a:r>
                        <a:rPr lang="en-US" baseline="0" dirty="0" smtClean="0"/>
                        <a:t> many eggs do they lay?</a:t>
                      </a:r>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What do robins eat?</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087835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https://www.learner.org/jnorth/tm/robin/facts_nests.html</a:t>
            </a:r>
          </a:p>
        </p:txBody>
      </p:sp>
      <p:graphicFrame>
        <p:nvGraphicFramePr>
          <p:cNvPr id="4" name="Content Placeholder 3"/>
          <p:cNvGraphicFramePr>
            <a:graphicFrameLocks noGrp="1"/>
          </p:cNvGraphicFramePr>
          <p:nvPr>
            <p:ph idx="1"/>
          </p:nvPr>
        </p:nvGraphicFramePr>
        <p:xfrm>
          <a:off x="2993175" y="1516222"/>
          <a:ext cx="3157649" cy="4693920"/>
        </p:xfrm>
        <a:graphic>
          <a:graphicData uri="http://schemas.openxmlformats.org/drawingml/2006/table">
            <a:tbl>
              <a:tblPr/>
              <a:tblGrid>
                <a:gridCol w="675867"/>
                <a:gridCol w="1240891"/>
                <a:gridCol w="1240891"/>
              </a:tblGrid>
              <a:tr h="210510">
                <a:tc gridSpan="3">
                  <a:txBody>
                    <a:bodyPr/>
                    <a:lstStyle/>
                    <a:p>
                      <a:pPr algn="ctr"/>
                      <a:r>
                        <a:rPr lang="en-US" sz="700">
                          <a:effectLst/>
                          <a:latin typeface="Verdana"/>
                        </a:rPr>
                        <a:t> </a:t>
                      </a:r>
                      <a:br>
                        <a:rPr lang="en-US" sz="700">
                          <a:effectLst/>
                          <a:latin typeface="Verdana"/>
                        </a:rPr>
                      </a:br>
                      <a:endParaRPr lang="en-US" sz="700">
                        <a:effectLst/>
                        <a:latin typeface="Verdana"/>
                      </a:endParaRPr>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r>
              <a:tr h="105255">
                <a:tc>
                  <a:txBody>
                    <a:bodyPr/>
                    <a:lstStyle/>
                    <a:p>
                      <a:pPr algn="l"/>
                      <a:r>
                        <a:rPr lang="en-US" sz="700">
                          <a:effectLst/>
                          <a:latin typeface="Verdana"/>
                        </a:rPr>
                        <a:t> </a:t>
                      </a:r>
                    </a:p>
                  </a:txBody>
                  <a:tcPr marL="0" marR="0" marT="0" marB="0">
                    <a:lnL>
                      <a:noFill/>
                    </a:lnL>
                    <a:lnR>
                      <a:noFill/>
                    </a:lnR>
                    <a:lnT>
                      <a:noFill/>
                    </a:lnT>
                    <a:lnB>
                      <a:noFill/>
                    </a:lnB>
                    <a:solidFill>
                      <a:srgbClr val="FFFFFF"/>
                    </a:solidFill>
                  </a:tcPr>
                </a:tc>
                <a:tc>
                  <a:txBody>
                    <a:bodyPr/>
                    <a:lstStyle/>
                    <a:p>
                      <a:pPr algn="ctr"/>
                      <a:r>
                        <a:rPr lang="en-US" sz="700">
                          <a:effectLst/>
                          <a:latin typeface="Verdana"/>
                        </a:rPr>
                        <a:t> </a:t>
                      </a:r>
                    </a:p>
                  </a:txBody>
                  <a:tcPr marL="0" marR="0" marT="0" marB="0" anchor="ctr">
                    <a:lnL>
                      <a:noFill/>
                    </a:lnL>
                    <a:lnR>
                      <a:noFill/>
                    </a:lnR>
                    <a:lnT>
                      <a:noFill/>
                    </a:lnT>
                    <a:lnB>
                      <a:noFill/>
                    </a:lnB>
                    <a:solidFill>
                      <a:srgbClr val="FFFFFF"/>
                    </a:solidFill>
                  </a:tcPr>
                </a:tc>
                <a:tc>
                  <a:txBody>
                    <a:bodyPr/>
                    <a:lstStyle/>
                    <a:p>
                      <a:pPr algn="l"/>
                      <a:r>
                        <a:rPr lang="en-US" sz="700">
                          <a:effectLst/>
                          <a:latin typeface="Verdana"/>
                        </a:rPr>
                        <a:t> </a:t>
                      </a:r>
                    </a:p>
                  </a:txBody>
                  <a:tcPr marL="0" marR="0" marT="0" marB="0">
                    <a:lnL>
                      <a:noFill/>
                    </a:lnL>
                    <a:lnR>
                      <a:noFill/>
                    </a:lnR>
                    <a:lnT>
                      <a:noFill/>
                    </a:lnT>
                    <a:lnB>
                      <a:noFill/>
                    </a:lnB>
                    <a:solidFill>
                      <a:srgbClr val="FFFFFF"/>
                    </a:solidFill>
                  </a:tcPr>
                </a:tc>
              </a:tr>
              <a:tr h="315765">
                <a:tc gridSpan="3">
                  <a:txBody>
                    <a:bodyPr/>
                    <a:lstStyle/>
                    <a:p>
                      <a:pPr algn="ctr"/>
                      <a:r>
                        <a:rPr lang="en-US" sz="700" b="1">
                          <a:effectLst/>
                          <a:latin typeface="Verdana"/>
                        </a:rPr>
                        <a:t>Robin Nests</a:t>
                      </a:r>
                      <a:r>
                        <a:rPr lang="en-US" sz="700">
                          <a:effectLst/>
                          <a:latin typeface="Verdana"/>
                        </a:rPr>
                        <a:t/>
                      </a:r>
                      <a:br>
                        <a:rPr lang="en-US" sz="700">
                          <a:effectLst/>
                          <a:latin typeface="Verdana"/>
                        </a:rPr>
                      </a:br>
                      <a:r>
                        <a:rPr lang="en-US" sz="700">
                          <a:effectLst/>
                          <a:latin typeface="Verdana"/>
                        </a:rPr>
                        <a:t>Contributed by Ornithologist Laura Erickson</a:t>
                      </a:r>
                      <a:br>
                        <a:rPr lang="en-US" sz="700">
                          <a:effectLst/>
                          <a:latin typeface="Verdana"/>
                        </a:rPr>
                      </a:br>
                      <a:r>
                        <a:rPr lang="en-US" sz="700" u="none" strike="noStrike">
                          <a:effectLst/>
                          <a:latin typeface="Verdana"/>
                          <a:hlinkClick r:id="rId2"/>
                        </a:rPr>
                        <a:t>Back</a:t>
                      </a:r>
                      <a:endParaRPr lang="en-US" sz="700">
                        <a:effectLst/>
                        <a:latin typeface="Verdana"/>
                      </a:endParaRP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r>
              <a:tr h="105255">
                <a:tc gridSpan="3">
                  <a:txBody>
                    <a:bodyPr/>
                    <a:lstStyle/>
                    <a:p>
                      <a:pPr algn="ctr"/>
                      <a:r>
                        <a:rPr lang="en-US" sz="700">
                          <a:effectLst/>
                          <a:latin typeface="Verdana"/>
                        </a:rPr>
                        <a:t> </a:t>
                      </a:r>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r>
              <a:tr h="526275">
                <a:tc>
                  <a:txBody>
                    <a:bodyPr/>
                    <a:lstStyle/>
                    <a:p>
                      <a:pPr algn="ctr"/>
                      <a:r>
                        <a:rPr lang="en-US" sz="700">
                          <a:effectLst/>
                          <a:latin typeface="Verdana"/>
                        </a:rPr>
                        <a:t/>
                      </a:r>
                      <a:br>
                        <a:rPr lang="en-US" sz="700">
                          <a:effectLst/>
                          <a:latin typeface="Verdana"/>
                        </a:rPr>
                      </a:br>
                      <a:r>
                        <a:rPr lang="en-US" sz="700" u="none" strike="noStrike">
                          <a:solidFill>
                            <a:srgbClr val="CCCCCC"/>
                          </a:solidFill>
                          <a:effectLst/>
                          <a:latin typeface="Verdana, Arial, Helvetica, sans-serif"/>
                          <a:hlinkClick r:id="rId3"/>
                        </a:rPr>
                        <a:t>Wayne Kryduba</a:t>
                      </a:r>
                      <a:endParaRPr lang="en-US" sz="700">
                        <a:effectLst/>
                        <a:latin typeface="Verdana"/>
                      </a:endParaRPr>
                    </a:p>
                  </a:txBody>
                  <a:tcPr marL="0" marR="0" marT="0" marB="0">
                    <a:lnL>
                      <a:noFill/>
                    </a:lnL>
                    <a:lnR>
                      <a:noFill/>
                    </a:lnR>
                    <a:lnT>
                      <a:noFill/>
                    </a:lnT>
                    <a:lnB>
                      <a:noFill/>
                    </a:lnB>
                    <a:solidFill>
                      <a:srgbClr val="FFFFFF"/>
                    </a:solidFill>
                  </a:tcPr>
                </a:tc>
                <a:tc gridSpan="2">
                  <a:txBody>
                    <a:bodyPr/>
                    <a:lstStyle/>
                    <a:p>
                      <a:pPr algn="l">
                        <a:buFont typeface="Arial"/>
                        <a:buChar char="•"/>
                      </a:pPr>
                      <a:r>
                        <a:rPr lang="en-US" sz="700">
                          <a:effectLst/>
                          <a:latin typeface="Verdana"/>
                        </a:rPr>
                        <a:t>nest size, weight, materials</a:t>
                      </a:r>
                    </a:p>
                    <a:p>
                      <a:pPr algn="l">
                        <a:buFont typeface="Arial"/>
                        <a:buChar char="•"/>
                      </a:pPr>
                      <a:r>
                        <a:rPr lang="en-US" sz="700">
                          <a:effectLst/>
                          <a:latin typeface="Verdana"/>
                        </a:rPr>
                        <a:t>nest site selection</a:t>
                      </a:r>
                    </a:p>
                    <a:p>
                      <a:pPr algn="l">
                        <a:buFont typeface="Arial"/>
                        <a:buChar char="•"/>
                      </a:pPr>
                      <a:r>
                        <a:rPr lang="en-US" sz="700">
                          <a:effectLst/>
                          <a:latin typeface="Verdana"/>
                        </a:rPr>
                        <a:t>nest-building process</a:t>
                      </a:r>
                    </a:p>
                    <a:p>
                      <a:pPr algn="l">
                        <a:buFont typeface="Arial"/>
                        <a:buChar char="•"/>
                      </a:pPr>
                      <a:r>
                        <a:rPr lang="en-US" sz="700">
                          <a:effectLst/>
                          <a:latin typeface="Verdana"/>
                        </a:rPr>
                        <a:t>roles of males and females</a:t>
                      </a:r>
                    </a:p>
                    <a:p>
                      <a:pPr algn="l">
                        <a:buFont typeface="Arial"/>
                        <a:buChar char="•"/>
                      </a:pPr>
                      <a:r>
                        <a:rPr lang="en-US" sz="700">
                          <a:effectLst/>
                          <a:latin typeface="Verdana"/>
                        </a:rPr>
                        <a:t>unusual nesting behavior</a:t>
                      </a:r>
                    </a:p>
                  </a:txBody>
                  <a:tcPr marL="0" marR="0" marT="0" marB="0" anchor="ctr">
                    <a:lnL>
                      <a:noFill/>
                    </a:lnL>
                    <a:lnR>
                      <a:noFill/>
                    </a:lnR>
                    <a:lnT>
                      <a:noFill/>
                    </a:lnT>
                    <a:lnB>
                      <a:noFill/>
                    </a:lnB>
                    <a:solidFill>
                      <a:srgbClr val="FFFFFF"/>
                    </a:solidFill>
                  </a:tcPr>
                </a:tc>
                <a:tc hMerge="1">
                  <a:txBody>
                    <a:bodyPr/>
                    <a:lstStyle/>
                    <a:p>
                      <a:endParaRPr lang="en-US"/>
                    </a:p>
                  </a:txBody>
                  <a:tcPr/>
                </a:tc>
              </a:tr>
              <a:tr h="105255">
                <a:tc gridSpan="3">
                  <a:txBody>
                    <a:bodyPr/>
                    <a:lstStyle/>
                    <a:p>
                      <a:pPr algn="l"/>
                      <a:r>
                        <a:rPr lang="en-US" sz="700">
                          <a:effectLst/>
                          <a:latin typeface="Verdana"/>
                        </a:rPr>
                        <a:t> </a:t>
                      </a:r>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r>
              <a:tr h="3157648">
                <a:tc gridSpan="3">
                  <a:txBody>
                    <a:bodyPr/>
                    <a:lstStyle/>
                    <a:p>
                      <a:pPr algn="l"/>
                      <a:r>
                        <a:rPr lang="en-US" sz="700" b="1" dirty="0">
                          <a:effectLst/>
                          <a:latin typeface="Verdana"/>
                        </a:rPr>
                        <a:t>Q. </a:t>
                      </a:r>
                      <a:r>
                        <a:rPr lang="en-US" sz="700" dirty="0">
                          <a:effectLst/>
                          <a:latin typeface="Verdana"/>
                        </a:rPr>
                        <a:t>How big is a robin's nest?</a:t>
                      </a:r>
                      <a:br>
                        <a:rPr lang="en-US" sz="700" dirty="0">
                          <a:effectLst/>
                          <a:latin typeface="Verdana"/>
                        </a:rPr>
                      </a:br>
                      <a:r>
                        <a:rPr lang="en-US" sz="700" b="1" dirty="0">
                          <a:effectLst/>
                          <a:latin typeface="Verdana"/>
                        </a:rPr>
                        <a:t>A.</a:t>
                      </a:r>
                      <a:r>
                        <a:rPr lang="en-US" sz="700" dirty="0">
                          <a:effectLst/>
                          <a:latin typeface="Verdana"/>
                        </a:rPr>
                        <a:t> A robin's nest is about 8-20 centimeters (3-8 inches) in </a:t>
                      </a:r>
                      <a:r>
                        <a:rPr lang="en-US" sz="700" dirty="0" err="1">
                          <a:effectLst/>
                          <a:latin typeface="Verdana"/>
                        </a:rPr>
                        <a:t>diameter.</a:t>
                      </a:r>
                      <a:r>
                        <a:rPr lang="en-US" sz="700" b="1" dirty="0" err="1">
                          <a:effectLst/>
                          <a:latin typeface="Verdana"/>
                        </a:rPr>
                        <a:t>Q</a:t>
                      </a:r>
                      <a:r>
                        <a:rPr lang="en-US" sz="700" b="1" dirty="0">
                          <a:effectLst/>
                          <a:latin typeface="Verdana"/>
                        </a:rPr>
                        <a:t>. </a:t>
                      </a:r>
                      <a:r>
                        <a:rPr lang="en-US" sz="700" dirty="0">
                          <a:effectLst/>
                          <a:latin typeface="Verdana"/>
                        </a:rPr>
                        <a:t>How much does a robin's nest weigh?</a:t>
                      </a:r>
                      <a:br>
                        <a:rPr lang="en-US" sz="700" dirty="0">
                          <a:effectLst/>
                          <a:latin typeface="Verdana"/>
                        </a:rPr>
                      </a:br>
                      <a:r>
                        <a:rPr lang="en-US" sz="700" b="1" dirty="0">
                          <a:effectLst/>
                          <a:latin typeface="Verdana"/>
                        </a:rPr>
                        <a:t>A.</a:t>
                      </a:r>
                      <a:r>
                        <a:rPr lang="en-US" sz="700" dirty="0">
                          <a:effectLst/>
                          <a:latin typeface="Verdana"/>
                        </a:rPr>
                        <a:t> About 200 grams (7 ounces).</a:t>
                      </a:r>
                    </a:p>
                    <a:p>
                      <a:pPr algn="l"/>
                      <a:r>
                        <a:rPr lang="en-US" sz="700" b="1" dirty="0">
                          <a:effectLst/>
                          <a:latin typeface="Verdana"/>
                        </a:rPr>
                        <a:t>Q</a:t>
                      </a:r>
                      <a:r>
                        <a:rPr lang="en-US" sz="700" dirty="0">
                          <a:effectLst/>
                          <a:latin typeface="Verdana"/>
                        </a:rPr>
                        <a:t>. How long does it take to build a nest?</a:t>
                      </a:r>
                      <a:br>
                        <a:rPr lang="en-US" sz="700" dirty="0">
                          <a:effectLst/>
                          <a:latin typeface="Verdana"/>
                        </a:rPr>
                      </a:br>
                      <a:r>
                        <a:rPr lang="en-US" sz="700" b="1" dirty="0">
                          <a:effectLst/>
                          <a:latin typeface="Verdana"/>
                        </a:rPr>
                        <a:t>A.</a:t>
                      </a:r>
                      <a:r>
                        <a:rPr lang="en-US" sz="700" dirty="0">
                          <a:effectLst/>
                          <a:latin typeface="Verdana"/>
                        </a:rPr>
                        <a:t> It usually takes 2-6 days for a robin to build a nest.</a:t>
                      </a:r>
                    </a:p>
                    <a:p>
                      <a:pPr algn="l"/>
                      <a:r>
                        <a:rPr lang="en-US" sz="700" b="1" dirty="0">
                          <a:effectLst/>
                          <a:latin typeface="Verdana"/>
                        </a:rPr>
                        <a:t>Q.</a:t>
                      </a:r>
                      <a:r>
                        <a:rPr lang="en-US" sz="700" dirty="0">
                          <a:effectLst/>
                          <a:latin typeface="Verdana"/>
                        </a:rPr>
                        <a:t> What is the nest made of?</a:t>
                      </a:r>
                      <a:br>
                        <a:rPr lang="en-US" sz="700" dirty="0">
                          <a:effectLst/>
                          <a:latin typeface="Verdana"/>
                        </a:rPr>
                      </a:br>
                      <a:r>
                        <a:rPr lang="en-US" sz="700" b="1" dirty="0">
                          <a:effectLst/>
                          <a:latin typeface="Verdana"/>
                        </a:rPr>
                        <a:t>A.</a:t>
                      </a:r>
                      <a:r>
                        <a:rPr lang="en-US" sz="700" dirty="0">
                          <a:effectLst/>
                          <a:latin typeface="Verdana"/>
                        </a:rPr>
                        <a:t> Mud, grass, and small twigs.</a:t>
                      </a:r>
                    </a:p>
                    <a:p>
                      <a:pPr algn="l"/>
                      <a:r>
                        <a:rPr lang="en-US" sz="700" b="1" dirty="0">
                          <a:effectLst/>
                          <a:latin typeface="Verdana"/>
                        </a:rPr>
                        <a:t>Q.</a:t>
                      </a:r>
                      <a:r>
                        <a:rPr lang="en-US" sz="700" dirty="0">
                          <a:effectLst/>
                          <a:latin typeface="Verdana"/>
                        </a:rPr>
                        <a:t> How is the nest made?</a:t>
                      </a:r>
                      <a:br>
                        <a:rPr lang="en-US" sz="700" dirty="0">
                          <a:effectLst/>
                          <a:latin typeface="Verdana"/>
                        </a:rPr>
                      </a:br>
                      <a:r>
                        <a:rPr lang="en-US" sz="700" b="1" dirty="0">
                          <a:effectLst/>
                          <a:latin typeface="Verdana"/>
                        </a:rPr>
                        <a:t>A.</a:t>
                      </a:r>
                      <a:r>
                        <a:rPr lang="en-US" sz="700" dirty="0">
                          <a:effectLst/>
                          <a:latin typeface="Verdana"/>
                        </a:rPr>
                        <a:t> A robin collects about 350 dried fibers of grass and small twigs that are about 6 inches long. After a soaking rain, the robin collects mud and travels to and from the nest several hundred times with </a:t>
                      </a:r>
                      <a:r>
                        <a:rPr lang="en-US" sz="700" dirty="0" err="1">
                          <a:effectLst/>
                          <a:latin typeface="Verdana"/>
                        </a:rPr>
                        <a:t>beakfuls</a:t>
                      </a:r>
                      <a:r>
                        <a:rPr lang="en-US" sz="700" dirty="0">
                          <a:effectLst/>
                          <a:latin typeface="Verdana"/>
                        </a:rPr>
                        <a:t> of mud. Next, the robin weaves the grasses together, cementing them to each other and to the supporting branch or windowsill. Finally, the robin lines the inside with the soft grasses and fibers to keep the eggs warm and protect them from sharp twigs or grasses.</a:t>
                      </a:r>
                    </a:p>
                    <a:p>
                      <a:pPr algn="l"/>
                      <a:r>
                        <a:rPr lang="en-US" sz="700" b="1" dirty="0">
                          <a:effectLst/>
                          <a:latin typeface="Verdana"/>
                        </a:rPr>
                        <a:t>Q.</a:t>
                      </a:r>
                      <a:r>
                        <a:rPr lang="en-US" sz="700" dirty="0">
                          <a:effectLst/>
                          <a:latin typeface="Verdana"/>
                        </a:rPr>
                        <a:t> Who builds the nest, the male or the female? </a:t>
                      </a:r>
                      <a:br>
                        <a:rPr lang="en-US" sz="700" dirty="0">
                          <a:effectLst/>
                          <a:latin typeface="Verdana"/>
                        </a:rPr>
                      </a:br>
                      <a:r>
                        <a:rPr lang="en-US" sz="700" b="1" dirty="0">
                          <a:effectLst/>
                          <a:latin typeface="Verdana"/>
                        </a:rPr>
                        <a:t>A.</a:t>
                      </a:r>
                      <a:r>
                        <a:rPr lang="en-US" sz="700" dirty="0">
                          <a:effectLst/>
                          <a:latin typeface="Verdana"/>
                        </a:rPr>
                        <a:t> Both the male and the female gather nest materials, but usually only the female does the building.</a:t>
                      </a:r>
                    </a:p>
                    <a:p>
                      <a:pPr algn="l"/>
                      <a:r>
                        <a:rPr lang="en-US" sz="700" b="1" dirty="0">
                          <a:effectLst/>
                          <a:latin typeface="Verdana"/>
                        </a:rPr>
                        <a:t>Q.</a:t>
                      </a:r>
                      <a:r>
                        <a:rPr lang="en-US" sz="700" dirty="0">
                          <a:effectLst/>
                          <a:latin typeface="Verdana"/>
                        </a:rPr>
                        <a:t> What signs tell me that robins are </a:t>
                      </a:r>
                      <a:r>
                        <a:rPr lang="en-US" sz="700" dirty="0" err="1">
                          <a:effectLst/>
                          <a:latin typeface="Verdana"/>
                        </a:rPr>
                        <a:t>buiding</a:t>
                      </a:r>
                      <a:r>
                        <a:rPr lang="en-US" sz="700" dirty="0">
                          <a:effectLst/>
                          <a:latin typeface="Verdana"/>
                        </a:rPr>
                        <a:t> a nest?</a:t>
                      </a:r>
                      <a:br>
                        <a:rPr lang="en-US" sz="700" dirty="0">
                          <a:effectLst/>
                          <a:latin typeface="Verdana"/>
                        </a:rPr>
                      </a:br>
                      <a:r>
                        <a:rPr lang="en-US" sz="700" b="1" dirty="0">
                          <a:effectLst/>
                          <a:latin typeface="Verdana"/>
                        </a:rPr>
                        <a:t>A.</a:t>
                      </a:r>
                      <a:r>
                        <a:rPr lang="en-US" sz="700" dirty="0">
                          <a:effectLst/>
                          <a:latin typeface="Verdana"/>
                        </a:rPr>
                        <a:t> Watch for the male or female flying with nest materials, or the female with mud on her breast.</a:t>
                      </a:r>
                    </a:p>
                    <a:p>
                      <a:pPr algn="l"/>
                      <a:r>
                        <a:rPr lang="en-US" sz="700" b="1" dirty="0">
                          <a:effectLst/>
                          <a:latin typeface="Verdana"/>
                        </a:rPr>
                        <a:t>Q.</a:t>
                      </a:r>
                      <a:r>
                        <a:rPr lang="en-US" sz="700" dirty="0">
                          <a:effectLst/>
                          <a:latin typeface="Verdana"/>
                        </a:rPr>
                        <a:t> Where do robins build their nests?</a:t>
                      </a:r>
                      <a:br>
                        <a:rPr lang="en-US" sz="700" dirty="0">
                          <a:effectLst/>
                          <a:latin typeface="Verdana"/>
                        </a:rPr>
                      </a:br>
                      <a:r>
                        <a:rPr lang="en-US" sz="700" b="1" dirty="0">
                          <a:effectLst/>
                          <a:latin typeface="Verdana"/>
                        </a:rPr>
                        <a:t>A.</a:t>
                      </a:r>
                      <a:r>
                        <a:rPr lang="en-US" sz="700" dirty="0">
                          <a:effectLst/>
                          <a:latin typeface="Verdana"/>
                        </a:rPr>
                        <a:t> The site should be protected from sun, wind and rain. It can be anywhere from ground to treetop in height; the site must be on something sturdy enough to anchor the nest securely in place. You don't want your nest to fall off! Your nest should also be very close to a good feeding spot so you can easily find worms while keeping an eye on it, and it shouldn't be too far from water. Choose a spot that is hard for predators to see.</a:t>
                      </a:r>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r>
            </a:tbl>
          </a:graphicData>
        </a:graphic>
      </p:graphicFrame>
      <p:grpSp>
        <p:nvGrpSpPr>
          <p:cNvPr id="5" name="Group 1"/>
          <p:cNvGrpSpPr>
            <a:grpSpLocks/>
          </p:cNvGrpSpPr>
          <p:nvPr/>
        </p:nvGrpSpPr>
        <p:grpSpPr bwMode="auto">
          <a:xfrm>
            <a:off x="2992438" y="1516063"/>
            <a:ext cx="5724525" cy="1333500"/>
            <a:chOff x="0" y="0"/>
            <a:chExt cx="3606" cy="840"/>
          </a:xfrm>
        </p:grpSpPr>
        <p:pic>
          <p:nvPicPr>
            <p:cNvPr id="1026" name="Picture 2" descr="Robins and Robin Mig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76" cy="8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a:hlinkClick r:id="rId5"/>
            </p:cNvPr>
            <p:cNvSpPr>
              <a:spLocks noChangeArrowheads="1"/>
            </p:cNvSpPr>
            <p:nvPr/>
          </p:nvSpPr>
          <p:spPr bwMode="auto">
            <a:xfrm>
              <a:off x="2550" y="6"/>
              <a:ext cx="1056" cy="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Rectangle 10">
              <a:hlinkClick r:id="rId6"/>
            </p:cNvPr>
            <p:cNvSpPr>
              <a:spLocks noChangeArrowheads="1"/>
            </p:cNvSpPr>
            <p:nvPr/>
          </p:nvSpPr>
          <p:spPr bwMode="auto">
            <a:xfrm>
              <a:off x="3078" y="588"/>
              <a:ext cx="414"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Rectangle 9">
              <a:hlinkClick r:id="rId2"/>
            </p:cNvPr>
            <p:cNvSpPr>
              <a:spLocks noChangeArrowheads="1"/>
            </p:cNvSpPr>
            <p:nvPr/>
          </p:nvSpPr>
          <p:spPr bwMode="auto">
            <a:xfrm>
              <a:off x="1026" y="600"/>
              <a:ext cx="456"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hlinkClick r:id="rId7"/>
            </p:cNvPr>
            <p:cNvSpPr>
              <a:spLocks noChangeArrowheads="1"/>
            </p:cNvSpPr>
            <p:nvPr/>
          </p:nvSpPr>
          <p:spPr bwMode="auto">
            <a:xfrm>
              <a:off x="2118" y="600"/>
              <a:ext cx="47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a:hlinkClick r:id="rId8"/>
            </p:cNvPr>
            <p:cNvSpPr>
              <a:spLocks noChangeArrowheads="1"/>
            </p:cNvSpPr>
            <p:nvPr/>
          </p:nvSpPr>
          <p:spPr bwMode="auto">
            <a:xfrm>
              <a:off x="1560" y="600"/>
              <a:ext cx="480"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Rectangle 6">
              <a:hlinkClick r:id="rId9"/>
            </p:cNvPr>
            <p:cNvSpPr>
              <a:spLocks noChangeArrowheads="1"/>
            </p:cNvSpPr>
            <p:nvPr/>
          </p:nvSpPr>
          <p:spPr bwMode="auto">
            <a:xfrm>
              <a:off x="90" y="594"/>
              <a:ext cx="426"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Rectangle 5">
              <a:hlinkClick r:id="rId9"/>
            </p:cNvPr>
            <p:cNvSpPr>
              <a:spLocks noChangeArrowheads="1"/>
            </p:cNvSpPr>
            <p:nvPr/>
          </p:nvSpPr>
          <p:spPr bwMode="auto">
            <a:xfrm>
              <a:off x="24" y="18"/>
              <a:ext cx="2490" cy="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Rectangle 4">
              <a:hlinkClick r:id="rId10"/>
            </p:cNvPr>
            <p:cNvSpPr>
              <a:spLocks noChangeArrowheads="1"/>
            </p:cNvSpPr>
            <p:nvPr/>
          </p:nvSpPr>
          <p:spPr bwMode="auto">
            <a:xfrm>
              <a:off x="2634" y="594"/>
              <a:ext cx="384"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a:hlinkClick r:id="rId11"/>
            </p:cNvPr>
            <p:cNvSpPr>
              <a:spLocks noChangeArrowheads="1"/>
            </p:cNvSpPr>
            <p:nvPr/>
          </p:nvSpPr>
          <p:spPr bwMode="auto">
            <a:xfrm>
              <a:off x="546" y="594"/>
              <a:ext cx="456"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pic>
        <p:nvPicPr>
          <p:cNvPr id="1036" name="Picture 12" descr="American Robin Facts: Nest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92438" y="1516063"/>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42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Robin</a:t>
            </a:r>
            <a:br>
              <a:rPr lang="en-US" dirty="0"/>
            </a:br>
            <a:r>
              <a:rPr lang="en-US" i="1" dirty="0" err="1"/>
              <a:t>Turdus</a:t>
            </a:r>
            <a:r>
              <a:rPr lang="en-US" i="1" dirty="0"/>
              <a:t> </a:t>
            </a:r>
            <a:r>
              <a:rPr lang="en-US" i="1" dirty="0" err="1"/>
              <a:t>migratorius</a:t>
            </a:r>
            <a:endParaRPr lang="en-US" i="1" dirty="0"/>
          </a:p>
        </p:txBody>
      </p:sp>
      <p:sp>
        <p:nvSpPr>
          <p:cNvPr id="3" name="Content Placeholder 2"/>
          <p:cNvSpPr>
            <a:spLocks noGrp="1"/>
          </p:cNvSpPr>
          <p:nvPr>
            <p:ph idx="1"/>
          </p:nvPr>
        </p:nvSpPr>
        <p:spPr/>
        <p:txBody>
          <a:bodyPr>
            <a:normAutofit fontScale="92500" lnSpcReduction="10000"/>
          </a:bodyPr>
          <a:lstStyle/>
          <a:p>
            <a:r>
              <a:rPr lang="en-US" dirty="0"/>
              <a:t>A very familiar bird over most of North America, running and hopping on lawns with upright stance, </a:t>
            </a:r>
            <a:r>
              <a:rPr lang="en-US" b="1" dirty="0">
                <a:solidFill>
                  <a:srgbClr val="FF0000"/>
                </a:solidFill>
              </a:rPr>
              <a:t>often nesting on porches and windowsills</a:t>
            </a:r>
            <a:r>
              <a:rPr lang="en-US" dirty="0"/>
              <a:t>. The Robin's rich caroling is among the earliest bird songs heard at dawn in spring and summer, often beginning just before first light. In fall and winter, robins may gather by the hundreds in roaming flocks, concentrating at sources of food.</a:t>
            </a:r>
          </a:p>
          <a:p>
            <a:r>
              <a:rPr lang="en-US" sz="2600" b="1" dirty="0" smtClean="0">
                <a:solidFill>
                  <a:srgbClr val="0070C0"/>
                </a:solidFill>
              </a:rPr>
              <a:t>http</a:t>
            </a:r>
            <a:r>
              <a:rPr lang="en-US" sz="2600" b="1" dirty="0">
                <a:solidFill>
                  <a:srgbClr val="0070C0"/>
                </a:solidFill>
              </a:rPr>
              <a:t>://www.audubon.org/field-guide/bird/american-robin</a:t>
            </a:r>
          </a:p>
          <a:p>
            <a:endParaRPr lang="en-US" dirty="0"/>
          </a:p>
        </p:txBody>
      </p:sp>
    </p:spTree>
    <p:extLst>
      <p:ext uri="{BB962C8B-B14F-4D97-AF65-F5344CB8AC3E}">
        <p14:creationId xmlns:p14="http://schemas.microsoft.com/office/powerpoint/2010/main" val="1029951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and Record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6678484"/>
              </p:ext>
            </p:extLst>
          </p:nvPr>
        </p:nvGraphicFramePr>
        <p:xfrm>
          <a:off x="457200" y="1600200"/>
          <a:ext cx="8229600" cy="46634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Robins</a:t>
                      </a:r>
                      <a:endParaRPr lang="en-US" dirty="0"/>
                    </a:p>
                  </a:txBody>
                  <a:tcPr/>
                </a:tc>
                <a:tc>
                  <a:txBody>
                    <a:bodyPr/>
                    <a:lstStyle/>
                    <a:p>
                      <a:r>
                        <a:rPr lang="en-US" dirty="0" smtClean="0"/>
                        <a:t>Robins</a:t>
                      </a:r>
                      <a:r>
                        <a:rPr lang="en-US" baseline="0" dirty="0" smtClean="0"/>
                        <a:t> in Your Back Yard by N. Willis</a:t>
                      </a:r>
                      <a:endParaRPr lang="en-US" dirty="0"/>
                    </a:p>
                  </a:txBody>
                  <a:tcPr/>
                </a:tc>
                <a:tc>
                  <a:txBody>
                    <a:bodyPr/>
                    <a:lstStyle/>
                    <a:p>
                      <a:r>
                        <a:rPr lang="en-US" dirty="0" smtClean="0"/>
                        <a:t>www.learner.org</a:t>
                      </a:r>
                      <a:endParaRPr lang="en-US" dirty="0"/>
                    </a:p>
                  </a:txBody>
                  <a:tcPr/>
                </a:tc>
                <a:tc>
                  <a:txBody>
                    <a:bodyPr/>
                    <a:lstStyle/>
                    <a:p>
                      <a:r>
                        <a:rPr lang="en-US" dirty="0" smtClean="0"/>
                        <a:t>Audubon</a:t>
                      </a:r>
                      <a:r>
                        <a:rPr lang="en-US" baseline="0" dirty="0" smtClean="0"/>
                        <a:t> Society</a:t>
                      </a:r>
                      <a:endParaRPr lang="en-US" dirty="0"/>
                    </a:p>
                  </a:txBody>
                  <a:tcPr/>
                </a:tc>
              </a:tr>
              <a:tr h="370840">
                <a:tc>
                  <a:txBody>
                    <a:bodyPr/>
                    <a:lstStyle/>
                    <a:p>
                      <a:r>
                        <a:rPr lang="en-US" dirty="0" smtClean="0"/>
                        <a:t>What kinds of nests do they make?</a:t>
                      </a:r>
                    </a:p>
                  </a:txBody>
                  <a:tcPr/>
                </a:tc>
                <a:tc>
                  <a:txBody>
                    <a:bodyPr/>
                    <a:lstStyle/>
                    <a:p>
                      <a:r>
                        <a:rPr lang="en-US" dirty="0" smtClean="0"/>
                        <a:t>Twigs,</a:t>
                      </a:r>
                      <a:r>
                        <a:rPr lang="en-US" baseline="0" dirty="0" smtClean="0"/>
                        <a:t> dew, straw, string, forms a cup</a:t>
                      </a:r>
                      <a:endParaRPr lang="en-US" dirty="0"/>
                    </a:p>
                  </a:txBody>
                  <a:tcPr/>
                </a:tc>
                <a:tc>
                  <a:txBody>
                    <a:bodyPr/>
                    <a:lstStyle/>
                    <a:p>
                      <a:r>
                        <a:rPr lang="en-US" dirty="0" smtClean="0"/>
                        <a:t>Mud,</a:t>
                      </a:r>
                      <a:r>
                        <a:rPr lang="en-US" baseline="0" dirty="0" smtClean="0"/>
                        <a:t> grass, small twigs</a:t>
                      </a:r>
                      <a:endParaRPr lang="en-US" dirty="0"/>
                    </a:p>
                  </a:txBody>
                  <a:tcPr/>
                </a:tc>
                <a:tc>
                  <a:txBody>
                    <a:bodyPr/>
                    <a:lstStyle/>
                    <a:p>
                      <a:r>
                        <a:rPr lang="en-US" dirty="0" smtClean="0"/>
                        <a:t>Lined with grasses</a:t>
                      </a:r>
                      <a:endParaRPr lang="en-US" dirty="0"/>
                    </a:p>
                  </a:txBody>
                  <a:tcPr/>
                </a:tc>
              </a:tr>
              <a:tr h="370840">
                <a:tc>
                  <a:txBody>
                    <a:bodyPr/>
                    <a:lstStyle/>
                    <a:p>
                      <a:r>
                        <a:rPr lang="en-US" dirty="0" smtClean="0"/>
                        <a:t>Where do they put</a:t>
                      </a:r>
                      <a:r>
                        <a:rPr lang="en-US" baseline="0" dirty="0" smtClean="0"/>
                        <a:t> them?</a:t>
                      </a:r>
                      <a:endParaRPr lang="en-US" dirty="0"/>
                    </a:p>
                  </a:txBody>
                  <a:tcPr/>
                </a:tc>
                <a:tc>
                  <a:txBody>
                    <a:bodyPr/>
                    <a:lstStyle/>
                    <a:p>
                      <a:r>
                        <a:rPr lang="en-US" dirty="0" smtClean="0"/>
                        <a:t>Fork</a:t>
                      </a:r>
                      <a:r>
                        <a:rPr lang="en-US" baseline="0" dirty="0" smtClean="0"/>
                        <a:t> of an evergreen branch</a:t>
                      </a:r>
                      <a:endParaRPr lang="en-US" dirty="0" smtClean="0"/>
                    </a:p>
                  </a:txBody>
                  <a:tcPr/>
                </a:tc>
                <a:tc>
                  <a:txBody>
                    <a:bodyPr/>
                    <a:lstStyle/>
                    <a:p>
                      <a:r>
                        <a:rPr lang="en-US" dirty="0" smtClean="0"/>
                        <a:t>Protected spot</a:t>
                      </a:r>
                    </a:p>
                    <a:p>
                      <a:r>
                        <a:rPr lang="en-US" dirty="0" smtClean="0"/>
                        <a:t>Ground to treetop</a:t>
                      </a:r>
                    </a:p>
                  </a:txBody>
                  <a:tcPr/>
                </a:tc>
                <a:tc>
                  <a:txBody>
                    <a:bodyPr/>
                    <a:lstStyle/>
                    <a:p>
                      <a:r>
                        <a:rPr lang="en-US" dirty="0" smtClean="0"/>
                        <a:t>Often</a:t>
                      </a:r>
                      <a:r>
                        <a:rPr lang="en-US" baseline="0" dirty="0" smtClean="0"/>
                        <a:t> on porches and windowsills</a:t>
                      </a:r>
                      <a:endParaRPr lang="en-US" dirty="0" smtClean="0"/>
                    </a:p>
                    <a:p>
                      <a:endParaRPr lang="en-US" dirty="0"/>
                    </a:p>
                  </a:txBody>
                  <a:tcPr/>
                </a:tc>
              </a:tr>
              <a:tr h="370840">
                <a:tc>
                  <a:txBody>
                    <a:bodyPr/>
                    <a:lstStyle/>
                    <a:p>
                      <a:r>
                        <a:rPr lang="en-US" dirty="0" smtClean="0"/>
                        <a:t>Who makes them, male or female?</a:t>
                      </a:r>
                      <a:endParaRPr lang="en-US" dirty="0"/>
                    </a:p>
                  </a:txBody>
                  <a:tcPr/>
                </a:tc>
                <a:tc>
                  <a:txBody>
                    <a:bodyPr/>
                    <a:lstStyle/>
                    <a:p>
                      <a:r>
                        <a:rPr lang="en-US" dirty="0" smtClean="0"/>
                        <a:t>Both</a:t>
                      </a:r>
                      <a:endParaRPr lang="en-US" dirty="0"/>
                    </a:p>
                  </a:txBody>
                  <a:tcPr/>
                </a:tc>
                <a:tc>
                  <a:txBody>
                    <a:bodyPr/>
                    <a:lstStyle/>
                    <a:p>
                      <a:r>
                        <a:rPr lang="en-US" dirty="0" smtClean="0"/>
                        <a:t>Both gather material but female builds nest</a:t>
                      </a:r>
                      <a:endParaRPr lang="en-US" dirty="0"/>
                    </a:p>
                  </a:txBody>
                  <a:tcPr/>
                </a:tc>
                <a:tc>
                  <a:txBody>
                    <a:bodyPr/>
                    <a:lstStyle/>
                    <a:p>
                      <a:r>
                        <a:rPr lang="en-US" dirty="0" smtClean="0"/>
                        <a:t>Mostly</a:t>
                      </a:r>
                      <a:r>
                        <a:rPr lang="en-US" baseline="0" dirty="0" smtClean="0"/>
                        <a:t> f</a:t>
                      </a:r>
                      <a:r>
                        <a:rPr lang="en-US" dirty="0" smtClean="0"/>
                        <a:t>emale</a:t>
                      </a:r>
                      <a:endParaRPr lang="en-US" dirty="0"/>
                    </a:p>
                  </a:txBody>
                  <a:tcPr/>
                </a:tc>
              </a:tr>
              <a:tr h="370840">
                <a:tc>
                  <a:txBody>
                    <a:bodyPr/>
                    <a:lstStyle/>
                    <a:p>
                      <a:r>
                        <a:rPr lang="en-US" dirty="0" smtClean="0"/>
                        <a:t>How</a:t>
                      </a:r>
                      <a:r>
                        <a:rPr lang="en-US" baseline="0" dirty="0" smtClean="0"/>
                        <a:t> many eggs do they lay?</a:t>
                      </a:r>
                    </a:p>
                  </a:txBody>
                  <a:tcPr/>
                </a:tc>
                <a:tc>
                  <a:txBody>
                    <a:bodyPr/>
                    <a:lstStyle/>
                    <a:p>
                      <a:r>
                        <a:rPr lang="en-US" dirty="0" smtClean="0"/>
                        <a:t>Three</a:t>
                      </a:r>
                      <a:endParaRPr lang="en-US" dirty="0"/>
                    </a:p>
                  </a:txBody>
                  <a:tcPr/>
                </a:tc>
                <a:tc>
                  <a:txBody>
                    <a:bodyPr/>
                    <a:lstStyle/>
                    <a:p>
                      <a:r>
                        <a:rPr lang="en-US" dirty="0" smtClean="0"/>
                        <a:t>One a day</a:t>
                      </a:r>
                    </a:p>
                    <a:p>
                      <a:r>
                        <a:rPr lang="en-US" dirty="0" smtClean="0"/>
                        <a:t>Usually</a:t>
                      </a:r>
                      <a:r>
                        <a:rPr lang="en-US" baseline="0" dirty="0" smtClean="0"/>
                        <a:t> stop at 4</a:t>
                      </a:r>
                      <a:endParaRPr lang="en-US" dirty="0"/>
                    </a:p>
                  </a:txBody>
                  <a:tcPr/>
                </a:tc>
                <a:tc>
                  <a:txBody>
                    <a:bodyPr/>
                    <a:lstStyle/>
                    <a:p>
                      <a:r>
                        <a:rPr lang="en-US" dirty="0" smtClean="0"/>
                        <a:t>Two broods per season, sometimes 3</a:t>
                      </a:r>
                      <a:endParaRPr lang="en-US" dirty="0"/>
                    </a:p>
                  </a:txBody>
                  <a:tcPr/>
                </a:tc>
              </a:tr>
              <a:tr h="370840">
                <a:tc>
                  <a:txBody>
                    <a:bodyPr/>
                    <a:lstStyle/>
                    <a:p>
                      <a:r>
                        <a:rPr lang="en-US" dirty="0" smtClean="0"/>
                        <a:t>What do robin eggs</a:t>
                      </a:r>
                      <a:r>
                        <a:rPr lang="en-US" baseline="0" dirty="0" smtClean="0"/>
                        <a:t> look like</a:t>
                      </a:r>
                      <a:r>
                        <a:rPr lang="en-US" dirty="0" smtClean="0"/>
                        <a:t>?</a:t>
                      </a:r>
                      <a:endParaRPr lang="en-US" dirty="0"/>
                    </a:p>
                  </a:txBody>
                  <a:tcPr/>
                </a:tc>
                <a:tc>
                  <a:txBody>
                    <a:bodyPr/>
                    <a:lstStyle/>
                    <a:p>
                      <a:r>
                        <a:rPr lang="en-US" dirty="0" smtClean="0"/>
                        <a:t>Shiny blue eggs</a:t>
                      </a:r>
                      <a:endParaRPr lang="en-US" dirty="0"/>
                    </a:p>
                  </a:txBody>
                  <a:tcPr/>
                </a:tc>
                <a:tc>
                  <a:txBody>
                    <a:bodyPr/>
                    <a:lstStyle/>
                    <a:p>
                      <a:r>
                        <a:rPr lang="en-US" dirty="0" smtClean="0"/>
                        <a:t>Bluish</a:t>
                      </a:r>
                      <a:r>
                        <a:rPr lang="en-US" baseline="0" dirty="0" smtClean="0"/>
                        <a:t> green </a:t>
                      </a:r>
                      <a:endParaRPr lang="en-US" dirty="0"/>
                    </a:p>
                  </a:txBody>
                  <a:tcPr/>
                </a:tc>
                <a:tc>
                  <a:txBody>
                    <a:bodyPr/>
                    <a:lstStyle/>
                    <a:p>
                      <a:r>
                        <a:rPr lang="en-US" dirty="0" smtClean="0"/>
                        <a:t>Pale blue or “robin’s egg blue”</a:t>
                      </a:r>
                      <a:endParaRPr lang="en-US" dirty="0"/>
                    </a:p>
                  </a:txBody>
                  <a:tcPr/>
                </a:tc>
              </a:tr>
            </a:tbl>
          </a:graphicData>
        </a:graphic>
      </p:graphicFrame>
    </p:spTree>
    <p:extLst>
      <p:ext uri="{BB962C8B-B14F-4D97-AF65-F5344CB8AC3E}">
        <p14:creationId xmlns:p14="http://schemas.microsoft.com/office/powerpoint/2010/main" val="3006278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draft</a:t>
            </a:r>
            <a:endParaRPr lang="en-US" dirty="0"/>
          </a:p>
        </p:txBody>
      </p:sp>
      <p:sp>
        <p:nvSpPr>
          <p:cNvPr id="3" name="Content Placeholder 2"/>
          <p:cNvSpPr>
            <a:spLocks noGrp="1"/>
          </p:cNvSpPr>
          <p:nvPr>
            <p:ph idx="1"/>
          </p:nvPr>
        </p:nvSpPr>
        <p:spPr/>
        <p:txBody>
          <a:bodyPr/>
          <a:lstStyle/>
          <a:p>
            <a:pPr marL="0" indent="0">
              <a:buNone/>
            </a:pPr>
            <a:r>
              <a:rPr lang="en-US" dirty="0" smtClean="0"/>
              <a:t>Robins nests look like a bowl or cup.  They are in trees and bushes. And porches and windowsills.    </a:t>
            </a:r>
            <a:r>
              <a:rPr lang="en-US" dirty="0"/>
              <a:t>M</a:t>
            </a:r>
            <a:r>
              <a:rPr lang="en-US" dirty="0" smtClean="0"/>
              <a:t>other robin makes the nest.  One egg a day.  The egg is small and blue. </a:t>
            </a:r>
            <a:endParaRPr lang="en-US" dirty="0"/>
          </a:p>
        </p:txBody>
      </p:sp>
      <p:sp>
        <p:nvSpPr>
          <p:cNvPr id="4" name="TextBox 3"/>
          <p:cNvSpPr txBox="1"/>
          <p:nvPr/>
        </p:nvSpPr>
        <p:spPr>
          <a:xfrm>
            <a:off x="1676400" y="4724400"/>
            <a:ext cx="5791200" cy="769441"/>
          </a:xfrm>
          <a:prstGeom prst="rect">
            <a:avLst/>
          </a:prstGeom>
          <a:noFill/>
        </p:spPr>
        <p:txBody>
          <a:bodyPr wrap="square" rtlCol="0">
            <a:spAutoFit/>
          </a:bodyPr>
          <a:lstStyle/>
          <a:p>
            <a:r>
              <a:rPr lang="en-US" sz="4400" dirty="0" smtClean="0"/>
              <a:t>      Conference needed</a:t>
            </a:r>
            <a:endParaRPr lang="en-US" sz="4400" dirty="0"/>
          </a:p>
        </p:txBody>
      </p:sp>
    </p:spTree>
    <p:extLst>
      <p:ext uri="{BB962C8B-B14F-4D97-AF65-F5344CB8AC3E}">
        <p14:creationId xmlns:p14="http://schemas.microsoft.com/office/powerpoint/2010/main" val="2008289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Robins in My Yard</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I see a lot of robins in my yard, but </a:t>
            </a:r>
            <a:r>
              <a:rPr lang="en-US" u="sng" dirty="0" smtClean="0"/>
              <a:t>I never saw a robin’s nest</a:t>
            </a:r>
            <a:r>
              <a:rPr lang="en-US" dirty="0" smtClean="0"/>
              <a:t>.  </a:t>
            </a:r>
            <a:r>
              <a:rPr lang="en-US" u="sng" dirty="0" smtClean="0"/>
              <a:t>I was wondering </a:t>
            </a:r>
            <a:r>
              <a:rPr lang="en-US" dirty="0" smtClean="0"/>
              <a:t>what they looked like, so I decided to find out.  I looked at a book we had in school and I also looked on the internet.  Here is what I found.</a:t>
            </a:r>
            <a:endParaRPr lang="en-US" dirty="0"/>
          </a:p>
        </p:txBody>
      </p:sp>
      <p:pic>
        <p:nvPicPr>
          <p:cNvPr id="4" name="Picture 3" descr="Image result for robins nest images"/>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47800"/>
            <a:ext cx="2682240" cy="1706880"/>
          </a:xfrm>
          <a:prstGeom prst="rect">
            <a:avLst/>
          </a:prstGeom>
          <a:noFill/>
          <a:ln>
            <a:noFill/>
          </a:ln>
        </p:spPr>
      </p:pic>
    </p:spTree>
    <p:extLst>
      <p:ext uri="{BB962C8B-B14F-4D97-AF65-F5344CB8AC3E}">
        <p14:creationId xmlns:p14="http://schemas.microsoft.com/office/powerpoint/2010/main" val="1099464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Robins’ Nests</a:t>
            </a:r>
            <a:endParaRPr lang="en-US" dirty="0"/>
          </a:p>
        </p:txBody>
      </p:sp>
      <p:sp>
        <p:nvSpPr>
          <p:cNvPr id="6" name="Content Placeholder 5"/>
          <p:cNvSpPr>
            <a:spLocks noGrp="1"/>
          </p:cNvSpPr>
          <p:nvPr>
            <p:ph idx="1"/>
          </p:nvPr>
        </p:nvSpPr>
        <p:spPr/>
        <p:txBody>
          <a:bodyPr>
            <a:normAutofit lnSpcReduction="10000"/>
          </a:bodyPr>
          <a:lstStyle/>
          <a:p>
            <a:pPr marL="0" indent="0">
              <a:buNone/>
            </a:pPr>
            <a:r>
              <a:rPr lang="en-US" dirty="0" smtClean="0"/>
              <a:t>Robins’ nests look like a bowl or a cup. They are made of mud, grass, and twigs.  The inside is lined with grass.  </a:t>
            </a:r>
            <a:r>
              <a:rPr lang="en-US" u="sng" dirty="0" smtClean="0"/>
              <a:t>The reason I don’t see them </a:t>
            </a:r>
            <a:r>
              <a:rPr lang="en-US" dirty="0" smtClean="0"/>
              <a:t>is that they are hidden in bushes and trees.  Usually the mother robin builds the nest, but sometimes the father helps.  The mother robin lays four eggs and then stops, but she will lay more eggs later in the season.  </a:t>
            </a:r>
            <a:r>
              <a:rPr lang="en-US" u="sng" dirty="0" smtClean="0"/>
              <a:t>If you see a nest</a:t>
            </a:r>
            <a:r>
              <a:rPr lang="en-US" dirty="0" smtClean="0"/>
              <a:t>, look for small, blue eggs.  Then you will know you have seen a robin’s nest.</a:t>
            </a:r>
            <a:endParaRPr lang="en-US" dirty="0"/>
          </a:p>
        </p:txBody>
      </p:sp>
    </p:spTree>
    <p:extLst>
      <p:ext uri="{BB962C8B-B14F-4D97-AF65-F5344CB8AC3E}">
        <p14:creationId xmlns:p14="http://schemas.microsoft.com/office/powerpoint/2010/main" val="530418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Writing Genres</a:t>
            </a:r>
            <a:endParaRPr lang="en-US" dirty="0"/>
          </a:p>
        </p:txBody>
      </p:sp>
      <p:sp>
        <p:nvSpPr>
          <p:cNvPr id="3" name="TextBox 2"/>
          <p:cNvSpPr txBox="1"/>
          <p:nvPr/>
        </p:nvSpPr>
        <p:spPr>
          <a:xfrm>
            <a:off x="228600" y="1295400"/>
            <a:ext cx="4343400" cy="2739211"/>
          </a:xfrm>
          <a:prstGeom prst="rect">
            <a:avLst/>
          </a:prstGeom>
          <a:noFill/>
        </p:spPr>
        <p:txBody>
          <a:bodyPr wrap="square" rtlCol="0">
            <a:spAutoFit/>
          </a:bodyPr>
          <a:lstStyle/>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2800" dirty="0" smtClean="0"/>
              <a:t>Drawings</a:t>
            </a:r>
          </a:p>
          <a:p>
            <a:pPr marL="457200" indent="-457200">
              <a:buFont typeface="Arial" panose="020B0604020202020204" pitchFamily="34" charset="0"/>
              <a:buChar char="•"/>
            </a:pPr>
            <a:r>
              <a:rPr lang="en-US" sz="2800" dirty="0" smtClean="0"/>
              <a:t>Drawings with captions</a:t>
            </a:r>
          </a:p>
          <a:p>
            <a:pPr marL="457200" indent="-457200">
              <a:buFont typeface="Arial" panose="020B0604020202020204" pitchFamily="34" charset="0"/>
              <a:buChar char="•"/>
            </a:pPr>
            <a:r>
              <a:rPr lang="en-US" sz="2800" dirty="0" err="1" smtClean="0"/>
              <a:t>Minibooks</a:t>
            </a:r>
            <a:r>
              <a:rPr lang="en-US" sz="2800" dirty="0" smtClean="0"/>
              <a:t>  (B-M-End)</a:t>
            </a:r>
          </a:p>
          <a:p>
            <a:pPr marL="457200" indent="-457200">
              <a:buFont typeface="Arial" panose="020B0604020202020204" pitchFamily="34" charset="0"/>
              <a:buChar char="•"/>
            </a:pPr>
            <a:r>
              <a:rPr lang="en-US" sz="2800" dirty="0" smtClean="0"/>
              <a:t>Q/A books</a:t>
            </a:r>
          </a:p>
          <a:p>
            <a:pPr marL="457200" indent="-457200">
              <a:buFont typeface="Arial" panose="020B0604020202020204" pitchFamily="34" charset="0"/>
              <a:buChar char="•"/>
            </a:pPr>
            <a:r>
              <a:rPr lang="en-US" sz="2800" b="1" dirty="0" smtClean="0">
                <a:solidFill>
                  <a:srgbClr val="FF0000"/>
                </a:solidFill>
              </a:rPr>
              <a:t>Reports</a:t>
            </a:r>
          </a:p>
        </p:txBody>
      </p:sp>
      <p:pic>
        <p:nvPicPr>
          <p:cNvPr id="4" name="Picture 16" descr="C:\Users\Pam\AppData\Local\Microsoft\Windows\Temporary Internet Files\Content.IE5\90Q597DD\Butterfly-Life-Cyc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958" y="1343985"/>
            <a:ext cx="3944471" cy="401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116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Non-fiction Genres</a:t>
            </a:r>
            <a:endParaRPr lang="en-US" dirty="0"/>
          </a:p>
        </p:txBody>
      </p:sp>
      <p:sp>
        <p:nvSpPr>
          <p:cNvPr id="3" name="TextBox 2"/>
          <p:cNvSpPr txBox="1"/>
          <p:nvPr/>
        </p:nvSpPr>
        <p:spPr>
          <a:xfrm>
            <a:off x="838200" y="1524000"/>
            <a:ext cx="4112957"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Multi-event narratives</a:t>
            </a:r>
          </a:p>
          <a:p>
            <a:pPr marL="457200" indent="-457200">
              <a:buFont typeface="Arial" panose="020B0604020202020204" pitchFamily="34" charset="0"/>
              <a:buChar char="•"/>
            </a:pPr>
            <a:r>
              <a:rPr lang="en-US" sz="2800" dirty="0" smtClean="0"/>
              <a:t>Family stories</a:t>
            </a:r>
          </a:p>
          <a:p>
            <a:pPr marL="457200" indent="-457200">
              <a:buFont typeface="Arial" panose="020B0604020202020204" pitchFamily="34" charset="0"/>
              <a:buChar char="•"/>
            </a:pPr>
            <a:r>
              <a:rPr lang="en-US" sz="2800" dirty="0" smtClean="0"/>
              <a:t>News items</a:t>
            </a:r>
          </a:p>
          <a:p>
            <a:pPr marL="457200" indent="-457200">
              <a:buFont typeface="Arial" panose="020B0604020202020204" pitchFamily="34" charset="0"/>
              <a:buChar char="•"/>
            </a:pPr>
            <a:r>
              <a:rPr lang="en-US" sz="2800" dirty="0" smtClean="0"/>
              <a:t>Book reviews</a:t>
            </a:r>
          </a:p>
          <a:p>
            <a:pPr marL="457200" indent="-457200">
              <a:buFont typeface="Arial" panose="020B0604020202020204" pitchFamily="34" charset="0"/>
              <a:buChar char="•"/>
            </a:pPr>
            <a:r>
              <a:rPr lang="en-US" sz="2800" dirty="0" smtClean="0"/>
              <a:t>How-to writing</a:t>
            </a:r>
          </a:p>
          <a:p>
            <a:pPr marL="457200" indent="-457200">
              <a:buFont typeface="Arial" panose="020B0604020202020204" pitchFamily="34" charset="0"/>
              <a:buChar char="•"/>
            </a:pPr>
            <a:r>
              <a:rPr lang="en-US" sz="2800" dirty="0" smtClean="0"/>
              <a:t>Business letter</a:t>
            </a:r>
          </a:p>
          <a:p>
            <a:pPr marL="457200" indent="-457200">
              <a:buFont typeface="Arial" panose="020B0604020202020204" pitchFamily="34" charset="0"/>
              <a:buChar char="•"/>
            </a:pPr>
            <a:r>
              <a:rPr lang="en-US" sz="2800" b="1" dirty="0" smtClean="0">
                <a:solidFill>
                  <a:srgbClr val="FF0000"/>
                </a:solidFill>
              </a:rPr>
              <a:t>Photo essay</a:t>
            </a:r>
          </a:p>
          <a:p>
            <a:pPr marL="457200" indent="-457200">
              <a:buFont typeface="Arial" panose="020B0604020202020204" pitchFamily="34" charset="0"/>
              <a:buChar char="•"/>
            </a:pPr>
            <a:r>
              <a:rPr lang="en-US" sz="2800" b="1" dirty="0" smtClean="0">
                <a:solidFill>
                  <a:srgbClr val="FF0000"/>
                </a:solidFill>
              </a:rPr>
              <a:t>Report</a:t>
            </a:r>
            <a:endParaRPr lang="en-US" sz="2800" dirty="0" smtClean="0"/>
          </a:p>
          <a:p>
            <a:endParaRPr lang="en-US" sz="2800" dirty="0"/>
          </a:p>
        </p:txBody>
      </p:sp>
      <p:pic>
        <p:nvPicPr>
          <p:cNvPr id="3080" name="Picture 8" descr="C:\Users\Pam\AppData\Local\Microsoft\Windows\Temporary Internet Files\Content.IE5\4G471918\students-writ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63140"/>
            <a:ext cx="3543300" cy="233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561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Writing</a:t>
            </a:r>
            <a:endParaRPr lang="en-US" dirty="0"/>
          </a:p>
        </p:txBody>
      </p:sp>
      <p:sp>
        <p:nvSpPr>
          <p:cNvPr id="3" name="TextBox 2"/>
          <p:cNvSpPr txBox="1"/>
          <p:nvPr/>
        </p:nvSpPr>
        <p:spPr>
          <a:xfrm>
            <a:off x="1143000" y="1295400"/>
            <a:ext cx="7010400" cy="5262979"/>
          </a:xfrm>
          <a:prstGeom prst="rect">
            <a:avLst/>
          </a:prstGeom>
          <a:noFill/>
        </p:spPr>
        <p:txBody>
          <a:bodyPr wrap="square" rtlCol="0">
            <a:spAutoFit/>
          </a:bodyPr>
          <a:lstStyle/>
          <a:p>
            <a:r>
              <a:rPr lang="en-US" sz="2800" dirty="0" smtClean="0"/>
              <a:t>Set the </a:t>
            </a:r>
            <a:r>
              <a:rPr lang="en-US" sz="2800" dirty="0" smtClean="0">
                <a:solidFill>
                  <a:srgbClr val="FF0000"/>
                </a:solidFill>
              </a:rPr>
              <a:t>purpose</a:t>
            </a:r>
          </a:p>
          <a:p>
            <a:r>
              <a:rPr lang="en-US" sz="2800" dirty="0" smtClean="0"/>
              <a:t>Decide the </a:t>
            </a:r>
            <a:r>
              <a:rPr lang="en-US" sz="2800" dirty="0" smtClean="0">
                <a:solidFill>
                  <a:srgbClr val="FF0000"/>
                </a:solidFill>
              </a:rPr>
              <a:t>research question</a:t>
            </a:r>
          </a:p>
          <a:p>
            <a:r>
              <a:rPr lang="en-US" sz="2800" dirty="0" smtClean="0"/>
              <a:t>Develop </a:t>
            </a:r>
            <a:r>
              <a:rPr lang="en-US" sz="2800" dirty="0" smtClean="0">
                <a:solidFill>
                  <a:srgbClr val="FF0000"/>
                </a:solidFill>
              </a:rPr>
              <a:t>sources (readable, accurate, unbiased)</a:t>
            </a:r>
          </a:p>
          <a:p>
            <a:r>
              <a:rPr lang="en-US" sz="2800" dirty="0"/>
              <a:t>	R</a:t>
            </a:r>
            <a:r>
              <a:rPr lang="en-US" sz="2800" dirty="0" smtClean="0"/>
              <a:t>eview the “literature”</a:t>
            </a:r>
          </a:p>
          <a:p>
            <a:r>
              <a:rPr lang="en-US" sz="2800" dirty="0"/>
              <a:t>	</a:t>
            </a:r>
            <a:r>
              <a:rPr lang="en-US" sz="2800" dirty="0" smtClean="0"/>
              <a:t>Interview guide</a:t>
            </a:r>
          </a:p>
          <a:p>
            <a:r>
              <a:rPr lang="en-US" sz="2800" dirty="0"/>
              <a:t>	S</a:t>
            </a:r>
            <a:r>
              <a:rPr lang="en-US" sz="2800" dirty="0" smtClean="0"/>
              <a:t>urveys</a:t>
            </a:r>
          </a:p>
          <a:p>
            <a:r>
              <a:rPr lang="en-US" sz="2800" dirty="0"/>
              <a:t>	</a:t>
            </a:r>
            <a:r>
              <a:rPr lang="en-US" sz="2800" dirty="0" smtClean="0"/>
              <a:t>Observations</a:t>
            </a:r>
          </a:p>
          <a:p>
            <a:r>
              <a:rPr lang="en-US" sz="2800" dirty="0" smtClean="0"/>
              <a:t>Take </a:t>
            </a:r>
            <a:r>
              <a:rPr lang="en-US" sz="2800" dirty="0" smtClean="0">
                <a:solidFill>
                  <a:srgbClr val="FF0000"/>
                </a:solidFill>
              </a:rPr>
              <a:t>notes</a:t>
            </a:r>
            <a:r>
              <a:rPr lang="en-US" sz="2800" dirty="0" smtClean="0"/>
              <a:t> (TEACH and MODEL)</a:t>
            </a:r>
          </a:p>
          <a:p>
            <a:r>
              <a:rPr lang="en-US" sz="2800" dirty="0"/>
              <a:t>	</a:t>
            </a:r>
            <a:r>
              <a:rPr lang="en-US" sz="2800" dirty="0" smtClean="0"/>
              <a:t>Read and remember</a:t>
            </a:r>
          </a:p>
          <a:p>
            <a:r>
              <a:rPr lang="en-US" sz="2800" dirty="0"/>
              <a:t>	</a:t>
            </a:r>
            <a:r>
              <a:rPr lang="en-US" sz="2800" dirty="0" smtClean="0"/>
              <a:t>Read and record--</a:t>
            </a:r>
          </a:p>
          <a:p>
            <a:r>
              <a:rPr lang="en-US" sz="2800" dirty="0"/>
              <a:t>	 </a:t>
            </a:r>
            <a:r>
              <a:rPr lang="en-US" sz="2800" dirty="0" smtClean="0"/>
              <a:t>    </a:t>
            </a:r>
            <a:r>
              <a:rPr lang="en-US" sz="2800" b="1" dirty="0" smtClean="0">
                <a:solidFill>
                  <a:srgbClr val="FF0000"/>
                </a:solidFill>
              </a:rPr>
              <a:t>Data chart or gathering grid</a:t>
            </a:r>
          </a:p>
          <a:p>
            <a:r>
              <a:rPr lang="en-US" sz="2800" dirty="0"/>
              <a:t>	</a:t>
            </a:r>
            <a:r>
              <a:rPr lang="en-US" sz="2800" dirty="0" smtClean="0"/>
              <a:t>     </a:t>
            </a:r>
            <a:endParaRPr lang="en-US" sz="2800" dirty="0"/>
          </a:p>
        </p:txBody>
      </p:sp>
    </p:spTree>
    <p:extLst>
      <p:ext uri="{BB962C8B-B14F-4D97-AF65-F5344CB8AC3E}">
        <p14:creationId xmlns:p14="http://schemas.microsoft.com/office/powerpoint/2010/main" val="1685628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Primary Grades</a:t>
            </a:r>
            <a:endParaRPr lang="en-US" dirty="0"/>
          </a:p>
        </p:txBody>
      </p:sp>
      <p:sp>
        <p:nvSpPr>
          <p:cNvPr id="6" name="TextBox 5"/>
          <p:cNvSpPr txBox="1"/>
          <p:nvPr/>
        </p:nvSpPr>
        <p:spPr>
          <a:xfrm>
            <a:off x="990600" y="1143000"/>
            <a:ext cx="7010400" cy="4832092"/>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Journal (see </a:t>
            </a:r>
            <a:r>
              <a:rPr lang="en-US" sz="2800" u="sng" dirty="0" smtClean="0"/>
              <a:t>A Writer’s Notebook</a:t>
            </a:r>
          </a:p>
          <a:p>
            <a:pPr lvl="1"/>
            <a:r>
              <a:rPr lang="en-US" sz="2800" dirty="0" smtClean="0"/>
              <a:t>	--Ralph Fletcher)</a:t>
            </a:r>
          </a:p>
          <a:p>
            <a:pPr marL="742950" lvl="1" indent="-285750">
              <a:buFont typeface="Arial" panose="020B0604020202020204" pitchFamily="34" charset="0"/>
              <a:buChar char="•"/>
            </a:pPr>
            <a:r>
              <a:rPr lang="en-US" sz="2800" dirty="0" smtClean="0"/>
              <a:t>Unforgettable stories</a:t>
            </a:r>
          </a:p>
          <a:p>
            <a:pPr marL="742950" lvl="1" indent="-285750">
              <a:buFont typeface="Arial" panose="020B0604020202020204" pitchFamily="34" charset="0"/>
              <a:buChar char="•"/>
            </a:pPr>
            <a:r>
              <a:rPr lang="en-US" sz="2800" b="1" dirty="0" smtClean="0">
                <a:solidFill>
                  <a:srgbClr val="FF0000"/>
                </a:solidFill>
              </a:rPr>
              <a:t>Wonderings</a:t>
            </a:r>
          </a:p>
          <a:p>
            <a:pPr marL="742950" lvl="1" indent="-285750">
              <a:buFont typeface="Arial" panose="020B0604020202020204" pitchFamily="34" charset="0"/>
              <a:buChar char="•"/>
            </a:pPr>
            <a:r>
              <a:rPr lang="en-US" sz="2800" dirty="0" smtClean="0"/>
              <a:t>Seed ideas</a:t>
            </a:r>
          </a:p>
          <a:p>
            <a:pPr marL="742950" lvl="1" indent="-285750">
              <a:buFont typeface="Arial" panose="020B0604020202020204" pitchFamily="34" charset="0"/>
              <a:buChar char="•"/>
            </a:pPr>
            <a:r>
              <a:rPr lang="en-US" sz="2800" dirty="0" smtClean="0"/>
              <a:t>Mind pictures</a:t>
            </a:r>
          </a:p>
          <a:p>
            <a:pPr marL="742950" lvl="1" indent="-285750">
              <a:buFont typeface="Arial" panose="020B0604020202020204" pitchFamily="34" charset="0"/>
              <a:buChar char="•"/>
            </a:pPr>
            <a:r>
              <a:rPr lang="en-US" sz="2800" dirty="0" smtClean="0"/>
              <a:t>Memories</a:t>
            </a:r>
          </a:p>
          <a:p>
            <a:pPr marL="742950" lvl="1" indent="-285750">
              <a:buFont typeface="Arial" panose="020B0604020202020204" pitchFamily="34" charset="0"/>
              <a:buChar char="•"/>
            </a:pPr>
            <a:r>
              <a:rPr lang="en-US" sz="2800" dirty="0" smtClean="0"/>
              <a:t>Quick writes</a:t>
            </a:r>
          </a:p>
          <a:p>
            <a:pPr marL="742950" lvl="1" indent="-285750">
              <a:buFont typeface="Arial" panose="020B0604020202020204" pitchFamily="34" charset="0"/>
              <a:buChar char="•"/>
            </a:pPr>
            <a:r>
              <a:rPr lang="en-US" sz="2800" dirty="0" smtClean="0"/>
              <a:t>Sketches</a:t>
            </a:r>
          </a:p>
        </p:txBody>
      </p:sp>
      <p:pic>
        <p:nvPicPr>
          <p:cNvPr id="1033" name="Picture 9" descr="C:\Users\Pam\AppData\Local\Microsoft\Windows\Temporary Internet Files\Content.IE5\90Q597DD\spiral-notebook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200400"/>
            <a:ext cx="1835944" cy="12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678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inquiry chart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 y="228600"/>
            <a:ext cx="9185176"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469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
            <a:ext cx="8382000" cy="7315200"/>
          </a:xfrm>
          <a:prstGeom prst="rect">
            <a:avLst/>
          </a:prstGeom>
          <a:noFill/>
          <a:ln>
            <a:noFill/>
          </a:ln>
        </p:spPr>
      </p:pic>
    </p:spTree>
    <p:extLst>
      <p:ext uri="{BB962C8B-B14F-4D97-AF65-F5344CB8AC3E}">
        <p14:creationId xmlns:p14="http://schemas.microsoft.com/office/powerpoint/2010/main" val="157165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nquiry chart examp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1"/>
            <a:ext cx="7696200" cy="6951553"/>
          </a:xfrm>
          <a:prstGeom prst="rect">
            <a:avLst/>
          </a:prstGeom>
          <a:noFill/>
          <a:ln>
            <a:noFill/>
          </a:ln>
        </p:spPr>
      </p:pic>
      <p:sp>
        <p:nvSpPr>
          <p:cNvPr id="3" name="Rectangle 2"/>
          <p:cNvSpPr/>
          <p:nvPr/>
        </p:nvSpPr>
        <p:spPr>
          <a:xfrm>
            <a:off x="2209800" y="3105834"/>
            <a:ext cx="4572000" cy="3693319"/>
          </a:xfrm>
          <a:prstGeom prst="rect">
            <a:avLst/>
          </a:prstGeom>
        </p:spPr>
        <p:txBody>
          <a:bodyPr>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http</a:t>
            </a:r>
            <a:r>
              <a:rPr lang="en-US" dirty="0"/>
              <a:t>://</a:t>
            </a:r>
            <a:r>
              <a:rPr lang="en-US" dirty="0" smtClean="0"/>
              <a:t>maryannreilly.blogspot.com/2015/01/creating-anchor-comprehension-charts-in.html</a:t>
            </a:r>
            <a:endParaRPr lang="en-US" dirty="0"/>
          </a:p>
        </p:txBody>
      </p:sp>
    </p:spTree>
    <p:extLst>
      <p:ext uri="{BB962C8B-B14F-4D97-AF65-F5344CB8AC3E}">
        <p14:creationId xmlns:p14="http://schemas.microsoft.com/office/powerpoint/2010/main" val="2284553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7848600" cy="3970318"/>
          </a:xfrm>
          <a:prstGeom prst="rect">
            <a:avLst/>
          </a:prstGeom>
        </p:spPr>
        <p:txBody>
          <a:bodyPr wrap="square">
            <a:spAutoFit/>
          </a:bodyPr>
          <a:lstStyle/>
          <a:p>
            <a:r>
              <a:rPr lang="en-US" sz="2800" dirty="0" smtClean="0"/>
              <a:t>     1. Choose </a:t>
            </a:r>
            <a:r>
              <a:rPr lang="en-US" sz="2800" dirty="0"/>
              <a:t>a subject.</a:t>
            </a:r>
          </a:p>
          <a:p>
            <a:r>
              <a:rPr lang="en-US" sz="2800" dirty="0"/>
              <a:t> </a:t>
            </a:r>
          </a:p>
          <a:p>
            <a:pPr lvl="0"/>
            <a:r>
              <a:rPr lang="en-US" sz="2800" dirty="0" smtClean="0"/>
              <a:t>     2. Immerse </a:t>
            </a:r>
            <a:r>
              <a:rPr lang="en-US" sz="2800" dirty="0"/>
              <a:t>yourself in </a:t>
            </a:r>
            <a:r>
              <a:rPr lang="en-US" sz="2800" dirty="0" smtClean="0"/>
              <a:t>the literature.</a:t>
            </a:r>
            <a:r>
              <a:rPr lang="en-US" sz="2800" dirty="0"/>
              <a:t> </a:t>
            </a:r>
            <a:endParaRPr lang="en-US" sz="2800" dirty="0" smtClean="0"/>
          </a:p>
          <a:p>
            <a:pPr lvl="0"/>
            <a:endParaRPr lang="en-US" sz="2800" dirty="0"/>
          </a:p>
          <a:p>
            <a:pPr lvl="0"/>
            <a:r>
              <a:rPr lang="en-US" sz="2800" dirty="0" smtClean="0"/>
              <a:t>     3. Start </a:t>
            </a:r>
            <a:r>
              <a:rPr lang="en-US" sz="2800" dirty="0"/>
              <a:t>with a question or series of questions.</a:t>
            </a:r>
          </a:p>
          <a:p>
            <a:r>
              <a:rPr lang="en-US" sz="2800" dirty="0"/>
              <a:t> </a:t>
            </a:r>
          </a:p>
          <a:p>
            <a:pPr lvl="0"/>
            <a:r>
              <a:rPr lang="en-US" sz="2800" dirty="0" smtClean="0"/>
              <a:t>     4. Make </a:t>
            </a:r>
            <a:r>
              <a:rPr lang="en-US" sz="2800" dirty="0"/>
              <a:t>a data chart:  collect information</a:t>
            </a:r>
          </a:p>
          <a:p>
            <a:r>
              <a:rPr lang="en-US" sz="2800" dirty="0"/>
              <a:t> </a:t>
            </a:r>
          </a:p>
          <a:p>
            <a:pPr lvl="0"/>
            <a:r>
              <a:rPr lang="en-US" sz="2800" dirty="0" smtClean="0"/>
              <a:t>     5. Tell </a:t>
            </a:r>
            <a:r>
              <a:rPr lang="en-US" sz="2800" dirty="0"/>
              <a:t>your </a:t>
            </a:r>
            <a:r>
              <a:rPr lang="en-US" sz="2800" dirty="0" smtClean="0"/>
              <a:t>INQUIRY STORY.</a:t>
            </a:r>
            <a:endParaRPr lang="en-US" sz="2800" dirty="0"/>
          </a:p>
        </p:txBody>
      </p:sp>
      <p:sp>
        <p:nvSpPr>
          <p:cNvPr id="3" name="Title 2"/>
          <p:cNvSpPr>
            <a:spLocks noGrp="1"/>
          </p:cNvSpPr>
          <p:nvPr>
            <p:ph type="title" idx="4294967295"/>
          </p:nvPr>
        </p:nvSpPr>
        <p:spPr>
          <a:xfrm>
            <a:off x="0" y="274638"/>
            <a:ext cx="8229600" cy="1143000"/>
          </a:xfrm>
        </p:spPr>
        <p:txBody>
          <a:bodyPr/>
          <a:lstStyle/>
          <a:p>
            <a:r>
              <a:rPr lang="en-US" dirty="0" smtClean="0"/>
              <a:t>Primary Grades</a:t>
            </a:r>
            <a:endParaRPr lang="en-US" dirty="0"/>
          </a:p>
        </p:txBody>
      </p:sp>
    </p:spTree>
    <p:extLst>
      <p:ext uri="{BB962C8B-B14F-4D97-AF65-F5344CB8AC3E}">
        <p14:creationId xmlns:p14="http://schemas.microsoft.com/office/powerpoint/2010/main" val="4132048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001000" cy="5262979"/>
          </a:xfrm>
          <a:prstGeom prst="rect">
            <a:avLst/>
          </a:prstGeom>
        </p:spPr>
        <p:txBody>
          <a:bodyPr wrap="square">
            <a:spAutoFit/>
          </a:bodyPr>
          <a:lstStyle/>
          <a:p>
            <a:endParaRPr lang="en-US" dirty="0"/>
          </a:p>
          <a:p>
            <a:r>
              <a:rPr lang="en-US" dirty="0"/>
              <a:t> </a:t>
            </a:r>
          </a:p>
          <a:p>
            <a:pPr lvl="0"/>
            <a:r>
              <a:rPr lang="en-US" sz="2000" dirty="0" smtClean="0"/>
              <a:t>1.    Choose </a:t>
            </a:r>
            <a:r>
              <a:rPr lang="en-US" sz="2000" dirty="0"/>
              <a:t>a subject.</a:t>
            </a:r>
          </a:p>
          <a:p>
            <a:r>
              <a:rPr lang="en-US" sz="2000" dirty="0"/>
              <a:t> </a:t>
            </a:r>
          </a:p>
          <a:p>
            <a:pPr lvl="0"/>
            <a:r>
              <a:rPr lang="en-US" sz="2000" dirty="0" smtClean="0"/>
              <a:t>2.    Immerse </a:t>
            </a:r>
            <a:r>
              <a:rPr lang="en-US" sz="2000" dirty="0"/>
              <a:t>yourself in the literature.</a:t>
            </a:r>
          </a:p>
          <a:p>
            <a:r>
              <a:rPr lang="en-US" sz="2000" dirty="0"/>
              <a:t> </a:t>
            </a:r>
          </a:p>
          <a:p>
            <a:pPr marL="457200" lvl="0" indent="-457200">
              <a:buAutoNum type="arabicPeriod" startAt="3"/>
            </a:pPr>
            <a:r>
              <a:rPr lang="en-US" sz="2000" dirty="0" smtClean="0"/>
              <a:t>Start </a:t>
            </a:r>
            <a:r>
              <a:rPr lang="en-US" sz="2000" dirty="0"/>
              <a:t>with a question or series of questions.  </a:t>
            </a:r>
            <a:r>
              <a:rPr lang="en-US" sz="2000" dirty="0" smtClean="0"/>
              <a:t>   What?</a:t>
            </a:r>
          </a:p>
          <a:p>
            <a:pPr lvl="0"/>
            <a:r>
              <a:rPr lang="en-US" sz="2000" dirty="0"/>
              <a:t> </a:t>
            </a:r>
            <a:r>
              <a:rPr lang="en-US" sz="2000" dirty="0" smtClean="0"/>
              <a:t>       When</a:t>
            </a:r>
            <a:r>
              <a:rPr lang="en-US" sz="2000" dirty="0"/>
              <a:t>?  How?</a:t>
            </a:r>
          </a:p>
          <a:p>
            <a:r>
              <a:rPr lang="en-US" sz="2000" dirty="0"/>
              <a:t> </a:t>
            </a:r>
          </a:p>
          <a:p>
            <a:pPr marL="457200" lvl="0" indent="-457200">
              <a:buAutoNum type="arabicPeriod" startAt="4"/>
            </a:pPr>
            <a:r>
              <a:rPr lang="en-US" sz="2000" b="1" dirty="0" smtClean="0">
                <a:solidFill>
                  <a:srgbClr val="FF0000"/>
                </a:solidFill>
              </a:rPr>
              <a:t>Decide </a:t>
            </a:r>
            <a:r>
              <a:rPr lang="en-US" sz="2000" b="1" dirty="0">
                <a:solidFill>
                  <a:srgbClr val="FF0000"/>
                </a:solidFill>
              </a:rPr>
              <a:t>on a big question:  </a:t>
            </a:r>
            <a:r>
              <a:rPr lang="en-US" sz="2000" b="1" i="1" dirty="0">
                <a:solidFill>
                  <a:srgbClr val="FF0000"/>
                </a:solidFill>
              </a:rPr>
              <a:t>Why</a:t>
            </a:r>
            <a:r>
              <a:rPr lang="en-US" sz="2000" b="1" dirty="0">
                <a:solidFill>
                  <a:srgbClr val="FF0000"/>
                </a:solidFill>
              </a:rPr>
              <a:t> are peregrine falcons </a:t>
            </a:r>
            <a:r>
              <a:rPr lang="en-US" sz="2000" b="1" dirty="0" smtClean="0">
                <a:solidFill>
                  <a:srgbClr val="FF0000"/>
                </a:solidFill>
              </a:rPr>
              <a:t>an</a:t>
            </a:r>
          </a:p>
          <a:p>
            <a:pPr lvl="0"/>
            <a:r>
              <a:rPr lang="en-US" sz="2000" b="1" dirty="0">
                <a:solidFill>
                  <a:srgbClr val="FF0000"/>
                </a:solidFill>
              </a:rPr>
              <a:t> </a:t>
            </a:r>
            <a:r>
              <a:rPr lang="en-US" sz="2000" b="1" dirty="0" smtClean="0">
                <a:solidFill>
                  <a:srgbClr val="FF0000"/>
                </a:solidFill>
              </a:rPr>
              <a:t>       endangered </a:t>
            </a:r>
            <a:r>
              <a:rPr lang="en-US" sz="2000" b="1" dirty="0">
                <a:solidFill>
                  <a:srgbClr val="FF0000"/>
                </a:solidFill>
              </a:rPr>
              <a:t>species?</a:t>
            </a:r>
          </a:p>
          <a:p>
            <a:r>
              <a:rPr lang="en-US" sz="2000" dirty="0"/>
              <a:t> </a:t>
            </a:r>
          </a:p>
          <a:p>
            <a:pPr lvl="0"/>
            <a:r>
              <a:rPr lang="en-US" sz="2000" dirty="0" smtClean="0"/>
              <a:t>5.    Make </a:t>
            </a:r>
            <a:r>
              <a:rPr lang="en-US" sz="2000" dirty="0"/>
              <a:t>a data chart:  collect information</a:t>
            </a:r>
          </a:p>
          <a:p>
            <a:r>
              <a:rPr lang="en-US" sz="2000" dirty="0"/>
              <a:t> </a:t>
            </a:r>
          </a:p>
          <a:p>
            <a:pPr lvl="0"/>
            <a:r>
              <a:rPr lang="en-US" sz="2000" dirty="0" smtClean="0"/>
              <a:t>6.    Weigh </a:t>
            </a:r>
            <a:r>
              <a:rPr lang="en-US" sz="2000" dirty="0"/>
              <a:t>the facts.</a:t>
            </a:r>
          </a:p>
          <a:p>
            <a:r>
              <a:rPr lang="en-US" sz="2000" dirty="0"/>
              <a:t> </a:t>
            </a:r>
          </a:p>
          <a:p>
            <a:pPr lvl="0"/>
            <a:r>
              <a:rPr lang="en-US" sz="2000" b="1" dirty="0" smtClean="0">
                <a:solidFill>
                  <a:srgbClr val="FF0000"/>
                </a:solidFill>
              </a:rPr>
              <a:t>7.    Make </a:t>
            </a:r>
            <a:r>
              <a:rPr lang="en-US" sz="2000" b="1" dirty="0">
                <a:solidFill>
                  <a:srgbClr val="FF0000"/>
                </a:solidFill>
              </a:rPr>
              <a:t>a </a:t>
            </a:r>
            <a:r>
              <a:rPr lang="en-US" sz="2000" b="1" dirty="0" smtClean="0">
                <a:solidFill>
                  <a:srgbClr val="FF0000"/>
                </a:solidFill>
              </a:rPr>
              <a:t>judgment (YOUR THESIS STATEMENT).  </a:t>
            </a:r>
            <a:endParaRPr lang="en-US" sz="2000" b="1" dirty="0">
              <a:solidFill>
                <a:srgbClr val="FF0000"/>
              </a:solidFill>
            </a:endParaRPr>
          </a:p>
        </p:txBody>
      </p:sp>
      <p:sp>
        <p:nvSpPr>
          <p:cNvPr id="3" name="Title 2"/>
          <p:cNvSpPr>
            <a:spLocks noGrp="1"/>
          </p:cNvSpPr>
          <p:nvPr>
            <p:ph type="title" idx="4294967295"/>
          </p:nvPr>
        </p:nvSpPr>
        <p:spPr>
          <a:xfrm>
            <a:off x="0" y="274638"/>
            <a:ext cx="8229600" cy="868362"/>
          </a:xfrm>
        </p:spPr>
        <p:txBody>
          <a:bodyPr/>
          <a:lstStyle/>
          <a:p>
            <a:r>
              <a:rPr lang="en-US" dirty="0" smtClean="0"/>
              <a:t>Middle Grades</a:t>
            </a:r>
            <a:endParaRPr lang="en-US" dirty="0"/>
          </a:p>
        </p:txBody>
      </p:sp>
    </p:spTree>
    <p:extLst>
      <p:ext uri="{BB962C8B-B14F-4D97-AF65-F5344CB8AC3E}">
        <p14:creationId xmlns:p14="http://schemas.microsoft.com/office/powerpoint/2010/main" val="339128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1485537"/>
              </p:ext>
            </p:extLst>
          </p:nvPr>
        </p:nvGraphicFramePr>
        <p:xfrm>
          <a:off x="990600" y="1905000"/>
          <a:ext cx="208280" cy="3200400"/>
        </p:xfrm>
        <a:graphic>
          <a:graphicData uri="http://schemas.openxmlformats.org/drawingml/2006/table">
            <a:tbl>
              <a:tblPr firstRow="1" bandRow="1">
                <a:tableStyleId>{5C22544A-7EE6-4342-B048-85BDC9FD1C3A}</a:tableStyleId>
              </a:tblPr>
              <a:tblGrid>
                <a:gridCol w="208280"/>
              </a:tblGrid>
              <a:tr h="1600200">
                <a:tc>
                  <a:txBody>
                    <a:bodyPr/>
                    <a:lstStyle/>
                    <a:p>
                      <a:endParaRPr lang="en-US" dirty="0"/>
                    </a:p>
                  </a:txBody>
                  <a:tcPr/>
                </a:tc>
              </a:tr>
              <a:tr h="1600200">
                <a:tc>
                  <a:txBody>
                    <a:bodyPr/>
                    <a:lstStyle/>
                    <a:p>
                      <a:endParaRPr lang="en-US"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57691963"/>
              </p:ext>
            </p:extLst>
          </p:nvPr>
        </p:nvGraphicFramePr>
        <p:xfrm>
          <a:off x="1295400" y="1828800"/>
          <a:ext cx="6096000" cy="3556880"/>
        </p:xfrm>
        <a:graphic>
          <a:graphicData uri="http://schemas.openxmlformats.org/drawingml/2006/table">
            <a:tbl>
              <a:tblPr firstRow="1" bandRow="1">
                <a:tableStyleId>{5C22544A-7EE6-4342-B048-85BDC9FD1C3A}</a:tableStyleId>
              </a:tblPr>
              <a:tblGrid>
                <a:gridCol w="2032000"/>
                <a:gridCol w="2032000"/>
                <a:gridCol w="2032000"/>
              </a:tblGrid>
              <a:tr h="525000">
                <a:tc>
                  <a:txBody>
                    <a:bodyPr/>
                    <a:lstStyle/>
                    <a:p>
                      <a:r>
                        <a:rPr lang="en-US" dirty="0" smtClean="0"/>
                        <a:t>Peregrine falcons</a:t>
                      </a:r>
                      <a:endParaRPr lang="en-US" dirty="0"/>
                    </a:p>
                  </a:txBody>
                  <a:tcPr/>
                </a:tc>
                <a:tc>
                  <a:txBody>
                    <a:bodyPr/>
                    <a:lstStyle/>
                    <a:p>
                      <a:r>
                        <a:rPr lang="en-US" dirty="0" smtClean="0"/>
                        <a:t>Source One</a:t>
                      </a:r>
                      <a:endParaRPr lang="en-US" dirty="0"/>
                    </a:p>
                  </a:txBody>
                  <a:tcPr/>
                </a:tc>
                <a:tc>
                  <a:txBody>
                    <a:bodyPr/>
                    <a:lstStyle/>
                    <a:p>
                      <a:r>
                        <a:rPr lang="en-US" dirty="0" smtClean="0"/>
                        <a:t>Source Two</a:t>
                      </a:r>
                      <a:endParaRPr lang="en-US" dirty="0"/>
                    </a:p>
                  </a:txBody>
                  <a:tcPr/>
                </a:tc>
              </a:tr>
              <a:tr h="1294520">
                <a:tc>
                  <a:txBody>
                    <a:bodyPr/>
                    <a:lstStyle/>
                    <a:p>
                      <a:r>
                        <a:rPr lang="en-US" baseline="0" dirty="0" smtClean="0"/>
                        <a:t>What are the effects of pesticides?</a:t>
                      </a:r>
                      <a:endParaRPr lang="en-US" dirty="0"/>
                    </a:p>
                  </a:txBody>
                  <a:tcPr/>
                </a:tc>
                <a:tc>
                  <a:txBody>
                    <a:bodyPr/>
                    <a:lstStyle/>
                    <a:p>
                      <a:r>
                        <a:rPr lang="en-US" baseline="0" dirty="0" smtClean="0"/>
                        <a:t>Falcons can’t reproduce.</a:t>
                      </a:r>
                    </a:p>
                    <a:p>
                      <a:r>
                        <a:rPr lang="en-US" baseline="0" dirty="0" smtClean="0"/>
                        <a:t>Eggs have weak shells.</a:t>
                      </a:r>
                    </a:p>
                    <a:p>
                      <a:endParaRPr lang="en-US" baseline="0" dirty="0" smtClean="0"/>
                    </a:p>
                    <a:p>
                      <a:endParaRPr lang="en-US" dirty="0"/>
                    </a:p>
                  </a:txBody>
                  <a:tcPr/>
                </a:tc>
                <a:tc>
                  <a:txBody>
                    <a:bodyPr/>
                    <a:lstStyle/>
                    <a:p>
                      <a:r>
                        <a:rPr lang="en-US" dirty="0" smtClean="0"/>
                        <a:t>Pesticides can kill full-grown falcons.</a:t>
                      </a:r>
                    </a:p>
                    <a:p>
                      <a:r>
                        <a:rPr lang="en-US" dirty="0" smtClean="0"/>
                        <a:t>Falcons eat other birds infected with pesticides.</a:t>
                      </a:r>
                      <a:endParaRPr lang="en-US" dirty="0"/>
                    </a:p>
                  </a:txBody>
                  <a:tcPr/>
                </a:tc>
              </a:tr>
              <a:tr h="1294520">
                <a:tc>
                  <a:txBody>
                    <a:bodyPr/>
                    <a:lstStyle/>
                    <a:p>
                      <a:r>
                        <a:rPr lang="en-US" dirty="0" smtClean="0"/>
                        <a:t>How</a:t>
                      </a:r>
                      <a:r>
                        <a:rPr lang="en-US" baseline="0" dirty="0" smtClean="0"/>
                        <a:t> has changing habitat affected them?</a:t>
                      </a:r>
                      <a:endParaRPr lang="en-US" dirty="0"/>
                    </a:p>
                  </a:txBody>
                  <a:tcPr/>
                </a:tc>
                <a:tc>
                  <a:txBody>
                    <a:bodyPr/>
                    <a:lstStyle/>
                    <a:p>
                      <a:r>
                        <a:rPr lang="en-US" dirty="0" smtClean="0"/>
                        <a:t>Sonic booms</a:t>
                      </a:r>
                      <a:r>
                        <a:rPr lang="en-US" baseline="0" dirty="0" smtClean="0"/>
                        <a:t> hurt falcon populations.</a:t>
                      </a:r>
                      <a:endParaRPr lang="en-US" dirty="0"/>
                    </a:p>
                  </a:txBody>
                  <a:tcPr/>
                </a:tc>
                <a:tc>
                  <a:txBody>
                    <a:bodyPr/>
                    <a:lstStyle/>
                    <a:p>
                      <a:r>
                        <a:rPr lang="en-US" dirty="0" smtClean="0"/>
                        <a:t>Wilderness</a:t>
                      </a:r>
                      <a:r>
                        <a:rPr lang="en-US" baseline="0" dirty="0" smtClean="0"/>
                        <a:t> is encroached by farms.</a:t>
                      </a:r>
                      <a:endParaRPr lang="en-US" dirty="0"/>
                    </a:p>
                  </a:txBody>
                  <a:tcPr/>
                </a:tc>
              </a:tr>
            </a:tbl>
          </a:graphicData>
        </a:graphic>
      </p:graphicFrame>
      <p:sp>
        <p:nvSpPr>
          <p:cNvPr id="4" name="Title 3"/>
          <p:cNvSpPr>
            <a:spLocks noGrp="1"/>
          </p:cNvSpPr>
          <p:nvPr>
            <p:ph type="title"/>
          </p:nvPr>
        </p:nvSpPr>
        <p:spPr/>
        <p:txBody>
          <a:bodyPr>
            <a:normAutofit fontScale="90000"/>
          </a:bodyPr>
          <a:lstStyle/>
          <a:p>
            <a:r>
              <a:rPr lang="en-US" dirty="0" smtClean="0"/>
              <a:t>Why are peregrine falcons endangered?</a:t>
            </a:r>
            <a:endParaRPr lang="en-US" dirty="0"/>
          </a:p>
        </p:txBody>
      </p:sp>
      <p:sp>
        <p:nvSpPr>
          <p:cNvPr id="5" name="TextBox 4"/>
          <p:cNvSpPr txBox="1"/>
          <p:nvPr/>
        </p:nvSpPr>
        <p:spPr>
          <a:xfrm>
            <a:off x="990600" y="5638800"/>
            <a:ext cx="7543800" cy="369332"/>
          </a:xfrm>
          <a:prstGeom prst="rect">
            <a:avLst/>
          </a:prstGeom>
          <a:noFill/>
        </p:spPr>
        <p:txBody>
          <a:bodyPr wrap="square" rtlCol="0">
            <a:spAutoFit/>
          </a:bodyPr>
          <a:lstStyle/>
          <a:p>
            <a:r>
              <a:rPr lang="en-US" dirty="0" smtClean="0"/>
              <a:t>Adapted from P. </a:t>
            </a:r>
            <a:r>
              <a:rPr lang="en-US" dirty="0" err="1" smtClean="0"/>
              <a:t>Sebranek</a:t>
            </a:r>
            <a:r>
              <a:rPr lang="en-US" dirty="0" smtClean="0"/>
              <a:t> et al.  </a:t>
            </a:r>
            <a:r>
              <a:rPr lang="en-US" i="1" dirty="0" smtClean="0"/>
              <a:t>Write Source 2000</a:t>
            </a:r>
            <a:r>
              <a:rPr lang="en-US" dirty="0" smtClean="0"/>
              <a:t>. Houghton Mifflin, 1995.</a:t>
            </a:r>
            <a:endParaRPr lang="en-US" dirty="0"/>
          </a:p>
        </p:txBody>
      </p:sp>
    </p:spTree>
    <p:extLst>
      <p:ext uri="{BB962C8B-B14F-4D97-AF65-F5344CB8AC3E}">
        <p14:creationId xmlns:p14="http://schemas.microsoft.com/office/powerpoint/2010/main" val="1794730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Judgment</a:t>
            </a:r>
            <a:endParaRPr lang="en-US" dirty="0"/>
          </a:p>
        </p:txBody>
      </p:sp>
      <p:sp>
        <p:nvSpPr>
          <p:cNvPr id="3" name="Content Placeholder 2"/>
          <p:cNvSpPr>
            <a:spLocks noGrp="1"/>
          </p:cNvSpPr>
          <p:nvPr>
            <p:ph idx="1"/>
          </p:nvPr>
        </p:nvSpPr>
        <p:spPr/>
        <p:txBody>
          <a:bodyPr/>
          <a:lstStyle/>
          <a:p>
            <a:pPr marL="0" indent="0">
              <a:buNone/>
            </a:pPr>
            <a:r>
              <a:rPr lang="en-US" dirty="0" smtClean="0"/>
              <a:t>Thesis statement:</a:t>
            </a:r>
          </a:p>
          <a:p>
            <a:pPr marL="0" indent="0">
              <a:buNone/>
            </a:pPr>
            <a:r>
              <a:rPr lang="en-US" dirty="0" smtClean="0"/>
              <a:t>Human interaction with falcons has caused      them to become an endangered species.</a:t>
            </a:r>
            <a:endParaRPr lang="en-US" dirty="0"/>
          </a:p>
        </p:txBody>
      </p:sp>
      <p:pic>
        <p:nvPicPr>
          <p:cNvPr id="4098" name="Picture 2" descr="Image result for peregrine falc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98" y="3418438"/>
            <a:ext cx="425199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808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reports interesting</a:t>
            </a:r>
            <a:endParaRPr lang="en-US" dirty="0"/>
          </a:p>
        </p:txBody>
      </p:sp>
      <p:sp>
        <p:nvSpPr>
          <p:cNvPr id="4" name="TextBox 3"/>
          <p:cNvSpPr txBox="1"/>
          <p:nvPr/>
        </p:nvSpPr>
        <p:spPr>
          <a:xfrm>
            <a:off x="533401" y="1905000"/>
            <a:ext cx="784860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Talk to the reader </a:t>
            </a:r>
          </a:p>
          <a:p>
            <a:r>
              <a:rPr lang="en-US" sz="2800" dirty="0"/>
              <a:t>	</a:t>
            </a:r>
            <a:r>
              <a:rPr lang="en-US" sz="2800" dirty="0" smtClean="0"/>
              <a:t>It’s OK to use “I”, especially if you are ten</a:t>
            </a:r>
          </a:p>
          <a:p>
            <a:pPr marL="285750" indent="-285750">
              <a:buFont typeface="Arial" panose="020B0604020202020204" pitchFamily="34" charset="0"/>
              <a:buChar char="•"/>
            </a:pPr>
            <a:r>
              <a:rPr lang="en-US" sz="2800" dirty="0" smtClean="0"/>
              <a:t>Use the active voice</a:t>
            </a:r>
          </a:p>
          <a:p>
            <a:pPr marL="285750" indent="-285750">
              <a:buFont typeface="Arial" panose="020B0604020202020204" pitchFamily="34" charset="0"/>
              <a:buChar char="•"/>
            </a:pPr>
            <a:r>
              <a:rPr lang="en-US" sz="2800" dirty="0" smtClean="0"/>
              <a:t>Use narrative vignettes or “little stories”</a:t>
            </a:r>
          </a:p>
          <a:p>
            <a:pPr marL="285750" indent="-285750">
              <a:buFont typeface="Arial" panose="020B0604020202020204" pitchFamily="34" charset="0"/>
              <a:buChar char="•"/>
            </a:pPr>
            <a:r>
              <a:rPr lang="en-US" sz="2800" dirty="0" smtClean="0"/>
              <a:t>Be specific:</a:t>
            </a:r>
          </a:p>
          <a:p>
            <a:pPr lvl="1"/>
            <a:r>
              <a:rPr lang="en-US" sz="2800" dirty="0"/>
              <a:t>	</a:t>
            </a:r>
            <a:r>
              <a:rPr lang="en-US" sz="2800" dirty="0" smtClean="0"/>
              <a:t>(Use real names of persons and places)</a:t>
            </a:r>
          </a:p>
          <a:p>
            <a:pPr lvl="1"/>
            <a:endParaRPr lang="en-US" sz="2800" dirty="0"/>
          </a:p>
          <a:p>
            <a:pPr lvl="1"/>
            <a:r>
              <a:rPr lang="en-US" sz="2800" b="1" dirty="0" smtClean="0"/>
              <a:t>For older students, consider the “I-Search” paper, a first-person narrative of the inquiry process.</a:t>
            </a:r>
            <a:endParaRPr lang="en-US" sz="2800" b="1" dirty="0"/>
          </a:p>
        </p:txBody>
      </p:sp>
    </p:spTree>
    <p:extLst>
      <p:ext uri="{BB962C8B-B14F-4D97-AF65-F5344CB8AC3E}">
        <p14:creationId xmlns:p14="http://schemas.microsoft.com/office/powerpoint/2010/main" val="710043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2438400"/>
            <a:ext cx="4343400" cy="2862322"/>
          </a:xfrm>
          <a:prstGeom prst="rect">
            <a:avLst/>
          </a:prstGeom>
        </p:spPr>
        <p:txBody>
          <a:bodyPr wrap="square">
            <a:spAutoFit/>
          </a:bodyPr>
          <a:lstStyle/>
          <a:p>
            <a:pPr marL="285750" indent="-285750">
              <a:buFont typeface="Arial" panose="020B0604020202020204" pitchFamily="34" charset="0"/>
              <a:buChar char="•"/>
            </a:pPr>
            <a:r>
              <a:rPr lang="en-US" sz="3600" dirty="0" smtClean="0"/>
              <a:t>Wonder</a:t>
            </a:r>
          </a:p>
          <a:p>
            <a:pPr marL="285750" indent="-285750">
              <a:buFont typeface="Arial" panose="020B0604020202020204" pitchFamily="34" charset="0"/>
              <a:buChar char="•"/>
            </a:pPr>
            <a:r>
              <a:rPr lang="en-US" sz="3600" dirty="0" smtClean="0"/>
              <a:t>Get the facts</a:t>
            </a:r>
            <a:endParaRPr lang="en-US" sz="3600" dirty="0"/>
          </a:p>
          <a:p>
            <a:pPr marL="285750" indent="-285750">
              <a:buFont typeface="Arial" panose="020B0604020202020204" pitchFamily="34" charset="0"/>
              <a:buChar char="•"/>
            </a:pPr>
            <a:r>
              <a:rPr lang="en-US" sz="3600" dirty="0" smtClean="0"/>
              <a:t>Write</a:t>
            </a:r>
            <a:endParaRPr lang="en-US" sz="3600" dirty="0"/>
          </a:p>
          <a:p>
            <a:pPr marL="285750" indent="-285750">
              <a:buFont typeface="Arial" panose="020B0604020202020204" pitchFamily="34" charset="0"/>
              <a:buChar char="•"/>
            </a:pPr>
            <a:r>
              <a:rPr lang="en-US" sz="3600" dirty="0" smtClean="0"/>
              <a:t>Revise</a:t>
            </a:r>
          </a:p>
          <a:p>
            <a:pPr marL="285750" indent="-285750">
              <a:buFont typeface="Arial" panose="020B0604020202020204" pitchFamily="34" charset="0"/>
              <a:buChar char="•"/>
            </a:pPr>
            <a:r>
              <a:rPr lang="en-US" sz="3600" dirty="0" smtClean="0"/>
              <a:t>Edit</a:t>
            </a:r>
            <a:endParaRPr lang="en-US" sz="3600" dirty="0"/>
          </a:p>
        </p:txBody>
      </p:sp>
      <p:sp>
        <p:nvSpPr>
          <p:cNvPr id="3" name="TextBox 2"/>
          <p:cNvSpPr txBox="1"/>
          <p:nvPr/>
        </p:nvSpPr>
        <p:spPr>
          <a:xfrm>
            <a:off x="533400" y="685800"/>
            <a:ext cx="8702364" cy="707886"/>
          </a:xfrm>
          <a:prstGeom prst="rect">
            <a:avLst/>
          </a:prstGeom>
          <a:noFill/>
        </p:spPr>
        <p:txBody>
          <a:bodyPr wrap="square" rtlCol="0">
            <a:spAutoFit/>
          </a:bodyPr>
          <a:lstStyle/>
          <a:p>
            <a:r>
              <a:rPr lang="en-US" sz="4000" dirty="0" smtClean="0"/>
              <a:t>Inquiry Writing for ELLs and Everyone!</a:t>
            </a:r>
            <a:endParaRPr lang="en-US" sz="4000" dirty="0"/>
          </a:p>
        </p:txBody>
      </p:sp>
      <p:pic>
        <p:nvPicPr>
          <p:cNvPr id="5" name="Picture 6" descr="C:\Users\Pam\AppData\Local\Microsoft\Windows\Temporary Internet Files\Content.IE5\B897IDNQ\Classroom-Kids-3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63382"/>
            <a:ext cx="3362612" cy="34230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19600" y="5410200"/>
            <a:ext cx="4628387" cy="923330"/>
          </a:xfrm>
          <a:prstGeom prst="rect">
            <a:avLst/>
          </a:prstGeom>
          <a:noFill/>
        </p:spPr>
        <p:txBody>
          <a:bodyPr wrap="square" rtlCol="0">
            <a:spAutoFit/>
          </a:bodyPr>
          <a:lstStyle/>
          <a:p>
            <a:r>
              <a:rPr lang="en-US" sz="5400" dirty="0" smtClean="0"/>
              <a:t>SUCCESS!</a:t>
            </a:r>
            <a:endParaRPr lang="en-US" sz="5400" dirty="0"/>
          </a:p>
        </p:txBody>
      </p:sp>
    </p:spTree>
    <p:extLst>
      <p:ext uri="{BB962C8B-B14F-4D97-AF65-F5344CB8AC3E}">
        <p14:creationId xmlns:p14="http://schemas.microsoft.com/office/powerpoint/2010/main" val="577507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Writer’s Notebook Intermediate</a:t>
            </a:r>
            <a:endParaRPr lang="en-US" dirty="0"/>
          </a:p>
        </p:txBody>
      </p:sp>
      <p:sp>
        <p:nvSpPr>
          <p:cNvPr id="3" name="TextBox 2"/>
          <p:cNvSpPr txBox="1"/>
          <p:nvPr/>
        </p:nvSpPr>
        <p:spPr>
          <a:xfrm>
            <a:off x="914401" y="2057400"/>
            <a:ext cx="342900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Memory bank</a:t>
            </a:r>
          </a:p>
          <a:p>
            <a:pPr marL="457200" indent="-457200">
              <a:buFont typeface="Arial" panose="020B0604020202020204" pitchFamily="34" charset="0"/>
              <a:buChar char="•"/>
            </a:pPr>
            <a:r>
              <a:rPr lang="en-US" sz="2800" dirty="0" smtClean="0"/>
              <a:t>Authority list</a:t>
            </a:r>
          </a:p>
          <a:p>
            <a:pPr marL="457200" indent="-457200">
              <a:buFont typeface="Arial" panose="020B0604020202020204" pitchFamily="34" charset="0"/>
              <a:buChar char="•"/>
            </a:pPr>
            <a:r>
              <a:rPr lang="en-US" sz="2800" dirty="0" smtClean="0"/>
              <a:t>Things I like/dislike</a:t>
            </a:r>
          </a:p>
          <a:p>
            <a:pPr marL="457200" indent="-457200">
              <a:buFont typeface="Arial" panose="020B0604020202020204" pitchFamily="34" charset="0"/>
              <a:buChar char="•"/>
            </a:pPr>
            <a:r>
              <a:rPr lang="en-US" sz="2800" b="1" dirty="0" smtClean="0">
                <a:solidFill>
                  <a:srgbClr val="FF0000"/>
                </a:solidFill>
              </a:rPr>
              <a:t>I wonder…</a:t>
            </a:r>
          </a:p>
          <a:p>
            <a:pPr marL="457200" indent="-457200">
              <a:buFont typeface="Arial" panose="020B0604020202020204" pitchFamily="34" charset="0"/>
              <a:buChar char="•"/>
            </a:pPr>
            <a:r>
              <a:rPr lang="en-US" sz="2800" dirty="0" smtClean="0"/>
              <a:t>Notable quotes</a:t>
            </a:r>
          </a:p>
          <a:p>
            <a:pPr marL="457200" indent="-457200">
              <a:buFont typeface="Arial" panose="020B0604020202020204" pitchFamily="34" charset="0"/>
              <a:buChar char="•"/>
            </a:pPr>
            <a:r>
              <a:rPr lang="en-US" sz="2800" dirty="0" smtClean="0"/>
              <a:t>Essentials of life list</a:t>
            </a:r>
          </a:p>
          <a:p>
            <a:pPr marL="457200" indent="-457200">
              <a:buFont typeface="Arial" panose="020B0604020202020204" pitchFamily="34" charset="0"/>
              <a:buChar char="•"/>
            </a:pPr>
            <a:r>
              <a:rPr lang="en-US" sz="2800" dirty="0" smtClean="0"/>
              <a:t>Timeline of my life</a:t>
            </a:r>
          </a:p>
          <a:p>
            <a:pPr marL="457200" indent="-457200">
              <a:buFont typeface="Arial" panose="020B0604020202020204" pitchFamily="34" charset="0"/>
              <a:buChar char="•"/>
            </a:pPr>
            <a:r>
              <a:rPr lang="en-US" sz="2800" dirty="0" smtClean="0"/>
              <a:t>Feelings about…</a:t>
            </a:r>
            <a:endParaRPr lang="en-US" sz="2800" dirty="0"/>
          </a:p>
        </p:txBody>
      </p:sp>
      <p:pic>
        <p:nvPicPr>
          <p:cNvPr id="3076" name="Picture 4" descr="C:\Users\Pam\AppData\Local\Microsoft\Windows\Temporary Internet Files\Content.IE5\EIYKR3A9\spiral-notebook-blue-cli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626" y="2366210"/>
            <a:ext cx="2682159" cy="3352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798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instruction</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
            </a:r>
            <a:br>
              <a:rPr lang="en-US" dirty="0" smtClean="0"/>
            </a:br>
            <a:r>
              <a:rPr lang="en-US" dirty="0" smtClean="0"/>
              <a:t>Teacher’s role</a:t>
            </a:r>
            <a:endParaRPr lang="en-US" dirty="0"/>
          </a:p>
        </p:txBody>
      </p:sp>
      <p:sp>
        <p:nvSpPr>
          <p:cNvPr id="5" name="Content Placeholder 4"/>
          <p:cNvSpPr>
            <a:spLocks noGrp="1"/>
          </p:cNvSpPr>
          <p:nvPr>
            <p:ph sz="half" idx="2"/>
          </p:nvPr>
        </p:nvSpPr>
        <p:spPr/>
        <p:txBody>
          <a:bodyPr>
            <a:normAutofit lnSpcReduction="10000"/>
          </a:bodyPr>
          <a:lstStyle/>
          <a:p>
            <a:pPr marL="0" indent="0">
              <a:buNone/>
            </a:pPr>
            <a:r>
              <a:rPr lang="en-US" b="1" dirty="0" smtClean="0">
                <a:solidFill>
                  <a:schemeClr val="accent1"/>
                </a:solidFill>
              </a:rPr>
              <a:t>Before writing</a:t>
            </a:r>
          </a:p>
          <a:p>
            <a:r>
              <a:rPr lang="en-US" b="1" dirty="0" smtClean="0">
                <a:solidFill>
                  <a:srgbClr val="FF0000"/>
                </a:solidFill>
              </a:rPr>
              <a:t>Provides time for student reading of good models</a:t>
            </a:r>
          </a:p>
          <a:p>
            <a:r>
              <a:rPr lang="en-US" dirty="0" smtClean="0"/>
              <a:t>Assigns a topic, suggests possible topics, or </a:t>
            </a:r>
            <a:r>
              <a:rPr lang="en-US" b="1" dirty="0" smtClean="0">
                <a:solidFill>
                  <a:srgbClr val="FF0000"/>
                </a:solidFill>
              </a:rPr>
              <a:t>asks students to select a topic</a:t>
            </a:r>
          </a:p>
          <a:p>
            <a:r>
              <a:rPr lang="en-US" dirty="0" smtClean="0"/>
              <a:t>Provides time, structure, and </a:t>
            </a:r>
            <a:r>
              <a:rPr lang="en-US" b="1" dirty="0" smtClean="0">
                <a:solidFill>
                  <a:srgbClr val="FF0000"/>
                </a:solidFill>
              </a:rPr>
              <a:t>materials</a:t>
            </a:r>
          </a:p>
          <a:p>
            <a:r>
              <a:rPr lang="en-US" dirty="0" smtClean="0"/>
              <a:t>Models aspects of writing</a:t>
            </a:r>
          </a:p>
          <a:p>
            <a:r>
              <a:rPr lang="en-US" dirty="0" smtClean="0"/>
              <a:t>Provides a rubric</a:t>
            </a:r>
            <a:endParaRPr lang="en-US" dirty="0"/>
          </a:p>
        </p:txBody>
      </p:sp>
      <p:sp>
        <p:nvSpPr>
          <p:cNvPr id="6" name="Text Placeholder 5"/>
          <p:cNvSpPr>
            <a:spLocks noGrp="1"/>
          </p:cNvSpPr>
          <p:nvPr>
            <p:ph type="body" sz="quarter" idx="3"/>
          </p:nvPr>
        </p:nvSpPr>
        <p:spPr/>
        <p:txBody>
          <a:bodyPr/>
          <a:lstStyle/>
          <a:p>
            <a:r>
              <a:rPr lang="en-US" dirty="0" smtClean="0"/>
              <a:t>Student’s role</a:t>
            </a:r>
            <a:endParaRPr lang="en-US" dirty="0"/>
          </a:p>
        </p:txBody>
      </p:sp>
      <p:sp>
        <p:nvSpPr>
          <p:cNvPr id="7" name="Content Placeholder 6"/>
          <p:cNvSpPr>
            <a:spLocks noGrp="1"/>
          </p:cNvSpPr>
          <p:nvPr>
            <p:ph sz="quarter" idx="4"/>
          </p:nvPr>
        </p:nvSpPr>
        <p:spPr/>
        <p:txBody>
          <a:bodyPr/>
          <a:lstStyle/>
          <a:p>
            <a:pPr marL="0" indent="0">
              <a:buNone/>
            </a:pPr>
            <a:r>
              <a:rPr lang="en-US" b="1" dirty="0" smtClean="0">
                <a:solidFill>
                  <a:schemeClr val="accent1"/>
                </a:solidFill>
              </a:rPr>
              <a:t>Before writing</a:t>
            </a:r>
          </a:p>
          <a:p>
            <a:r>
              <a:rPr lang="en-US" b="1" dirty="0" smtClean="0">
                <a:solidFill>
                  <a:srgbClr val="FF0000"/>
                </a:solidFill>
              </a:rPr>
              <a:t>Immerses self in reading good models</a:t>
            </a:r>
          </a:p>
          <a:p>
            <a:r>
              <a:rPr lang="en-US" b="1" dirty="0" smtClean="0">
                <a:solidFill>
                  <a:srgbClr val="FF0000"/>
                </a:solidFill>
              </a:rPr>
              <a:t>Selects a topic</a:t>
            </a:r>
          </a:p>
          <a:p>
            <a:r>
              <a:rPr lang="en-US" b="1" dirty="0" smtClean="0">
                <a:solidFill>
                  <a:srgbClr val="FF0000"/>
                </a:solidFill>
              </a:rPr>
              <a:t>Reads about</a:t>
            </a:r>
            <a:r>
              <a:rPr lang="en-US" dirty="0" smtClean="0"/>
              <a:t>, talks about, or free-writes about the topic</a:t>
            </a:r>
          </a:p>
          <a:p>
            <a:r>
              <a:rPr lang="en-US" b="1" dirty="0" smtClean="0">
                <a:solidFill>
                  <a:srgbClr val="FF0000"/>
                </a:solidFill>
              </a:rPr>
              <a:t>Plans </a:t>
            </a:r>
            <a:r>
              <a:rPr lang="en-US" dirty="0" smtClean="0"/>
              <a:t>writing</a:t>
            </a:r>
          </a:p>
          <a:p>
            <a:r>
              <a:rPr lang="en-US" dirty="0" smtClean="0"/>
              <a:t>Examines a rubric</a:t>
            </a:r>
            <a:endParaRPr lang="en-US" dirty="0"/>
          </a:p>
        </p:txBody>
      </p:sp>
    </p:spTree>
    <p:extLst>
      <p:ext uri="{BB962C8B-B14F-4D97-AF65-F5344CB8AC3E}">
        <p14:creationId xmlns:p14="http://schemas.microsoft.com/office/powerpoint/2010/main" val="3791879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CYCLE</a:t>
            </a:r>
            <a:endParaRPr lang="en-US" dirty="0"/>
          </a:p>
        </p:txBody>
      </p:sp>
      <p:pic>
        <p:nvPicPr>
          <p:cNvPr id="4" name="Content Placeholder 3" descr="Image result for inquiry learning model"/>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696200" cy="4953000"/>
          </a:xfrm>
          <a:prstGeom prst="rect">
            <a:avLst/>
          </a:prstGeom>
          <a:noFill/>
          <a:ln>
            <a:noFill/>
          </a:ln>
        </p:spPr>
      </p:pic>
    </p:spTree>
    <p:extLst>
      <p:ext uri="{BB962C8B-B14F-4D97-AF65-F5344CB8AC3E}">
        <p14:creationId xmlns:p14="http://schemas.microsoft.com/office/powerpoint/2010/main" val="3867798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ELLs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90428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160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429730806"/>
              </p:ext>
            </p:extLst>
          </p:nvPr>
        </p:nvGraphicFramePr>
        <p:xfrm>
          <a:off x="1905000" y="1295400"/>
          <a:ext cx="92964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mage result for animal homes boo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7901" y="1524000"/>
            <a:ext cx="2761807"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146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Backyard Animals</a:t>
            </a:r>
            <a:endParaRPr lang="en-US" dirty="0"/>
          </a:p>
        </p:txBody>
      </p:sp>
      <p:sp>
        <p:nvSpPr>
          <p:cNvPr id="3" name="Content Placeholder 2"/>
          <p:cNvSpPr>
            <a:spLocks noGrp="1"/>
          </p:cNvSpPr>
          <p:nvPr>
            <p:ph idx="1"/>
          </p:nvPr>
        </p:nvSpPr>
        <p:spPr/>
        <p:txBody>
          <a:bodyPr>
            <a:normAutofit lnSpcReduction="10000"/>
          </a:bodyPr>
          <a:lstStyle/>
          <a:p>
            <a:r>
              <a:rPr lang="en-US" dirty="0" smtClean="0"/>
              <a:t>Robins</a:t>
            </a:r>
          </a:p>
          <a:p>
            <a:r>
              <a:rPr lang="en-US" dirty="0" smtClean="0"/>
              <a:t>Cardinals</a:t>
            </a:r>
          </a:p>
          <a:p>
            <a:r>
              <a:rPr lang="en-US" dirty="0" smtClean="0"/>
              <a:t>Squirrels</a:t>
            </a:r>
          </a:p>
          <a:p>
            <a:r>
              <a:rPr lang="en-US" dirty="0" smtClean="0"/>
              <a:t>Chipmunks</a:t>
            </a:r>
          </a:p>
          <a:p>
            <a:r>
              <a:rPr lang="en-US" dirty="0" smtClean="0"/>
              <a:t>Rabbits</a:t>
            </a:r>
          </a:p>
          <a:p>
            <a:r>
              <a:rPr lang="en-US" dirty="0" smtClean="0"/>
              <a:t>Raccoons</a:t>
            </a:r>
          </a:p>
          <a:p>
            <a:r>
              <a:rPr lang="en-US" dirty="0" smtClean="0"/>
              <a:t>Skunks</a:t>
            </a:r>
          </a:p>
          <a:p>
            <a:r>
              <a:rPr lang="en-US" dirty="0" smtClean="0"/>
              <a:t>Turkeys</a:t>
            </a:r>
          </a:p>
          <a:p>
            <a:endParaRPr lang="en-US" dirty="0"/>
          </a:p>
        </p:txBody>
      </p:sp>
      <p:sp>
        <p:nvSpPr>
          <p:cNvPr id="4" name="AutoShape 2" descr="Image result for rabbit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rabbit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Image result for rabbit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447800"/>
            <a:ext cx="14478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chipmunks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7372" y="2895599"/>
            <a:ext cx="1722512" cy="137456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wild turkey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504371"/>
            <a:ext cx="2743200" cy="206546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raccoon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962400"/>
            <a:ext cx="2854463" cy="1916472"/>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Image result for cardinal imag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5214" y="1447800"/>
            <a:ext cx="1406828" cy="123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018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Robins</a:t>
            </a:r>
            <a:endParaRPr lang="en-US" dirty="0"/>
          </a:p>
        </p:txBody>
      </p:sp>
      <p:sp>
        <p:nvSpPr>
          <p:cNvPr id="3" name="Content Placeholder 2"/>
          <p:cNvSpPr>
            <a:spLocks noGrp="1"/>
          </p:cNvSpPr>
          <p:nvPr>
            <p:ph idx="1"/>
          </p:nvPr>
        </p:nvSpPr>
        <p:spPr/>
        <p:txBody>
          <a:bodyPr/>
          <a:lstStyle/>
          <a:p>
            <a:r>
              <a:rPr lang="en-US" dirty="0" smtClean="0"/>
              <a:t>What kinds of nests do they have?</a:t>
            </a:r>
          </a:p>
          <a:p>
            <a:r>
              <a:rPr lang="en-US" dirty="0" smtClean="0"/>
              <a:t>Who builds it?</a:t>
            </a:r>
          </a:p>
          <a:p>
            <a:r>
              <a:rPr lang="en-US" dirty="0" smtClean="0"/>
              <a:t>What do they eat?</a:t>
            </a:r>
          </a:p>
          <a:p>
            <a:r>
              <a:rPr lang="en-US" dirty="0" smtClean="0"/>
              <a:t>What do their eggs look like?</a:t>
            </a:r>
          </a:p>
          <a:p>
            <a:r>
              <a:rPr lang="en-US" dirty="0" smtClean="0"/>
              <a:t>How many babies do they have?</a:t>
            </a:r>
          </a:p>
          <a:p>
            <a:r>
              <a:rPr lang="en-US" dirty="0" smtClean="0"/>
              <a:t>Where do they go at night?</a:t>
            </a:r>
          </a:p>
          <a:p>
            <a:r>
              <a:rPr lang="en-US" dirty="0" smtClean="0"/>
              <a:t>Where do they go in winter?</a:t>
            </a:r>
          </a:p>
          <a:p>
            <a:endParaRPr lang="en-US" dirty="0" smtClean="0"/>
          </a:p>
        </p:txBody>
      </p:sp>
    </p:spTree>
    <p:extLst>
      <p:ext uri="{BB962C8B-B14F-4D97-AF65-F5344CB8AC3E}">
        <p14:creationId xmlns:p14="http://schemas.microsoft.com/office/powerpoint/2010/main" val="3758902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867</Words>
  <Application>Microsoft Office PowerPoint</Application>
  <PresentationFormat>On-screen Show (4:3)</PresentationFormat>
  <Paragraphs>238</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Reading-Writing Connection: Inquiry Learning and ELL Literacy Development  Part Two </vt:lpstr>
      <vt:lpstr>Primary Grades</vt:lpstr>
      <vt:lpstr>Writer’s Notebook Intermediate</vt:lpstr>
      <vt:lpstr>Writing instruction</vt:lpstr>
      <vt:lpstr>INQUIRY CYCLE</vt:lpstr>
      <vt:lpstr>INQUIRY: ELLs</vt:lpstr>
      <vt:lpstr>PowerPoint Presentation</vt:lpstr>
      <vt:lpstr>Backyard Animals</vt:lpstr>
      <vt:lpstr>Robins</vt:lpstr>
      <vt:lpstr>Read and Record</vt:lpstr>
      <vt:lpstr>https://www.learner.org/jnorth/tm/robin/facts_nests.html</vt:lpstr>
      <vt:lpstr>American Robin Turdus migratorius</vt:lpstr>
      <vt:lpstr>Read and Record</vt:lpstr>
      <vt:lpstr>First draft</vt:lpstr>
      <vt:lpstr>Robins in My Yard</vt:lpstr>
      <vt:lpstr>Robins’ Nests</vt:lpstr>
      <vt:lpstr>Primary Writing Genres</vt:lpstr>
      <vt:lpstr>Intermediate Non-fiction Genres</vt:lpstr>
      <vt:lpstr>Report Writing</vt:lpstr>
      <vt:lpstr>PowerPoint Presentation</vt:lpstr>
      <vt:lpstr>PowerPoint Presentation</vt:lpstr>
      <vt:lpstr>PowerPoint Presentation</vt:lpstr>
      <vt:lpstr>Primary Grades</vt:lpstr>
      <vt:lpstr>Middle Grades</vt:lpstr>
      <vt:lpstr>Why are peregrine falcons endangered?</vt:lpstr>
      <vt:lpstr>Make a Judgment</vt:lpstr>
      <vt:lpstr>Making reports interesting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Reading-Writing Connection</dc:title>
  <dc:creator>Pam</dc:creator>
  <cp:lastModifiedBy>Pam</cp:lastModifiedBy>
  <cp:revision>42</cp:revision>
  <dcterms:created xsi:type="dcterms:W3CDTF">2017-05-29T00:30:50Z</dcterms:created>
  <dcterms:modified xsi:type="dcterms:W3CDTF">2017-05-30T00:03:52Z</dcterms:modified>
</cp:coreProperties>
</file>