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sldIdLst>
    <p:sldId id="278" r:id="rId2"/>
    <p:sldId id="257" r:id="rId3"/>
    <p:sldId id="279" r:id="rId4"/>
    <p:sldId id="258" r:id="rId5"/>
    <p:sldId id="259" r:id="rId6"/>
    <p:sldId id="260" r:id="rId7"/>
    <p:sldId id="261" r:id="rId8"/>
    <p:sldId id="280" r:id="rId9"/>
    <p:sldId id="262" r:id="rId10"/>
    <p:sldId id="265" r:id="rId11"/>
    <p:sldId id="266" r:id="rId12"/>
    <p:sldId id="281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1070" y="-119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3EEB7-95F3-2246-BF08-EB67E21D67DA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74B9-4A74-F845-BE0F-DDFB96EB60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Comprehensible input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 materials presented during instruction should be presented in a manner that leads students to an understanding of the content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Visual, manipulative, </a:t>
            </a:r>
            <a:r>
              <a:rPr lang="en-US" baseline="0" dirty="0" err="1" smtClean="0"/>
              <a:t>scaffolded</a:t>
            </a:r>
            <a:r>
              <a:rPr lang="en-US" baseline="0" dirty="0" smtClean="0"/>
              <a:t>, etc.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Contextualized language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Provide a context for the use of the language through the use of pictures, scenarios, props, gestures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Meaningful and purposeful use of the language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Reduce anxiety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ELL students should be allowed to move into verbal production of their new language at a comfortable rate. Production of a language begins with receiving messages (processing and understanding) and building a strong listening vocabulary before moving on to language production.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This does not mean that ELLs not be expected to participate in classroom activities, but that classroom activities be structured in such a way that ELLs feel comfortable participating and free to practice their newly acquired language skills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Active involvement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Meaning exposure to language is not enough.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Students need many opportunities to engage in language interaction (solve problems or produce projects)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Authentic reasons to communicate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Supports refinement of their language production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Provides students with opportunities to realize their verbal communication is not always understood by others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This realization can help students move from the receptive, semantic processing (listening to understand) to expressive, syntactic processing (formation of words and sentences to communicate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If students are left to simply listen and observe without the opportunity or necessity to communicate they remain in the </a:t>
            </a:r>
            <a:r>
              <a:rPr lang="en-US" baseline="0" dirty="0" err="1" smtClean="0"/>
              <a:t>preproductive</a:t>
            </a:r>
            <a:r>
              <a:rPr lang="en-US" baseline="0" dirty="0" smtClean="0"/>
              <a:t> stage for an extended period of time. 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The structure of communicative classroom activities prevents this from happening. </a:t>
            </a:r>
          </a:p>
          <a:p>
            <a:pPr lvl="0"/>
            <a:endParaRPr lang="en-US" baseline="0" dirty="0" smtClean="0"/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r>
              <a:rPr lang="en-US" baseline="0" dirty="0" smtClean="0"/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8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77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91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13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88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6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Activation of prior knowledge helps to engage the learner, connect to what the student already knows, allows teachers to find out what learners know about topic and clear up misconceptions.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Helps to adjust instruction as needed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1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8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7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Double</a:t>
            </a:r>
            <a:r>
              <a:rPr lang="en-US" baseline="0" smtClean="0"/>
              <a:t> c</a:t>
            </a:r>
            <a:r>
              <a:rPr lang="en-US" smtClean="0"/>
              <a:t>lick </a:t>
            </a:r>
            <a:r>
              <a:rPr lang="en-US" dirty="0" smtClean="0"/>
              <a:t>to enable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1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A74B9-4A74-F845-BE0F-DDFB96EB60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0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7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2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6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1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0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0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3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3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4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1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hQvlq-mZtA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VuNTiqHys0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23703" y="205978"/>
            <a:ext cx="11115206" cy="317510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Reading-Writing Connection: </a:t>
            </a:r>
            <a:br>
              <a:rPr lang="en-US" sz="4400" dirty="0" smtClean="0"/>
            </a:br>
            <a:r>
              <a:rPr lang="en-US" sz="4400" dirty="0" smtClean="0"/>
              <a:t>Inquiry Learning and ELL Literacy</a:t>
            </a:r>
            <a:br>
              <a:rPr lang="en-US" sz="4400" dirty="0" smtClean="0"/>
            </a:br>
            <a:r>
              <a:rPr lang="en-US" sz="4400" dirty="0" smtClean="0"/>
              <a:t>Development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Andrea Cayson, Ph.D.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52" y="3426228"/>
            <a:ext cx="8147304" cy="6675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 One</a:t>
            </a:r>
            <a:endParaRPr lang="en-US" sz="2400" dirty="0"/>
          </a:p>
        </p:txBody>
      </p:sp>
      <p:pic>
        <p:nvPicPr>
          <p:cNvPr id="1028" name="Picture 4" descr="C:\Users\Pam\AppData\Local\Microsoft\Windows\Temporary Internet Files\Content.IE5\QKD5XIQW\MyBannerMaker_Banner_literacy[1]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75" y="3867463"/>
            <a:ext cx="2609537" cy="26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Building Background Knowledge</a:t>
            </a:r>
            <a:endParaRPr lang="en-US" sz="3600" b="1" i="1" dirty="0"/>
          </a:p>
        </p:txBody>
      </p:sp>
      <p:pic>
        <p:nvPicPr>
          <p:cNvPr id="5122" name="Picture 2" descr="Image result for KWL ch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83" y="1738859"/>
            <a:ext cx="6190434" cy="47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Building Background </a:t>
            </a:r>
            <a:r>
              <a:rPr lang="en-US" sz="3600" dirty="0" smtClean="0"/>
              <a:t>Knowledge</a:t>
            </a:r>
            <a:endParaRPr lang="en-US" sz="36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88" y="1667717"/>
            <a:ext cx="6601423" cy="48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68" y="0"/>
            <a:ext cx="9311768" cy="68329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3903" y="2098622"/>
            <a:ext cx="1633617" cy="1587790"/>
            <a:chOff x="1772404" y="3228184"/>
            <a:chExt cx="1319135" cy="1131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2404" y="3228184"/>
              <a:ext cx="1173324" cy="11319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72404" y="3474141"/>
              <a:ext cx="1319135" cy="40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</a:t>
              </a:r>
            </a:p>
            <a:p>
              <a:r>
                <a:rPr lang="en-US" dirty="0" smtClean="0">
                  <a:latin typeface="Comic Sans MS" panose="030F0702030302020204" pitchFamily="66" charset="0"/>
                </a:rPr>
                <a:t>are tiny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7808" y="3611460"/>
            <a:ext cx="1396583" cy="1361195"/>
            <a:chOff x="527808" y="3611460"/>
            <a:chExt cx="1396583" cy="13611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08" y="3611460"/>
              <a:ext cx="1379426" cy="13611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7808" y="3896275"/>
              <a:ext cx="1396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are green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7808" y="5019213"/>
            <a:ext cx="1705726" cy="1450289"/>
            <a:chOff x="527808" y="5019213"/>
            <a:chExt cx="1705726" cy="14502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08" y="5019213"/>
              <a:ext cx="1469712" cy="145028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7808" y="5193599"/>
              <a:ext cx="17057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have moist skin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6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68" y="0"/>
            <a:ext cx="9311768" cy="68329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3903" y="2098622"/>
            <a:ext cx="1633617" cy="1587790"/>
            <a:chOff x="1772404" y="3228184"/>
            <a:chExt cx="1319135" cy="1131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2404" y="3228184"/>
              <a:ext cx="1173324" cy="11319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72404" y="3474141"/>
              <a:ext cx="1319135" cy="40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</a:t>
              </a:r>
            </a:p>
            <a:p>
              <a:r>
                <a:rPr lang="en-US" dirty="0" smtClean="0">
                  <a:latin typeface="Comic Sans MS" panose="030F0702030302020204" pitchFamily="66" charset="0"/>
                </a:rPr>
                <a:t>are tiny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3032" y="2325217"/>
            <a:ext cx="1396583" cy="1361195"/>
            <a:chOff x="527808" y="3611460"/>
            <a:chExt cx="1396583" cy="13611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08" y="3611460"/>
              <a:ext cx="1379426" cy="13611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7808" y="3896275"/>
              <a:ext cx="1396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are green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7808" y="5019213"/>
            <a:ext cx="1705726" cy="1450289"/>
            <a:chOff x="527808" y="5019213"/>
            <a:chExt cx="1705726" cy="14502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08" y="5019213"/>
              <a:ext cx="1469712" cy="145028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7808" y="5193599"/>
              <a:ext cx="17057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have moist skin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90187" y="2258972"/>
            <a:ext cx="1595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They can be blue or orange. Some </a:t>
            </a:r>
            <a:r>
              <a:rPr lang="en-US" dirty="0">
                <a:latin typeface="Comic Sans MS" panose="030F0702030302020204" pitchFamily="66" charset="0"/>
              </a:rPr>
              <a:t>have red stripes or pink bellies </a:t>
            </a:r>
          </a:p>
        </p:txBody>
      </p:sp>
    </p:spTree>
    <p:extLst>
      <p:ext uri="{BB962C8B-B14F-4D97-AF65-F5344CB8AC3E}">
        <p14:creationId xmlns:p14="http://schemas.microsoft.com/office/powerpoint/2010/main" val="18769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68" y="0"/>
            <a:ext cx="9311768" cy="68329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19135" y="4708654"/>
            <a:ext cx="1633617" cy="1587790"/>
            <a:chOff x="1772404" y="3228184"/>
            <a:chExt cx="1319135" cy="1131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2404" y="3228184"/>
              <a:ext cx="1173324" cy="11319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72404" y="3474141"/>
              <a:ext cx="1319135" cy="40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</a:t>
              </a:r>
            </a:p>
            <a:p>
              <a:r>
                <a:rPr lang="en-US" dirty="0" smtClean="0">
                  <a:latin typeface="Comic Sans MS" panose="030F0702030302020204" pitchFamily="66" charset="0"/>
                </a:rPr>
                <a:t>are tiny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3032" y="2325217"/>
            <a:ext cx="1396583" cy="1361195"/>
            <a:chOff x="527808" y="3611460"/>
            <a:chExt cx="1396583" cy="13611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08" y="3611460"/>
              <a:ext cx="1379426" cy="13611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7808" y="3896275"/>
              <a:ext cx="1396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are green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7808" y="5019213"/>
            <a:ext cx="1705726" cy="1450289"/>
            <a:chOff x="527808" y="5019213"/>
            <a:chExt cx="1705726" cy="14502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08" y="5019213"/>
              <a:ext cx="1469712" cy="145028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7808" y="5193599"/>
              <a:ext cx="17057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have moist skin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90187" y="2258972"/>
            <a:ext cx="1595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They can be blue or orange. Some </a:t>
            </a:r>
            <a:r>
              <a:rPr lang="en-US" dirty="0">
                <a:latin typeface="Comic Sans MS" panose="030F0702030302020204" pitchFamily="66" charset="0"/>
              </a:rPr>
              <a:t>have red stripes or pink bellies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2752" y="4482059"/>
            <a:ext cx="1532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Tree frogs can be as small as your thumb or as big as a kitten.</a:t>
            </a:r>
          </a:p>
        </p:txBody>
      </p:sp>
    </p:spTree>
    <p:extLst>
      <p:ext uri="{BB962C8B-B14F-4D97-AF65-F5344CB8AC3E}">
        <p14:creationId xmlns:p14="http://schemas.microsoft.com/office/powerpoint/2010/main" val="39741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68" y="0"/>
            <a:ext cx="9311768" cy="68329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19135" y="4708654"/>
            <a:ext cx="1633617" cy="1587790"/>
            <a:chOff x="1772404" y="3228184"/>
            <a:chExt cx="1319135" cy="1131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2404" y="3228184"/>
              <a:ext cx="1173324" cy="11319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72404" y="3474141"/>
              <a:ext cx="1319135" cy="40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</a:t>
              </a:r>
            </a:p>
            <a:p>
              <a:r>
                <a:rPr lang="en-US" dirty="0" smtClean="0">
                  <a:latin typeface="Comic Sans MS" panose="030F0702030302020204" pitchFamily="66" charset="0"/>
                </a:rPr>
                <a:t>are tiny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3032" y="2325217"/>
            <a:ext cx="1396583" cy="1361195"/>
            <a:chOff x="527808" y="3611460"/>
            <a:chExt cx="1396583" cy="13611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08" y="3611460"/>
              <a:ext cx="1379426" cy="13611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7808" y="3896275"/>
              <a:ext cx="1396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are green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13409" y="2360713"/>
            <a:ext cx="1705726" cy="1450289"/>
            <a:chOff x="527808" y="5019213"/>
            <a:chExt cx="1705726" cy="14502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08" y="5019213"/>
              <a:ext cx="1469712" cy="145028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7808" y="5193599"/>
              <a:ext cx="17057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have moist skin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90187" y="2258972"/>
            <a:ext cx="1595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They can be blue or orange. Some </a:t>
            </a:r>
            <a:r>
              <a:rPr lang="en-US" dirty="0">
                <a:latin typeface="Comic Sans MS" panose="030F0702030302020204" pitchFamily="66" charset="0"/>
              </a:rPr>
              <a:t>have red stripes or pink bellies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2752" y="4482059"/>
            <a:ext cx="1532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Tree frogs can be as small as your thumb or as big as a kitten.</a:t>
            </a:r>
          </a:p>
        </p:txBody>
      </p:sp>
    </p:spTree>
    <p:extLst>
      <p:ext uri="{BB962C8B-B14F-4D97-AF65-F5344CB8AC3E}">
        <p14:creationId xmlns:p14="http://schemas.microsoft.com/office/powerpoint/2010/main" val="25341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68" y="0"/>
            <a:ext cx="9311768" cy="68329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19135" y="4708654"/>
            <a:ext cx="1633617" cy="1587790"/>
            <a:chOff x="1772404" y="3228184"/>
            <a:chExt cx="1319135" cy="1131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2404" y="3228184"/>
              <a:ext cx="1173324" cy="11319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72404" y="3474141"/>
              <a:ext cx="1319135" cy="40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</a:t>
              </a:r>
            </a:p>
            <a:p>
              <a:r>
                <a:rPr lang="en-US" dirty="0" smtClean="0">
                  <a:latin typeface="Comic Sans MS" panose="030F0702030302020204" pitchFamily="66" charset="0"/>
                </a:rPr>
                <a:t>are tiny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3032" y="2325217"/>
            <a:ext cx="1396583" cy="1361195"/>
            <a:chOff x="527808" y="3611460"/>
            <a:chExt cx="1396583" cy="13611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08" y="3611460"/>
              <a:ext cx="1379426" cy="13611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7808" y="3896275"/>
              <a:ext cx="1396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are green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13409" y="2360713"/>
            <a:ext cx="1705726" cy="1450289"/>
            <a:chOff x="527808" y="5019213"/>
            <a:chExt cx="1705726" cy="14502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08" y="5019213"/>
              <a:ext cx="1469712" cy="145028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7808" y="5193599"/>
              <a:ext cx="17057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Tree frogs have moist skin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90187" y="2258972"/>
            <a:ext cx="1595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They can be blue or orange. Some </a:t>
            </a:r>
            <a:r>
              <a:rPr lang="en-US" dirty="0">
                <a:latin typeface="Comic Sans MS" panose="030F0702030302020204" pitchFamily="66" charset="0"/>
              </a:rPr>
              <a:t>have red stripes or pink bellies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52752" y="4482059"/>
            <a:ext cx="1532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Tree frogs can be as small as your thumb or as big as a kitten.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8476" y="2279726"/>
            <a:ext cx="1514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Do tree frogs live in the USA?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Are tree frogs poisonous?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in ELL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147051" cy="3595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Instruction should include…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</a:t>
            </a:r>
            <a:r>
              <a:rPr lang="en-US" sz="2400" dirty="0" smtClean="0"/>
              <a:t>ctivating </a:t>
            </a:r>
            <a:r>
              <a:rPr lang="en-US" sz="2400" i="1" dirty="0" smtClean="0"/>
              <a:t>prior</a:t>
            </a:r>
            <a:r>
              <a:rPr lang="en-US" sz="2400" dirty="0" smtClean="0"/>
              <a:t> knowledge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building</a:t>
            </a:r>
            <a:r>
              <a:rPr lang="en-US" sz="2400" i="1" dirty="0" smtClean="0"/>
              <a:t> background knowledge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smtClean="0"/>
              <a:t>comprehensible input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</a:t>
            </a:r>
            <a:r>
              <a:rPr lang="en-US" sz="2400" dirty="0" smtClean="0"/>
              <a:t>ncreased </a:t>
            </a:r>
            <a:r>
              <a:rPr lang="en-US" sz="2400" i="1" dirty="0" smtClean="0"/>
              <a:t>verbal interaction </a:t>
            </a:r>
            <a:r>
              <a:rPr lang="en-US" sz="2400" dirty="0" smtClean="0"/>
              <a:t>during classroom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c</a:t>
            </a:r>
            <a:r>
              <a:rPr lang="en-US" sz="2400" i="1" dirty="0" smtClean="0"/>
              <a:t>ontextualized language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</a:t>
            </a:r>
            <a:r>
              <a:rPr lang="en-US" sz="2400" dirty="0" smtClean="0"/>
              <a:t>trategies and grouping techniques that </a:t>
            </a:r>
            <a:r>
              <a:rPr lang="en-US" sz="2400" i="1" dirty="0" smtClean="0"/>
              <a:t>reduce anxiety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</a:t>
            </a:r>
            <a:r>
              <a:rPr lang="en-US" sz="2400" dirty="0" smtClean="0"/>
              <a:t>ctivities that promote </a:t>
            </a:r>
            <a:r>
              <a:rPr lang="en-US" sz="2400" i="1" dirty="0" smtClean="0"/>
              <a:t>active involvement </a:t>
            </a:r>
            <a:r>
              <a:rPr lang="en-US" sz="2400" dirty="0" smtClean="0"/>
              <a:t>of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Activating prior knowledge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454983" y="1434249"/>
            <a:ext cx="7720871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28650" y="1351147"/>
            <a:ext cx="4041775" cy="3951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Semantic </a:t>
            </a:r>
            <a:r>
              <a:rPr lang="en-US" sz="2400" dirty="0"/>
              <a:t>Mapping</a:t>
            </a:r>
          </a:p>
          <a:p>
            <a:pPr lvl="1"/>
            <a:r>
              <a:rPr lang="en-US" sz="2400" dirty="0"/>
              <a:t>K-W-L Chart</a:t>
            </a:r>
          </a:p>
          <a:p>
            <a:pPr lvl="1"/>
            <a:r>
              <a:rPr lang="en-US" sz="2400" dirty="0"/>
              <a:t>Word Splash</a:t>
            </a:r>
          </a:p>
          <a:p>
            <a:pPr lvl="1"/>
            <a:r>
              <a:rPr lang="en-US" sz="2400" dirty="0"/>
              <a:t>Corners</a:t>
            </a:r>
          </a:p>
          <a:p>
            <a:pPr lvl="1"/>
            <a:r>
              <a:rPr lang="en-US" sz="2400" dirty="0"/>
              <a:t>Carousel Brainstorming</a:t>
            </a:r>
          </a:p>
          <a:p>
            <a:endParaRPr lang="en-US" dirty="0"/>
          </a:p>
        </p:txBody>
      </p:sp>
      <p:pic>
        <p:nvPicPr>
          <p:cNvPr id="5" name="Picture 2" descr="http://1.bp.blogspot.com/-bQm_SCvA9iw/UO9lpopE99I/AAAAAAAADS4/ij6rWod6oas/s1600/Screen+Shot+2013-01-10+at+8.01.01+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160" y="3659272"/>
            <a:ext cx="2455170" cy="306467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t="12009" r="1990" b="4514"/>
          <a:stretch/>
        </p:blipFill>
        <p:spPr>
          <a:xfrm>
            <a:off x="5209375" y="0"/>
            <a:ext cx="3140146" cy="3326791"/>
          </a:xfrm>
          <a:prstGeom prst="rect">
            <a:avLst/>
          </a:prstGeom>
          <a:ln>
            <a:noFill/>
          </a:ln>
        </p:spPr>
      </p:pic>
      <p:pic>
        <p:nvPicPr>
          <p:cNvPr id="6" name="Picture 4" descr="http://powerss.ism-online.org/files/2012/03/fairytale-word-spla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419" y="3562328"/>
            <a:ext cx="4374751" cy="3258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92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Background Knowledge</a:t>
            </a:r>
            <a:endParaRPr lang="en-US" dirty="0"/>
          </a:p>
        </p:txBody>
      </p:sp>
      <p:pic>
        <p:nvPicPr>
          <p:cNvPr id="1032" name="Picture 8" descr="Image result for book little beauty by anthony brow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20" y="1903751"/>
            <a:ext cx="3988559" cy="39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rillas in the wil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" y="2332387"/>
            <a:ext cx="3254537" cy="20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gorillas in the wild"/>
          <p:cNvSpPr>
            <a:spLocks noChangeAspect="1" noChangeArrowheads="1"/>
          </p:cNvSpPr>
          <p:nvPr/>
        </p:nvSpPr>
        <p:spPr bwMode="auto">
          <a:xfrm>
            <a:off x="5567025" y="3198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gorillas in the w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69" y="1726729"/>
            <a:ext cx="5334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gorillas in the wil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" y="4817343"/>
            <a:ext cx="3185811" cy="19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gorillas in the wil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3162299" cy="21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7089" y="529257"/>
            <a:ext cx="470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Gorillas live in the wild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orillas in a zo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9" y="0"/>
            <a:ext cx="3621946" cy="26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Image result for gorillas in a z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80" y="-5811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zookeeper with gorilla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95778"/>
            <a:ext cx="3343701" cy="222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zookee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00" y="51149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zookee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06" y="3200399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3161" y="2803161"/>
            <a:ext cx="29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Gorillas live in zoos.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90416" y="4068673"/>
            <a:ext cx="214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Zookeepers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60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hQvlq-mZt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9508" y="746698"/>
            <a:ext cx="7786558" cy="4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VuNTiqHys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0436" y="1189759"/>
            <a:ext cx="7832438" cy="4405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2618" y="5788187"/>
            <a:ext cx="282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click to enable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king ko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4434"/>
            <a:ext cx="4146602" cy="22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king ko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03" y="390070"/>
            <a:ext cx="4079912" cy="61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cenes from the original king ko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1" y="3400016"/>
            <a:ext cx="3784183" cy="21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591</Words>
  <Application>Microsoft Office PowerPoint</Application>
  <PresentationFormat>On-screen Show (4:3)</PresentationFormat>
  <Paragraphs>96</Paragraphs>
  <Slides>16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Reading-Writing Connection:  Inquiry Learning and ELL Literacy Development  Andrea Cayson, Ph.D.</vt:lpstr>
      <vt:lpstr>Best Practices in ELL Instruction</vt:lpstr>
      <vt:lpstr>Activating prior knowledge</vt:lpstr>
      <vt:lpstr>Building Background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Background Knowledge</vt:lpstr>
      <vt:lpstr>Building Background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Metacognition for Students who are English Language Learners Through the Use of Wordless Picture Books</dc:title>
  <dc:creator>Andrea Cayson</dc:creator>
  <cp:lastModifiedBy>Pam</cp:lastModifiedBy>
  <cp:revision>42</cp:revision>
  <cp:lastPrinted>2016-10-21T20:36:18Z</cp:lastPrinted>
  <dcterms:created xsi:type="dcterms:W3CDTF">2015-03-23T23:54:31Z</dcterms:created>
  <dcterms:modified xsi:type="dcterms:W3CDTF">2017-06-01T01:47:59Z</dcterms:modified>
</cp:coreProperties>
</file>