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ABE3C1-DBE1-495D-B57B-2849774B866A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77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2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78E61D-D431-422C-9764-11DAFE33AB63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2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1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0578ACC-22D6-47C1-A373-4FD133E34F3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12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390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2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907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31444B-B92B-4E27-8C94-BB93EAF5CB18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9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13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572" y="759655"/>
            <a:ext cx="10883705" cy="17584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Recognizing Difficulties of English Pronunciation and How to Teach Them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0587" y="3576450"/>
            <a:ext cx="6831673" cy="108623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Gabrielle Martineau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175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go to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Eliciting Sounds Techniques and Strategies for Clinicians</a:t>
            </a:r>
          </a:p>
          <a:p>
            <a:pPr lvl="1"/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Edition</a:t>
            </a:r>
          </a:p>
          <a:p>
            <a:pPr lvl="1"/>
            <a:r>
              <a:rPr lang="en-US" sz="2800" dirty="0"/>
              <a:t>Wayne A. Secord, Suzanne E. Boyce, JoAnn S. Donohue, Robert A. Fox &amp; Richard E. </a:t>
            </a:r>
            <a:r>
              <a:rPr lang="en-US" sz="2800" dirty="0" smtClean="0"/>
              <a:t>Shine</a:t>
            </a:r>
            <a:endParaRPr lang="en-US" sz="2800" dirty="0"/>
          </a:p>
          <a:p>
            <a:r>
              <a:rPr lang="en-US" sz="2800" dirty="0" smtClean="0"/>
              <a:t>Teaching American English Pronunciation</a:t>
            </a:r>
          </a:p>
          <a:p>
            <a:pPr lvl="1"/>
            <a:r>
              <a:rPr lang="en-US" sz="2800" dirty="0" smtClean="0"/>
              <a:t>Peter Avery &amp; Susan Ehrlich</a:t>
            </a:r>
          </a:p>
        </p:txBody>
      </p:sp>
    </p:spTree>
    <p:extLst>
      <p:ext uri="{BB962C8B-B14F-4D97-AF65-F5344CB8AC3E}">
        <p14:creationId xmlns:p14="http://schemas.microsoft.com/office/powerpoint/2010/main" val="22666294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Gabrielle Martineau</a:t>
            </a:r>
          </a:p>
          <a:p>
            <a:r>
              <a:rPr lang="en-US" sz="2800" dirty="0" smtClean="0"/>
              <a:t>Gabrielle.martineau@maine.edu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4826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Speak louder</a:t>
            </a:r>
          </a:p>
          <a:p>
            <a:r>
              <a:rPr lang="en-US" sz="2800" dirty="0" smtClean="0"/>
              <a:t>“Just watch me”</a:t>
            </a:r>
          </a:p>
          <a:p>
            <a:r>
              <a:rPr lang="en-US" sz="2800" dirty="0" smtClean="0"/>
              <a:t>“Practice in front of the mirror”</a:t>
            </a:r>
          </a:p>
          <a:p>
            <a:r>
              <a:rPr lang="en-US" sz="2800" dirty="0" smtClean="0"/>
              <a:t>“Watch YouTube videos”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2889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we should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 paper for /p/ and /b/</a:t>
            </a:r>
          </a:p>
          <a:p>
            <a:r>
              <a:rPr lang="en-US" sz="2800" dirty="0" smtClean="0"/>
              <a:t>Fingers on the throat for /f/ and /v/</a:t>
            </a:r>
          </a:p>
          <a:p>
            <a:r>
              <a:rPr lang="en-US" sz="2800" dirty="0" smtClean="0"/>
              <a:t>Puppets/molds for /l/ and /r/</a:t>
            </a:r>
          </a:p>
        </p:txBody>
      </p:sp>
    </p:spTree>
    <p:extLst>
      <p:ext uri="{BB962C8B-B14F-4D97-AF65-F5344CB8AC3E}">
        <p14:creationId xmlns:p14="http://schemas.microsoft.com/office/powerpoint/2010/main" val="692258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Arabic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/p/ and /b/</a:t>
            </a:r>
          </a:p>
          <a:p>
            <a:r>
              <a:rPr lang="en-US" sz="2800" dirty="0" smtClean="0"/>
              <a:t>Cannot hear the difference </a:t>
            </a:r>
          </a:p>
          <a:p>
            <a:r>
              <a:rPr lang="en-US" sz="2800" dirty="0" smtClean="0"/>
              <a:t>Lips/Air</a:t>
            </a:r>
          </a:p>
          <a:p>
            <a:r>
              <a:rPr lang="en-US" sz="2800" dirty="0" smtClean="0"/>
              <a:t>Review all vowel sounds</a:t>
            </a:r>
          </a:p>
          <a:p>
            <a:r>
              <a:rPr lang="en-US" sz="2800" dirty="0" smtClean="0"/>
              <a:t>/k/ combined with /p/ such as backpack</a:t>
            </a:r>
          </a:p>
        </p:txBody>
      </p:sp>
    </p:spTree>
    <p:extLst>
      <p:ext uri="{BB962C8B-B14F-4D97-AF65-F5344CB8AC3E}">
        <p14:creationId xmlns:p14="http://schemas.microsoft.com/office/powerpoint/2010/main" val="1204515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/l/ and /r/ </a:t>
            </a:r>
          </a:p>
          <a:p>
            <a:r>
              <a:rPr lang="en-US" sz="2800" dirty="0" smtClean="0"/>
              <a:t>Cannot hear the difference</a:t>
            </a:r>
          </a:p>
          <a:p>
            <a:r>
              <a:rPr lang="en-US" sz="2800" dirty="0" smtClean="0"/>
              <a:t>Difficulty with tongue positioning</a:t>
            </a:r>
          </a:p>
          <a:p>
            <a:r>
              <a:rPr lang="en-US" sz="2800" dirty="0" smtClean="0"/>
              <a:t>Show using puppet that the tongue will curl downward or upward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15980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/r/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677504"/>
          </a:xfrm>
        </p:spPr>
        <p:txBody>
          <a:bodyPr/>
          <a:lstStyle/>
          <a:p>
            <a:r>
              <a:rPr lang="en-US" sz="2800" dirty="0" smtClean="0"/>
              <a:t>Have the students bite the sides of their tongues so they can be more aware of where they are</a:t>
            </a:r>
          </a:p>
          <a:p>
            <a:r>
              <a:rPr lang="en-US" sz="2800" dirty="0" smtClean="0"/>
              <a:t>Anchor the tongue on their top back molars</a:t>
            </a:r>
          </a:p>
          <a:p>
            <a:pPr lvl="1"/>
            <a:r>
              <a:rPr lang="en-US" sz="2800" dirty="0" smtClean="0"/>
              <a:t>When </a:t>
            </a:r>
            <a:r>
              <a:rPr lang="en-US" sz="2800" dirty="0"/>
              <a:t>doing the /l/ sound the tongue will have to move from the </a:t>
            </a:r>
            <a:r>
              <a:rPr lang="en-US" sz="2800" dirty="0" smtClean="0"/>
              <a:t>molars</a:t>
            </a:r>
          </a:p>
          <a:p>
            <a:r>
              <a:rPr lang="en-US" sz="2800" dirty="0" smtClean="0"/>
              <a:t>This can also be used for the r-colored words such as </a:t>
            </a:r>
            <a:r>
              <a:rPr lang="en-US" sz="2800" dirty="0" smtClean="0"/>
              <a:t>sistER</a:t>
            </a:r>
            <a:r>
              <a:rPr lang="en-US" sz="2800" dirty="0" smtClean="0"/>
              <a:t>, </a:t>
            </a:r>
            <a:r>
              <a:rPr lang="en-US" sz="2800" dirty="0" smtClean="0"/>
              <a:t>fIRst</a:t>
            </a:r>
            <a:r>
              <a:rPr lang="en-US" sz="2800" dirty="0" smtClean="0"/>
              <a:t> &amp; </a:t>
            </a:r>
            <a:r>
              <a:rPr lang="en-US" sz="2800" dirty="0" smtClean="0"/>
              <a:t>lEARn</a:t>
            </a:r>
            <a:r>
              <a:rPr lang="en-US" sz="2800" dirty="0" smtClean="0"/>
              <a:t> </a:t>
            </a:r>
          </a:p>
          <a:p>
            <a:pPr marL="3240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385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75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/l/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Tip of tongue is on ridge of teeth</a:t>
            </a:r>
          </a:p>
          <a:p>
            <a:r>
              <a:rPr lang="en-US" sz="2800" dirty="0" smtClean="0"/>
              <a:t>Sides of tongue should not touch teeth</a:t>
            </a:r>
          </a:p>
          <a:p>
            <a:r>
              <a:rPr lang="en-US" sz="2800" dirty="0" smtClean="0"/>
              <a:t>Rounded /</a:t>
            </a:r>
            <a:r>
              <a:rPr lang="en-US" sz="2800" dirty="0" smtClean="0"/>
              <a:t>lw</a:t>
            </a:r>
            <a:r>
              <a:rPr lang="en-US" sz="2800" dirty="0" smtClean="0"/>
              <a:t>/ should have rounded lips (Look)</a:t>
            </a:r>
          </a:p>
          <a:p>
            <a:r>
              <a:rPr lang="en-US" sz="2800" dirty="0" smtClean="0"/>
              <a:t>Unrounded /l/ should have pursed lips (like)</a:t>
            </a:r>
          </a:p>
          <a:p>
            <a:r>
              <a:rPr lang="en-US" sz="2800" dirty="0" smtClean="0"/>
              <a:t>Voiceless /l/ should have relaxed lips (please)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734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for /l/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Ask the student to feel the bump behind their teeth </a:t>
            </a:r>
          </a:p>
          <a:p>
            <a:r>
              <a:rPr lang="en-US" sz="2800" dirty="0"/>
              <a:t>Feel tongue as it moves</a:t>
            </a:r>
          </a:p>
          <a:p>
            <a:r>
              <a:rPr lang="en-US" sz="2800" dirty="0" smtClean="0"/>
              <a:t>Use a ribbon</a:t>
            </a:r>
          </a:p>
          <a:p>
            <a:pPr lvl="1"/>
            <a:r>
              <a:rPr lang="en-US" sz="2800" dirty="0" smtClean="0"/>
              <a:t>Have the student put a ribbon on their tongue. When the student puts their tongue to their teeth have them pull on the ends of the ribbon to allow airflow.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18789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they hear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students may be able to make to make the noise only once in a while</a:t>
            </a:r>
          </a:p>
          <a:p>
            <a:r>
              <a:rPr lang="en-US" sz="2800" dirty="0" smtClean="0"/>
              <a:t>They may switch back and forth between the two sounds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110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99</TotalTime>
  <Words>381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Gill Sans MT</vt:lpstr>
      <vt:lpstr>Wingdings 2</vt:lpstr>
      <vt:lpstr>Dividend</vt:lpstr>
      <vt:lpstr>Recognizing Difficulties of English Pronunciation and How to Teach Them</vt:lpstr>
      <vt:lpstr>What do we do?</vt:lpstr>
      <vt:lpstr>Things we should do</vt:lpstr>
      <vt:lpstr>Arabic Speakers</vt:lpstr>
      <vt:lpstr>Asian Speakers</vt:lpstr>
      <vt:lpstr>/r/ TIPS</vt:lpstr>
      <vt:lpstr>/l/ Tips</vt:lpstr>
      <vt:lpstr>Tests for /l/</vt:lpstr>
      <vt:lpstr>Do they hear it?</vt:lpstr>
      <vt:lpstr>My go to resources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Difficulties of English Pronunciation and How to Teach Them</dc:title>
  <dc:creator>gabrielle martineau</dc:creator>
  <cp:lastModifiedBy>gabrielle martineau</cp:lastModifiedBy>
  <cp:revision>11</cp:revision>
  <dcterms:created xsi:type="dcterms:W3CDTF">2017-06-01T00:12:44Z</dcterms:created>
  <dcterms:modified xsi:type="dcterms:W3CDTF">2017-06-01T01:51:55Z</dcterms:modified>
</cp:coreProperties>
</file>