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0" r:id="rId1"/>
  </p:sldMasterIdLst>
  <p:sldIdLst>
    <p:sldId id="256" r:id="rId2"/>
    <p:sldId id="272" r:id="rId3"/>
    <p:sldId id="257" r:id="rId4"/>
    <p:sldId id="273" r:id="rId5"/>
    <p:sldId id="258" r:id="rId6"/>
    <p:sldId id="259" r:id="rId7"/>
    <p:sldId id="262" r:id="rId8"/>
    <p:sldId id="265" r:id="rId9"/>
    <p:sldId id="263" r:id="rId10"/>
    <p:sldId id="264" r:id="rId11"/>
    <p:sldId id="267" r:id="rId12"/>
    <p:sldId id="268" r:id="rId13"/>
    <p:sldId id="274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5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752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56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8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42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871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19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51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289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28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14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4836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ia.edu/massachusetts-international-academy/2277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400" dirty="0" smtClean="0"/>
              <a:t>Designing </a:t>
            </a:r>
            <a:r>
              <a:rPr lang="en-US" sz="4400" dirty="0"/>
              <a:t>Hybrid Courses for </a:t>
            </a:r>
            <a:r>
              <a:rPr lang="en-US" sz="4400" dirty="0" smtClean="0"/>
              <a:t>ESL Students for Intensive </a:t>
            </a:r>
            <a:r>
              <a:rPr lang="en-US" sz="4400" dirty="0"/>
              <a:t>English Programs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65938"/>
            <a:ext cx="7315200" cy="136343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400" dirty="0" smtClean="0"/>
              <a:t>Presenter: </a:t>
            </a:r>
            <a:r>
              <a:rPr lang="en-US" sz="2400" dirty="0" err="1" smtClean="0"/>
              <a:t>Judithann</a:t>
            </a:r>
            <a:r>
              <a:rPr lang="en-US" sz="2400" dirty="0" smtClean="0"/>
              <a:t> </a:t>
            </a:r>
            <a:r>
              <a:rPr lang="en-US" sz="2400" dirty="0" err="1" smtClean="0"/>
              <a:t>Walz</a:t>
            </a:r>
            <a:endParaRPr lang="en-US" sz="2400" dirty="0" smtClean="0"/>
          </a:p>
          <a:p>
            <a:r>
              <a:rPr lang="en-US" sz="2400" dirty="0" smtClean="0"/>
              <a:t>June 2, 2017</a:t>
            </a:r>
            <a:endParaRPr lang="en-US" sz="2400" dirty="0"/>
          </a:p>
        </p:txBody>
      </p:sp>
      <p:pic>
        <p:nvPicPr>
          <p:cNvPr id="4" name="Picture Placeholder 5"/>
          <p:cNvPicPr>
            <a:picLocks noChangeAspect="1"/>
          </p:cNvPicPr>
          <p:nvPr/>
        </p:nvPicPr>
        <p:blipFill>
          <a:blip r:embed="rId2"/>
          <a:srcRect l="3199" r="3199"/>
          <a:stretch>
            <a:fillRect/>
          </a:stretch>
        </p:blipFill>
        <p:spPr>
          <a:xfrm>
            <a:off x="9234152" y="1627649"/>
            <a:ext cx="2957848" cy="342000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9029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dirty="0" smtClean="0"/>
              <a:t>Best Practices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5205" y="1472753"/>
            <a:ext cx="7315200" cy="512064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800" dirty="0" smtClean="0"/>
              <a:t>Provide in-class orientation</a:t>
            </a:r>
          </a:p>
          <a:p>
            <a:r>
              <a:rPr lang="en-US" sz="2800" dirty="0" smtClean="0"/>
              <a:t>Clearly state </a:t>
            </a:r>
            <a:r>
              <a:rPr lang="en-US" sz="2800" u="sng" dirty="0" smtClean="0"/>
              <a:t>all</a:t>
            </a:r>
            <a:r>
              <a:rPr lang="en-US" sz="2800" dirty="0" smtClean="0"/>
              <a:t> the information the student will need</a:t>
            </a:r>
          </a:p>
          <a:p>
            <a:r>
              <a:rPr lang="en-US" sz="2800" dirty="0" smtClean="0"/>
              <a:t>Make course expectations explicit and available</a:t>
            </a:r>
          </a:p>
          <a:p>
            <a:r>
              <a:rPr lang="en-US" sz="2800" dirty="0"/>
              <a:t>Clearly present </a:t>
            </a:r>
            <a:r>
              <a:rPr lang="en-US" sz="2800" dirty="0" smtClean="0"/>
              <a:t>weekly schedules </a:t>
            </a:r>
            <a:r>
              <a:rPr lang="en-US" sz="2800" dirty="0"/>
              <a:t>of in-class and online </a:t>
            </a:r>
            <a:r>
              <a:rPr lang="en-US" sz="2800" dirty="0" smtClean="0"/>
              <a:t>work</a:t>
            </a:r>
          </a:p>
          <a:p>
            <a:r>
              <a:rPr lang="en-US" sz="2800" dirty="0"/>
              <a:t>Provide online and in-class </a:t>
            </a:r>
            <a:r>
              <a:rPr lang="en-US" sz="2800" dirty="0" smtClean="0"/>
              <a:t>feedback</a:t>
            </a:r>
          </a:p>
          <a:p>
            <a:r>
              <a:rPr lang="en-US" sz="2800" dirty="0"/>
              <a:t>Ticket-out-the-door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043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400" dirty="0" smtClean="0"/>
              <a:t>Conclusion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336" y="2165683"/>
            <a:ext cx="7502777" cy="442762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How will  you design a hybrid course</a:t>
            </a:r>
            <a:r>
              <a:rPr lang="en-US" sz="3000" dirty="0" smtClean="0"/>
              <a:t>?</a:t>
            </a:r>
            <a:endParaRPr lang="en-US" sz="3000" dirty="0" smtClean="0"/>
          </a:p>
          <a:p>
            <a:pPr lvl="1">
              <a:lnSpc>
                <a:spcPct val="110000"/>
              </a:lnSpc>
            </a:pPr>
            <a:r>
              <a:rPr lang="en-US" sz="3000" dirty="0" smtClean="0"/>
              <a:t>Ask the questions</a:t>
            </a:r>
          </a:p>
          <a:p>
            <a:pPr lvl="1">
              <a:lnSpc>
                <a:spcPct val="110000"/>
              </a:lnSpc>
            </a:pPr>
            <a:r>
              <a:rPr lang="en-US" sz="3000" dirty="0" smtClean="0"/>
              <a:t>Choose the </a:t>
            </a:r>
            <a:r>
              <a:rPr lang="en-US" sz="3000" dirty="0" smtClean="0"/>
              <a:t>objectives</a:t>
            </a:r>
            <a:endParaRPr lang="en-US" sz="3000" dirty="0" smtClean="0"/>
          </a:p>
          <a:p>
            <a:pPr lvl="1">
              <a:lnSpc>
                <a:spcPct val="110000"/>
              </a:lnSpc>
            </a:pPr>
            <a:r>
              <a:rPr lang="en-US" sz="3000" dirty="0" smtClean="0"/>
              <a:t>Develop the activities/assessments</a:t>
            </a:r>
          </a:p>
          <a:p>
            <a:pPr lvl="1">
              <a:lnSpc>
                <a:spcPct val="110000"/>
              </a:lnSpc>
            </a:pPr>
            <a:r>
              <a:rPr lang="en-US" sz="3000" dirty="0" smtClean="0"/>
              <a:t>Orientate the students</a:t>
            </a:r>
          </a:p>
          <a:p>
            <a:pPr lvl="1">
              <a:lnSpc>
                <a:spcPct val="110000"/>
              </a:lnSpc>
            </a:pPr>
            <a:r>
              <a:rPr lang="en-US" sz="3000" dirty="0" smtClean="0"/>
              <a:t>Anticipate challenges</a:t>
            </a:r>
          </a:p>
          <a:p>
            <a:pPr lvl="1">
              <a:lnSpc>
                <a:spcPct val="110000"/>
              </a:lnSpc>
            </a:pPr>
            <a:r>
              <a:rPr lang="en-US" sz="3000" dirty="0" smtClean="0"/>
              <a:t>Create back-up plans</a:t>
            </a:r>
          </a:p>
          <a:p>
            <a:pPr lvl="1">
              <a:lnSpc>
                <a:spcPct val="110000"/>
              </a:lnSpc>
            </a:pPr>
            <a:r>
              <a:rPr lang="en-US" sz="3000" dirty="0" smtClean="0"/>
              <a:t>Clearly state expectations</a:t>
            </a:r>
          </a:p>
          <a:p>
            <a:pPr lvl="1"/>
            <a:endParaRPr lang="en-US" sz="2600" dirty="0" smtClean="0"/>
          </a:p>
          <a:p>
            <a:pPr lvl="1"/>
            <a:endParaRPr lang="en-US" sz="2600" dirty="0" smtClean="0"/>
          </a:p>
          <a:p>
            <a:pPr lvl="1"/>
            <a:endParaRPr lang="en-US" sz="2600" dirty="0" smtClean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4654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dirty="0" smtClean="0"/>
              <a:t>Thank You</a:t>
            </a:r>
            <a:endParaRPr lang="en-US" sz="4000" dirty="0"/>
          </a:p>
        </p:txBody>
      </p:sp>
      <p:pic>
        <p:nvPicPr>
          <p:cNvPr id="6152" name="Picture 8" descr="Image result for students learning hybrid cour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779" y="1466758"/>
            <a:ext cx="5677683" cy="425826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23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 Information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Thanks, Word, Letters, Scrabbl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171" y="4298693"/>
            <a:ext cx="2926080" cy="1956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59969" y="2736069"/>
            <a:ext cx="5690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Judith </a:t>
            </a:r>
            <a:r>
              <a:rPr lang="en-US" sz="2800" dirty="0" err="1" smtClean="0"/>
              <a:t>Walz</a:t>
            </a:r>
            <a:endParaRPr lang="en-US" sz="2800" dirty="0" smtClean="0"/>
          </a:p>
          <a:p>
            <a:r>
              <a:rPr lang="en-US" sz="2800" dirty="0" smtClean="0"/>
              <a:t>Email: judith.w@maia.edu</a:t>
            </a:r>
          </a:p>
        </p:txBody>
      </p:sp>
    </p:spTree>
    <p:extLst>
      <p:ext uri="{BB962C8B-B14F-4D97-AF65-F5344CB8AC3E}">
        <p14:creationId xmlns:p14="http://schemas.microsoft.com/office/powerpoint/2010/main" val="3199709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 Cited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"Design Guidelines." </a:t>
            </a:r>
            <a:r>
              <a:rPr lang="en-US" sz="2200" i="1" dirty="0"/>
              <a:t>Hybrid Microcircuit Technology Handbook</a:t>
            </a:r>
            <a:r>
              <a:rPr lang="en-US" sz="2200" dirty="0"/>
              <a:t> (1998): 363-461. </a:t>
            </a:r>
            <a:r>
              <a:rPr lang="en-US" sz="2200" i="1" dirty="0"/>
              <a:t>Brandeis University</a:t>
            </a:r>
            <a:r>
              <a:rPr lang="en-US" sz="2200" dirty="0"/>
              <a:t>. Web. 5 Nov. 2016.</a:t>
            </a:r>
            <a:endParaRPr lang="en-US" sz="2200" dirty="0" smtClean="0"/>
          </a:p>
          <a:p>
            <a:r>
              <a:rPr lang="en-US" sz="2200" dirty="0"/>
              <a:t>"Google Images." </a:t>
            </a:r>
            <a:r>
              <a:rPr lang="en-US" sz="2200" i="1" dirty="0"/>
              <a:t>Google Images</a:t>
            </a:r>
            <a:r>
              <a:rPr lang="en-US" sz="2200" dirty="0"/>
              <a:t>. </a:t>
            </a:r>
            <a:r>
              <a:rPr lang="en-US" sz="2200" dirty="0" err="1"/>
              <a:t>N.p</a:t>
            </a:r>
            <a:r>
              <a:rPr lang="en-US" sz="2200" dirty="0"/>
              <a:t>., </a:t>
            </a:r>
            <a:r>
              <a:rPr lang="en-US" sz="2200" dirty="0" err="1"/>
              <a:t>n.d.</a:t>
            </a:r>
            <a:r>
              <a:rPr lang="en-US" sz="2200" dirty="0"/>
              <a:t> Web. 11 Nov. 2016. &lt;https://images.google.com/&gt;.</a:t>
            </a:r>
            <a:endParaRPr lang="en-US" sz="2200" dirty="0" smtClean="0"/>
          </a:p>
          <a:p>
            <a:r>
              <a:rPr lang="en-US" sz="2200" dirty="0" smtClean="0"/>
              <a:t>Massachusetts </a:t>
            </a:r>
            <a:r>
              <a:rPr lang="en-US" sz="2200" dirty="0"/>
              <a:t>International Academy." </a:t>
            </a:r>
            <a:r>
              <a:rPr lang="en-US" sz="2200" i="1" dirty="0"/>
              <a:t>Massachusetts International Academy</a:t>
            </a:r>
            <a:r>
              <a:rPr lang="en-US" sz="2200" dirty="0"/>
              <a:t>. </a:t>
            </a:r>
            <a:r>
              <a:rPr lang="en-US" sz="2200" dirty="0" err="1"/>
              <a:t>N.p</a:t>
            </a:r>
            <a:r>
              <a:rPr lang="en-US" sz="2200" dirty="0"/>
              <a:t>., </a:t>
            </a:r>
            <a:r>
              <a:rPr lang="en-US" sz="2200" dirty="0" err="1"/>
              <a:t>n.d.</a:t>
            </a:r>
            <a:r>
              <a:rPr lang="en-US" sz="2200" dirty="0"/>
              <a:t> Web. 11 Nov. 2016. </a:t>
            </a:r>
            <a:r>
              <a:rPr lang="en-US" sz="2200" dirty="0" smtClean="0">
                <a:hlinkClick r:id="rId2"/>
              </a:rPr>
              <a:t>http</a:t>
            </a:r>
            <a:r>
              <a:rPr lang="en-US" sz="2200" dirty="0">
                <a:hlinkClick r:id="rId2"/>
              </a:rPr>
              <a:t>://</a:t>
            </a:r>
            <a:r>
              <a:rPr lang="en-US" sz="2200" dirty="0" smtClean="0">
                <a:hlinkClick r:id="rId2"/>
              </a:rPr>
              <a:t>www.maia.edu/massachusetts-international-academy/22773</a:t>
            </a:r>
            <a:endParaRPr lang="en-US" sz="22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45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0190" y="1310859"/>
            <a:ext cx="6592905" cy="4227137"/>
          </a:xfrm>
        </p:spPr>
        <p:txBody>
          <a:bodyPr>
            <a:norm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Massachusetts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Academy (MAIA),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an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innovative college preparatory school positioning high school graduates from overseas for success in United States’ colleges and universities.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https://webapps.pcrsoft.com/applicationfiles/MAInternationalAcademy/WebSite/Images/log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241" y="3441032"/>
            <a:ext cx="2815043" cy="281504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229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400" dirty="0" smtClean="0"/>
              <a:t>Overview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7710" y="1913020"/>
            <a:ext cx="7315200" cy="512064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fontAlgn="base"/>
            <a:r>
              <a:rPr lang="en-US" sz="2800" dirty="0"/>
              <a:t>Introduction </a:t>
            </a:r>
          </a:p>
          <a:p>
            <a:pPr fontAlgn="base"/>
            <a:r>
              <a:rPr lang="en-US" sz="2800" dirty="0" smtClean="0"/>
              <a:t>Objectives</a:t>
            </a:r>
          </a:p>
          <a:p>
            <a:pPr fontAlgn="base"/>
            <a:r>
              <a:rPr lang="en-US" sz="2800" dirty="0" smtClean="0"/>
              <a:t>Questions to Consider</a:t>
            </a:r>
          </a:p>
          <a:p>
            <a:pPr fontAlgn="base"/>
            <a:r>
              <a:rPr lang="en-US" sz="2800" dirty="0" smtClean="0"/>
              <a:t>Course Outline</a:t>
            </a:r>
          </a:p>
          <a:p>
            <a:pPr fontAlgn="base"/>
            <a:r>
              <a:rPr lang="en-US" sz="2800" dirty="0" smtClean="0"/>
              <a:t>Challenges</a:t>
            </a:r>
          </a:p>
          <a:p>
            <a:pPr fontAlgn="base"/>
            <a:r>
              <a:rPr lang="en-US" sz="2800" dirty="0" smtClean="0"/>
              <a:t>Best Practices</a:t>
            </a:r>
          </a:p>
          <a:p>
            <a:pPr fontAlgn="base"/>
            <a:r>
              <a:rPr lang="en-US" sz="2800" dirty="0" smtClean="0"/>
              <a:t>Conclusion</a:t>
            </a:r>
          </a:p>
          <a:p>
            <a:pPr fontAlgn="base"/>
            <a:endParaRPr lang="en-US" sz="2800" dirty="0" smtClean="0"/>
          </a:p>
          <a:p>
            <a:pPr fontAlgn="base"/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6" name="Picture Placeholder 5"/>
          <p:cNvPicPr>
            <a:picLocks noChangeAspect="1"/>
          </p:cNvPicPr>
          <p:nvPr/>
        </p:nvPicPr>
        <p:blipFill>
          <a:blip r:embed="rId2"/>
          <a:srcRect l="3199" r="3199"/>
          <a:stretch>
            <a:fillRect/>
          </a:stretch>
        </p:blipFill>
        <p:spPr>
          <a:xfrm>
            <a:off x="8563505" y="2237873"/>
            <a:ext cx="2664616" cy="308095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9671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Quote of the Day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458" y="1010653"/>
            <a:ext cx="7315200" cy="3973310"/>
          </a:xfrm>
        </p:spPr>
        <p:txBody>
          <a:bodyPr/>
          <a:lstStyle/>
          <a:p>
            <a:r>
              <a:rPr lang="en-US" sz="2800" i="1" dirty="0"/>
              <a:t>“The key to success is to appreciate how people learn, understand the thought process that goes into instructional design, what works well, and a range of different ways of achieving goals.”</a:t>
            </a:r>
            <a:r>
              <a:rPr lang="en-US" sz="2800" dirty="0"/>
              <a:t> - Tim Buff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238" y="3986713"/>
            <a:ext cx="4560971" cy="2181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71325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400" dirty="0" smtClean="0"/>
              <a:t>Objectives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400" dirty="0" smtClean="0"/>
              <a:t>You</a:t>
            </a:r>
            <a:r>
              <a:rPr lang="en-US" sz="3200" dirty="0" smtClean="0"/>
              <a:t> </a:t>
            </a:r>
            <a:r>
              <a:rPr lang="en-US" sz="2800" dirty="0" smtClean="0"/>
              <a:t>will </a:t>
            </a:r>
            <a:r>
              <a:rPr lang="en-US" sz="2800" dirty="0"/>
              <a:t>understand </a:t>
            </a:r>
            <a:r>
              <a:rPr lang="en-US" sz="2800" dirty="0" smtClean="0"/>
              <a:t>the </a:t>
            </a:r>
            <a:r>
              <a:rPr lang="en-US" sz="2800" dirty="0" smtClean="0"/>
              <a:t>why and how </a:t>
            </a:r>
            <a:r>
              <a:rPr lang="en-US" sz="2800" dirty="0" smtClean="0"/>
              <a:t>hybrid </a:t>
            </a:r>
            <a:r>
              <a:rPr lang="en-US" sz="2800" dirty="0"/>
              <a:t>courses </a:t>
            </a:r>
            <a:r>
              <a:rPr lang="en-US" sz="2800" dirty="0" smtClean="0"/>
              <a:t>are </a:t>
            </a:r>
            <a:r>
              <a:rPr lang="en-US" sz="2800" dirty="0"/>
              <a:t>beneficial to both </a:t>
            </a:r>
            <a:r>
              <a:rPr lang="en-US" sz="2800" dirty="0" smtClean="0"/>
              <a:t>teachers and students.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02920" lvl="1" indent="0" fontAlgn="base">
              <a:buNone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062175" y="3140324"/>
            <a:ext cx="3677751" cy="295465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Students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Increased learner autonomy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Team-based learning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Project-based  learning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College prep</a:t>
            </a:r>
            <a:endParaRPr lang="en-US" sz="2400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42223" y="3140324"/>
            <a:ext cx="3919952" cy="295465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Teachers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Redesigning the </a:t>
            </a:r>
            <a:r>
              <a:rPr lang="en-US" sz="2400" dirty="0"/>
              <a:t>learning experience (i.e. flipped </a:t>
            </a:r>
            <a:r>
              <a:rPr lang="en-US" sz="2400" dirty="0" smtClean="0"/>
              <a:t>classroom)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Build </a:t>
            </a:r>
            <a:r>
              <a:rPr lang="en-US" sz="2400" dirty="0"/>
              <a:t>better online educational and </a:t>
            </a:r>
            <a:r>
              <a:rPr lang="en-US" sz="2400" dirty="0" smtClean="0"/>
              <a:t>technological skills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93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400" dirty="0" smtClean="0"/>
              <a:t>Once Upon a Time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0421" y="1352282"/>
            <a:ext cx="7315200" cy="393700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800" dirty="0" smtClean="0"/>
              <a:t>It began with </a:t>
            </a:r>
            <a:r>
              <a:rPr lang="en-US" sz="2800" dirty="0" smtClean="0"/>
              <a:t>The Virtual High School (VHS)</a:t>
            </a:r>
            <a:endParaRPr lang="en-US" sz="2800" dirty="0" smtClean="0"/>
          </a:p>
          <a:p>
            <a:r>
              <a:rPr lang="en-US" sz="2800" dirty="0" smtClean="0"/>
              <a:t>Hybrid Idea</a:t>
            </a:r>
          </a:p>
          <a:p>
            <a:r>
              <a:rPr lang="en-US" sz="2800" dirty="0" smtClean="0"/>
              <a:t>Blackboard</a:t>
            </a:r>
            <a:endParaRPr lang="en-US" sz="2800" dirty="0"/>
          </a:p>
        </p:txBody>
      </p:sp>
      <p:pic>
        <p:nvPicPr>
          <p:cNvPr id="4" name="Picture 2" descr="Image result for classroom hybrid carto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176" y="3095483"/>
            <a:ext cx="4207055" cy="34405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74925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400" dirty="0" smtClean="0"/>
              <a:t>Questions to Consider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1993" y="864108"/>
            <a:ext cx="7701567" cy="512064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800" dirty="0" smtClean="0"/>
              <a:t>What </a:t>
            </a:r>
            <a:r>
              <a:rPr lang="en-US" sz="2800" dirty="0" smtClean="0"/>
              <a:t>are the learning outcomes for the course?</a:t>
            </a:r>
          </a:p>
          <a:p>
            <a:r>
              <a:rPr lang="en-US" sz="2800" dirty="0" smtClean="0"/>
              <a:t>How will you integrate the face-to-face and online pieces?</a:t>
            </a:r>
          </a:p>
          <a:p>
            <a:r>
              <a:rPr lang="en-US" sz="2800" dirty="0" smtClean="0"/>
              <a:t>What activities will benefit student learning?</a:t>
            </a:r>
          </a:p>
          <a:p>
            <a:r>
              <a:rPr lang="en-US" sz="2800" dirty="0" smtClean="0"/>
              <a:t>How will you assess student learning?</a:t>
            </a:r>
          </a:p>
          <a:p>
            <a:r>
              <a:rPr lang="en-US" sz="2800" dirty="0"/>
              <a:t>What challenges do you anticipate</a:t>
            </a:r>
            <a:r>
              <a:rPr lang="en-US" sz="2800" dirty="0" smtClean="0"/>
              <a:t>?</a:t>
            </a:r>
          </a:p>
          <a:p>
            <a:endParaRPr lang="en-US" sz="2800" dirty="0"/>
          </a:p>
        </p:txBody>
      </p:sp>
      <p:pic>
        <p:nvPicPr>
          <p:cNvPr id="5122" name="Picture 2" descr="Image result for students learning hybrid cour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2338" y="4099368"/>
            <a:ext cx="1481070" cy="2217050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97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400" dirty="0" smtClean="0"/>
              <a:t>Course Outline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1" y="1649720"/>
            <a:ext cx="4417453" cy="504729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Face-to-Face</a:t>
            </a:r>
          </a:p>
          <a:p>
            <a:pPr marL="0" indent="0" algn="ctr">
              <a:buNone/>
            </a:pPr>
            <a:r>
              <a:rPr lang="en-US" sz="2800" b="1" dirty="0" smtClean="0"/>
              <a:t>MWF</a:t>
            </a:r>
            <a:endParaRPr lang="en-US" sz="2800" b="1" dirty="0" smtClean="0"/>
          </a:p>
          <a:p>
            <a:r>
              <a:rPr lang="en-US" sz="2800" dirty="0" smtClean="0"/>
              <a:t>Course check-in</a:t>
            </a:r>
          </a:p>
          <a:p>
            <a:r>
              <a:rPr lang="en-US" sz="2800" dirty="0" smtClean="0"/>
              <a:t>Weekly calendars</a:t>
            </a:r>
          </a:p>
          <a:p>
            <a:r>
              <a:rPr lang="en-US" sz="2800" dirty="0"/>
              <a:t>Application/Integration</a:t>
            </a:r>
          </a:p>
          <a:p>
            <a:pPr lvl="1"/>
            <a:r>
              <a:rPr lang="en-US" sz="2800" dirty="0"/>
              <a:t>Discussions</a:t>
            </a:r>
          </a:p>
          <a:p>
            <a:pPr lvl="1"/>
            <a:r>
              <a:rPr lang="en-US" sz="2800" dirty="0"/>
              <a:t>Presentations</a:t>
            </a:r>
          </a:p>
          <a:p>
            <a:pPr lvl="1"/>
            <a:r>
              <a:rPr lang="en-US" sz="2800" dirty="0"/>
              <a:t>Activities</a:t>
            </a:r>
          </a:p>
          <a:p>
            <a:pPr lvl="1"/>
            <a:r>
              <a:rPr lang="en-US" sz="2800" dirty="0" smtClean="0"/>
              <a:t>Games</a:t>
            </a:r>
          </a:p>
          <a:p>
            <a:r>
              <a:rPr lang="en-US" sz="2800" dirty="0" smtClean="0"/>
              <a:t>*Homework and grading</a:t>
            </a:r>
            <a:endParaRPr lang="en-US" sz="2800" b="1" dirty="0" smtClean="0"/>
          </a:p>
          <a:p>
            <a:endParaRPr lang="en-US" sz="2800" b="1" dirty="0" smtClean="0"/>
          </a:p>
          <a:p>
            <a:pPr marL="0" indent="0" algn="ctr">
              <a:buNone/>
            </a:pPr>
            <a:endParaRPr lang="en-US" sz="2800" b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961290" y="1894142"/>
            <a:ext cx="4417453" cy="50472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tabLst>
                <a:tab pos="1143000" algn="l"/>
              </a:tabLst>
              <a:defRPr sz="2000" kern="120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tabLst>
                <a:tab pos="1143000" algn="l"/>
              </a:tabLst>
              <a:defRPr sz="1800" kern="120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tabLst>
                <a:tab pos="1143000" algn="l"/>
              </a:tabLst>
              <a:defRPr sz="1600" kern="120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tabLst>
                <a:tab pos="1143000" algn="l"/>
              </a:tabLst>
              <a:defRPr sz="1400" kern="120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tabLst>
                <a:tab pos="1143000" algn="l"/>
              </a:tabLst>
              <a:defRPr sz="1400" kern="120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tabLst>
                <a:tab pos="1143000" algn="l"/>
              </a:tabLst>
              <a:defRPr sz="1400" kern="120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tabLst>
                <a:tab pos="1143000" algn="l"/>
              </a:tabLst>
              <a:defRPr sz="1400" kern="120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tabLst>
                <a:tab pos="1143000" algn="l"/>
              </a:tabLst>
              <a:defRPr sz="1400" kern="120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tabLst>
                <a:tab pos="1143000" algn="l"/>
              </a:tabLst>
              <a:defRPr sz="1400" kern="120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en-US" sz="2800" b="1" dirty="0" smtClean="0"/>
              <a:t>Online Learning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en-US" sz="2800" b="1" dirty="0" smtClean="0"/>
              <a:t>T/TH</a:t>
            </a:r>
            <a:endParaRPr lang="en-US" sz="2800" b="1" dirty="0" smtClean="0"/>
          </a:p>
          <a:p>
            <a:r>
              <a:rPr lang="en-US" sz="2800" dirty="0" smtClean="0"/>
              <a:t>Attendance check-in</a:t>
            </a:r>
          </a:p>
          <a:p>
            <a:r>
              <a:rPr lang="en-US" sz="2800" dirty="0" smtClean="0"/>
              <a:t>Flipped Classroom</a:t>
            </a:r>
          </a:p>
          <a:p>
            <a:pPr lvl="1"/>
            <a:r>
              <a:rPr lang="en-US" sz="2800" dirty="0" smtClean="0"/>
              <a:t>Reading</a:t>
            </a:r>
          </a:p>
          <a:p>
            <a:pPr lvl="1"/>
            <a:r>
              <a:rPr lang="en-US" sz="2800" dirty="0" smtClean="0"/>
              <a:t>Videos</a:t>
            </a:r>
          </a:p>
          <a:p>
            <a:pPr lvl="1"/>
            <a:r>
              <a:rPr lang="en-US" sz="2800" dirty="0" smtClean="0"/>
              <a:t>Discussion board</a:t>
            </a:r>
          </a:p>
          <a:p>
            <a:pPr lvl="1"/>
            <a:r>
              <a:rPr lang="en-US" sz="2800" dirty="0" smtClean="0"/>
              <a:t>Blogs</a:t>
            </a:r>
          </a:p>
          <a:p>
            <a:pPr lvl="1"/>
            <a:r>
              <a:rPr lang="en-US" sz="2800" dirty="0" smtClean="0"/>
              <a:t>Wikis</a:t>
            </a:r>
          </a:p>
          <a:p>
            <a:r>
              <a:rPr lang="en-US" sz="2800" dirty="0" smtClean="0"/>
              <a:t>Essays</a:t>
            </a:r>
          </a:p>
          <a:p>
            <a:endParaRPr lang="en-US" sz="3200" b="1" dirty="0" smtClean="0"/>
          </a:p>
          <a:p>
            <a:endParaRPr lang="en-US" sz="2800" b="1" dirty="0" smtClean="0"/>
          </a:p>
          <a:p>
            <a:pPr marL="0" indent="0" algn="ctr">
              <a:buFont typeface="Wingdings 2" pitchFamily="18" charset="2"/>
              <a:buNone/>
            </a:pPr>
            <a:endParaRPr lang="en-US" sz="28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553200" y="4171569"/>
            <a:ext cx="1408090" cy="49244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Quizzes</a:t>
            </a:r>
            <a:endParaRPr lang="en-US" sz="26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288110" y="4684105"/>
            <a:ext cx="1786944" cy="0"/>
          </a:xfrm>
          <a:prstGeom prst="straightConnector1">
            <a:avLst/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0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800" dirty="0" smtClean="0"/>
              <a:t>Challenges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6389" y="864108"/>
            <a:ext cx="7315200" cy="512064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200" dirty="0" smtClean="0"/>
              <a:t>Student/Teacher learning </a:t>
            </a:r>
            <a:r>
              <a:rPr lang="en-US" sz="3200" dirty="0" smtClean="0"/>
              <a:t>curve</a:t>
            </a:r>
          </a:p>
          <a:p>
            <a:r>
              <a:rPr lang="en-US" sz="3200" dirty="0" smtClean="0"/>
              <a:t>Learner motivation</a:t>
            </a:r>
          </a:p>
          <a:p>
            <a:r>
              <a:rPr lang="en-US" sz="3200" dirty="0"/>
              <a:t>Assessing essays</a:t>
            </a:r>
          </a:p>
          <a:p>
            <a:pPr lvl="1"/>
            <a:r>
              <a:rPr lang="en-US" sz="3200" dirty="0"/>
              <a:t>Safe Assign vs. </a:t>
            </a:r>
            <a:r>
              <a:rPr lang="en-US" sz="3200" dirty="0" smtClean="0"/>
              <a:t>Turnitin.com</a:t>
            </a:r>
            <a:endParaRPr lang="en-US" sz="3200" dirty="0" smtClean="0"/>
          </a:p>
          <a:p>
            <a:r>
              <a:rPr lang="en-US" sz="3200" dirty="0"/>
              <a:t>*</a:t>
            </a:r>
            <a:r>
              <a:rPr lang="en-US" sz="3200" dirty="0" smtClean="0"/>
              <a:t>Blackboard </a:t>
            </a:r>
            <a:r>
              <a:rPr lang="en-US" sz="3200" dirty="0"/>
              <a:t>+ China = Time Difference</a:t>
            </a:r>
          </a:p>
          <a:p>
            <a:pPr lvl="1"/>
            <a:endParaRPr lang="en-US" sz="2600" dirty="0" smtClean="0"/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221" y="4720477"/>
            <a:ext cx="5185609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4081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1463</TotalTime>
  <Words>335</Words>
  <Application>Microsoft Office PowerPoint</Application>
  <PresentationFormat>Widescreen</PresentationFormat>
  <Paragraphs>94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Corbel</vt:lpstr>
      <vt:lpstr>Wingdings 2</vt:lpstr>
      <vt:lpstr>Frame</vt:lpstr>
      <vt:lpstr>Designing Hybrid Courses for ESL Students for Intensive English Programs </vt:lpstr>
      <vt:lpstr>Welcome</vt:lpstr>
      <vt:lpstr>Overview</vt:lpstr>
      <vt:lpstr>Quote of the Day</vt:lpstr>
      <vt:lpstr>Objectives</vt:lpstr>
      <vt:lpstr>Once Upon a Time</vt:lpstr>
      <vt:lpstr>Questions to Consider</vt:lpstr>
      <vt:lpstr>Course Outline</vt:lpstr>
      <vt:lpstr>Challenges </vt:lpstr>
      <vt:lpstr>Best Practices</vt:lpstr>
      <vt:lpstr>Conclusion</vt:lpstr>
      <vt:lpstr>Thank You</vt:lpstr>
      <vt:lpstr>Contact Information</vt:lpstr>
      <vt:lpstr>Works Cited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Hybrid Courses for ESL Students for Private Language Schools and Intensive English Programs</dc:title>
  <dc:creator>Judith</dc:creator>
  <cp:lastModifiedBy>IT</cp:lastModifiedBy>
  <cp:revision>38</cp:revision>
  <dcterms:created xsi:type="dcterms:W3CDTF">2016-11-12T01:07:17Z</dcterms:created>
  <dcterms:modified xsi:type="dcterms:W3CDTF">2017-06-01T19:54:54Z</dcterms:modified>
</cp:coreProperties>
</file>