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Default Extension="png" ContentType="image/png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sldIdLst>
    <p:sldId id="266" r:id="rId2"/>
    <p:sldId id="285" r:id="rId3"/>
    <p:sldId id="262" r:id="rId4"/>
    <p:sldId id="269" r:id="rId5"/>
    <p:sldId id="275" r:id="rId6"/>
    <p:sldId id="268" r:id="rId7"/>
    <p:sldId id="287" r:id="rId8"/>
    <p:sldId id="286" r:id="rId9"/>
    <p:sldId id="288" r:id="rId10"/>
    <p:sldId id="282" r:id="rId11"/>
    <p:sldId id="283" r:id="rId12"/>
    <p:sldId id="284" r:id="rId13"/>
    <p:sldId id="289" r:id="rId14"/>
    <p:sldId id="27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8080"/>
    <a:srgbClr val="4A988F"/>
    <a:srgbClr val="C3DFDC"/>
    <a:srgbClr val="F2F09E"/>
    <a:srgbClr val="EFED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-624" y="-96"/>
      </p:cViewPr>
      <p:guideLst>
        <p:guide orient="horz"/>
        <p:guide orient="horz" pos="4319"/>
        <p:guide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27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8EB049-CFC6-4C92-B816-9CEACFE5ABC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33D59EF-7942-4788-B6EE-502E2801772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2800" dirty="0" smtClean="0">
            <a:solidFill>
              <a:schemeClr val="bg1"/>
            </a:solidFill>
          </a:endParaRPr>
        </a:p>
        <a:p>
          <a:r>
            <a:rPr lang="en-US" sz="2800" dirty="0" smtClean="0">
              <a:solidFill>
                <a:schemeClr val="bg1"/>
              </a:solidFill>
            </a:rPr>
            <a:t>Transform</a:t>
          </a:r>
          <a:endParaRPr lang="en-US" sz="3900" dirty="0">
            <a:solidFill>
              <a:schemeClr val="bg1"/>
            </a:solidFill>
          </a:endParaRPr>
        </a:p>
      </dgm:t>
    </dgm:pt>
    <dgm:pt modelId="{E18F5368-08C0-4FD7-8842-58594FEE2E6B}" type="parTrans" cxnId="{2149022A-763C-4C30-8F11-1A5E7E70BB47}">
      <dgm:prSet/>
      <dgm:spPr/>
      <dgm:t>
        <a:bodyPr/>
        <a:lstStyle/>
        <a:p>
          <a:endParaRPr lang="en-US"/>
        </a:p>
      </dgm:t>
    </dgm:pt>
    <dgm:pt modelId="{FC7AC809-09AC-4318-85E8-578B2C22ECDA}" type="sibTrans" cxnId="{2149022A-763C-4C30-8F11-1A5E7E70BB47}">
      <dgm:prSet/>
      <dgm:spPr/>
      <dgm:t>
        <a:bodyPr/>
        <a:lstStyle/>
        <a:p>
          <a:endParaRPr lang="en-US"/>
        </a:p>
      </dgm:t>
    </dgm:pt>
    <dgm:pt modelId="{9C82330C-944D-4BE5-AD5A-E95551225FE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Optimize</a:t>
          </a:r>
          <a:r>
            <a:rPr lang="en-US" sz="2800" dirty="0" smtClean="0"/>
            <a:t> </a:t>
          </a:r>
          <a:r>
            <a:rPr lang="en-US" sz="2800" dirty="0" smtClean="0">
              <a:solidFill>
                <a:schemeClr val="bg1"/>
              </a:solidFill>
            </a:rPr>
            <a:t>Service Delivery</a:t>
          </a:r>
          <a:endParaRPr lang="en-US" sz="2800" dirty="0">
            <a:solidFill>
              <a:schemeClr val="bg1"/>
            </a:solidFill>
          </a:endParaRPr>
        </a:p>
      </dgm:t>
    </dgm:pt>
    <dgm:pt modelId="{733923F8-D83A-4CB8-A78E-2F0DDB62C8F1}" type="parTrans" cxnId="{DDAAB60A-82E3-410C-BED0-EE3F8A4CB22A}">
      <dgm:prSet/>
      <dgm:spPr/>
      <dgm:t>
        <a:bodyPr/>
        <a:lstStyle/>
        <a:p>
          <a:endParaRPr lang="en-US"/>
        </a:p>
      </dgm:t>
    </dgm:pt>
    <dgm:pt modelId="{FACCB061-B926-459B-AF99-96867A503BFD}" type="sibTrans" cxnId="{DDAAB60A-82E3-410C-BED0-EE3F8A4CB22A}">
      <dgm:prSet/>
      <dgm:spPr/>
      <dgm:t>
        <a:bodyPr/>
        <a:lstStyle/>
        <a:p>
          <a:endParaRPr lang="en-US"/>
        </a:p>
      </dgm:t>
    </dgm:pt>
    <dgm:pt modelId="{A0B6152F-5388-4E96-A27F-3E6F0D89CEFC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Access to Stable &amp; Secure IT</a:t>
          </a:r>
          <a:endParaRPr lang="en-US" sz="2800" dirty="0">
            <a:solidFill>
              <a:schemeClr val="bg1"/>
            </a:solidFill>
          </a:endParaRPr>
        </a:p>
      </dgm:t>
    </dgm:pt>
    <dgm:pt modelId="{3B2F34AA-BE23-4281-A479-D6C209ACDA4F}" type="parTrans" cxnId="{26D4EE2C-E2B5-4360-A623-70AE082B867E}">
      <dgm:prSet/>
      <dgm:spPr/>
      <dgm:t>
        <a:bodyPr/>
        <a:lstStyle/>
        <a:p>
          <a:endParaRPr lang="en-US"/>
        </a:p>
      </dgm:t>
    </dgm:pt>
    <dgm:pt modelId="{9259DD99-D0BB-4F8A-8AED-A4A601698E1B}" type="sibTrans" cxnId="{26D4EE2C-E2B5-4360-A623-70AE082B867E}">
      <dgm:prSet/>
      <dgm:spPr/>
      <dgm:t>
        <a:bodyPr/>
        <a:lstStyle/>
        <a:p>
          <a:endParaRPr lang="en-US"/>
        </a:p>
      </dgm:t>
    </dgm:pt>
    <dgm:pt modelId="{0F1EBD4F-D5A6-4073-8408-BD25F4E4CBBD}" type="pres">
      <dgm:prSet presAssocID="{B08EB049-CFC6-4C92-B816-9CEACFE5ABCC}" presName="Name0" presStyleCnt="0">
        <dgm:presLayoutVars>
          <dgm:dir/>
          <dgm:animLvl val="lvl"/>
          <dgm:resizeHandles val="exact"/>
        </dgm:presLayoutVars>
      </dgm:prSet>
      <dgm:spPr/>
    </dgm:pt>
    <dgm:pt modelId="{0F9DA2AC-28C1-49B1-BD85-5135C1007596}" type="pres">
      <dgm:prSet presAssocID="{433D59EF-7942-4788-B6EE-502E28017721}" presName="Name8" presStyleCnt="0"/>
      <dgm:spPr/>
    </dgm:pt>
    <dgm:pt modelId="{E59DB165-9794-4E70-A965-D15C7E2DE5DA}" type="pres">
      <dgm:prSet presAssocID="{433D59EF-7942-4788-B6EE-502E2801772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DA33C-1D69-4C92-B1EA-C63C32F6AE07}" type="pres">
      <dgm:prSet presAssocID="{433D59EF-7942-4788-B6EE-502E280177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AF7461-0DE1-4BB7-A56A-62B90E91B0D6}" type="pres">
      <dgm:prSet presAssocID="{9C82330C-944D-4BE5-AD5A-E95551225FEC}" presName="Name8" presStyleCnt="0"/>
      <dgm:spPr/>
    </dgm:pt>
    <dgm:pt modelId="{B05C02A5-394E-4805-8539-F6B922EB37B8}" type="pres">
      <dgm:prSet presAssocID="{9C82330C-944D-4BE5-AD5A-E95551225FE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C676F-B8DE-4E9D-B50E-3268C61C10FF}" type="pres">
      <dgm:prSet presAssocID="{9C82330C-944D-4BE5-AD5A-E95551225FE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6FA0A-102C-44A3-B609-9C38ECF7B2FD}" type="pres">
      <dgm:prSet presAssocID="{A0B6152F-5388-4E96-A27F-3E6F0D89CEFC}" presName="Name8" presStyleCnt="0"/>
      <dgm:spPr/>
    </dgm:pt>
    <dgm:pt modelId="{BCCA1120-A8DF-46ED-8C29-1DE213214B93}" type="pres">
      <dgm:prSet presAssocID="{A0B6152F-5388-4E96-A27F-3E6F0D89CEFC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61F36-A17D-4964-9A38-FFE13DF0E8A1}" type="pres">
      <dgm:prSet presAssocID="{A0B6152F-5388-4E96-A27F-3E6F0D89CE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65A1DA-52D8-CF48-88C1-40FDD63E618B}" type="presOf" srcId="{9C82330C-944D-4BE5-AD5A-E95551225FEC}" destId="{891C676F-B8DE-4E9D-B50E-3268C61C10FF}" srcOrd="1" destOrd="0" presId="urn:microsoft.com/office/officeart/2005/8/layout/pyramid1"/>
    <dgm:cxn modelId="{92E9FE64-CFCA-A34F-A316-552A6E1FFC93}" type="presOf" srcId="{A0B6152F-5388-4E96-A27F-3E6F0D89CEFC}" destId="{BCCA1120-A8DF-46ED-8C29-1DE213214B93}" srcOrd="0" destOrd="0" presId="urn:microsoft.com/office/officeart/2005/8/layout/pyramid1"/>
    <dgm:cxn modelId="{3F649524-5598-0E41-81CA-F326434A25AA}" type="presOf" srcId="{433D59EF-7942-4788-B6EE-502E28017721}" destId="{F9CDA33C-1D69-4C92-B1EA-C63C32F6AE07}" srcOrd="1" destOrd="0" presId="urn:microsoft.com/office/officeart/2005/8/layout/pyramid1"/>
    <dgm:cxn modelId="{DDAAB60A-82E3-410C-BED0-EE3F8A4CB22A}" srcId="{B08EB049-CFC6-4C92-B816-9CEACFE5ABCC}" destId="{9C82330C-944D-4BE5-AD5A-E95551225FEC}" srcOrd="1" destOrd="0" parTransId="{733923F8-D83A-4CB8-A78E-2F0DDB62C8F1}" sibTransId="{FACCB061-B926-459B-AF99-96867A503BFD}"/>
    <dgm:cxn modelId="{673D5A6B-F3F9-9C4D-B87F-DF5F61B22D30}" type="presOf" srcId="{433D59EF-7942-4788-B6EE-502E28017721}" destId="{E59DB165-9794-4E70-A965-D15C7E2DE5DA}" srcOrd="0" destOrd="0" presId="urn:microsoft.com/office/officeart/2005/8/layout/pyramid1"/>
    <dgm:cxn modelId="{32CD3DC1-A11E-D84B-9F1E-053132B97D4E}" type="presOf" srcId="{B08EB049-CFC6-4C92-B816-9CEACFE5ABCC}" destId="{0F1EBD4F-D5A6-4073-8408-BD25F4E4CBBD}" srcOrd="0" destOrd="0" presId="urn:microsoft.com/office/officeart/2005/8/layout/pyramid1"/>
    <dgm:cxn modelId="{511D6A47-418D-3644-83F2-3165B626CEE2}" type="presOf" srcId="{A0B6152F-5388-4E96-A27F-3E6F0D89CEFC}" destId="{81461F36-A17D-4964-9A38-FFE13DF0E8A1}" srcOrd="1" destOrd="0" presId="urn:microsoft.com/office/officeart/2005/8/layout/pyramid1"/>
    <dgm:cxn modelId="{2149022A-763C-4C30-8F11-1A5E7E70BB47}" srcId="{B08EB049-CFC6-4C92-B816-9CEACFE5ABCC}" destId="{433D59EF-7942-4788-B6EE-502E28017721}" srcOrd="0" destOrd="0" parTransId="{E18F5368-08C0-4FD7-8842-58594FEE2E6B}" sibTransId="{FC7AC809-09AC-4318-85E8-578B2C22ECDA}"/>
    <dgm:cxn modelId="{26D4EE2C-E2B5-4360-A623-70AE082B867E}" srcId="{B08EB049-CFC6-4C92-B816-9CEACFE5ABCC}" destId="{A0B6152F-5388-4E96-A27F-3E6F0D89CEFC}" srcOrd="2" destOrd="0" parTransId="{3B2F34AA-BE23-4281-A479-D6C209ACDA4F}" sibTransId="{9259DD99-D0BB-4F8A-8AED-A4A601698E1B}"/>
    <dgm:cxn modelId="{C823945E-96C2-F64F-A304-9A676CDB34D4}" type="presOf" srcId="{9C82330C-944D-4BE5-AD5A-E95551225FEC}" destId="{B05C02A5-394E-4805-8539-F6B922EB37B8}" srcOrd="0" destOrd="0" presId="urn:microsoft.com/office/officeart/2005/8/layout/pyramid1"/>
    <dgm:cxn modelId="{453FE584-FC90-1D48-8B2B-2DCB82368A87}" type="presParOf" srcId="{0F1EBD4F-D5A6-4073-8408-BD25F4E4CBBD}" destId="{0F9DA2AC-28C1-49B1-BD85-5135C1007596}" srcOrd="0" destOrd="0" presId="urn:microsoft.com/office/officeart/2005/8/layout/pyramid1"/>
    <dgm:cxn modelId="{9B8D7F68-EEF3-274F-B61B-5AC5032EB283}" type="presParOf" srcId="{0F9DA2AC-28C1-49B1-BD85-5135C1007596}" destId="{E59DB165-9794-4E70-A965-D15C7E2DE5DA}" srcOrd="0" destOrd="0" presId="urn:microsoft.com/office/officeart/2005/8/layout/pyramid1"/>
    <dgm:cxn modelId="{A914D46A-04DF-9949-B3DF-48306E939B90}" type="presParOf" srcId="{0F9DA2AC-28C1-49B1-BD85-5135C1007596}" destId="{F9CDA33C-1D69-4C92-B1EA-C63C32F6AE07}" srcOrd="1" destOrd="0" presId="urn:microsoft.com/office/officeart/2005/8/layout/pyramid1"/>
    <dgm:cxn modelId="{5EE55454-9512-694E-A650-7709CD0D2A33}" type="presParOf" srcId="{0F1EBD4F-D5A6-4073-8408-BD25F4E4CBBD}" destId="{2FAF7461-0DE1-4BB7-A56A-62B90E91B0D6}" srcOrd="1" destOrd="0" presId="urn:microsoft.com/office/officeart/2005/8/layout/pyramid1"/>
    <dgm:cxn modelId="{BD96648C-EFAD-DB47-8C65-BAC6D6511001}" type="presParOf" srcId="{2FAF7461-0DE1-4BB7-A56A-62B90E91B0D6}" destId="{B05C02A5-394E-4805-8539-F6B922EB37B8}" srcOrd="0" destOrd="0" presId="urn:microsoft.com/office/officeart/2005/8/layout/pyramid1"/>
    <dgm:cxn modelId="{80B829DE-6E63-1F4D-9751-7F29F9A4ECD0}" type="presParOf" srcId="{2FAF7461-0DE1-4BB7-A56A-62B90E91B0D6}" destId="{891C676F-B8DE-4E9D-B50E-3268C61C10FF}" srcOrd="1" destOrd="0" presId="urn:microsoft.com/office/officeart/2005/8/layout/pyramid1"/>
    <dgm:cxn modelId="{363BD74A-CF82-5F49-9D34-7DD1B73326C9}" type="presParOf" srcId="{0F1EBD4F-D5A6-4073-8408-BD25F4E4CBBD}" destId="{D5D6FA0A-102C-44A3-B609-9C38ECF7B2FD}" srcOrd="2" destOrd="0" presId="urn:microsoft.com/office/officeart/2005/8/layout/pyramid1"/>
    <dgm:cxn modelId="{8D9E4503-D0A0-D04F-A672-596CAF5A7C76}" type="presParOf" srcId="{D5D6FA0A-102C-44A3-B609-9C38ECF7B2FD}" destId="{BCCA1120-A8DF-46ED-8C29-1DE213214B93}" srcOrd="0" destOrd="0" presId="urn:microsoft.com/office/officeart/2005/8/layout/pyramid1"/>
    <dgm:cxn modelId="{FB4C424F-74F0-2D4B-9FAE-65E78F2B8D62}" type="presParOf" srcId="{D5D6FA0A-102C-44A3-B609-9C38ECF7B2FD}" destId="{81461F36-A17D-4964-9A38-FFE13DF0E8A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9DB165-9794-4E70-A965-D15C7E2DE5DA}">
      <dsp:nvSpPr>
        <dsp:cNvPr id="0" name=""/>
        <dsp:cNvSpPr/>
      </dsp:nvSpPr>
      <dsp:spPr>
        <a:xfrm>
          <a:off x="2587113" y="0"/>
          <a:ext cx="2587113" cy="1611524"/>
        </a:xfrm>
        <a:prstGeom prst="trapezoid">
          <a:avLst>
            <a:gd name="adj" fmla="val 80269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chemeClr val="bg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Transform</a:t>
          </a:r>
          <a:endParaRPr lang="en-US" sz="3900" kern="1200" dirty="0">
            <a:solidFill>
              <a:schemeClr val="bg1"/>
            </a:solidFill>
          </a:endParaRPr>
        </a:p>
      </dsp:txBody>
      <dsp:txXfrm>
        <a:off x="2587113" y="0"/>
        <a:ext cx="2587113" cy="1611524"/>
      </dsp:txXfrm>
    </dsp:sp>
    <dsp:sp modelId="{B05C02A5-394E-4805-8539-F6B922EB37B8}">
      <dsp:nvSpPr>
        <dsp:cNvPr id="0" name=""/>
        <dsp:cNvSpPr/>
      </dsp:nvSpPr>
      <dsp:spPr>
        <a:xfrm>
          <a:off x="1293556" y="1611524"/>
          <a:ext cx="5174227" cy="1611524"/>
        </a:xfrm>
        <a:prstGeom prst="trapezoid">
          <a:avLst>
            <a:gd name="adj" fmla="val 80269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Optimize</a:t>
          </a:r>
          <a:r>
            <a:rPr lang="en-US" sz="2800" kern="1200" dirty="0" smtClean="0"/>
            <a:t> </a:t>
          </a:r>
          <a:r>
            <a:rPr lang="en-US" sz="2800" kern="1200" dirty="0" smtClean="0">
              <a:solidFill>
                <a:schemeClr val="bg1"/>
              </a:solidFill>
            </a:rPr>
            <a:t>Service Delivery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2199046" y="1611524"/>
        <a:ext cx="3363247" cy="1611524"/>
      </dsp:txXfrm>
    </dsp:sp>
    <dsp:sp modelId="{BCCA1120-A8DF-46ED-8C29-1DE213214B93}">
      <dsp:nvSpPr>
        <dsp:cNvPr id="0" name=""/>
        <dsp:cNvSpPr/>
      </dsp:nvSpPr>
      <dsp:spPr>
        <a:xfrm>
          <a:off x="0" y="3223048"/>
          <a:ext cx="7761341" cy="1611524"/>
        </a:xfrm>
        <a:prstGeom prst="trapezoid">
          <a:avLst>
            <a:gd name="adj" fmla="val 80269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Access to Stable &amp; Secure IT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1358234" y="3223048"/>
        <a:ext cx="5044871" cy="1611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E1FECBC-D3C5-8B41-B2FA-510F016D2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0B8F2-4C39-1045-87F1-8B882EDBBDB4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4D79D-88F6-A848-B8CE-178114D5FB2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4D79D-88F6-A848-B8CE-178114D5FB2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0E0F1-9681-D242-B42F-8700556D6D35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D44881-236E-634B-916B-5CFB695A67D2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4D79D-88F6-A848-B8CE-178114D5FB2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0E0F1-9681-D242-B42F-8700556D6D35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Microsoft Nonprofit</a:t>
            </a:r>
            <a:r>
              <a:rPr lang="en-US" baseline="0" dirty="0" smtClean="0"/>
              <a:t> Resources:</a:t>
            </a:r>
            <a:endParaRPr lang="en-US" dirty="0" smtClean="0"/>
          </a:p>
          <a:p>
            <a:r>
              <a:rPr lang="en-US" dirty="0" smtClean="0"/>
              <a:t>www.microsoft.com/nonprofit</a:t>
            </a:r>
          </a:p>
          <a:p>
            <a:endParaRPr lang="en-US" dirty="0" smtClean="0"/>
          </a:p>
          <a:p>
            <a:r>
              <a:rPr lang="en-US" dirty="0" smtClean="0"/>
              <a:t>IT</a:t>
            </a:r>
            <a:r>
              <a:rPr lang="en-US" baseline="0" dirty="0" smtClean="0"/>
              <a:t> Planning:</a:t>
            </a:r>
            <a:endParaRPr lang="en-US" dirty="0" smtClean="0"/>
          </a:p>
          <a:p>
            <a:r>
              <a:rPr lang="en-US" dirty="0" smtClean="0"/>
              <a:t>http://www.microsoft.com/about/corporatecitizenship/en-us/community-tools/nonprofits/whats-available/it-planning/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1E28B-052C-45B0-A016-13FD3011C3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411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0E0F1-9681-D242-B42F-8700556D6D35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4D79D-88F6-A848-B8CE-178114D5FB25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4D79D-88F6-A848-B8CE-178114D5FB2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387350" y="2638425"/>
            <a:ext cx="8756650" cy="660400"/>
            <a:chOff x="244" y="1662"/>
            <a:chExt cx="5516" cy="416"/>
          </a:xfrm>
        </p:grpSpPr>
        <p:sp>
          <p:nvSpPr>
            <p:cNvPr id="5" name="Oval 13"/>
            <p:cNvSpPr>
              <a:spLocks noChangeArrowheads="1"/>
            </p:cNvSpPr>
            <p:nvPr/>
          </p:nvSpPr>
          <p:spPr bwMode="auto">
            <a:xfrm rot="3694468">
              <a:off x="253" y="1653"/>
              <a:ext cx="416" cy="43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Oval 14"/>
            <p:cNvSpPr>
              <a:spLocks noChangeArrowheads="1"/>
            </p:cNvSpPr>
            <p:nvPr/>
          </p:nvSpPr>
          <p:spPr bwMode="auto">
            <a:xfrm rot="3659296">
              <a:off x="389" y="1795"/>
              <a:ext cx="144" cy="15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476" y="1838"/>
              <a:ext cx="5284" cy="6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8" name="Picture 12" descr="zd_logo_smal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52688" y="508000"/>
            <a:ext cx="406082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9475" y="3109913"/>
            <a:ext cx="738505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9475" y="4692650"/>
            <a:ext cx="7385050" cy="409575"/>
          </a:xfrm>
        </p:spPr>
        <p:txBody>
          <a:bodyPr/>
          <a:lstStyle>
            <a:lvl1pPr marL="0" indent="0" algn="ctr">
              <a:spcBef>
                <a:spcPct val="35000"/>
              </a:spcBef>
              <a:buFontTx/>
              <a:buNone/>
              <a:defRPr sz="22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277813"/>
            <a:ext cx="2146300" cy="2659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7813"/>
            <a:ext cx="6289675" cy="2659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00150"/>
            <a:ext cx="4168775" cy="173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200150"/>
            <a:ext cx="4168775" cy="173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277813"/>
            <a:ext cx="85693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00150"/>
            <a:ext cx="84899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870950" y="6607175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94872697-44AB-5C41-824F-03B9B3974A0C}" type="slidenum">
              <a:rPr lang="en-US" sz="1000" b="1">
                <a:solidFill>
                  <a:srgbClr val="4A988F"/>
                </a:solidFill>
              </a:rPr>
              <a:pPr algn="r">
                <a:defRPr/>
              </a:pPr>
              <a:t>‹#›</a:t>
            </a:fld>
            <a:endParaRPr lang="en-US" sz="1000" b="1">
              <a:solidFill>
                <a:srgbClr val="4A988F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403225" y="811213"/>
            <a:ext cx="8740775" cy="73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40" name="Oval 16"/>
          <p:cNvSpPr>
            <a:spLocks noChangeArrowheads="1"/>
          </p:cNvSpPr>
          <p:nvPr userDrawn="1"/>
        </p:nvSpPr>
        <p:spPr bwMode="auto">
          <a:xfrm rot="3659296">
            <a:off x="315913" y="752475"/>
            <a:ext cx="174625" cy="18097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1" name="Picture 7" descr="zd_logo_solo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4450" y="6126163"/>
            <a:ext cx="6127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charset="0"/>
        </a:defRPr>
      </a:lvl9pPr>
    </p:titleStyle>
    <p:bodyStyle>
      <a:lvl1pPr marL="193675" indent="-193675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2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593725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ＭＳ Ｐゴシック" charset="-128"/>
        </a:defRPr>
      </a:lvl2pPr>
      <a:lvl3pPr marL="936625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ＭＳ Ｐゴシック" charset="-128"/>
        </a:defRPr>
      </a:lvl3pPr>
      <a:lvl4pPr marL="1279525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-128"/>
        </a:defRPr>
      </a:lvl4pPr>
      <a:lvl5pPr marL="1622425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ea typeface="ＭＳ Ｐゴシック" charset="-128"/>
        </a:defRPr>
      </a:lvl5pPr>
      <a:lvl6pPr marL="2079625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ea typeface="ＭＳ Ｐゴシック" charset="-128"/>
        </a:defRPr>
      </a:lvl6pPr>
      <a:lvl7pPr marL="2536825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ea typeface="ＭＳ Ｐゴシック" charset="-128"/>
        </a:defRPr>
      </a:lvl7pPr>
      <a:lvl8pPr marL="2994025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ea typeface="ＭＳ Ｐゴシック" charset="-128"/>
        </a:defRPr>
      </a:lvl8pPr>
      <a:lvl9pPr marL="3451225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nonprofit" TargetMode="External"/><Relationship Id="rId4" Type="http://schemas.openxmlformats.org/officeDocument/2006/relationships/hyperlink" Target="http://zerodivide.org/resources_1" TargetMode="External"/><Relationship Id="rId5" Type="http://schemas.openxmlformats.org/officeDocument/2006/relationships/hyperlink" Target="http://bit.ly/MSFTresources" TargetMode="External"/><Relationship Id="rId6" Type="http://schemas.openxmlformats.org/officeDocument/2006/relationships/hyperlink" Target="http://nten.org/learn/bytopic" TargetMode="External"/><Relationship Id="rId7" Type="http://schemas.openxmlformats.org/officeDocument/2006/relationships/hyperlink" Target="http://aspirationtech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XXXX@microsoft.com" TargetMode="External"/><Relationship Id="rId4" Type="http://schemas.openxmlformats.org/officeDocument/2006/relationships/hyperlink" Target="mailto:shargro@communityfoundationsj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aura@zerodivide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47361" y="3001353"/>
            <a:ext cx="8369222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 New Media and Tech Tools Session 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for Non-Techies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39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879475" y="4450786"/>
            <a:ext cx="7385050" cy="173714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Twitter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Hashtag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: #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GEOtech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Monday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, March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12,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2011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Grantmakers for Effective Organizations Conference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4325" y="212677"/>
            <a:ext cx="8569325" cy="54292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Online Matching Grants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81000" y="896182"/>
            <a:ext cx="8489950" cy="487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3675" indent="-193675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endParaRPr lang="en-US" sz="2400" dirty="0" smtClean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  <a:p>
            <a:pPr marL="193675" indent="-193675"/>
            <a:r>
              <a:rPr lang="en-US" sz="2400" b="1" dirty="0" smtClean="0">
                <a:solidFill>
                  <a:srgbClr val="413C73"/>
                </a:solidFill>
                <a:ea typeface="ＭＳ Ｐゴシック" charset="-128"/>
                <a:cs typeface="ＭＳ Ｐゴシック" charset="-128"/>
              </a:rPr>
              <a:t>Goal: </a:t>
            </a:r>
          </a:p>
          <a:p>
            <a:pPr marL="193675" indent="-193675"/>
            <a:endParaRPr lang="en-US" sz="2400" dirty="0">
              <a:solidFill>
                <a:srgbClr val="413C73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193675" indent="-193675"/>
            <a:r>
              <a:rPr lang="en-US" sz="2400" dirty="0" smtClean="0">
                <a:solidFill>
                  <a:schemeClr val="tx2"/>
                </a:solidFill>
                <a:latin typeface="+mn-lt"/>
                <a:cs typeface="Century Gothic"/>
              </a:rPr>
              <a:t>Help small nonprofits use online giving to increase revenue 		using a 2:1 match up to $3,000</a:t>
            </a:r>
            <a:r>
              <a:rPr lang="en-US" sz="240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	</a:t>
            </a:r>
          </a:p>
          <a:p>
            <a:pPr marL="193675" indent="-193675"/>
            <a:endParaRPr lang="en-US" sz="2400" dirty="0" smtClean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  <a:p>
            <a:pPr marL="285750" indent="-285750">
              <a:buClrTx/>
            </a:pPr>
            <a:r>
              <a:rPr lang="en-US" sz="2400" b="1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Objectives:</a:t>
            </a:r>
          </a:p>
          <a:p>
            <a:pPr marL="285750" indent="-285750">
              <a:buClrTx/>
            </a:pPr>
            <a:endParaRPr lang="en-US" sz="2400" b="1" dirty="0">
              <a:solidFill>
                <a:schemeClr val="tx2"/>
              </a:solidFill>
              <a:latin typeface="Century Gothic"/>
              <a:ea typeface="ＭＳ Ｐゴシック" charset="-128"/>
              <a:cs typeface="ＭＳ Ｐゴシック" charset="-128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2400" dirty="0" smtClean="0">
                <a:solidFill>
                  <a:srgbClr val="413C73"/>
                </a:solidFill>
                <a:latin typeface="+mn-lt"/>
                <a:cs typeface="Century Gothic"/>
              </a:rPr>
              <a:t>Increase familiarity and use of online giving strategies</a:t>
            </a:r>
          </a:p>
          <a:p>
            <a:pPr marL="285750" indent="-285750">
              <a:buClrTx/>
              <a:buFont typeface="Arial"/>
              <a:buChar char="•"/>
            </a:pPr>
            <a:endParaRPr lang="en-US" sz="2400" dirty="0">
              <a:solidFill>
                <a:srgbClr val="413C73"/>
              </a:solidFill>
              <a:latin typeface="+mn-lt"/>
              <a:cs typeface="Century Gothic"/>
            </a:endParaRPr>
          </a:p>
          <a:p>
            <a:pPr marL="285750" indent="-285750">
              <a:buClrTx/>
              <a:buFont typeface="Arial"/>
              <a:buChar char="•"/>
            </a:pPr>
            <a:r>
              <a:rPr lang="en-US" sz="2400" dirty="0" smtClean="0">
                <a:solidFill>
                  <a:srgbClr val="413C73"/>
                </a:solidFill>
                <a:latin typeface="+mn-lt"/>
                <a:cs typeface="Century Gothic"/>
              </a:rPr>
              <a:t>Identify new donors</a:t>
            </a:r>
          </a:p>
          <a:p>
            <a:pPr marL="193675" indent="-193675"/>
            <a:endParaRPr lang="en-US" sz="2400" dirty="0" smtClean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  <a:p>
            <a:pPr marL="193675" indent="-193675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endParaRPr lang="en-US" sz="2400" dirty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44614" y="210973"/>
            <a:ext cx="8569325" cy="54292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Results – Online Matching Grants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5322" y="1653220"/>
          <a:ext cx="8229600" cy="25501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55167"/>
                <a:gridCol w="891144"/>
                <a:gridCol w="1166882"/>
                <a:gridCol w="1105469"/>
                <a:gridCol w="1105469"/>
                <a:gridCol w="110546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rgbClr val="00487D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487D"/>
                          </a:solidFill>
                        </a:rPr>
                        <a:t>Organization</a:t>
                      </a:r>
                      <a:endParaRPr lang="en-US" sz="1600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487D"/>
                          </a:solidFill>
                        </a:rPr>
                        <a:t>Total</a:t>
                      </a:r>
                      <a:r>
                        <a:rPr lang="en-US" sz="1600" baseline="0" dirty="0" smtClean="0">
                          <a:solidFill>
                            <a:srgbClr val="00487D"/>
                          </a:solidFill>
                        </a:rPr>
                        <a:t> #</a:t>
                      </a:r>
                    </a:p>
                    <a:p>
                      <a:pPr algn="ctr"/>
                      <a:r>
                        <a:rPr lang="en-US" sz="1600" baseline="0" dirty="0" smtClean="0">
                          <a:solidFill>
                            <a:srgbClr val="00487D"/>
                          </a:solidFill>
                        </a:rPr>
                        <a:t>Gifts</a:t>
                      </a:r>
                      <a:endParaRPr lang="en-US" sz="1600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487D"/>
                          </a:solidFill>
                        </a:rPr>
                        <a:t>Total #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487D"/>
                          </a:solidFill>
                        </a:rPr>
                        <a:t>New Donors</a:t>
                      </a:r>
                      <a:endParaRPr lang="en-US" sz="1600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487D"/>
                          </a:solidFill>
                        </a:rPr>
                        <a:t>Smallest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487D"/>
                          </a:solidFill>
                        </a:rPr>
                        <a:t>Gift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487D"/>
                          </a:solidFill>
                        </a:rPr>
                        <a:t>Largest</a:t>
                      </a:r>
                    </a:p>
                    <a:p>
                      <a:pPr algn="ctr"/>
                      <a:r>
                        <a:rPr lang="en-US" sz="1600" dirty="0" smtClean="0">
                          <a:solidFill>
                            <a:srgbClr val="00487D"/>
                          </a:solidFill>
                        </a:rPr>
                        <a:t>Gift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487D"/>
                          </a:solidFill>
                        </a:rPr>
                        <a:t>Total Gifts</a:t>
                      </a:r>
                      <a:r>
                        <a:rPr lang="en-US" sz="1600" baseline="0" dirty="0" smtClean="0">
                          <a:solidFill>
                            <a:srgbClr val="00487D"/>
                          </a:solidFill>
                        </a:rPr>
                        <a:t> w/match</a:t>
                      </a:r>
                      <a:endParaRPr lang="en-US" sz="1600" dirty="0" smtClean="0">
                        <a:solidFill>
                          <a:srgbClr val="00487D"/>
                        </a:solidFill>
                      </a:endParaRPr>
                    </a:p>
                    <a:p>
                      <a:pPr algn="ctr"/>
                      <a:endParaRPr lang="en-US" sz="1600" dirty="0" smtClean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487D"/>
                          </a:solidFill>
                        </a:rPr>
                        <a:t>Your Food Shelf</a:t>
                      </a:r>
                      <a:endParaRPr lang="en-US" sz="1400" b="1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487D"/>
                          </a:solidFill>
                        </a:rPr>
                        <a:t>27</a:t>
                      </a:r>
                      <a:endParaRPr lang="en-US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487D"/>
                          </a:solidFill>
                        </a:rPr>
                        <a:t>21</a:t>
                      </a:r>
                      <a:endParaRPr lang="en-US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487D"/>
                          </a:solidFill>
                        </a:rPr>
                        <a:t>$25</a:t>
                      </a:r>
                      <a:endParaRPr lang="en-US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487D"/>
                          </a:solidFill>
                        </a:rPr>
                        <a:t>$1,500</a:t>
                      </a:r>
                      <a:endParaRPr lang="en-US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487D"/>
                          </a:solidFill>
                        </a:rPr>
                        <a:t>$9,000</a:t>
                      </a:r>
                      <a:endParaRPr lang="en-US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487D"/>
                          </a:solidFill>
                        </a:rPr>
                        <a:t>Interfaith</a:t>
                      </a:r>
                      <a:r>
                        <a:rPr lang="en-US" sz="1400" b="1" baseline="0" dirty="0" smtClean="0">
                          <a:solidFill>
                            <a:srgbClr val="00487D"/>
                          </a:solidFill>
                        </a:rPr>
                        <a:t> of Burlington County</a:t>
                      </a:r>
                      <a:endParaRPr lang="en-US" sz="1400" b="1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487D"/>
                          </a:solidFill>
                        </a:rPr>
                        <a:t>26</a:t>
                      </a:r>
                      <a:endParaRPr lang="en-US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487D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487D"/>
                          </a:solidFill>
                        </a:rPr>
                        <a:t>$10</a:t>
                      </a:r>
                      <a:endParaRPr lang="en-US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487D"/>
                          </a:solidFill>
                        </a:rPr>
                        <a:t>$5,000</a:t>
                      </a:r>
                      <a:endParaRPr lang="en-US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487D"/>
                          </a:solidFill>
                        </a:rPr>
                        <a:t>$15,232</a:t>
                      </a:r>
                      <a:endParaRPr lang="en-US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487D"/>
                          </a:solidFill>
                        </a:rPr>
                        <a:t>People for People</a:t>
                      </a:r>
                      <a:endParaRPr lang="en-US" sz="1400" b="1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487D"/>
                          </a:solidFill>
                        </a:rPr>
                        <a:t>35</a:t>
                      </a:r>
                      <a:endParaRPr lang="en-US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487D"/>
                          </a:solidFill>
                        </a:rPr>
                        <a:t>16</a:t>
                      </a:r>
                      <a:endParaRPr lang="en-US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487D"/>
                          </a:solidFill>
                        </a:rPr>
                        <a:t>$2</a:t>
                      </a:r>
                      <a:endParaRPr lang="en-US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487D"/>
                          </a:solidFill>
                        </a:rPr>
                        <a:t>$2,000</a:t>
                      </a:r>
                      <a:endParaRPr lang="en-US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487D"/>
                          </a:solidFill>
                        </a:rPr>
                        <a:t>$10,121</a:t>
                      </a:r>
                      <a:endParaRPr lang="en-US" dirty="0">
                        <a:solidFill>
                          <a:srgbClr val="00487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5180" y="212677"/>
            <a:ext cx="8569325" cy="54292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Sample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eBlast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466765" y="1204964"/>
            <a:ext cx="8219649" cy="118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93675" indent="-193675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endParaRPr lang="en-US" sz="2400" dirty="0" smtClean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  <a:p>
            <a:pPr marL="193675" indent="-193675"/>
            <a:endParaRPr lang="en-US" sz="2400" dirty="0" smtClean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  <a:p>
            <a:pPr marL="193675" indent="-193675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endParaRPr lang="en-US" sz="2400" dirty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 descr="Sidney_eBla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448" y="1148484"/>
            <a:ext cx="6952820" cy="5240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86890" y="169253"/>
            <a:ext cx="8569325" cy="54292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Resources – Sign in to receive a full list by email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11260" y="1286998"/>
            <a:ext cx="8489950" cy="59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3675" indent="-193675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endParaRPr lang="en-US" sz="2400" dirty="0" smtClean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Microsoft Nonprofit</a:t>
            </a:r>
            <a:r>
              <a:rPr lang="en-US" sz="2400" baseline="0" dirty="0" smtClean="0">
                <a:solidFill>
                  <a:schemeClr val="tx2"/>
                </a:solidFill>
              </a:rPr>
              <a:t> Resources: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hlinkClick r:id="rId3"/>
              </a:rPr>
              <a:t>www.</a:t>
            </a:r>
            <a:r>
              <a:rPr lang="en-US" sz="2400" dirty="0" smtClean="0">
                <a:solidFill>
                  <a:schemeClr val="tx2"/>
                </a:solidFill>
                <a:hlinkClick r:id="rId3"/>
              </a:rPr>
              <a:t>microsoft.com/nonprofit</a:t>
            </a: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err="1" smtClean="0">
                <a:solidFill>
                  <a:schemeClr val="tx2"/>
                </a:solidFill>
              </a:rPr>
              <a:t>ZeroDivide</a:t>
            </a:r>
            <a:r>
              <a:rPr lang="en-US" sz="2400" dirty="0" smtClean="0">
                <a:solidFill>
                  <a:schemeClr val="tx2"/>
                </a:solidFill>
              </a:rPr>
              <a:t> Resources: </a:t>
            </a:r>
            <a:r>
              <a:rPr lang="en-US" sz="2400" dirty="0" smtClean="0">
                <a:solidFill>
                  <a:schemeClr val="tx2"/>
                </a:solidFill>
                <a:hlinkClick r:id="rId4"/>
              </a:rPr>
              <a:t>http://zerodivide.org/resources_1</a:t>
            </a: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IT</a:t>
            </a:r>
            <a:r>
              <a:rPr lang="en-US" sz="2400" baseline="0" dirty="0" smtClean="0">
                <a:solidFill>
                  <a:schemeClr val="tx2"/>
                </a:solidFill>
              </a:rPr>
              <a:t> Planning by Microsoft: </a:t>
            </a:r>
            <a:r>
              <a:rPr lang="en-US" sz="2400" baseline="0" dirty="0" smtClean="0">
                <a:solidFill>
                  <a:schemeClr val="tx2"/>
                </a:solidFill>
                <a:hlinkClick r:id="rId5"/>
              </a:rPr>
              <a:t>http://bit.ly/MSFTresources</a:t>
            </a:r>
            <a:endParaRPr lang="en-US" sz="2400" baseline="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err="1" smtClean="0">
                <a:solidFill>
                  <a:schemeClr val="tx2"/>
                </a:solidFill>
              </a:rPr>
              <a:t>NTEN’s</a:t>
            </a:r>
            <a:r>
              <a:rPr lang="en-US" sz="2400" dirty="0" smtClean="0">
                <a:solidFill>
                  <a:schemeClr val="tx2"/>
                </a:solidFill>
              </a:rPr>
              <a:t> Resource Page:  </a:t>
            </a:r>
            <a:r>
              <a:rPr lang="en-US" sz="2400" dirty="0" smtClean="0">
                <a:solidFill>
                  <a:schemeClr val="tx2"/>
                </a:solidFill>
                <a:hlinkClick r:id="rId6"/>
              </a:rPr>
              <a:t>http://nten.org/learn/bytopic</a:t>
            </a: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Aspiration’s Resource Page:  </a:t>
            </a:r>
            <a:r>
              <a:rPr lang="en-US" sz="2400" dirty="0" smtClean="0">
                <a:solidFill>
                  <a:schemeClr val="tx2"/>
                </a:solidFill>
                <a:hlinkClick r:id="rId7"/>
              </a:rPr>
              <a:t>http://aspirationtech.org</a:t>
            </a:r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 smtClean="0"/>
          </a:p>
          <a:p>
            <a:pPr marL="193675" indent="-193675"/>
            <a:endParaRPr lang="en-US" sz="2400" dirty="0" smtClean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  <a:p>
            <a:pPr marL="193675" indent="-193675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endParaRPr lang="en-US" sz="2400" dirty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86890" y="212677"/>
            <a:ext cx="8569325" cy="54292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Thank you and please be in touch!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30665" y="1367808"/>
            <a:ext cx="8489950" cy="4194994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 smtClean="0">
                <a:ea typeface="ＭＳ Ｐゴシック" charset="-128"/>
                <a:cs typeface="ＭＳ Ｐゴシック" charset="-128"/>
              </a:rPr>
              <a:t>Laura </a:t>
            </a:r>
            <a:r>
              <a:rPr lang="en-US" b="1" dirty="0" err="1" smtClean="0">
                <a:ea typeface="ＭＳ Ｐゴシック" charset="-128"/>
                <a:cs typeface="ＭＳ Ｐゴシック" charset="-128"/>
              </a:rPr>
              <a:t>Efurd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–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  <a:hlinkClick r:id="rId2"/>
              </a:rPr>
              <a:t>laura</a:t>
            </a:r>
            <a:r>
              <a:rPr lang="en-US" dirty="0" smtClean="0">
                <a:ea typeface="ＭＳ Ｐゴシック" charset="-128"/>
                <a:cs typeface="ＭＳ Ｐゴシック" charset="-128"/>
                <a:hlinkClick r:id="rId2"/>
              </a:rPr>
              <a:t>@</a:t>
            </a:r>
            <a:r>
              <a:rPr lang="en-US" dirty="0" smtClean="0">
                <a:ea typeface="ＭＳ Ｐゴシック" charset="-128"/>
                <a:cs typeface="ＭＳ Ｐゴシック" charset="-128"/>
                <a:hlinkClick r:id="rId2"/>
              </a:rPr>
              <a:t>zerodivide.org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	- Twitter: @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zerodivideorg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, @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lefurd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b="1" dirty="0" smtClean="0">
                <a:ea typeface="ＭＳ Ｐゴシック" charset="-128"/>
                <a:cs typeface="ＭＳ Ｐゴシック" charset="-128"/>
              </a:rPr>
              <a:t>Jane </a:t>
            </a:r>
            <a:r>
              <a:rPr lang="en-US" b="1" dirty="0" err="1" smtClean="0">
                <a:ea typeface="ＭＳ Ｐゴシック" charset="-128"/>
                <a:cs typeface="ＭＳ Ｐゴシック" charset="-128"/>
              </a:rPr>
              <a:t>Meseck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–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  <a:hlinkClick r:id="rId3"/>
              </a:rPr>
              <a:t>janem@microsoft.com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	- Twitter: @</a:t>
            </a:r>
            <a:r>
              <a:rPr lang="en-US" sz="2400" dirty="0" err="1" smtClean="0">
                <a:ea typeface="ＭＳ Ｐゴシック" charset="-128"/>
                <a:cs typeface="ＭＳ Ｐゴシック" charset="-128"/>
              </a:rPr>
              <a:t>msftcitizenship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, @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j</a:t>
            </a:r>
            <a:r>
              <a:rPr lang="en-US" sz="2400" dirty="0" err="1" smtClean="0">
                <a:ea typeface="ＭＳ Ｐゴシック" charset="-128"/>
                <a:cs typeface="ＭＳ Ｐゴシック" charset="-128"/>
              </a:rPr>
              <a:t>anemeseck</a:t>
            </a:r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b="1" dirty="0" smtClean="0">
                <a:ea typeface="ＭＳ Ｐゴシック" charset="-128"/>
                <a:cs typeface="ＭＳ Ｐゴシック" charset="-128"/>
              </a:rPr>
              <a:t>Sidney </a:t>
            </a:r>
            <a:r>
              <a:rPr lang="en-US" b="1" dirty="0" err="1" smtClean="0">
                <a:ea typeface="ＭＳ Ｐゴシック" charset="-128"/>
                <a:cs typeface="ＭＳ Ｐゴシック" charset="-128"/>
              </a:rPr>
              <a:t>Hargro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– </a:t>
            </a:r>
            <a:r>
              <a:rPr lang="en-US" dirty="0" smtClean="0">
                <a:hlinkClick r:id="rId4"/>
              </a:rPr>
              <a:t>shargro</a:t>
            </a:r>
            <a:r>
              <a:rPr lang="en-US" dirty="0" smtClean="0">
                <a:hlinkClick r:id="rId4"/>
              </a:rPr>
              <a:t>@</a:t>
            </a:r>
            <a:r>
              <a:rPr lang="en-US" dirty="0" smtClean="0">
                <a:hlinkClick r:id="rId4"/>
              </a:rPr>
              <a:t>communityfoundationsj.org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	- Twitter: </a:t>
            </a:r>
            <a:r>
              <a:rPr lang="en-US" dirty="0" smtClean="0"/>
              <a:t>@</a:t>
            </a:r>
            <a:r>
              <a:rPr lang="en-US" dirty="0" err="1" smtClean="0"/>
              <a:t>sjerseygives</a:t>
            </a:r>
            <a:r>
              <a:rPr lang="en-US" dirty="0" smtClean="0"/>
              <a:t>, @</a:t>
            </a:r>
            <a:r>
              <a:rPr lang="en-US" dirty="0" err="1" smtClean="0"/>
              <a:t>s</a:t>
            </a:r>
            <a:r>
              <a:rPr lang="en-US" dirty="0" err="1" smtClean="0"/>
              <a:t>idneyrhargro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562875" y="180109"/>
            <a:ext cx="8569325" cy="5429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Brought to you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by…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87378" y="1168144"/>
            <a:ext cx="8489950" cy="59400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200" b="1" dirty="0" smtClean="0">
                <a:ea typeface="ＭＳ Ｐゴシック" charset="-128"/>
                <a:cs typeface="ＭＳ Ｐゴシック" charset="-128"/>
              </a:rPr>
              <a:t>Moderator &amp; Presenter: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en-US" sz="2200" dirty="0" smtClean="0">
                <a:ea typeface="ＭＳ Ｐゴシック" charset="-128"/>
                <a:cs typeface="ＭＳ Ｐゴシック" charset="-128"/>
              </a:rPr>
              <a:t>Laura </a:t>
            </a:r>
            <a:r>
              <a:rPr lang="en-US" sz="2200" dirty="0" err="1" smtClean="0">
                <a:ea typeface="ＭＳ Ｐゴシック" charset="-128"/>
                <a:cs typeface="ＭＳ Ｐゴシック" charset="-128"/>
              </a:rPr>
              <a:t>Efurd</a:t>
            </a:r>
            <a:r>
              <a:rPr lang="en-US" sz="2200" dirty="0" smtClean="0">
                <a:ea typeface="ＭＳ Ｐゴシック" charset="-128"/>
                <a:cs typeface="ＭＳ Ｐゴシック" charset="-128"/>
              </a:rPr>
              <a:t> - V.P. of Strategy &amp; Innovation, </a:t>
            </a:r>
            <a:r>
              <a:rPr lang="en-US" sz="2200" dirty="0" err="1" smtClean="0">
                <a:ea typeface="ＭＳ Ｐゴシック" charset="-128"/>
                <a:cs typeface="ＭＳ Ｐゴシック" charset="-128"/>
              </a:rPr>
              <a:t>ZeroDivide</a:t>
            </a:r>
            <a:endParaRPr lang="en-US" sz="22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200" b="1" dirty="0" smtClean="0">
                <a:ea typeface="ＭＳ Ｐゴシック" charset="-128"/>
                <a:cs typeface="ＭＳ Ｐゴシック" charset="-128"/>
              </a:rPr>
              <a:t>		</a:t>
            </a:r>
            <a:r>
              <a:rPr lang="en-US" sz="2200" dirty="0" smtClean="0">
                <a:ea typeface="ＭＳ Ｐゴシック" charset="-128"/>
                <a:cs typeface="ＭＳ Ｐゴシック" charset="-128"/>
              </a:rPr>
              <a:t>Twitter: @</a:t>
            </a:r>
            <a:r>
              <a:rPr lang="en-US" sz="2200" dirty="0" err="1" smtClean="0">
                <a:ea typeface="ＭＳ Ｐゴシック" charset="-128"/>
                <a:cs typeface="ＭＳ Ｐゴシック" charset="-128"/>
              </a:rPr>
              <a:t>l</a:t>
            </a:r>
            <a:r>
              <a:rPr lang="en-US" sz="2200" dirty="0" err="1" smtClean="0">
                <a:ea typeface="ＭＳ Ｐゴシック" charset="-128"/>
                <a:cs typeface="ＭＳ Ｐゴシック" charset="-128"/>
              </a:rPr>
              <a:t>efurd</a:t>
            </a:r>
            <a:r>
              <a:rPr lang="en-US" sz="2200" dirty="0" smtClean="0">
                <a:ea typeface="ＭＳ Ｐゴシック" charset="-128"/>
                <a:cs typeface="ＭＳ Ｐゴシック" charset="-128"/>
              </a:rPr>
              <a:t>, @</a:t>
            </a:r>
            <a:r>
              <a:rPr lang="en-US" sz="2200" dirty="0" err="1" smtClean="0">
                <a:ea typeface="ＭＳ Ｐゴシック" charset="-128"/>
                <a:cs typeface="ＭＳ Ｐゴシック" charset="-128"/>
              </a:rPr>
              <a:t>zerodivideorg</a:t>
            </a:r>
            <a:endParaRPr lang="en-US" sz="22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sz="2200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200" b="1" dirty="0" smtClean="0">
                <a:ea typeface="ＭＳ Ｐゴシック" charset="-128"/>
                <a:cs typeface="ＭＳ Ｐゴシック" charset="-128"/>
              </a:rPr>
              <a:t>Presenters: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en-US" sz="2200" dirty="0" smtClean="0">
                <a:ea typeface="ＭＳ Ｐゴシック" charset="-128"/>
                <a:cs typeface="ＭＳ Ｐゴシック" charset="-128"/>
              </a:rPr>
              <a:t>Jane </a:t>
            </a:r>
            <a:r>
              <a:rPr lang="en-US" sz="2200" dirty="0" err="1" smtClean="0">
                <a:ea typeface="ＭＳ Ｐゴシック" charset="-128"/>
                <a:cs typeface="ＭＳ Ｐゴシック" charset="-128"/>
              </a:rPr>
              <a:t>Meseck</a:t>
            </a:r>
            <a:r>
              <a:rPr lang="en-US" sz="2200" dirty="0" smtClean="0">
                <a:ea typeface="ＭＳ Ｐゴシック" charset="-128"/>
                <a:cs typeface="ＭＳ Ｐゴシック" charset="-128"/>
              </a:rPr>
              <a:t> – Director of Community Affairs, Microsoft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en-US" sz="2200" dirty="0" smtClean="0">
                <a:ea typeface="ＭＳ Ｐゴシック" charset="-128"/>
                <a:cs typeface="ＭＳ Ｐゴシック" charset="-128"/>
              </a:rPr>
              <a:t>		Twitter: @</a:t>
            </a:r>
            <a:r>
              <a:rPr lang="en-US" sz="2200" dirty="0" err="1" smtClean="0">
                <a:ea typeface="ＭＳ Ｐゴシック" charset="-128"/>
                <a:cs typeface="ＭＳ Ｐゴシック" charset="-128"/>
              </a:rPr>
              <a:t>janemeseck</a:t>
            </a:r>
            <a:r>
              <a:rPr lang="en-US" sz="2200" dirty="0" smtClean="0">
                <a:ea typeface="ＭＳ Ｐゴシック" charset="-128"/>
                <a:cs typeface="ＭＳ Ｐゴシック" charset="-128"/>
              </a:rPr>
              <a:t>, @</a:t>
            </a:r>
            <a:r>
              <a:rPr lang="en-US" sz="2200" dirty="0" err="1" smtClean="0">
                <a:ea typeface="ＭＳ Ｐゴシック" charset="-128"/>
                <a:cs typeface="ＭＳ Ｐゴシック" charset="-128"/>
              </a:rPr>
              <a:t>msftcitizenship</a:t>
            </a:r>
            <a:endParaRPr lang="en-US" sz="22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100000"/>
              </a:lnSpc>
              <a:buNone/>
            </a:pPr>
            <a:endParaRPr lang="en-US" sz="22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100000"/>
              </a:lnSpc>
              <a:buNone/>
            </a:pPr>
            <a:r>
              <a:rPr lang="en-US" sz="2200" dirty="0" smtClean="0">
                <a:ea typeface="ＭＳ Ｐゴシック" charset="-128"/>
                <a:cs typeface="ＭＳ Ｐゴシック" charset="-128"/>
              </a:rPr>
              <a:t>Sidney </a:t>
            </a:r>
            <a:r>
              <a:rPr lang="en-US" sz="2200" dirty="0" err="1" smtClean="0">
                <a:ea typeface="ＭＳ Ｐゴシック" charset="-128"/>
                <a:cs typeface="ＭＳ Ｐゴシック" charset="-128"/>
              </a:rPr>
              <a:t>Hargro</a:t>
            </a:r>
            <a:r>
              <a:rPr lang="en-US" sz="2200" dirty="0" smtClean="0">
                <a:ea typeface="ＭＳ Ｐゴシック" charset="-128"/>
                <a:cs typeface="ＭＳ Ｐゴシック" charset="-128"/>
              </a:rPr>
              <a:t> – Executive Director, Community Foundation of 					South Jersey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en-US" sz="2200" dirty="0" smtClean="0">
                <a:ea typeface="ＭＳ Ｐゴシック" charset="-128"/>
                <a:cs typeface="ＭＳ Ｐゴシック" charset="-128"/>
              </a:rPr>
              <a:t>		Twitter: </a:t>
            </a:r>
            <a:r>
              <a:rPr lang="en-US" sz="2000" dirty="0" smtClean="0"/>
              <a:t>@</a:t>
            </a:r>
            <a:r>
              <a:rPr lang="en-US" sz="2000" dirty="0" err="1" smtClean="0"/>
              <a:t>s</a:t>
            </a:r>
            <a:r>
              <a:rPr lang="en-US" sz="2000" dirty="0" err="1" smtClean="0"/>
              <a:t>idneyrhargro</a:t>
            </a:r>
            <a:r>
              <a:rPr lang="en-US" sz="2000" dirty="0" smtClean="0"/>
              <a:t>, @</a:t>
            </a:r>
            <a:r>
              <a:rPr lang="en-US" sz="2000" dirty="0" err="1" smtClean="0"/>
              <a:t>sj</a:t>
            </a:r>
            <a:r>
              <a:rPr lang="en-US" sz="2000" dirty="0" err="1" smtClean="0"/>
              <a:t>erseygives</a:t>
            </a:r>
            <a:endParaRPr lang="en-US" sz="22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None/>
            </a:pPr>
            <a:endParaRPr lang="en-US" sz="2600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86890" y="201821"/>
            <a:ext cx="8569325" cy="5429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Intro: Increasing Impact via Tech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1260" y="1098391"/>
            <a:ext cx="8489950" cy="98107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From Egypt to East LA: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Powerful &amp;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participatory</a:t>
            </a:r>
          </a:p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388" name="Picture 3" descr="Egyp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031" y="1964179"/>
            <a:ext cx="7665882" cy="347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97745" y="190965"/>
            <a:ext cx="8569325" cy="54292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Some Key Technology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Trends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81000" y="1200150"/>
            <a:ext cx="8489950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3675" indent="-193675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endParaRPr lang="en-US" sz="2400" dirty="0" smtClean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  <a:p>
            <a:pPr marL="193675" indent="-193675" eaLnBrk="0" hangingPunct="0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240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 marL="193675" indent="-193675"/>
            <a:r>
              <a:rPr lang="en-US" sz="2400" dirty="0" smtClean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	</a:t>
            </a:r>
            <a:endParaRPr lang="en-US" sz="2400" dirty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  <a:p>
            <a:pPr marL="193675" indent="-193675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endParaRPr lang="en-US" sz="2400" dirty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21936" y="1770495"/>
            <a:ext cx="2028878" cy="519351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</a:bodyPr>
          <a:lstStyle/>
          <a:p>
            <a:r>
              <a:rPr lang="en-US" b="1" dirty="0" smtClean="0">
                <a:solidFill>
                  <a:srgbClr val="413C73"/>
                </a:solidFill>
              </a:rPr>
              <a:t>The Cloud</a:t>
            </a:r>
            <a:endParaRPr lang="en-US" b="1" dirty="0">
              <a:solidFill>
                <a:srgbClr val="413C73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93813" y="1727504"/>
            <a:ext cx="2028878" cy="519351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</a:bodyPr>
          <a:lstStyle/>
          <a:p>
            <a:r>
              <a:rPr lang="en-US" b="1" dirty="0" smtClean="0">
                <a:solidFill>
                  <a:srgbClr val="413C73"/>
                </a:solidFill>
              </a:rPr>
              <a:t>Mobile</a:t>
            </a:r>
            <a:endParaRPr lang="en-US" b="1" dirty="0">
              <a:solidFill>
                <a:srgbClr val="413C73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58515" y="4310733"/>
            <a:ext cx="2028878" cy="519351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</a:bodyPr>
          <a:lstStyle/>
          <a:p>
            <a:r>
              <a:rPr lang="en-US" b="1" dirty="0" smtClean="0">
                <a:solidFill>
                  <a:srgbClr val="413C73"/>
                </a:solidFill>
              </a:rPr>
              <a:t>Location</a:t>
            </a:r>
            <a:endParaRPr lang="en-US" b="1" dirty="0">
              <a:solidFill>
                <a:srgbClr val="413C73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41341" y="4332409"/>
            <a:ext cx="2028878" cy="519351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</a:bodyPr>
          <a:lstStyle/>
          <a:p>
            <a:r>
              <a:rPr lang="en-US" b="1" dirty="0" err="1" smtClean="0">
                <a:solidFill>
                  <a:srgbClr val="413C73"/>
                </a:solidFill>
              </a:rPr>
              <a:t>Crowdsourcing</a:t>
            </a:r>
            <a:endParaRPr lang="en-US" b="1" dirty="0">
              <a:solidFill>
                <a:srgbClr val="413C73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22902" y="2986318"/>
            <a:ext cx="2028878" cy="519351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</a:bodyPr>
          <a:lstStyle/>
          <a:p>
            <a:r>
              <a:rPr lang="en-US" b="1" dirty="0" smtClean="0">
                <a:solidFill>
                  <a:srgbClr val="413C73"/>
                </a:solidFill>
              </a:rPr>
              <a:t>Online Video</a:t>
            </a:r>
            <a:endParaRPr lang="en-US" b="1" dirty="0">
              <a:solidFill>
                <a:srgbClr val="413C73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3274" y="2953764"/>
            <a:ext cx="2028878" cy="519351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</a:bodyPr>
          <a:lstStyle/>
          <a:p>
            <a:r>
              <a:rPr lang="en-US" b="1" dirty="0" smtClean="0">
                <a:solidFill>
                  <a:srgbClr val="413C73"/>
                </a:solidFill>
              </a:rPr>
              <a:t>Social Media</a:t>
            </a:r>
            <a:endParaRPr lang="en-US" b="1" dirty="0">
              <a:solidFill>
                <a:srgbClr val="413C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97745" y="245245"/>
            <a:ext cx="8569325" cy="54292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Funder Survey by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ZeroDivide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- 2011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8675" name="Picture 4" descr="Barrie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9163" y="1012825"/>
            <a:ext cx="7100887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0310" y="234389"/>
            <a:ext cx="8569325" cy="54292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Your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Interests? Tech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,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Grantmaking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&amp; Impact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22115" y="1200150"/>
            <a:ext cx="8489950" cy="596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eaLnBrk="0" hangingPunct="0">
              <a:lnSpc>
                <a:spcPct val="95000"/>
              </a:lnSpc>
              <a:spcBef>
                <a:spcPct val="50000"/>
              </a:spcBef>
              <a:buFont typeface="+mj-lt"/>
              <a:buAutoNum type="arabicParenR"/>
            </a:pPr>
            <a:r>
              <a:rPr lang="en-US" sz="2400" dirty="0" smtClean="0">
                <a:solidFill>
                  <a:schemeClr val="tx2"/>
                </a:solidFill>
              </a:rPr>
              <a:t>How </a:t>
            </a:r>
            <a:r>
              <a:rPr lang="en-US" sz="2400" dirty="0">
                <a:solidFill>
                  <a:schemeClr val="tx2"/>
                </a:solidFill>
              </a:rPr>
              <a:t>savvy is your foundation about the use of new tech tools and social media</a:t>
            </a:r>
            <a:r>
              <a:rPr lang="en-US" sz="2400" dirty="0" smtClean="0">
                <a:solidFill>
                  <a:schemeClr val="tx2"/>
                </a:solidFill>
              </a:rPr>
              <a:t>?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50000"/>
              </a:spcBef>
              <a:buFont typeface="+mj-lt"/>
              <a:buAutoNum type="arabicParenR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457200" indent="-457200" eaLnBrk="0" hangingPunct="0">
              <a:lnSpc>
                <a:spcPct val="95000"/>
              </a:lnSpc>
              <a:spcBef>
                <a:spcPct val="50000"/>
              </a:spcBef>
              <a:buFont typeface="+mj-lt"/>
              <a:buAutoNum type="arabicParenR"/>
            </a:pPr>
            <a:r>
              <a:rPr lang="en-US" sz="2400" dirty="0" smtClean="0">
                <a:solidFill>
                  <a:schemeClr val="tx2"/>
                </a:solidFill>
              </a:rPr>
              <a:t>Are </a:t>
            </a:r>
            <a:r>
              <a:rPr lang="en-US" sz="2400" dirty="0">
                <a:solidFill>
                  <a:schemeClr val="tx2"/>
                </a:solidFill>
              </a:rPr>
              <a:t>you specifically supporting your grantees’ technology </a:t>
            </a:r>
            <a:r>
              <a:rPr lang="en-US" sz="2400" dirty="0" smtClean="0">
                <a:solidFill>
                  <a:schemeClr val="tx2"/>
                </a:solidFill>
              </a:rPr>
              <a:t>activities and/or capacity</a:t>
            </a:r>
            <a:r>
              <a:rPr lang="en-US" sz="2400" dirty="0">
                <a:solidFill>
                  <a:schemeClr val="tx2"/>
                </a:solidFill>
              </a:rPr>
              <a:t>?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50000"/>
              </a:spcBef>
              <a:buFont typeface="+mj-lt"/>
              <a:buAutoNum type="arabicParenR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457200" indent="-457200" eaLnBrk="0" hangingPunct="0">
              <a:lnSpc>
                <a:spcPct val="95000"/>
              </a:lnSpc>
              <a:spcBef>
                <a:spcPct val="50000"/>
              </a:spcBef>
              <a:buFont typeface="+mj-lt"/>
              <a:buAutoNum type="arabicParenR"/>
            </a:pPr>
            <a:r>
              <a:rPr lang="en-US" sz="2400" dirty="0" smtClean="0">
                <a:solidFill>
                  <a:schemeClr val="tx2"/>
                </a:solidFill>
              </a:rPr>
              <a:t>Over </a:t>
            </a:r>
            <a:r>
              <a:rPr lang="en-US" sz="2400" dirty="0">
                <a:solidFill>
                  <a:schemeClr val="tx2"/>
                </a:solidFill>
              </a:rPr>
              <a:t>the next 2 years, do you expect your investment in grantees technology use </a:t>
            </a:r>
            <a:r>
              <a:rPr lang="en-US" sz="2400" dirty="0" smtClean="0">
                <a:solidFill>
                  <a:schemeClr val="tx2"/>
                </a:solidFill>
              </a:rPr>
              <a:t>to increase, decrease, or stay the same?</a:t>
            </a:r>
          </a:p>
          <a:p>
            <a:pPr marL="457200" indent="-457200" eaLnBrk="0" hangingPunct="0">
              <a:lnSpc>
                <a:spcPct val="95000"/>
              </a:lnSpc>
              <a:spcBef>
                <a:spcPct val="50000"/>
              </a:spcBef>
              <a:buFont typeface="+mj-lt"/>
              <a:buAutoNum type="arabicParenR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457200" indent="-457200" eaLnBrk="0" hangingPunct="0">
              <a:lnSpc>
                <a:spcPct val="95000"/>
              </a:lnSpc>
              <a:spcBef>
                <a:spcPct val="50000"/>
              </a:spcBef>
              <a:buFont typeface="+mj-lt"/>
              <a:buAutoNum type="arabicParenR"/>
            </a:pPr>
            <a:r>
              <a:rPr lang="en-US" sz="2400" dirty="0" smtClean="0">
                <a:solidFill>
                  <a:schemeClr val="tx2"/>
                </a:solidFill>
              </a:rPr>
              <a:t>What’s </a:t>
            </a:r>
            <a:r>
              <a:rPr lang="en-US" sz="2400" dirty="0">
                <a:solidFill>
                  <a:schemeClr val="tx2"/>
                </a:solidFill>
              </a:rPr>
              <a:t>your burning question for this session?</a:t>
            </a:r>
            <a:endParaRPr lang="en-US" sz="2400" dirty="0" smtClean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  <a:p>
            <a:pPr marL="193675" indent="-193675"/>
            <a:r>
              <a:rPr lang="en-US" sz="2400" dirty="0">
                <a:solidFill>
                  <a:schemeClr val="tx2"/>
                </a:solidFill>
                <a:ea typeface="ＭＳ Ｐゴシック" charset="-128"/>
                <a:cs typeface="ＭＳ Ｐゴシック" charset="-128"/>
              </a:rPr>
              <a:t>	</a:t>
            </a:r>
          </a:p>
          <a:p>
            <a:pPr marL="193675" indent="-193675">
              <a:lnSpc>
                <a:spcPct val="95000"/>
              </a:lnSpc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endParaRPr lang="en-US" sz="2400" dirty="0">
              <a:solidFill>
                <a:schemeClr val="tx2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562875" y="169253"/>
            <a:ext cx="8569325" cy="5429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Jane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Meseck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– Microsoft, Community Affairs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8493" y="1330984"/>
            <a:ext cx="8489950" cy="99745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200" b="1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Tx/>
              <a:buNone/>
            </a:pPr>
            <a:endParaRPr lang="en-US" sz="2600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 descr="JaneWebp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53" y="1062653"/>
            <a:ext cx="7099185" cy="5664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9455" y="418941"/>
            <a:ext cx="8569325" cy="542925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The Nonprofit IT </a:t>
            </a:r>
            <a:r>
              <a:rPr lang="en-US" sz="3200" b="1" dirty="0" smtClean="0"/>
              <a:t>Pyramid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51646118"/>
              </p:ext>
            </p:extLst>
          </p:nvPr>
        </p:nvGraphicFramePr>
        <p:xfrm>
          <a:off x="824982" y="1802030"/>
          <a:ext cx="7761341" cy="483457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67733" y="1128973"/>
            <a:ext cx="653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rebuchet MS"/>
              </a:rPr>
              <a:t>A Framework for IT Adoption and Innovation</a:t>
            </a:r>
            <a:endParaRPr lang="en-US" sz="2400" dirty="0">
              <a:solidFill>
                <a:schemeClr val="tx2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973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541165" y="212677"/>
            <a:ext cx="8569325" cy="542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Sidney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Hargro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, Community Foundation of South Jersey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 descr="HargroWebp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51" y="1228367"/>
            <a:ext cx="7613443" cy="5252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6">
      <a:dk1>
        <a:srgbClr val="4D4D4D"/>
      </a:dk1>
      <a:lt1>
        <a:srgbClr val="FFFFFF"/>
      </a:lt1>
      <a:dk2>
        <a:srgbClr val="413C73"/>
      </a:dk2>
      <a:lt2>
        <a:srgbClr val="DDDDDD"/>
      </a:lt2>
      <a:accent1>
        <a:srgbClr val="B5CC8E"/>
      </a:accent1>
      <a:accent2>
        <a:srgbClr val="5C80B4"/>
      </a:accent2>
      <a:accent3>
        <a:srgbClr val="FFFFFF"/>
      </a:accent3>
      <a:accent4>
        <a:srgbClr val="404040"/>
      </a:accent4>
      <a:accent5>
        <a:srgbClr val="D7E2C6"/>
      </a:accent5>
      <a:accent6>
        <a:srgbClr val="5373A3"/>
      </a:accent6>
      <a:hlink>
        <a:srgbClr val="78B6AF"/>
      </a:hlink>
      <a:folHlink>
        <a:srgbClr val="E7E763"/>
      </a:folHlink>
    </a:clrScheme>
    <a:fontScheme name="Default Design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4D4D4D"/>
        </a:dk1>
        <a:lt1>
          <a:srgbClr val="FFFFFF"/>
        </a:lt1>
        <a:dk2>
          <a:srgbClr val="51547E"/>
        </a:dk2>
        <a:lt2>
          <a:srgbClr val="DDDDDD"/>
        </a:lt2>
        <a:accent1>
          <a:srgbClr val="BDD531"/>
        </a:accent1>
        <a:accent2>
          <a:srgbClr val="5C80B4"/>
        </a:accent2>
        <a:accent3>
          <a:srgbClr val="FFFFFF"/>
        </a:accent3>
        <a:accent4>
          <a:srgbClr val="404040"/>
        </a:accent4>
        <a:accent5>
          <a:srgbClr val="DBE7AD"/>
        </a:accent5>
        <a:accent6>
          <a:srgbClr val="5373A3"/>
        </a:accent6>
        <a:hlink>
          <a:srgbClr val="B9D389"/>
        </a:hlink>
        <a:folHlink>
          <a:srgbClr val="E7E7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4D4D4D"/>
        </a:dk1>
        <a:lt1>
          <a:srgbClr val="FFFFFF"/>
        </a:lt1>
        <a:dk2>
          <a:srgbClr val="51547E"/>
        </a:dk2>
        <a:lt2>
          <a:srgbClr val="DDDDDD"/>
        </a:lt2>
        <a:accent1>
          <a:srgbClr val="BDD531"/>
        </a:accent1>
        <a:accent2>
          <a:srgbClr val="5C80B4"/>
        </a:accent2>
        <a:accent3>
          <a:srgbClr val="FFFFFF"/>
        </a:accent3>
        <a:accent4>
          <a:srgbClr val="404040"/>
        </a:accent4>
        <a:accent5>
          <a:srgbClr val="DBE7AD"/>
        </a:accent5>
        <a:accent6>
          <a:srgbClr val="5373A3"/>
        </a:accent6>
        <a:hlink>
          <a:srgbClr val="78B6AF"/>
        </a:hlink>
        <a:folHlink>
          <a:srgbClr val="E7E7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4D4D4D"/>
        </a:dk1>
        <a:lt1>
          <a:srgbClr val="FFFFFF"/>
        </a:lt1>
        <a:dk2>
          <a:srgbClr val="413C73"/>
        </a:dk2>
        <a:lt2>
          <a:srgbClr val="DDDDDD"/>
        </a:lt2>
        <a:accent1>
          <a:srgbClr val="B0D236"/>
        </a:accent1>
        <a:accent2>
          <a:srgbClr val="5C80B4"/>
        </a:accent2>
        <a:accent3>
          <a:srgbClr val="FFFFFF"/>
        </a:accent3>
        <a:accent4>
          <a:srgbClr val="404040"/>
        </a:accent4>
        <a:accent5>
          <a:srgbClr val="D4E5AE"/>
        </a:accent5>
        <a:accent6>
          <a:srgbClr val="5373A3"/>
        </a:accent6>
        <a:hlink>
          <a:srgbClr val="78B6AF"/>
        </a:hlink>
        <a:folHlink>
          <a:srgbClr val="E7E7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4D4D4D"/>
        </a:dk1>
        <a:lt1>
          <a:srgbClr val="FFFFFF"/>
        </a:lt1>
        <a:dk2>
          <a:srgbClr val="413C73"/>
        </a:dk2>
        <a:lt2>
          <a:srgbClr val="DDDDDD"/>
        </a:lt2>
        <a:accent1>
          <a:srgbClr val="B5CC8E"/>
        </a:accent1>
        <a:accent2>
          <a:srgbClr val="5C80B4"/>
        </a:accent2>
        <a:accent3>
          <a:srgbClr val="FFFFFF"/>
        </a:accent3>
        <a:accent4>
          <a:srgbClr val="404040"/>
        </a:accent4>
        <a:accent5>
          <a:srgbClr val="D7E2C6"/>
        </a:accent5>
        <a:accent6>
          <a:srgbClr val="5373A3"/>
        </a:accent6>
        <a:hlink>
          <a:srgbClr val="78B6AF"/>
        </a:hlink>
        <a:folHlink>
          <a:srgbClr val="E7E7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2817</TotalTime>
  <Words>509</Words>
  <Application>Microsoft Macintosh PowerPoint</Application>
  <PresentationFormat>On-screen Show (4:3)</PresentationFormat>
  <Paragraphs>129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ＭＳ Ｐゴシック</vt:lpstr>
      <vt:lpstr>Trebuchet MS</vt:lpstr>
      <vt:lpstr>Default Design</vt:lpstr>
      <vt:lpstr>A New Media and Tech Tools Session  for Non-Techies</vt:lpstr>
      <vt:lpstr>Brought to you by…</vt:lpstr>
      <vt:lpstr>Intro: Increasing Impact via Tech</vt:lpstr>
      <vt:lpstr>Some Key Technology Trends</vt:lpstr>
      <vt:lpstr>Funder Survey by ZeroDivide - 2011</vt:lpstr>
      <vt:lpstr>Your Interests? Tech, Grantmaking &amp; Impact</vt:lpstr>
      <vt:lpstr>Jane Meseck – Microsoft, Community Affairs</vt:lpstr>
      <vt:lpstr>The Nonprofit IT Pyramid </vt:lpstr>
      <vt:lpstr>Sidney Hargro, Community Foundation of South Jersey</vt:lpstr>
      <vt:lpstr>Online Matching Grants</vt:lpstr>
      <vt:lpstr>Results – Online Matching Grants</vt:lpstr>
      <vt:lpstr>Sample eBlast </vt:lpstr>
      <vt:lpstr>Resources – Sign in to receive a full list by email</vt:lpstr>
      <vt:lpstr>Thank you and please be in touch!</vt:lpstr>
    </vt:vector>
  </TitlesOfParts>
  <Company>Graphic Edge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Melinda Breitmeyer</dc:creator>
  <cp:lastModifiedBy>Jeff Perlstein</cp:lastModifiedBy>
  <cp:revision>72</cp:revision>
  <dcterms:created xsi:type="dcterms:W3CDTF">2012-03-01T14:33:36Z</dcterms:created>
  <dcterms:modified xsi:type="dcterms:W3CDTF">2012-03-02T07:27:08Z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Latest template for powerpoint slides</vt:lpwstr>
  </property>
  <property fmtid="{D5CDD505-2E9C-101B-9397-08002B2CF9AE}" pid="3" name="Owner">
    <vt:lpwstr>ZD</vt:lpwstr>
  </property>
  <property fmtid="{D5CDD505-2E9C-101B-9397-08002B2CF9AE}" pid="4" name="Status">
    <vt:lpwstr/>
  </property>
</Properties>
</file>