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41"/>
  </p:notesMasterIdLst>
  <p:sldIdLst>
    <p:sldId id="256" r:id="rId3"/>
    <p:sldId id="257" r:id="rId4"/>
    <p:sldId id="258" r:id="rId5"/>
    <p:sldId id="292" r:id="rId6"/>
    <p:sldId id="259" r:id="rId7"/>
    <p:sldId id="260" r:id="rId8"/>
    <p:sldId id="261" r:id="rId9"/>
    <p:sldId id="262" r:id="rId10"/>
    <p:sldId id="263" r:id="rId11"/>
    <p:sldId id="264" r:id="rId12"/>
    <p:sldId id="265" r:id="rId13"/>
    <p:sldId id="266" r:id="rId14"/>
    <p:sldId id="267" r:id="rId15"/>
    <p:sldId id="269" r:id="rId16"/>
    <p:sldId id="270" r:id="rId17"/>
    <p:sldId id="271" r:id="rId18"/>
    <p:sldId id="272" r:id="rId19"/>
    <p:sldId id="294" r:id="rId20"/>
    <p:sldId id="296" r:id="rId21"/>
    <p:sldId id="273" r:id="rId22"/>
    <p:sldId id="274" r:id="rId23"/>
    <p:sldId id="275" r:id="rId24"/>
    <p:sldId id="276" r:id="rId25"/>
    <p:sldId id="277" r:id="rId26"/>
    <p:sldId id="278" r:id="rId27"/>
    <p:sldId id="279" r:id="rId28"/>
    <p:sldId id="280" r:id="rId29"/>
    <p:sldId id="281" r:id="rId30"/>
    <p:sldId id="282" r:id="rId31"/>
    <p:sldId id="283" r:id="rId32"/>
    <p:sldId id="285" r:id="rId33"/>
    <p:sldId id="286" r:id="rId34"/>
    <p:sldId id="287" r:id="rId35"/>
    <p:sldId id="289" r:id="rId36"/>
    <p:sldId id="297" r:id="rId37"/>
    <p:sldId id="290" r:id="rId38"/>
    <p:sldId id="291" r:id="rId39"/>
    <p:sldId id="298" r:id="rId4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20"/>
    <p:restoredTop sz="93103"/>
  </p:normalViewPr>
  <p:slideViewPr>
    <p:cSldViewPr snapToGrid="0" snapToObjects="1">
      <p:cViewPr varScale="1">
        <p:scale>
          <a:sx n="117" d="100"/>
          <a:sy n="117" d="100"/>
        </p:scale>
        <p:origin x="3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cs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cs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cs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cs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cs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cs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latin typeface="Arial"/>
              <a:cs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cs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Tree>
    <p:extLst>
      <p:ext uri="{BB962C8B-B14F-4D97-AF65-F5344CB8AC3E}">
        <p14:creationId xmlns:p14="http://schemas.microsoft.com/office/powerpoint/2010/main" val="80227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982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cs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cs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latin typeface="Arial"/>
              <a:cs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cs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cs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cs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cs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cs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cs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latin typeface="Arial"/>
              <a:cs typeface="Arial"/>
            </a:endParaRPr>
          </a:p>
          <a:p>
            <a:pPr lvl="0" rtl="0">
              <a:spcBef>
                <a:spcPts val="0"/>
              </a:spcBef>
              <a:buNone/>
            </a:pPr>
            <a:endParaRPr lang="en" dirty="0">
              <a:cs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cs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cs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cs typeface="Arial"/>
              </a:rPr>
              <a:t>Andrea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cs typeface="Arial"/>
              </a:rPr>
              <a:t>Carolyn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cs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cs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9202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latin typeface="Arial"/>
              <a:cs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a:endParaRPr>
          </a:p>
        </p:txBody>
      </p:sp>
    </p:spTree>
    <p:extLst>
      <p:ext uri="{BB962C8B-B14F-4D97-AF65-F5344CB8AC3E}">
        <p14:creationId xmlns:p14="http://schemas.microsoft.com/office/powerpoint/2010/main" val="4178688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cs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mailto:Denise.desrosiers@unh.edu" TargetMode="External"/><Relationship Id="rId4" Type="http://schemas.openxmlformats.org/officeDocument/2006/relationships/hyperlink" Target="mailto:Andrea.paquin@unh.edu" TargetMode="External"/><Relationship Id="rId5" Type="http://schemas.openxmlformats.org/officeDocument/2006/relationships/hyperlink" Target="mailto:CHillHutton@gmail.com" TargetMode="External"/><Relationship Id="rId1" Type="http://schemas.openxmlformats.org/officeDocument/2006/relationships/slideLayout" Target="../slideLayouts/slideLayout3.xml"/><Relationship Id="rId2" Type="http://schemas.openxmlformats.org/officeDocument/2006/relationships/hyperlink" Target="mailto:Kristin.raymond@unh.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www.deltonahowl.com/about-us.html" TargetMode="External"/><Relationship Id="rId4" Type="http://schemas.openxmlformats.org/officeDocument/2006/relationships/hyperlink" Target="http://www.centurypulse.com/lit-mag-info/" TargetMode="External"/><Relationship Id="rId5" Type="http://schemas.openxmlformats.org/officeDocument/2006/relationships/hyperlink" Target="http://blog.pshares.org/"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lgn="ctr" rtl="0">
              <a:spcBef>
                <a:spcPts val="0"/>
              </a:spcBef>
              <a:buNone/>
            </a:pPr>
            <a:r>
              <a:rPr lang="en" sz="3600"/>
              <a:t>International Voices:</a:t>
            </a:r>
          </a:p>
          <a:p>
            <a:pPr lvl="0" algn="ctr">
              <a:spcBef>
                <a:spcPts val="0"/>
              </a:spcBef>
              <a:buNone/>
            </a:pPr>
            <a:r>
              <a:rPr lang="en" sz="2400"/>
              <a:t>Creating a Literary Journal for Second Language Writers</a:t>
            </a:r>
          </a:p>
        </p:txBody>
      </p:sp>
      <p:sp>
        <p:nvSpPr>
          <p:cNvPr id="57" name="Shape 57"/>
          <p:cNvSpPr txBox="1">
            <a:spLocks noGrp="1"/>
          </p:cNvSpPr>
          <p:nvPr>
            <p:ph type="subTitle" idx="1"/>
          </p:nvPr>
        </p:nvSpPr>
        <p:spPr>
          <a:xfrm>
            <a:off x="311700" y="2834125"/>
            <a:ext cx="8520600" cy="792600"/>
          </a:xfrm>
          <a:prstGeom prst="rect">
            <a:avLst/>
          </a:prstGeom>
          <a:ln w="9525" cap="flat" cmpd="sng">
            <a:no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 sz="1800" dirty="0">
                <a:solidFill>
                  <a:schemeClr val="lt1"/>
                </a:solidFill>
              </a:rPr>
              <a:t>Denise Desrosiers </a:t>
            </a:r>
            <a:endParaRPr lang="en" sz="1800">
              <a:solidFill>
                <a:schemeClr val="lt1"/>
              </a:solidFill>
            </a:endParaRPr>
          </a:p>
          <a:p>
            <a:pPr lvl="0" algn="ctr">
              <a:spcBef>
                <a:spcPts val="0"/>
              </a:spcBef>
              <a:buNone/>
            </a:pPr>
            <a:r>
              <a:rPr lang="en" sz="1800" dirty="0">
                <a:solidFill>
                  <a:schemeClr val="lt1"/>
                </a:solidFill>
              </a:rPr>
              <a:t>Carolyn Hutton</a:t>
            </a:r>
          </a:p>
          <a:p>
            <a:pPr lvl="0" algn="ctr">
              <a:spcBef>
                <a:spcPts val="0"/>
              </a:spcBef>
              <a:buNone/>
            </a:pPr>
            <a:r>
              <a:rPr lang="en" sz="1800" dirty="0">
                <a:solidFill>
                  <a:schemeClr val="lt1"/>
                </a:solidFill>
              </a:rPr>
              <a:t>Andrea Paquin</a:t>
            </a:r>
          </a:p>
          <a:p>
            <a:pPr lvl="0" algn="ctr">
              <a:spcBef>
                <a:spcPts val="0"/>
              </a:spcBef>
              <a:buNone/>
            </a:pPr>
            <a:r>
              <a:rPr lang="en" sz="1800" dirty="0">
                <a:solidFill>
                  <a:schemeClr val="lt1"/>
                </a:solidFill>
              </a:rPr>
              <a:t>Kristin Raymond</a:t>
            </a:r>
          </a:p>
          <a:p>
            <a:pPr lvl="0" algn="ctr" rtl="0">
              <a:spcBef>
                <a:spcPts val="0"/>
              </a:spcBef>
              <a:buNone/>
            </a:pPr>
            <a:r>
              <a:rPr lang="en" sz="1800" dirty="0">
                <a:solidFill>
                  <a:schemeClr val="lt1"/>
                </a:solidFill>
              </a:rPr>
              <a:t>University of New Hampshire</a:t>
            </a:r>
          </a:p>
          <a:p>
            <a:pPr lvl="0" algn="ctr">
              <a:spcBef>
                <a:spcPts val="0"/>
              </a:spcBef>
              <a:buNone/>
            </a:pPr>
            <a:r>
              <a:rPr lang="en" sz="1800" dirty="0">
                <a:solidFill>
                  <a:schemeClr val="lt1"/>
                </a:solidFill>
              </a:rPr>
              <a:t>MATSOL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Our Process</a:t>
            </a:r>
          </a:p>
        </p:txBody>
      </p:sp>
      <p:sp>
        <p:nvSpPr>
          <p:cNvPr id="111" name="Shape 111"/>
          <p:cNvSpPr txBox="1"/>
          <p:nvPr/>
        </p:nvSpPr>
        <p:spPr>
          <a:xfrm>
            <a:off x="1095300" y="1087900"/>
            <a:ext cx="6364500" cy="25977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112" name="Shape 112" descr="Process.png"/>
          <p:cNvPicPr preferRelativeResize="0"/>
          <p:nvPr/>
        </p:nvPicPr>
        <p:blipFill>
          <a:blip r:embed="rId3">
            <a:alphaModFix/>
          </a:blip>
          <a:stretch>
            <a:fillRect/>
          </a:stretch>
        </p:blipFill>
        <p:spPr>
          <a:xfrm>
            <a:off x="1095299" y="951925"/>
            <a:ext cx="5187049" cy="3666125"/>
          </a:xfrm>
          <a:prstGeom prst="rect">
            <a:avLst/>
          </a:prstGeom>
          <a:noFill/>
          <a:ln>
            <a:noFill/>
          </a:ln>
        </p:spPr>
      </p:pic>
      <p:sp>
        <p:nvSpPr>
          <p:cNvPr id="113" name="Shape 113"/>
          <p:cNvSpPr/>
          <p:nvPr/>
        </p:nvSpPr>
        <p:spPr>
          <a:xfrm>
            <a:off x="3924575" y="1017800"/>
            <a:ext cx="945000" cy="9546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Finding Student Editors</a:t>
            </a:r>
          </a:p>
        </p:txBody>
      </p:sp>
      <p:sp>
        <p:nvSpPr>
          <p:cNvPr id="119" name="Shape 119"/>
          <p:cNvSpPr txBox="1">
            <a:spLocks noGrp="1"/>
          </p:cNvSpPr>
          <p:nvPr>
            <p:ph type="body" idx="1"/>
          </p:nvPr>
        </p:nvSpPr>
        <p:spPr>
          <a:xfrm>
            <a:off x="311700" y="101772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dirty="0"/>
              <a:t>Teacher recommendation based on performance in class</a:t>
            </a:r>
          </a:p>
          <a:p>
            <a:pPr marL="457200" lvl="0" indent="-228600" rtl="0">
              <a:spcBef>
                <a:spcPts val="0"/>
              </a:spcBef>
              <a:buChar char="-"/>
            </a:pPr>
            <a:r>
              <a:rPr lang="en" dirty="0"/>
              <a:t>Announcements in ESL classes</a:t>
            </a:r>
          </a:p>
          <a:p>
            <a:pPr lvl="0">
              <a:spcBef>
                <a:spcPts val="0"/>
              </a:spcBef>
              <a:buNone/>
            </a:pP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Our Process</a:t>
            </a:r>
          </a:p>
        </p:txBody>
      </p:sp>
      <p:sp>
        <p:nvSpPr>
          <p:cNvPr id="126" name="Shape 126"/>
          <p:cNvSpPr txBox="1"/>
          <p:nvPr/>
        </p:nvSpPr>
        <p:spPr>
          <a:xfrm>
            <a:off x="1095300" y="1087900"/>
            <a:ext cx="6364500" cy="25977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127" name="Shape 127" descr="Process.png"/>
          <p:cNvPicPr preferRelativeResize="0"/>
          <p:nvPr/>
        </p:nvPicPr>
        <p:blipFill>
          <a:blip r:embed="rId3">
            <a:alphaModFix/>
          </a:blip>
          <a:stretch>
            <a:fillRect/>
          </a:stretch>
        </p:blipFill>
        <p:spPr>
          <a:xfrm>
            <a:off x="1095299" y="951925"/>
            <a:ext cx="5187049" cy="3666125"/>
          </a:xfrm>
          <a:prstGeom prst="rect">
            <a:avLst/>
          </a:prstGeom>
          <a:noFill/>
          <a:ln>
            <a:noFill/>
          </a:ln>
        </p:spPr>
      </p:pic>
      <p:sp>
        <p:nvSpPr>
          <p:cNvPr id="128" name="Shape 128"/>
          <p:cNvSpPr/>
          <p:nvPr/>
        </p:nvSpPr>
        <p:spPr>
          <a:xfrm>
            <a:off x="5113900" y="951925"/>
            <a:ext cx="1309800" cy="10611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15500" y="215600"/>
            <a:ext cx="8520600" cy="572700"/>
          </a:xfrm>
          <a:prstGeom prst="rect">
            <a:avLst/>
          </a:prstGeom>
        </p:spPr>
        <p:txBody>
          <a:bodyPr lIns="91425" tIns="91425" rIns="91425" bIns="91425" anchor="t" anchorCtr="0">
            <a:noAutofit/>
          </a:bodyPr>
          <a:lstStyle/>
          <a:p>
            <a:pPr lvl="0">
              <a:spcBef>
                <a:spcPts val="0"/>
              </a:spcBef>
              <a:buNone/>
            </a:pPr>
            <a:r>
              <a:rPr lang="en"/>
              <a:t>Advertising &amp; Encouraging Submissions</a:t>
            </a:r>
          </a:p>
        </p:txBody>
      </p:sp>
      <p:sp>
        <p:nvSpPr>
          <p:cNvPr id="134" name="Shape 134"/>
          <p:cNvSpPr txBox="1">
            <a:spLocks noGrp="1"/>
          </p:cNvSpPr>
          <p:nvPr>
            <p:ph type="body" idx="1"/>
          </p:nvPr>
        </p:nvSpPr>
        <p:spPr>
          <a:xfrm>
            <a:off x="311696" y="730880"/>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dirty="0"/>
              <a:t>University Day</a:t>
            </a:r>
          </a:p>
          <a:p>
            <a:pPr marL="457200" lvl="0" indent="-228600" rtl="0">
              <a:spcBef>
                <a:spcPts val="0"/>
              </a:spcBef>
              <a:buChar char="-"/>
            </a:pPr>
            <a:r>
              <a:rPr lang="en" dirty="0"/>
              <a:t>Posters</a:t>
            </a:r>
          </a:p>
          <a:p>
            <a:pPr marL="457200" lvl="0" indent="-228600" rtl="0">
              <a:spcBef>
                <a:spcPts val="0"/>
              </a:spcBef>
              <a:buChar char="-"/>
            </a:pPr>
            <a:r>
              <a:rPr lang="en" dirty="0"/>
              <a:t>Class Visits</a:t>
            </a:r>
          </a:p>
          <a:p>
            <a:pPr marL="914400" lvl="1" indent="-228600" rtl="0">
              <a:spcBef>
                <a:spcPts val="0"/>
              </a:spcBef>
              <a:buChar char="-"/>
            </a:pPr>
            <a:r>
              <a:rPr lang="en" dirty="0"/>
              <a:t>Student editors visit at teachers’ requests</a:t>
            </a:r>
          </a:p>
          <a:p>
            <a:pPr marL="914400" lvl="1" indent="-228600">
              <a:buChar char="-"/>
            </a:pPr>
            <a:r>
              <a:rPr lang="en" dirty="0"/>
              <a:t>Informational PPT Presentation</a:t>
            </a:r>
          </a:p>
          <a:p>
            <a:pPr marL="457200" lvl="0" indent="-228600" rtl="0">
              <a:spcBef>
                <a:spcPts val="0"/>
              </a:spcBef>
              <a:buChar char="-"/>
            </a:pPr>
            <a:r>
              <a:rPr lang="en" dirty="0"/>
              <a:t>Teacher Recommendations</a:t>
            </a:r>
          </a:p>
          <a:p>
            <a:pPr marL="457200" lvl="0" indent="-228600" rtl="0">
              <a:spcBef>
                <a:spcPts val="0"/>
              </a:spcBef>
              <a:buChar char="-"/>
            </a:pPr>
            <a:r>
              <a:rPr lang="en" dirty="0"/>
              <a:t>Facebook page</a:t>
            </a:r>
          </a:p>
          <a:p>
            <a:pPr marL="457200" lvl="0" indent="-228600" rtl="0">
              <a:spcBef>
                <a:spcPts val="0"/>
              </a:spcBef>
              <a:buChar char="-"/>
            </a:pPr>
            <a:r>
              <a:rPr lang="en" dirty="0"/>
              <a:t>Campus TV</a:t>
            </a:r>
          </a:p>
          <a:p>
            <a:pPr lvl="0">
              <a:spcBef>
                <a:spcPts val="0"/>
              </a:spcBef>
              <a:buNone/>
            </a:pPr>
            <a:endParaRPr dirty="0"/>
          </a:p>
        </p:txBody>
      </p:sp>
      <p:pic>
        <p:nvPicPr>
          <p:cNvPr id="135" name="Shape 135" descr="InternationalVoices%20flyer%20%281%29.jpg"/>
          <p:cNvPicPr preferRelativeResize="0"/>
          <p:nvPr/>
        </p:nvPicPr>
        <p:blipFill>
          <a:blip r:embed="rId3">
            <a:alphaModFix/>
          </a:blip>
          <a:stretch>
            <a:fillRect/>
          </a:stretch>
        </p:blipFill>
        <p:spPr>
          <a:xfrm>
            <a:off x="4948599" y="1080500"/>
            <a:ext cx="1648649" cy="2309025"/>
          </a:xfrm>
          <a:prstGeom prst="rect">
            <a:avLst/>
          </a:prstGeom>
          <a:noFill/>
          <a:ln w="9525" cap="flat" cmpd="sng">
            <a:solidFill>
              <a:srgbClr val="000000"/>
            </a:solidFill>
            <a:prstDash val="solid"/>
            <a:round/>
            <a:headEnd type="none" w="med" len="med"/>
            <a:tailEnd type="none" w="med" len="med"/>
          </a:ln>
        </p:spPr>
      </p:pic>
      <p:pic>
        <p:nvPicPr>
          <p:cNvPr id="136" name="Shape 136" descr="ashkanESL.jpg"/>
          <p:cNvPicPr preferRelativeResize="0"/>
          <p:nvPr/>
        </p:nvPicPr>
        <p:blipFill>
          <a:blip r:embed="rId4">
            <a:alphaModFix/>
          </a:blip>
          <a:stretch>
            <a:fillRect/>
          </a:stretch>
        </p:blipFill>
        <p:spPr>
          <a:xfrm>
            <a:off x="7019444" y="2605052"/>
            <a:ext cx="1812852" cy="2346027"/>
          </a:xfrm>
          <a:prstGeom prst="rect">
            <a:avLst/>
          </a:prstGeom>
          <a:noFill/>
          <a:ln w="9525" cap="flat" cmpd="sng">
            <a:solidFill>
              <a:srgbClr val="000000"/>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Our Process</a:t>
            </a:r>
          </a:p>
        </p:txBody>
      </p:sp>
      <p:sp>
        <p:nvSpPr>
          <p:cNvPr id="147" name="Shape 147"/>
          <p:cNvSpPr txBox="1"/>
          <p:nvPr/>
        </p:nvSpPr>
        <p:spPr>
          <a:xfrm>
            <a:off x="1095300" y="1087900"/>
            <a:ext cx="6364500" cy="25977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148" name="Shape 148" descr="Process.png"/>
          <p:cNvPicPr preferRelativeResize="0"/>
          <p:nvPr/>
        </p:nvPicPr>
        <p:blipFill>
          <a:blip r:embed="rId3">
            <a:alphaModFix/>
          </a:blip>
          <a:stretch>
            <a:fillRect/>
          </a:stretch>
        </p:blipFill>
        <p:spPr>
          <a:xfrm>
            <a:off x="1095299" y="951925"/>
            <a:ext cx="5187049" cy="3666125"/>
          </a:xfrm>
          <a:prstGeom prst="rect">
            <a:avLst/>
          </a:prstGeom>
          <a:noFill/>
          <a:ln>
            <a:noFill/>
          </a:ln>
        </p:spPr>
      </p:pic>
      <p:sp>
        <p:nvSpPr>
          <p:cNvPr id="149" name="Shape 149"/>
          <p:cNvSpPr/>
          <p:nvPr/>
        </p:nvSpPr>
        <p:spPr>
          <a:xfrm>
            <a:off x="999100" y="2202625"/>
            <a:ext cx="1309800" cy="10611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191025"/>
            <a:ext cx="8520600" cy="572700"/>
          </a:xfrm>
          <a:prstGeom prst="rect">
            <a:avLst/>
          </a:prstGeom>
        </p:spPr>
        <p:txBody>
          <a:bodyPr lIns="91425" tIns="91425" rIns="91425" bIns="91425" anchor="t" anchorCtr="0">
            <a:noAutofit/>
          </a:bodyPr>
          <a:lstStyle/>
          <a:p>
            <a:pPr lvl="0">
              <a:spcBef>
                <a:spcPts val="0"/>
              </a:spcBef>
              <a:buNone/>
            </a:pPr>
            <a:r>
              <a:rPr lang="en"/>
              <a:t>Submission &amp; Cover Photo Selection</a:t>
            </a:r>
          </a:p>
        </p:txBody>
      </p:sp>
      <p:sp>
        <p:nvSpPr>
          <p:cNvPr id="155" name="Shape 155"/>
          <p:cNvSpPr txBox="1">
            <a:spLocks noGrp="1"/>
          </p:cNvSpPr>
          <p:nvPr>
            <p:ph type="body" idx="1"/>
          </p:nvPr>
        </p:nvSpPr>
        <p:spPr>
          <a:xfrm>
            <a:off x="311700" y="763725"/>
            <a:ext cx="8520600" cy="3339000"/>
          </a:xfrm>
          <a:prstGeom prst="rect">
            <a:avLst/>
          </a:prstGeom>
        </p:spPr>
        <p:txBody>
          <a:bodyPr lIns="91425" tIns="91425" rIns="91425" bIns="91425" anchor="t" anchorCtr="0">
            <a:noAutofit/>
          </a:bodyPr>
          <a:lstStyle/>
          <a:p>
            <a:pPr marL="457200" lvl="0" indent="-228600" rtl="0">
              <a:spcBef>
                <a:spcPts val="0"/>
              </a:spcBef>
              <a:buChar char="-"/>
            </a:pPr>
            <a:r>
              <a:rPr lang="en" dirty="0"/>
              <a:t>Faculty advisors collect all submissions &amp; remove student names</a:t>
            </a:r>
          </a:p>
          <a:p>
            <a:pPr marL="914400" lvl="1" indent="-228600" rtl="0">
              <a:spcBef>
                <a:spcPts val="0"/>
              </a:spcBef>
              <a:buChar char="-"/>
            </a:pPr>
            <a:r>
              <a:rPr lang="en" dirty="0"/>
              <a:t>Currently: Email</a:t>
            </a:r>
          </a:p>
          <a:p>
            <a:pPr marL="914400" lvl="1" indent="-228600" rtl="0">
              <a:spcBef>
                <a:spcPts val="0"/>
              </a:spcBef>
              <a:buChar char="-"/>
            </a:pPr>
            <a:r>
              <a:rPr lang="en" dirty="0"/>
              <a:t>Future: Website</a:t>
            </a:r>
          </a:p>
          <a:p>
            <a:pPr marL="457200" lvl="0" indent="-228600" rtl="0">
              <a:spcBef>
                <a:spcPts val="0"/>
              </a:spcBef>
              <a:buChar char="-"/>
            </a:pPr>
            <a:r>
              <a:rPr lang="en" dirty="0"/>
              <a:t>Editors have 2 weeks to read through and select the ones they like most</a:t>
            </a:r>
          </a:p>
          <a:p>
            <a:pPr marL="457200" lvl="0" indent="-228600" rtl="0">
              <a:spcBef>
                <a:spcPts val="0"/>
              </a:spcBef>
              <a:buChar char="-"/>
            </a:pPr>
            <a:r>
              <a:rPr lang="en" dirty="0"/>
              <a:t>Roundtable discussion &amp; vote for each entry</a:t>
            </a:r>
          </a:p>
          <a:p>
            <a:pPr marL="914400" lvl="1" indent="-228600" rtl="0">
              <a:spcBef>
                <a:spcPts val="0"/>
              </a:spcBef>
              <a:buChar char="-"/>
            </a:pPr>
            <a:r>
              <a:rPr lang="en" dirty="0"/>
              <a:t>Encourages discussion of writing, what makes writing “good” or interesting?</a:t>
            </a:r>
          </a:p>
          <a:p>
            <a:pPr marL="914400" lvl="1" indent="-228600" rtl="0">
              <a:spcBef>
                <a:spcPts val="0"/>
              </a:spcBef>
              <a:buChar char="-"/>
            </a:pPr>
            <a:r>
              <a:rPr lang="en" dirty="0"/>
              <a:t>Editors defend choices, but often find themselves looking at some submissions in a new way</a:t>
            </a:r>
          </a:p>
          <a:p>
            <a:pPr marL="914400" lvl="1" indent="-228600" rtl="0">
              <a:spcBef>
                <a:spcPts val="0"/>
              </a:spcBef>
              <a:buChar char="-"/>
            </a:pPr>
            <a:r>
              <a:rPr lang="en" dirty="0"/>
              <a:t>Valuing accented writing</a:t>
            </a:r>
            <a:endParaRPr lang="en-US" dirty="0"/>
          </a:p>
          <a:p>
            <a:pPr marL="914400" lvl="1" indent="-228600" rtl="0">
              <a:spcBef>
                <a:spcPts val="0"/>
              </a:spcBef>
              <a:buChar char="-"/>
            </a:pPr>
            <a:r>
              <a:rPr lang="en-US" dirty="0"/>
              <a:t>Focus on Content</a:t>
            </a:r>
            <a:endParaRPr lang="en" dirty="0"/>
          </a:p>
          <a:p>
            <a:pPr marR="0" lvl="0" algn="l" rtl="0">
              <a:lnSpc>
                <a:spcPct val="115000"/>
              </a:lnSpc>
              <a:spcBef>
                <a:spcPts val="0"/>
              </a:spcBef>
              <a:spcAft>
                <a:spcPts val="1600"/>
              </a:spcAft>
              <a:buNone/>
            </a:pP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en" sz="1400"/>
              <a:t>Cloud</a:t>
            </a:r>
          </a:p>
          <a:p>
            <a:pPr lvl="0" algn="ctr">
              <a:spcBef>
                <a:spcPts val="0"/>
              </a:spcBef>
              <a:buNone/>
            </a:pPr>
            <a:r>
              <a:rPr lang="en" sz="1400"/>
              <a:t>By: Yuqing Mao</a:t>
            </a:r>
          </a:p>
        </p:txBody>
      </p:sp>
      <p:sp>
        <p:nvSpPr>
          <p:cNvPr id="161" name="Shape 16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a:spcBef>
                <a:spcPts val="0"/>
              </a:spcBef>
              <a:buClr>
                <a:schemeClr val="dk1"/>
              </a:buClr>
              <a:buSzPct val="100000"/>
              <a:buFont typeface="Arial"/>
              <a:buNone/>
            </a:pPr>
            <a:r>
              <a:rPr lang="en" sz="1100">
                <a:solidFill>
                  <a:schemeClr val="dk1"/>
                </a:solidFill>
                <a:latin typeface="Times New Roman"/>
                <a:ea typeface="Times New Roman"/>
                <a:cs typeface="Times New Roman"/>
                <a:sym typeface="Times New Roman"/>
              </a:rPr>
              <a:t>I am in love with cloud</a:t>
            </a:r>
          </a:p>
          <a:p>
            <a:pPr lvl="0" algn="ctr">
              <a:spcBef>
                <a:spcPts val="0"/>
              </a:spcBef>
              <a:buClr>
                <a:schemeClr val="dk1"/>
              </a:buClr>
              <a:buSzPct val="100000"/>
              <a:buFont typeface="Arial"/>
              <a:buNone/>
            </a:pPr>
            <a:r>
              <a:rPr lang="en" sz="1100">
                <a:solidFill>
                  <a:schemeClr val="dk1"/>
                </a:solidFill>
                <a:latin typeface="Times New Roman"/>
                <a:ea typeface="Times New Roman"/>
                <a:cs typeface="Times New Roman"/>
                <a:sym typeface="Times New Roman"/>
              </a:rPr>
              <a:t>Moving the shadows as girls’ gloomy mood</a:t>
            </a:r>
          </a:p>
          <a:p>
            <a:pPr lvl="0" algn="ctr">
              <a:spcBef>
                <a:spcPts val="0"/>
              </a:spcBef>
              <a:buClr>
                <a:schemeClr val="dk1"/>
              </a:buClr>
              <a:buSzPct val="100000"/>
              <a:buFont typeface="Arial"/>
              <a:buNone/>
            </a:pPr>
            <a:r>
              <a:rPr lang="en" sz="1100">
                <a:solidFill>
                  <a:schemeClr val="dk1"/>
                </a:solidFill>
                <a:latin typeface="Times New Roman"/>
                <a:ea typeface="Times New Roman"/>
                <a:cs typeface="Times New Roman"/>
                <a:sym typeface="Times New Roman"/>
              </a:rPr>
              <a:t>Like a riddle which cannot be solved,</a:t>
            </a:r>
          </a:p>
          <a:p>
            <a:pPr lvl="0" algn="ctr">
              <a:spcBef>
                <a:spcPts val="0"/>
              </a:spcBef>
              <a:buClr>
                <a:schemeClr val="dk1"/>
              </a:buClr>
              <a:buSzPct val="100000"/>
              <a:buFont typeface="Arial"/>
              <a:buNone/>
            </a:pPr>
            <a:r>
              <a:rPr lang="en" sz="1100">
                <a:solidFill>
                  <a:schemeClr val="dk1"/>
                </a:solidFill>
                <a:latin typeface="Times New Roman"/>
                <a:ea typeface="Times New Roman"/>
                <a:cs typeface="Times New Roman"/>
                <a:sym typeface="Times New Roman"/>
              </a:rPr>
              <a:t>Like a girl who fall in love with a boy,</a:t>
            </a:r>
          </a:p>
          <a:p>
            <a:pPr lvl="0" algn="ctr">
              <a:spcBef>
                <a:spcPts val="0"/>
              </a:spcBef>
              <a:buClr>
                <a:schemeClr val="dk1"/>
              </a:buClr>
              <a:buSzPct val="100000"/>
              <a:buFont typeface="Arial"/>
              <a:buNone/>
            </a:pPr>
            <a:r>
              <a:rPr lang="en" sz="1100">
                <a:solidFill>
                  <a:schemeClr val="dk1"/>
                </a:solidFill>
                <a:latin typeface="Times New Roman"/>
                <a:ea typeface="Times New Roman"/>
                <a:cs typeface="Times New Roman"/>
                <a:sym typeface="Times New Roman"/>
              </a:rPr>
              <a:t>Unreal dim, but perfect</a:t>
            </a:r>
          </a:p>
          <a:p>
            <a:pPr lvl="0" algn="ctr">
              <a:spcBef>
                <a:spcPts val="0"/>
              </a:spcBef>
              <a:buClr>
                <a:schemeClr val="dk1"/>
              </a:buClr>
              <a:buSzPct val="100000"/>
              <a:buFont typeface="Arial"/>
              <a:buNone/>
            </a:pPr>
            <a:r>
              <a:rPr lang="en" sz="1100">
                <a:solidFill>
                  <a:schemeClr val="dk1"/>
                </a:solidFill>
                <a:latin typeface="Times New Roman"/>
                <a:ea typeface="Times New Roman"/>
                <a:cs typeface="Times New Roman"/>
                <a:sym typeface="Times New Roman"/>
              </a:rPr>
              <a:t>Nobody know what exactly inside</a:t>
            </a:r>
          </a:p>
          <a:p>
            <a:pPr lvl="0" algn="ctr">
              <a:spcBef>
                <a:spcPts val="0"/>
              </a:spcBef>
              <a:buClr>
                <a:schemeClr val="dk1"/>
              </a:buClr>
              <a:buSzPct val="100000"/>
              <a:buFont typeface="Arial"/>
              <a:buNone/>
            </a:pPr>
            <a:r>
              <a:rPr lang="en" sz="1100">
                <a:solidFill>
                  <a:schemeClr val="dk1"/>
                </a:solidFill>
                <a:latin typeface="Times New Roman"/>
                <a:ea typeface="Times New Roman"/>
                <a:cs typeface="Times New Roman"/>
                <a:sym typeface="Times New Roman"/>
              </a:rPr>
              <a:t>And this is why it is attractive</a:t>
            </a:r>
          </a:p>
          <a:p>
            <a:pPr lvl="0" algn="ctr">
              <a:spcBef>
                <a:spcPts val="0"/>
              </a:spcBef>
              <a:buClr>
                <a:schemeClr val="dk1"/>
              </a:buClr>
              <a:buSzPct val="100000"/>
              <a:buFont typeface="Arial"/>
              <a:buNone/>
            </a:pPr>
            <a:r>
              <a:rPr lang="en" sz="1100">
                <a:solidFill>
                  <a:schemeClr val="dk1"/>
                </a:solidFill>
                <a:latin typeface="Times New Roman"/>
                <a:ea typeface="Times New Roman"/>
                <a:cs typeface="Times New Roman"/>
                <a:sym typeface="Times New Roman"/>
              </a:rPr>
              <a:t>Unknown, but nicety</a:t>
            </a:r>
          </a:p>
          <a:p>
            <a:pPr lvl="0">
              <a:spcBef>
                <a:spcPts val="0"/>
              </a:spcBef>
              <a:buClr>
                <a:schemeClr val="dk1"/>
              </a:buClr>
              <a:buSzPct val="61111"/>
              <a:buFont typeface="Arial"/>
              <a:buNone/>
            </a:pPr>
            <a:endParaRPr/>
          </a:p>
          <a:p>
            <a:pPr lvl="0">
              <a:spcBef>
                <a:spcPts val="0"/>
              </a:spcBef>
              <a:buClr>
                <a:schemeClr val="dk1"/>
              </a:buClr>
              <a:buSzPct val="61111"/>
              <a:buFont typeface="Arial"/>
              <a:buNone/>
            </a:pPr>
            <a:endParaRPr/>
          </a:p>
          <a:p>
            <a:pPr lvl="0">
              <a:spcBef>
                <a:spcPts val="0"/>
              </a:spcBef>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en" sz="2400">
                <a:latin typeface="Times New Roman"/>
                <a:ea typeface="Times New Roman"/>
                <a:cs typeface="Times New Roman"/>
                <a:sym typeface="Times New Roman"/>
              </a:rPr>
              <a:t>A Little Kindness Can Warm Others</a:t>
            </a:r>
          </a:p>
          <a:p>
            <a:pPr lvl="0" algn="ctr" rtl="0">
              <a:spcBef>
                <a:spcPts val="0"/>
              </a:spcBef>
              <a:buNone/>
            </a:pPr>
            <a:r>
              <a:rPr lang="en" sz="2400">
                <a:latin typeface="Times New Roman"/>
                <a:ea typeface="Times New Roman"/>
                <a:cs typeface="Times New Roman"/>
                <a:sym typeface="Times New Roman"/>
              </a:rPr>
              <a:t>By: Jing Zhou (Cynthia)</a:t>
            </a:r>
          </a:p>
          <a:p>
            <a:pPr lvl="0" rtl="0">
              <a:spcBef>
                <a:spcPts val="0"/>
              </a:spcBef>
              <a:buNone/>
            </a:pPr>
            <a:endParaRPr/>
          </a:p>
        </p:txBody>
      </p:sp>
      <p:sp>
        <p:nvSpPr>
          <p:cNvPr id="167" name="Shape 1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endParaRPr sz="2400">
              <a:solidFill>
                <a:schemeClr val="dk1"/>
              </a:solidFill>
              <a:latin typeface="Times New Roman"/>
              <a:ea typeface="Times New Roman"/>
              <a:cs typeface="Times New Roman"/>
              <a:sym typeface="Times New Roman"/>
            </a:endParaRPr>
          </a:p>
          <a:p>
            <a:pPr lvl="0" rtl="0">
              <a:spcBef>
                <a:spcPts val="0"/>
              </a:spcBef>
              <a:buNone/>
            </a:pPr>
            <a:r>
              <a:rPr lang="en" sz="2400">
                <a:solidFill>
                  <a:schemeClr val="dk1"/>
                </a:solidFill>
                <a:latin typeface="Times New Roman"/>
                <a:ea typeface="Times New Roman"/>
                <a:cs typeface="Times New Roman"/>
                <a:sym typeface="Times New Roman"/>
              </a:rPr>
              <a:t>“My four years old cousin became the family star at this day...I felt she was so annoying to move between me and the TV. So I became angry with an unhappy face and left to my room to play games. At that night, I was waked up by a little fat hand, her face enlarged in front of me in the dark, looked at me with her bright wide-eyed. It’s her.”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Feedback to Essay Submissions</a:t>
            </a:r>
          </a:p>
        </p:txBody>
      </p:sp>
      <p:sp>
        <p:nvSpPr>
          <p:cNvPr id="3" name="Text Placeholder 2"/>
          <p:cNvSpPr>
            <a:spLocks noGrp="1"/>
          </p:cNvSpPr>
          <p:nvPr>
            <p:ph type="body" idx="1"/>
          </p:nvPr>
        </p:nvSpPr>
        <p:spPr/>
        <p:txBody>
          <a:bodyPr/>
          <a:lstStyle/>
          <a:p>
            <a:r>
              <a:rPr lang="en-US" sz="1600" b="1" dirty="0">
                <a:solidFill>
                  <a:schemeClr val="tx1"/>
                </a:solidFill>
              </a:rPr>
              <a:t>1. Turing point : </a:t>
            </a:r>
            <a:endParaRPr lang="en-US" sz="1400" b="1" dirty="0">
              <a:solidFill>
                <a:srgbClr val="000000"/>
              </a:solidFill>
            </a:endParaRPr>
          </a:p>
          <a:p>
            <a:r>
              <a:rPr lang="en-US" sz="1600" dirty="0">
                <a:solidFill>
                  <a:schemeClr val="tx1"/>
                </a:solidFill>
              </a:rPr>
              <a:t>3 YES-touching story, vivid image description with details, dialogues bring the readers into the scenario of the moment.</a:t>
            </a:r>
            <a:endParaRPr lang="en-US" sz="1600" b="1" dirty="0">
              <a:solidFill>
                <a:schemeClr val="tx1"/>
              </a:solidFill>
            </a:endParaRPr>
          </a:p>
          <a:p>
            <a:r>
              <a:rPr lang="en-US" sz="1600" b="1" dirty="0">
                <a:solidFill>
                  <a:schemeClr val="tx1"/>
                </a:solidFill>
              </a:rPr>
              <a:t>2. Studying Aboard:</a:t>
            </a:r>
            <a:endParaRPr lang="en-US" sz="1600" dirty="0">
              <a:solidFill>
                <a:schemeClr val="tx1"/>
              </a:solidFill>
            </a:endParaRPr>
          </a:p>
          <a:p>
            <a:r>
              <a:rPr lang="en-US" sz="1600" dirty="0">
                <a:solidFill>
                  <a:schemeClr val="tx1"/>
                </a:solidFill>
              </a:rPr>
              <a:t>1 Yes- The structure of the essay is clear. The writer showed the challenge of being an international student and presented the daily interaction with people around him/her.</a:t>
            </a:r>
            <a:endParaRPr lang="en-US" sz="1600" b="1" dirty="0">
              <a:solidFill>
                <a:schemeClr val="tx1"/>
              </a:solidFill>
            </a:endParaRPr>
          </a:p>
          <a:p>
            <a:r>
              <a:rPr lang="en-US" sz="1600" dirty="0">
                <a:solidFill>
                  <a:schemeClr val="tx1"/>
                </a:solidFill>
              </a:rPr>
              <a:t>2 No- Irrelative content, No connection between paragraphs resulting in a listing of facts instead of a piece of essay.</a:t>
            </a:r>
          </a:p>
          <a:p>
            <a:endParaRPr lang="en-US" dirty="0">
              <a:solidFill>
                <a:schemeClr val="tx1"/>
              </a:solidFill>
            </a:endParaRPr>
          </a:p>
          <a:p>
            <a:endParaRPr lang="en-US" dirty="0"/>
          </a:p>
        </p:txBody>
      </p:sp>
    </p:spTree>
    <p:extLst>
      <p:ext uri="{BB962C8B-B14F-4D97-AF65-F5344CB8AC3E}">
        <p14:creationId xmlns:p14="http://schemas.microsoft.com/office/powerpoint/2010/main" val="288820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Feedback, Continued</a:t>
            </a:r>
            <a:endParaRPr lang="en-US" dirty="0">
              <a:solidFill>
                <a:srgbClr val="000000"/>
              </a:solidFill>
            </a:endParaRPr>
          </a:p>
        </p:txBody>
      </p:sp>
      <p:sp>
        <p:nvSpPr>
          <p:cNvPr id="3" name="Text Placeholder 2"/>
          <p:cNvSpPr>
            <a:spLocks noGrp="1"/>
          </p:cNvSpPr>
          <p:nvPr>
            <p:ph type="body" idx="1"/>
          </p:nvPr>
        </p:nvSpPr>
        <p:spPr/>
        <p:txBody>
          <a:bodyPr/>
          <a:lstStyle/>
          <a:p>
            <a:r>
              <a:rPr lang="en-US" b="1" dirty="0">
                <a:solidFill>
                  <a:schemeClr val="tx1"/>
                </a:solidFill>
              </a:rPr>
              <a:t>3.Different Kinds of TV Program:</a:t>
            </a:r>
            <a:r>
              <a:rPr lang="en-US" dirty="0">
                <a:solidFill>
                  <a:schemeClr val="tx1"/>
                </a:solidFill>
              </a:rPr>
              <a:t> </a:t>
            </a:r>
            <a:endParaRPr lang="en-US">
              <a:solidFill>
                <a:schemeClr val="tx1"/>
              </a:solidFill>
            </a:endParaRPr>
          </a:p>
          <a:p>
            <a:r>
              <a:rPr lang="en-US" dirty="0">
                <a:solidFill>
                  <a:schemeClr val="tx1"/>
                </a:solidFill>
              </a:rPr>
              <a:t>3 No- The essay included decent examples. However, it is too general. It is hard to trigger reader’s interests. It would be better if there are more details to support the points.  </a:t>
            </a:r>
          </a:p>
          <a:p>
            <a:r>
              <a:rPr lang="en-US" b="1" dirty="0">
                <a:solidFill>
                  <a:schemeClr val="tx1"/>
                </a:solidFill>
              </a:rPr>
              <a:t>4. The Top of The Jungfrau Mountain:</a:t>
            </a:r>
            <a:r>
              <a:rPr lang="en-US" dirty="0">
                <a:solidFill>
                  <a:schemeClr val="tx1"/>
                </a:solidFill>
              </a:rPr>
              <a:t> </a:t>
            </a:r>
          </a:p>
          <a:p>
            <a:r>
              <a:rPr lang="en-US" dirty="0">
                <a:solidFill>
                  <a:schemeClr val="tx1"/>
                </a:solidFill>
              </a:rPr>
              <a:t>3 Yes- Well-developed description of the scenery from large to small, then to himself. The silence atmosphere was built from the words while people are reading it.</a:t>
            </a:r>
          </a:p>
        </p:txBody>
      </p:sp>
    </p:spTree>
    <p:extLst>
      <p:ext uri="{BB962C8B-B14F-4D97-AF65-F5344CB8AC3E}">
        <p14:creationId xmlns:p14="http://schemas.microsoft.com/office/powerpoint/2010/main" val="3531723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690463" y="103675"/>
            <a:ext cx="8520600" cy="572700"/>
          </a:xfrm>
          <a:prstGeom prst="rect">
            <a:avLst/>
          </a:prstGeom>
        </p:spPr>
        <p:txBody>
          <a:bodyPr lIns="91425" tIns="91425" rIns="91425" bIns="91425" anchor="t" anchorCtr="0">
            <a:noAutofit/>
          </a:bodyPr>
          <a:lstStyle/>
          <a:p>
            <a:pPr lvl="0" algn="ctr">
              <a:spcBef>
                <a:spcPts val="0"/>
              </a:spcBef>
              <a:buNone/>
            </a:pPr>
            <a:r>
              <a:rPr lang="en" sz="3200" b="1" dirty="0"/>
              <a:t>Inspiration &amp; </a:t>
            </a:r>
            <a:r>
              <a:rPr lang="en-US" sz="3200" b="1" dirty="0"/>
              <a:t>Early Goals</a:t>
            </a:r>
            <a:endParaRPr lang="en" sz="3200" b="1" dirty="0"/>
          </a:p>
        </p:txBody>
      </p:sp>
      <p:sp>
        <p:nvSpPr>
          <p:cNvPr id="63" name="Shape 63"/>
          <p:cNvSpPr txBox="1">
            <a:spLocks noGrp="1"/>
          </p:cNvSpPr>
          <p:nvPr>
            <p:ph type="body" idx="1"/>
          </p:nvPr>
        </p:nvSpPr>
        <p:spPr>
          <a:xfrm>
            <a:off x="311700" y="676375"/>
            <a:ext cx="3999900" cy="3416400"/>
          </a:xfrm>
          <a:prstGeom prst="rect">
            <a:avLst/>
          </a:prstGeom>
        </p:spPr>
        <p:txBody>
          <a:bodyPr lIns="91425" tIns="91425" rIns="91425" bIns="91425" anchor="t" anchorCtr="0">
            <a:noAutofit/>
          </a:bodyPr>
          <a:lstStyle/>
          <a:p>
            <a:pPr lvl="0" rtl="0">
              <a:spcBef>
                <a:spcPts val="0"/>
              </a:spcBef>
              <a:buNone/>
            </a:pPr>
            <a:r>
              <a:rPr lang="en" sz="1700" i="1" u="sng" dirty="0">
                <a:solidFill>
                  <a:schemeClr val="tx1"/>
                </a:solidFill>
              </a:rPr>
              <a:t>Spring 2013</a:t>
            </a:r>
          </a:p>
          <a:p>
            <a:pPr marL="457200" lvl="0" indent="-228600" rtl="0">
              <a:spcBef>
                <a:spcPts val="0"/>
              </a:spcBef>
            </a:pPr>
            <a:r>
              <a:rPr lang="en" sz="1700" dirty="0">
                <a:solidFill>
                  <a:schemeClr val="tx1"/>
                </a:solidFill>
              </a:rPr>
              <a:t>Many other literary journals on our campus and other campuses, mostly written by native speakers</a:t>
            </a:r>
          </a:p>
          <a:p>
            <a:pPr marL="457200" lvl="0" indent="-228600" rtl="0">
              <a:spcBef>
                <a:spcPts val="0"/>
              </a:spcBef>
            </a:pPr>
            <a:r>
              <a:rPr lang="en" sz="1700" dirty="0">
                <a:solidFill>
                  <a:schemeClr val="tx1"/>
                </a:solidFill>
              </a:rPr>
              <a:t>ESL population growing exponentially: isolation, </a:t>
            </a:r>
            <a:r>
              <a:rPr lang="en" sz="1700" dirty="0" err="1">
                <a:solidFill>
                  <a:schemeClr val="tx1"/>
                </a:solidFill>
              </a:rPr>
              <a:t>voicelessness</a:t>
            </a:r>
            <a:endParaRPr lang="en-US" sz="1700" dirty="0">
              <a:solidFill>
                <a:schemeClr val="tx1"/>
              </a:solidFill>
            </a:endParaRPr>
          </a:p>
          <a:p>
            <a:pPr marL="457200" lvl="0" indent="-228600" rtl="0">
              <a:spcBef>
                <a:spcPts val="0"/>
              </a:spcBef>
            </a:pPr>
            <a:endParaRPr lang="en" sz="1000" dirty="0">
              <a:solidFill>
                <a:schemeClr val="tx1"/>
              </a:solidFill>
            </a:endParaRPr>
          </a:p>
          <a:p>
            <a:pPr marL="457200" lvl="0" indent="-228600" rtl="0">
              <a:spcBef>
                <a:spcPts val="0"/>
              </a:spcBef>
            </a:pPr>
            <a:r>
              <a:rPr lang="en" sz="1700" b="1" dirty="0">
                <a:solidFill>
                  <a:schemeClr val="tx1"/>
                </a:solidFill>
              </a:rPr>
              <a:t>Writers on the boundaries need to be “written into the community”</a:t>
            </a:r>
          </a:p>
          <a:p>
            <a:pPr lvl="0" rtl="0">
              <a:spcBef>
                <a:spcPts val="0"/>
              </a:spcBef>
              <a:buNone/>
            </a:pPr>
            <a:endParaRPr sz="1700" dirty="0">
              <a:solidFill>
                <a:schemeClr val="tx1"/>
              </a:solidFill>
            </a:endParaRPr>
          </a:p>
          <a:p>
            <a:pPr lvl="0">
              <a:spcBef>
                <a:spcPts val="0"/>
              </a:spcBef>
              <a:buNone/>
            </a:pPr>
            <a:endParaRPr sz="1700" dirty="0">
              <a:solidFill>
                <a:schemeClr val="tx1"/>
              </a:solidFill>
            </a:endParaRPr>
          </a:p>
          <a:p>
            <a:pPr lvl="0">
              <a:spcBef>
                <a:spcPts val="0"/>
              </a:spcBef>
              <a:buNone/>
            </a:pPr>
            <a:endParaRPr sz="1700" dirty="0">
              <a:solidFill>
                <a:schemeClr val="tx1"/>
              </a:solidFill>
            </a:endParaRPr>
          </a:p>
        </p:txBody>
      </p:sp>
      <p:sp>
        <p:nvSpPr>
          <p:cNvPr id="64" name="Shape 64"/>
          <p:cNvSpPr txBox="1">
            <a:spLocks noGrp="1"/>
          </p:cNvSpPr>
          <p:nvPr>
            <p:ph type="body" idx="2"/>
          </p:nvPr>
        </p:nvSpPr>
        <p:spPr>
          <a:xfrm>
            <a:off x="4636546" y="770156"/>
            <a:ext cx="4303331" cy="3416400"/>
          </a:xfrm>
          <a:prstGeom prst="rect">
            <a:avLst/>
          </a:prstGeom>
        </p:spPr>
        <p:txBody>
          <a:bodyPr lIns="91425" tIns="91425" rIns="91425" bIns="91425" anchor="t" anchorCtr="0">
            <a:noAutofit/>
          </a:bodyPr>
          <a:lstStyle/>
          <a:p>
            <a:pPr marL="101600" lvl="0">
              <a:buSzPct val="110000"/>
            </a:pPr>
            <a:r>
              <a:rPr lang="en" sz="1200" dirty="0">
                <a:solidFill>
                  <a:schemeClr val="tx1"/>
                </a:solidFill>
              </a:rPr>
              <a:t>Provide a place to celebrate/honor second-language writing</a:t>
            </a:r>
          </a:p>
          <a:p>
            <a:pPr marL="101600" lvl="0">
              <a:buSzPct val="110000"/>
            </a:pPr>
            <a:r>
              <a:rPr lang="en" sz="1200" dirty="0">
                <a:solidFill>
                  <a:schemeClr val="tx1"/>
                </a:solidFill>
              </a:rPr>
              <a:t>Help bring attention to second language writers on campus</a:t>
            </a:r>
          </a:p>
          <a:p>
            <a:pPr marL="101600" lvl="0">
              <a:buSzPct val="110000"/>
            </a:pPr>
            <a:r>
              <a:rPr lang="en" sz="1200" dirty="0">
                <a:solidFill>
                  <a:schemeClr val="tx1"/>
                </a:solidFill>
              </a:rPr>
              <a:t>Challenge biases against second language writers</a:t>
            </a:r>
          </a:p>
          <a:p>
            <a:pPr marL="101600" lvl="0">
              <a:buSzPct val="110000"/>
            </a:pPr>
            <a:r>
              <a:rPr lang="en" sz="1200" dirty="0">
                <a:solidFill>
                  <a:schemeClr val="tx1"/>
                </a:solidFill>
              </a:rPr>
              <a:t>Encourage students to take pride in their writing through publication in our book</a:t>
            </a:r>
          </a:p>
          <a:p>
            <a:pPr marL="101600" lvl="0">
              <a:buSzPct val="110000"/>
            </a:pPr>
            <a:r>
              <a:rPr lang="en" sz="1200" dirty="0">
                <a:solidFill>
                  <a:schemeClr val="tx1"/>
                </a:solidFill>
              </a:rPr>
              <a:t>Create a student-run organization allowing the editors to take on leadership roles</a:t>
            </a:r>
            <a:endParaRPr lang="en" sz="800" dirty="0">
              <a:solidFill>
                <a:schemeClr val="tx1"/>
              </a:solidFill>
            </a:endParaRPr>
          </a:p>
          <a:p>
            <a:pPr marL="457200" lvl="0" indent="-355600"/>
            <a:endParaRPr lang="en" sz="1200" dirty="0">
              <a:solidFill>
                <a:schemeClr val="tx1"/>
              </a:solidFill>
            </a:endParaRPr>
          </a:p>
          <a:p>
            <a:pPr marL="457200" lvl="0" indent="-355600"/>
            <a:endParaRPr lang="en" sz="1200" dirty="0">
              <a:solidFill>
                <a:schemeClr val="tx1"/>
              </a:solidFill>
            </a:endParaRPr>
          </a:p>
        </p:txBody>
      </p:sp>
      <p:sp>
        <p:nvSpPr>
          <p:cNvPr id="2" name="TextBox 1"/>
          <p:cNvSpPr txBox="1"/>
          <p:nvPr/>
        </p:nvSpPr>
        <p:spPr>
          <a:xfrm>
            <a:off x="5131398" y="3195020"/>
            <a:ext cx="3808479" cy="1446550"/>
          </a:xfrm>
          <a:prstGeom prst="rect">
            <a:avLst/>
          </a:prstGeom>
          <a:noFill/>
        </p:spPr>
        <p:txBody>
          <a:bodyPr wrap="square" rtlCol="0">
            <a:spAutoFit/>
          </a:bodyPr>
          <a:lstStyle/>
          <a:p>
            <a:pPr marL="285750" indent="-285750">
              <a:buFont typeface="Courier New" charset="0"/>
              <a:buChar char="o"/>
            </a:pPr>
            <a:r>
              <a:rPr lang="en-US" sz="1100" dirty="0"/>
              <a:t>Asset Based Community Development</a:t>
            </a:r>
          </a:p>
          <a:p>
            <a:pPr marL="285750" indent="-285750">
              <a:buFont typeface="Courier New" charset="0"/>
              <a:buChar char="o"/>
            </a:pPr>
            <a:r>
              <a:rPr lang="en-US" sz="1100" dirty="0"/>
              <a:t>Choose integration leaders who are trusted by the community</a:t>
            </a:r>
          </a:p>
          <a:p>
            <a:pPr marL="285750" indent="-285750">
              <a:buFont typeface="Courier New" charset="0"/>
              <a:buChar char="o"/>
            </a:pPr>
            <a:r>
              <a:rPr lang="en-US" sz="1100" dirty="0"/>
              <a:t>Provide community members with as much ownership as possible</a:t>
            </a:r>
          </a:p>
          <a:p>
            <a:pPr marL="285750" indent="-285750">
              <a:buFont typeface="Courier New" charset="0"/>
              <a:buChar char="o"/>
            </a:pPr>
            <a:r>
              <a:rPr lang="en-US" sz="1100" dirty="0"/>
              <a:t>The students must assume “responsibility and power” so that they are “mobilized by relationships, not agency roles and requirements.”</a:t>
            </a:r>
            <a:r>
              <a:rPr lang="en-US" sz="1100" baseline="30000" dirty="0"/>
              <a:t>1</a:t>
            </a:r>
            <a:r>
              <a:rPr lang="en-US" sz="1100" dirty="0"/>
              <a:t> </a:t>
            </a:r>
          </a:p>
        </p:txBody>
      </p:sp>
      <p:sp>
        <p:nvSpPr>
          <p:cNvPr id="3" name="Rectangle 2"/>
          <p:cNvSpPr/>
          <p:nvPr/>
        </p:nvSpPr>
        <p:spPr>
          <a:xfrm>
            <a:off x="5551919" y="4743390"/>
            <a:ext cx="3484505" cy="400110"/>
          </a:xfrm>
          <a:prstGeom prst="rect">
            <a:avLst/>
          </a:prstGeom>
        </p:spPr>
        <p:txBody>
          <a:bodyPr wrap="square">
            <a:spAutoFit/>
          </a:bodyPr>
          <a:lstStyle/>
          <a:p>
            <a:pPr marL="285750" indent="-285750">
              <a:spcAft>
                <a:spcPts val="865"/>
              </a:spcAft>
            </a:pPr>
            <a:r>
              <a:rPr lang="en-US" sz="1000" baseline="30000" dirty="0">
                <a:solidFill>
                  <a:schemeClr val="bg2"/>
                </a:solidFill>
                <a:latin typeface="Times New Roman" charset="0"/>
                <a:ea typeface="Calibri" charset="0"/>
              </a:rPr>
              <a:t>1</a:t>
            </a:r>
            <a:r>
              <a:rPr lang="en-US" sz="1000" dirty="0">
                <a:solidFill>
                  <a:schemeClr val="bg2"/>
                </a:solidFill>
                <a:latin typeface="Times New Roman" charset="0"/>
                <a:ea typeface="Calibri" charset="0"/>
              </a:rPr>
              <a:t>Green, Mike and Henry Moore and John O'Brien. 2006.</a:t>
            </a:r>
            <a:r>
              <a:rPr lang="en-US" sz="1000" i="1" dirty="0">
                <a:solidFill>
                  <a:schemeClr val="bg2"/>
                </a:solidFill>
                <a:latin typeface="Times New Roman" charset="0"/>
                <a:ea typeface="Calibri" charset="0"/>
              </a:rPr>
              <a:t> When People Care Enough to Act</a:t>
            </a:r>
            <a:r>
              <a:rPr lang="en-US" sz="1000" dirty="0">
                <a:solidFill>
                  <a:schemeClr val="bg2"/>
                </a:solidFill>
                <a:latin typeface="Times New Roman" charset="0"/>
                <a:ea typeface="Calibri" charset="0"/>
              </a:rPr>
              <a:t>. Toronto, ON: Inclusion Press.</a:t>
            </a:r>
            <a:endParaRPr lang="en-US" sz="1000" dirty="0">
              <a:solidFill>
                <a:schemeClr val="bg2"/>
              </a:solidFill>
              <a:effectLst/>
              <a:latin typeface="Times New Roman" charset="0"/>
              <a:ea typeface="Calibri" charset="0"/>
            </a:endParaRPr>
          </a:p>
        </p:txBody>
      </p:sp>
      <p:sp>
        <p:nvSpPr>
          <p:cNvPr id="4" name="Rectangle 3"/>
          <p:cNvSpPr/>
          <p:nvPr/>
        </p:nvSpPr>
        <p:spPr>
          <a:xfrm>
            <a:off x="484094" y="3657600"/>
            <a:ext cx="3827506" cy="9839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10000"/>
            <a:ext cx="8520600" cy="607800"/>
          </a:xfrm>
          <a:prstGeom prst="rect">
            <a:avLst/>
          </a:prstGeom>
          <a:noFill/>
          <a:ln>
            <a:noFill/>
          </a:ln>
        </p:spPr>
        <p:txBody>
          <a:bodyPr lIns="91425" tIns="91425" rIns="91425" bIns="91425" anchor="ctr" anchorCtr="0">
            <a:noAutofit/>
          </a:bodyPr>
          <a:lstStyle/>
          <a:p>
            <a:pPr lvl="0" rtl="0">
              <a:spcBef>
                <a:spcPts val="0"/>
              </a:spcBef>
              <a:buNone/>
            </a:pPr>
            <a:r>
              <a:rPr lang="en"/>
              <a:t>Our Process</a:t>
            </a:r>
          </a:p>
        </p:txBody>
      </p:sp>
      <p:sp>
        <p:nvSpPr>
          <p:cNvPr id="173" name="Shape 173"/>
          <p:cNvSpPr txBox="1"/>
          <p:nvPr/>
        </p:nvSpPr>
        <p:spPr>
          <a:xfrm>
            <a:off x="1095300" y="1087900"/>
            <a:ext cx="6364500" cy="25977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174" name="Shape 174" descr="Process.png"/>
          <p:cNvPicPr preferRelativeResize="0"/>
          <p:nvPr/>
        </p:nvPicPr>
        <p:blipFill>
          <a:blip r:embed="rId3">
            <a:alphaModFix/>
          </a:blip>
          <a:stretch>
            <a:fillRect/>
          </a:stretch>
        </p:blipFill>
        <p:spPr>
          <a:xfrm>
            <a:off x="1095299" y="951925"/>
            <a:ext cx="5187049" cy="3666125"/>
          </a:xfrm>
          <a:prstGeom prst="rect">
            <a:avLst/>
          </a:prstGeom>
          <a:noFill/>
          <a:ln>
            <a:noFill/>
          </a:ln>
        </p:spPr>
      </p:pic>
      <p:sp>
        <p:nvSpPr>
          <p:cNvPr id="175" name="Shape 175"/>
          <p:cNvSpPr/>
          <p:nvPr/>
        </p:nvSpPr>
        <p:spPr>
          <a:xfrm>
            <a:off x="2464450" y="2254437"/>
            <a:ext cx="1309800" cy="10611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119905"/>
            <a:ext cx="8520600" cy="572700"/>
          </a:xfrm>
          <a:prstGeom prst="rect">
            <a:avLst/>
          </a:prstGeom>
        </p:spPr>
        <p:txBody>
          <a:bodyPr lIns="91425" tIns="91425" rIns="91425" bIns="91425" anchor="t" anchorCtr="0">
            <a:noAutofit/>
          </a:bodyPr>
          <a:lstStyle/>
          <a:p>
            <a:pPr lvl="0" rtl="0">
              <a:spcBef>
                <a:spcPts val="0"/>
              </a:spcBef>
              <a:buNone/>
            </a:pPr>
            <a:r>
              <a:rPr lang="en" dirty="0"/>
              <a:t>Obtaining Permission to Publish &amp; Opportunity to Edit Selected Work</a:t>
            </a:r>
          </a:p>
        </p:txBody>
      </p:sp>
      <p:sp>
        <p:nvSpPr>
          <p:cNvPr id="181" name="Shape 181"/>
          <p:cNvSpPr txBox="1">
            <a:spLocks noGrp="1"/>
          </p:cNvSpPr>
          <p:nvPr>
            <p:ph type="body" idx="1"/>
          </p:nvPr>
        </p:nvSpPr>
        <p:spPr>
          <a:xfrm>
            <a:off x="623400" y="1188496"/>
            <a:ext cx="8520600" cy="3339000"/>
          </a:xfrm>
          <a:prstGeom prst="rect">
            <a:avLst/>
          </a:prstGeom>
        </p:spPr>
        <p:txBody>
          <a:bodyPr lIns="91425" tIns="91425" rIns="91425" bIns="91425" anchor="t" anchorCtr="0">
            <a:noAutofit/>
          </a:bodyPr>
          <a:lstStyle/>
          <a:p>
            <a:pPr marL="400050" lvl="0" indent="-171450" rtl="0">
              <a:lnSpc>
                <a:spcPct val="100000"/>
              </a:lnSpc>
              <a:spcBef>
                <a:spcPts val="0"/>
              </a:spcBef>
              <a:buFont typeface="Arial" charset="0"/>
              <a:buChar char="•"/>
            </a:pPr>
            <a:r>
              <a:rPr lang="en" sz="1400" dirty="0"/>
              <a:t>Notify students whose work was not selected; provide feedback</a:t>
            </a:r>
          </a:p>
          <a:p>
            <a:pPr marL="400050" lvl="0" indent="-171450" rtl="0">
              <a:lnSpc>
                <a:spcPct val="100000"/>
              </a:lnSpc>
              <a:spcBef>
                <a:spcPts val="0"/>
              </a:spcBef>
              <a:buFont typeface="Arial" charset="0"/>
              <a:buChar char="•"/>
            </a:pPr>
            <a:r>
              <a:rPr lang="en" sz="1400" dirty="0"/>
              <a:t>Contact selected students and arrange a time to sign permission slip</a:t>
            </a:r>
          </a:p>
          <a:p>
            <a:pPr marL="857250" lvl="1" indent="-171450" rtl="0">
              <a:lnSpc>
                <a:spcPct val="100000"/>
              </a:lnSpc>
              <a:spcBef>
                <a:spcPts val="0"/>
              </a:spcBef>
              <a:buFont typeface="Arial" charset="0"/>
              <a:buChar char="•"/>
            </a:pPr>
            <a:r>
              <a:rPr lang="en" dirty="0"/>
              <a:t>Unnecessary when collected online in future</a:t>
            </a:r>
          </a:p>
          <a:p>
            <a:pPr marL="404813" marR="0" lvl="0" indent="-171450" algn="l" rtl="0">
              <a:lnSpc>
                <a:spcPct val="100000"/>
              </a:lnSpc>
              <a:spcBef>
                <a:spcPts val="0"/>
              </a:spcBef>
              <a:spcAft>
                <a:spcPts val="1600"/>
              </a:spcAft>
              <a:buClr>
                <a:schemeClr val="dk2"/>
              </a:buClr>
              <a:buSzPct val="100000"/>
              <a:buFont typeface="Arial" charset="0"/>
              <a:buChar char="•"/>
            </a:pPr>
            <a:r>
              <a:rPr lang="en" sz="1400" dirty="0"/>
              <a:t>Student Editors meet with selected students in a reserved space</a:t>
            </a:r>
          </a:p>
          <a:p>
            <a:pPr marL="400050" marR="0" lvl="0" indent="-171450" algn="l" rtl="0">
              <a:lnSpc>
                <a:spcPct val="100000"/>
              </a:lnSpc>
              <a:spcBef>
                <a:spcPts val="0"/>
              </a:spcBef>
              <a:spcAft>
                <a:spcPts val="1600"/>
              </a:spcAft>
              <a:buFont typeface="Arial" charset="0"/>
              <a:buChar char="•"/>
            </a:pPr>
            <a:r>
              <a:rPr lang="en" sz="1400" dirty="0"/>
              <a:t>Selected students have opportunity to sit with editors to talk about their writing</a:t>
            </a:r>
          </a:p>
          <a:p>
            <a:pPr marL="857250" marR="0" lvl="1" indent="-171450" algn="l" rtl="0">
              <a:lnSpc>
                <a:spcPct val="100000"/>
              </a:lnSpc>
              <a:spcBef>
                <a:spcPts val="0"/>
              </a:spcBef>
              <a:spcAft>
                <a:spcPts val="1600"/>
              </a:spcAft>
              <a:buFont typeface="Arial" charset="0"/>
              <a:buChar char="•"/>
            </a:pPr>
            <a:r>
              <a:rPr lang="en" dirty="0"/>
              <a:t>What did they like?</a:t>
            </a:r>
          </a:p>
          <a:p>
            <a:pPr marL="857250" marR="0" lvl="1" indent="-171450" algn="l" rtl="0">
              <a:lnSpc>
                <a:spcPct val="100000"/>
              </a:lnSpc>
              <a:spcBef>
                <a:spcPts val="0"/>
              </a:spcBef>
              <a:spcAft>
                <a:spcPts val="1600"/>
              </a:spcAft>
              <a:buFont typeface="Arial" charset="0"/>
              <a:buChar char="•"/>
            </a:pPr>
            <a:r>
              <a:rPr lang="en" dirty="0"/>
              <a:t>What was confusing?</a:t>
            </a:r>
          </a:p>
          <a:p>
            <a:pPr marL="857250" marR="0" lvl="1" indent="-171450" algn="l" rtl="0">
              <a:lnSpc>
                <a:spcPct val="100000"/>
              </a:lnSpc>
              <a:spcBef>
                <a:spcPts val="0"/>
              </a:spcBef>
              <a:spcAft>
                <a:spcPts val="1600"/>
              </a:spcAft>
              <a:buFont typeface="Arial" charset="0"/>
              <a:buChar char="•"/>
            </a:pPr>
            <a:r>
              <a:rPr lang="en" dirty="0"/>
              <a:t>Error vs. Difference</a:t>
            </a:r>
          </a:p>
          <a:p>
            <a:pPr marL="171450" marR="0" lvl="0" indent="-171450" algn="l" rtl="0">
              <a:lnSpc>
                <a:spcPct val="100000"/>
              </a:lnSpc>
              <a:spcBef>
                <a:spcPts val="0"/>
              </a:spcBef>
              <a:spcAft>
                <a:spcPts val="1600"/>
              </a:spcAft>
              <a:buFont typeface="Arial" charset="0"/>
              <a:buChar char="•"/>
            </a:pPr>
            <a:endParaRPr sz="1400" dirty="0"/>
          </a:p>
          <a:p>
            <a:pPr marL="171450" marR="0" lvl="0" indent="-171450" algn="l" rtl="0">
              <a:lnSpc>
                <a:spcPct val="100000"/>
              </a:lnSpc>
              <a:spcBef>
                <a:spcPts val="0"/>
              </a:spcBef>
              <a:spcAft>
                <a:spcPts val="1600"/>
              </a:spcAft>
              <a:buFont typeface="Arial" charset="0"/>
              <a:buChar char="•"/>
            </a:pPr>
            <a:endParaRPr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10000"/>
            <a:ext cx="8520600" cy="607800"/>
          </a:xfrm>
          <a:prstGeom prst="rect">
            <a:avLst/>
          </a:prstGeom>
          <a:noFill/>
          <a:ln>
            <a:noFill/>
          </a:ln>
        </p:spPr>
        <p:txBody>
          <a:bodyPr lIns="91425" tIns="91425" rIns="91425" bIns="91425" anchor="ctr" anchorCtr="0">
            <a:noAutofit/>
          </a:bodyPr>
          <a:lstStyle/>
          <a:p>
            <a:pPr lvl="0" rtl="0">
              <a:spcBef>
                <a:spcPts val="0"/>
              </a:spcBef>
              <a:buNone/>
            </a:pPr>
            <a:r>
              <a:rPr lang="en"/>
              <a:t>Our Process</a:t>
            </a:r>
          </a:p>
        </p:txBody>
      </p:sp>
      <p:sp>
        <p:nvSpPr>
          <p:cNvPr id="187" name="Shape 187"/>
          <p:cNvSpPr txBox="1"/>
          <p:nvPr/>
        </p:nvSpPr>
        <p:spPr>
          <a:xfrm>
            <a:off x="1095300" y="1087900"/>
            <a:ext cx="6364500" cy="25977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188" name="Shape 188" descr="Process.png"/>
          <p:cNvPicPr preferRelativeResize="0"/>
          <p:nvPr/>
        </p:nvPicPr>
        <p:blipFill>
          <a:blip r:embed="rId3">
            <a:alphaModFix/>
          </a:blip>
          <a:stretch>
            <a:fillRect/>
          </a:stretch>
        </p:blipFill>
        <p:spPr>
          <a:xfrm>
            <a:off x="1095299" y="951925"/>
            <a:ext cx="5187049" cy="3666125"/>
          </a:xfrm>
          <a:prstGeom prst="rect">
            <a:avLst/>
          </a:prstGeom>
          <a:noFill/>
          <a:ln>
            <a:noFill/>
          </a:ln>
        </p:spPr>
      </p:pic>
      <p:sp>
        <p:nvSpPr>
          <p:cNvPr id="189" name="Shape 189"/>
          <p:cNvSpPr/>
          <p:nvPr/>
        </p:nvSpPr>
        <p:spPr>
          <a:xfrm>
            <a:off x="3752175" y="2254425"/>
            <a:ext cx="1309800" cy="10611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Formatting Book</a:t>
            </a:r>
          </a:p>
        </p:txBody>
      </p:sp>
      <p:sp>
        <p:nvSpPr>
          <p:cNvPr id="195" name="Shape 195"/>
          <p:cNvSpPr txBox="1">
            <a:spLocks noGrp="1"/>
          </p:cNvSpPr>
          <p:nvPr>
            <p:ph type="body" idx="1"/>
          </p:nvPr>
        </p:nvSpPr>
        <p:spPr>
          <a:xfrm>
            <a:off x="311700" y="1392675"/>
            <a:ext cx="8520600" cy="3339000"/>
          </a:xfrm>
          <a:prstGeom prst="rect">
            <a:avLst/>
          </a:prstGeom>
        </p:spPr>
        <p:txBody>
          <a:bodyPr lIns="91425" tIns="91425" rIns="91425" bIns="91425" anchor="t" anchorCtr="0">
            <a:noAutofit/>
          </a:bodyPr>
          <a:lstStyle/>
          <a:p>
            <a:pPr marL="514350" marR="0" lvl="0" indent="-285750" algn="l" rtl="0">
              <a:lnSpc>
                <a:spcPct val="115000"/>
              </a:lnSpc>
              <a:spcBef>
                <a:spcPts val="0"/>
              </a:spcBef>
              <a:spcAft>
                <a:spcPts val="1600"/>
              </a:spcAft>
              <a:buFont typeface="Arial" charset="0"/>
              <a:buChar char="•"/>
            </a:pPr>
            <a:r>
              <a:rPr lang="en" dirty="0"/>
              <a:t>Student names are added to selected works.</a:t>
            </a:r>
          </a:p>
          <a:p>
            <a:pPr marL="514350" marR="0" lvl="0" indent="-285750" algn="l" rtl="0">
              <a:lnSpc>
                <a:spcPct val="115000"/>
              </a:lnSpc>
              <a:spcBef>
                <a:spcPts val="0"/>
              </a:spcBef>
              <a:spcAft>
                <a:spcPts val="1600"/>
              </a:spcAft>
              <a:buFont typeface="Arial" charset="0"/>
              <a:buChar char="•"/>
            </a:pPr>
            <a:r>
              <a:rPr lang="en" dirty="0"/>
              <a:t>Book is organized into categories usually including narrative essays, poetry, compare/contrast essays, argumentative essays, photography, etc.</a:t>
            </a:r>
          </a:p>
          <a:p>
            <a:pPr marL="514350" marR="0" lvl="0" indent="-285750" algn="l" rtl="0">
              <a:lnSpc>
                <a:spcPct val="115000"/>
              </a:lnSpc>
              <a:spcBef>
                <a:spcPts val="0"/>
              </a:spcBef>
              <a:spcAft>
                <a:spcPts val="1600"/>
              </a:spcAft>
              <a:buFont typeface="Arial" charset="0"/>
              <a:buChar char="•"/>
            </a:pPr>
            <a:r>
              <a:rPr lang="en" dirty="0"/>
              <a:t>Table of contents is added.</a:t>
            </a:r>
          </a:p>
          <a:p>
            <a:pPr marL="514350" marR="0" lvl="0" indent="-285750" algn="l" rtl="0">
              <a:lnSpc>
                <a:spcPct val="115000"/>
              </a:lnSpc>
              <a:spcBef>
                <a:spcPts val="0"/>
              </a:spcBef>
              <a:spcAft>
                <a:spcPts val="1600"/>
              </a:spcAft>
              <a:buFont typeface="Arial" charset="0"/>
              <a:buChar char="•"/>
            </a:pPr>
            <a:r>
              <a:rPr lang="en" dirty="0"/>
              <a:t>Advisor and Editor’s notes are added.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410000"/>
            <a:ext cx="8520600" cy="607800"/>
          </a:xfrm>
          <a:prstGeom prst="rect">
            <a:avLst/>
          </a:prstGeom>
          <a:noFill/>
          <a:ln>
            <a:noFill/>
          </a:ln>
        </p:spPr>
        <p:txBody>
          <a:bodyPr lIns="91425" tIns="91425" rIns="91425" bIns="91425" anchor="ctr" anchorCtr="0">
            <a:noAutofit/>
          </a:bodyPr>
          <a:lstStyle/>
          <a:p>
            <a:pPr lvl="0" rtl="0">
              <a:spcBef>
                <a:spcPts val="0"/>
              </a:spcBef>
              <a:buNone/>
            </a:pPr>
            <a:r>
              <a:rPr lang="en"/>
              <a:t>Our Process</a:t>
            </a:r>
          </a:p>
        </p:txBody>
      </p:sp>
      <p:sp>
        <p:nvSpPr>
          <p:cNvPr id="201" name="Shape 201"/>
          <p:cNvSpPr txBox="1"/>
          <p:nvPr/>
        </p:nvSpPr>
        <p:spPr>
          <a:xfrm>
            <a:off x="1095300" y="1087900"/>
            <a:ext cx="6364500" cy="25977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202" name="Shape 202" descr="Process.png"/>
          <p:cNvPicPr preferRelativeResize="0"/>
          <p:nvPr/>
        </p:nvPicPr>
        <p:blipFill>
          <a:blip r:embed="rId3">
            <a:alphaModFix/>
          </a:blip>
          <a:stretch>
            <a:fillRect/>
          </a:stretch>
        </p:blipFill>
        <p:spPr>
          <a:xfrm>
            <a:off x="1095299" y="951925"/>
            <a:ext cx="5187049" cy="3666125"/>
          </a:xfrm>
          <a:prstGeom prst="rect">
            <a:avLst/>
          </a:prstGeom>
          <a:noFill/>
          <a:ln>
            <a:noFill/>
          </a:ln>
        </p:spPr>
      </p:pic>
      <p:sp>
        <p:nvSpPr>
          <p:cNvPr id="203" name="Shape 203"/>
          <p:cNvSpPr/>
          <p:nvPr/>
        </p:nvSpPr>
        <p:spPr>
          <a:xfrm>
            <a:off x="5062125" y="2291425"/>
            <a:ext cx="1309800" cy="10611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Book Publication</a:t>
            </a:r>
          </a:p>
        </p:txBody>
      </p:sp>
      <p:sp>
        <p:nvSpPr>
          <p:cNvPr id="209" name="Shape 209"/>
          <p:cNvSpPr txBox="1">
            <a:spLocks noGrp="1"/>
          </p:cNvSpPr>
          <p:nvPr>
            <p:ph type="body" idx="1"/>
          </p:nvPr>
        </p:nvSpPr>
        <p:spPr>
          <a:xfrm>
            <a:off x="311700" y="1017725"/>
            <a:ext cx="8520600" cy="3339000"/>
          </a:xfrm>
          <a:prstGeom prst="rect">
            <a:avLst/>
          </a:prstGeom>
        </p:spPr>
        <p:txBody>
          <a:bodyPr lIns="91425" tIns="91425" rIns="91425" bIns="91425" anchor="t" anchorCtr="0">
            <a:noAutofit/>
          </a:bodyPr>
          <a:lstStyle/>
          <a:p>
            <a:pPr marL="514350" marR="0" lvl="0" indent="-285750" algn="l" rtl="0">
              <a:lnSpc>
                <a:spcPct val="115000"/>
              </a:lnSpc>
              <a:spcBef>
                <a:spcPts val="0"/>
              </a:spcBef>
              <a:spcAft>
                <a:spcPts val="1600"/>
              </a:spcAft>
              <a:buFont typeface="Arial" charset="0"/>
              <a:buChar char="•"/>
            </a:pPr>
            <a:r>
              <a:rPr lang="en" dirty="0"/>
              <a:t>Contact publisher at UNH Printing Services (we used </a:t>
            </a:r>
            <a:r>
              <a:rPr lang="en" dirty="0" err="1"/>
              <a:t>lulu.com</a:t>
            </a:r>
            <a:r>
              <a:rPr lang="en" dirty="0"/>
              <a:t> our first year) and provide publisher with cover photo.</a:t>
            </a:r>
          </a:p>
          <a:p>
            <a:pPr marL="514350" marR="0" lvl="0" indent="-285750" algn="l" rtl="0">
              <a:lnSpc>
                <a:spcPct val="115000"/>
              </a:lnSpc>
              <a:spcBef>
                <a:spcPts val="0"/>
              </a:spcBef>
              <a:spcAft>
                <a:spcPts val="1600"/>
              </a:spcAft>
              <a:buFont typeface="Arial" charset="0"/>
              <a:buChar char="•"/>
            </a:pPr>
            <a:r>
              <a:rPr lang="en" dirty="0"/>
              <a:t>Wait for publisher to provide cover proof and check.  Student editors may also want to check the proof. </a:t>
            </a:r>
          </a:p>
          <a:p>
            <a:pPr marL="514350" marR="0" lvl="0" indent="-285750" algn="l" rtl="0">
              <a:lnSpc>
                <a:spcPct val="115000"/>
              </a:lnSpc>
              <a:spcBef>
                <a:spcPts val="0"/>
              </a:spcBef>
              <a:spcAft>
                <a:spcPts val="1600"/>
              </a:spcAft>
              <a:buFont typeface="Arial" charset="0"/>
              <a:buChar char="•"/>
            </a:pPr>
            <a:r>
              <a:rPr lang="en" dirty="0"/>
              <a:t>After cover proof is approved, submit fully formatted text to publisher.</a:t>
            </a:r>
          </a:p>
          <a:p>
            <a:pPr marL="514350" lvl="0" indent="-285750" rtl="0">
              <a:spcBef>
                <a:spcPts val="0"/>
              </a:spcBef>
              <a:buFont typeface="Arial" charset="0"/>
              <a:buChar char="•"/>
            </a:pPr>
            <a:r>
              <a:rPr lang="en" dirty="0"/>
              <a:t>Wait for publisher to provide book proof and check.  Student editors may also want to check the proof.</a:t>
            </a:r>
          </a:p>
          <a:p>
            <a:pPr marL="514350" lvl="0" indent="-285750" rtl="0">
              <a:spcBef>
                <a:spcPts val="0"/>
              </a:spcBef>
              <a:buFont typeface="Arial" charset="0"/>
              <a:buChar char="•"/>
            </a:pPr>
            <a:r>
              <a:rPr lang="en" dirty="0"/>
              <a:t>After proof is approved, wait for the full set of copies to be delivered.  Copies are first dispersed at our publication party to published students.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International Voices Book Covers</a:t>
            </a:r>
          </a:p>
        </p:txBody>
      </p:sp>
      <p:sp>
        <p:nvSpPr>
          <p:cNvPr id="215" name="Shape 21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216" name="Shape 216"/>
          <p:cNvPicPr preferRelativeResize="0"/>
          <p:nvPr/>
        </p:nvPicPr>
        <p:blipFill>
          <a:blip r:embed="rId3">
            <a:alphaModFix/>
          </a:blip>
          <a:stretch>
            <a:fillRect/>
          </a:stretch>
        </p:blipFill>
        <p:spPr>
          <a:xfrm>
            <a:off x="247650" y="1228725"/>
            <a:ext cx="1643903" cy="2978318"/>
          </a:xfrm>
          <a:prstGeom prst="rect">
            <a:avLst/>
          </a:prstGeom>
          <a:noFill/>
          <a:ln>
            <a:noFill/>
          </a:ln>
        </p:spPr>
      </p:pic>
      <p:pic>
        <p:nvPicPr>
          <p:cNvPr id="218" name="Shape 218"/>
          <p:cNvPicPr preferRelativeResize="0"/>
          <p:nvPr/>
        </p:nvPicPr>
        <p:blipFill>
          <a:blip r:embed="rId4">
            <a:alphaModFix/>
          </a:blip>
          <a:stretch>
            <a:fillRect/>
          </a:stretch>
        </p:blipFill>
        <p:spPr>
          <a:xfrm>
            <a:off x="1952625" y="1228725"/>
            <a:ext cx="1643925" cy="2978318"/>
          </a:xfrm>
          <a:prstGeom prst="rect">
            <a:avLst/>
          </a:prstGeom>
          <a:noFill/>
          <a:ln>
            <a:noFill/>
          </a:ln>
        </p:spPr>
      </p:pic>
      <p:pic>
        <p:nvPicPr>
          <p:cNvPr id="219" name="Shape 219"/>
          <p:cNvPicPr preferRelativeResize="0"/>
          <p:nvPr/>
        </p:nvPicPr>
        <p:blipFill>
          <a:blip r:embed="rId5">
            <a:alphaModFix/>
          </a:blip>
          <a:stretch>
            <a:fillRect/>
          </a:stretch>
        </p:blipFill>
        <p:spPr>
          <a:xfrm>
            <a:off x="3657600" y="1219200"/>
            <a:ext cx="1656671" cy="3000955"/>
          </a:xfrm>
          <a:prstGeom prst="rect">
            <a:avLst/>
          </a:prstGeom>
          <a:noFill/>
          <a:ln>
            <a:noFill/>
          </a:ln>
        </p:spPr>
      </p:pic>
      <p:pic>
        <p:nvPicPr>
          <p:cNvPr id="2" name="Picture 2" descr="IV_Spring2017.JPG"/>
          <p:cNvPicPr>
            <a:picLocks noChangeAspect="1"/>
          </p:cNvPicPr>
          <p:nvPr/>
        </p:nvPicPr>
        <p:blipFill rotWithShape="1">
          <a:blip r:embed="rId6"/>
          <a:srcRect l="10046" t="3303" r="11233" b="779"/>
          <a:stretch/>
        </p:blipFill>
        <p:spPr>
          <a:xfrm>
            <a:off x="7105650" y="1238250"/>
            <a:ext cx="1832467" cy="2977470"/>
          </a:xfrm>
          <a:prstGeom prst="rect">
            <a:avLst/>
          </a:prstGeom>
        </p:spPr>
      </p:pic>
      <p:pic>
        <p:nvPicPr>
          <p:cNvPr id="217" name="Shape 217"/>
          <p:cNvPicPr preferRelativeResize="0"/>
          <p:nvPr/>
        </p:nvPicPr>
        <p:blipFill>
          <a:blip r:embed="rId7">
            <a:alphaModFix/>
          </a:blip>
          <a:stretch>
            <a:fillRect/>
          </a:stretch>
        </p:blipFill>
        <p:spPr>
          <a:xfrm>
            <a:off x="5391150" y="1228725"/>
            <a:ext cx="1643925" cy="2978318"/>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11700" y="410000"/>
            <a:ext cx="8520600" cy="607800"/>
          </a:xfrm>
          <a:prstGeom prst="rect">
            <a:avLst/>
          </a:prstGeom>
          <a:noFill/>
          <a:ln>
            <a:noFill/>
          </a:ln>
        </p:spPr>
        <p:txBody>
          <a:bodyPr lIns="91425" tIns="91425" rIns="91425" bIns="91425" anchor="ctr" anchorCtr="0">
            <a:noAutofit/>
          </a:bodyPr>
          <a:lstStyle/>
          <a:p>
            <a:pPr lvl="0" rtl="0">
              <a:spcBef>
                <a:spcPts val="0"/>
              </a:spcBef>
              <a:buNone/>
            </a:pPr>
            <a:r>
              <a:rPr lang="en"/>
              <a:t>Our Process</a:t>
            </a:r>
          </a:p>
        </p:txBody>
      </p:sp>
      <p:sp>
        <p:nvSpPr>
          <p:cNvPr id="225" name="Shape 225"/>
          <p:cNvSpPr txBox="1"/>
          <p:nvPr/>
        </p:nvSpPr>
        <p:spPr>
          <a:xfrm>
            <a:off x="1095300" y="1087900"/>
            <a:ext cx="6364500" cy="25977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226" name="Shape 226" descr="Process.png"/>
          <p:cNvPicPr preferRelativeResize="0"/>
          <p:nvPr/>
        </p:nvPicPr>
        <p:blipFill>
          <a:blip r:embed="rId3">
            <a:alphaModFix/>
          </a:blip>
          <a:stretch>
            <a:fillRect/>
          </a:stretch>
        </p:blipFill>
        <p:spPr>
          <a:xfrm>
            <a:off x="1095299" y="951925"/>
            <a:ext cx="5187049" cy="3666125"/>
          </a:xfrm>
          <a:prstGeom prst="rect">
            <a:avLst/>
          </a:prstGeom>
          <a:noFill/>
          <a:ln>
            <a:noFill/>
          </a:ln>
        </p:spPr>
      </p:pic>
      <p:sp>
        <p:nvSpPr>
          <p:cNvPr id="227" name="Shape 227"/>
          <p:cNvSpPr/>
          <p:nvPr/>
        </p:nvSpPr>
        <p:spPr>
          <a:xfrm>
            <a:off x="1036125" y="3593950"/>
            <a:ext cx="1309800" cy="10611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Publication Celebration</a:t>
            </a:r>
          </a:p>
        </p:txBody>
      </p:sp>
      <p:sp>
        <p:nvSpPr>
          <p:cNvPr id="233" name="Shape 233"/>
          <p:cNvSpPr txBox="1">
            <a:spLocks noGrp="1"/>
          </p:cNvSpPr>
          <p:nvPr>
            <p:ph type="body" idx="1"/>
          </p:nvPr>
        </p:nvSpPr>
        <p:spPr>
          <a:xfrm>
            <a:off x="311700" y="1133650"/>
            <a:ext cx="5135100" cy="3339000"/>
          </a:xfrm>
          <a:prstGeom prst="rect">
            <a:avLst/>
          </a:prstGeom>
        </p:spPr>
        <p:txBody>
          <a:bodyPr lIns="91425" tIns="91425" rIns="91425" bIns="91425" anchor="t" anchorCtr="0">
            <a:noAutofit/>
          </a:bodyPr>
          <a:lstStyle/>
          <a:p>
            <a:pPr marR="0" lvl="0" algn="l" rtl="0">
              <a:lnSpc>
                <a:spcPct val="115000"/>
              </a:lnSpc>
              <a:spcBef>
                <a:spcPts val="0"/>
              </a:spcBef>
              <a:spcAft>
                <a:spcPts val="1600"/>
              </a:spcAft>
              <a:buNone/>
            </a:pPr>
            <a:r>
              <a:rPr lang="en" b="1" dirty="0"/>
              <a:t>(students planned everything) Publication Party Planning strategy (ideally student-led):  4 basic components:</a:t>
            </a:r>
          </a:p>
          <a:p>
            <a:pPr marR="0" lvl="0" algn="l" rtl="0">
              <a:lnSpc>
                <a:spcPct val="115000"/>
              </a:lnSpc>
              <a:spcBef>
                <a:spcPts val="0"/>
              </a:spcBef>
              <a:spcAft>
                <a:spcPts val="1600"/>
              </a:spcAft>
              <a:buNone/>
            </a:pPr>
            <a:r>
              <a:rPr lang="en-US" sz="1400" dirty="0"/>
              <a:t>1. </a:t>
            </a:r>
            <a:r>
              <a:rPr lang="en" sz="1400" dirty="0"/>
              <a:t>The space (scheduling, securing equipment, decorating, cleaning up afterward)</a:t>
            </a:r>
          </a:p>
          <a:p>
            <a:pPr lvl="0" rtl="0">
              <a:spcBef>
                <a:spcPts val="0"/>
              </a:spcBef>
              <a:buClr>
                <a:schemeClr val="dk1"/>
              </a:buClr>
              <a:buSzPct val="78571"/>
              <a:buFont typeface="Arial"/>
              <a:buNone/>
            </a:pPr>
            <a:r>
              <a:rPr lang="en-US" sz="1400" dirty="0"/>
              <a:t>2. </a:t>
            </a:r>
            <a:r>
              <a:rPr lang="en" sz="1400" dirty="0"/>
              <a:t>The publicity (advertising through email, student newspaper, </a:t>
            </a:r>
            <a:r>
              <a:rPr lang="en-US" sz="1400" dirty="0" err="1"/>
              <a:t>F</a:t>
            </a:r>
            <a:r>
              <a:rPr lang="en" sz="1400" dirty="0" err="1"/>
              <a:t>acebook</a:t>
            </a:r>
            <a:r>
              <a:rPr lang="en" sz="1400" dirty="0"/>
              <a:t>, flyers, etc.)</a:t>
            </a:r>
          </a:p>
          <a:p>
            <a:pPr marR="0" lvl="0" algn="l" rtl="0">
              <a:lnSpc>
                <a:spcPct val="115000"/>
              </a:lnSpc>
              <a:spcBef>
                <a:spcPts val="0"/>
              </a:spcBef>
              <a:spcAft>
                <a:spcPts val="1600"/>
              </a:spcAft>
              <a:buNone/>
            </a:pPr>
            <a:r>
              <a:rPr lang="en-US" sz="1400" dirty="0"/>
              <a:t>3. </a:t>
            </a:r>
            <a:r>
              <a:rPr lang="en" sz="1400" dirty="0"/>
              <a:t>The materials (journals, certificates, brochures, writing tools, refreshments)</a:t>
            </a:r>
          </a:p>
          <a:p>
            <a:pPr marR="0" lvl="0" algn="l" rtl="0">
              <a:lnSpc>
                <a:spcPct val="115000"/>
              </a:lnSpc>
              <a:spcBef>
                <a:spcPts val="0"/>
              </a:spcBef>
              <a:spcAft>
                <a:spcPts val="1600"/>
              </a:spcAft>
              <a:buNone/>
            </a:pPr>
            <a:endParaRPr dirty="0"/>
          </a:p>
          <a:p>
            <a:pPr marR="0" lvl="0" algn="l" rtl="0">
              <a:lnSpc>
                <a:spcPct val="115000"/>
              </a:lnSpc>
              <a:spcBef>
                <a:spcPts val="0"/>
              </a:spcBef>
              <a:spcAft>
                <a:spcPts val="1600"/>
              </a:spcAft>
              <a:buNone/>
            </a:pPr>
            <a:endParaRPr dirty="0"/>
          </a:p>
          <a:p>
            <a:pPr marL="914400" marR="0" lvl="1" indent="-228600" algn="l" rtl="0">
              <a:lnSpc>
                <a:spcPct val="115000"/>
              </a:lnSpc>
              <a:spcBef>
                <a:spcPts val="0"/>
              </a:spcBef>
              <a:spcAft>
                <a:spcPts val="1600"/>
              </a:spcAft>
              <a:buChar char="-"/>
            </a:pPr>
            <a:r>
              <a:rPr lang="en" dirty="0"/>
              <a:t>Certificates</a:t>
            </a:r>
          </a:p>
          <a:p>
            <a:pPr marL="914400" marR="0" lvl="1" indent="-228600" algn="l" rtl="0">
              <a:lnSpc>
                <a:spcPct val="115000"/>
              </a:lnSpc>
              <a:spcBef>
                <a:spcPts val="0"/>
              </a:spcBef>
              <a:spcAft>
                <a:spcPts val="1600"/>
              </a:spcAft>
              <a:buChar char="-"/>
            </a:pPr>
            <a:r>
              <a:rPr lang="en" dirty="0"/>
              <a:t>Slideshow</a:t>
            </a:r>
          </a:p>
          <a:p>
            <a:pPr marL="914400" marR="0" lvl="1" indent="-228600" algn="l" rtl="0">
              <a:lnSpc>
                <a:spcPct val="115000"/>
              </a:lnSpc>
              <a:spcBef>
                <a:spcPts val="0"/>
              </a:spcBef>
              <a:spcAft>
                <a:spcPts val="1600"/>
              </a:spcAft>
              <a:buChar char="-"/>
            </a:pPr>
            <a:r>
              <a:rPr lang="en" dirty="0"/>
              <a:t>Readings &amp; talking about the writing</a:t>
            </a:r>
          </a:p>
        </p:txBody>
      </p:sp>
      <p:pic>
        <p:nvPicPr>
          <p:cNvPr id="234" name="Shape 234" descr="Screen Shot 2016-10-31 at 2.58.07 PM.png"/>
          <p:cNvPicPr preferRelativeResize="0"/>
          <p:nvPr/>
        </p:nvPicPr>
        <p:blipFill>
          <a:blip r:embed="rId3">
            <a:alphaModFix/>
          </a:blip>
          <a:stretch>
            <a:fillRect/>
          </a:stretch>
        </p:blipFill>
        <p:spPr>
          <a:xfrm>
            <a:off x="5846575" y="1293778"/>
            <a:ext cx="2985725" cy="2290475"/>
          </a:xfrm>
          <a:prstGeom prst="rect">
            <a:avLst/>
          </a:prstGeom>
          <a:noFill/>
          <a:ln w="9525" cap="flat" cmpd="sng">
            <a:solidFill>
              <a:srgbClr val="000000"/>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p:nvPr/>
        </p:nvSpPr>
        <p:spPr>
          <a:xfrm>
            <a:off x="488450" y="162825"/>
            <a:ext cx="3000000" cy="30000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US" sz="1800" b="1" dirty="0">
                <a:solidFill>
                  <a:schemeClr val="dk2"/>
                </a:solidFill>
              </a:rPr>
              <a:t>4. </a:t>
            </a:r>
            <a:r>
              <a:rPr lang="en" sz="1800" b="1" dirty="0">
                <a:solidFill>
                  <a:schemeClr val="dk2"/>
                </a:solidFill>
              </a:rPr>
              <a:t>The Program </a:t>
            </a:r>
          </a:p>
          <a:p>
            <a:pPr lvl="0" rtl="0">
              <a:lnSpc>
                <a:spcPct val="115000"/>
              </a:lnSpc>
              <a:spcBef>
                <a:spcPts val="0"/>
              </a:spcBef>
              <a:spcAft>
                <a:spcPts val="1600"/>
              </a:spcAft>
              <a:buNone/>
            </a:pPr>
            <a:r>
              <a:rPr lang="en" dirty="0">
                <a:solidFill>
                  <a:schemeClr val="dk2"/>
                </a:solidFill>
              </a:rPr>
              <a:t>-</a:t>
            </a:r>
            <a:r>
              <a:rPr lang="en-US" dirty="0">
                <a:solidFill>
                  <a:schemeClr val="dk2"/>
                </a:solidFill>
              </a:rPr>
              <a:t>I</a:t>
            </a:r>
            <a:r>
              <a:rPr lang="en" dirty="0" err="1">
                <a:solidFill>
                  <a:schemeClr val="dk2"/>
                </a:solidFill>
              </a:rPr>
              <a:t>ntroducing</a:t>
            </a:r>
            <a:r>
              <a:rPr lang="en" dirty="0">
                <a:solidFill>
                  <a:schemeClr val="dk2"/>
                </a:solidFill>
              </a:rPr>
              <a:t> journal  </a:t>
            </a:r>
          </a:p>
          <a:p>
            <a:pPr lvl="0" rtl="0">
              <a:lnSpc>
                <a:spcPct val="115000"/>
              </a:lnSpc>
              <a:spcBef>
                <a:spcPts val="0"/>
              </a:spcBef>
              <a:spcAft>
                <a:spcPts val="1600"/>
              </a:spcAft>
              <a:buNone/>
            </a:pPr>
            <a:r>
              <a:rPr lang="en" dirty="0">
                <a:solidFill>
                  <a:schemeClr val="dk2"/>
                </a:solidFill>
              </a:rPr>
              <a:t>-</a:t>
            </a:r>
            <a:r>
              <a:rPr lang="en-US" dirty="0">
                <a:solidFill>
                  <a:schemeClr val="dk2"/>
                </a:solidFill>
              </a:rPr>
              <a:t>H</a:t>
            </a:r>
            <a:r>
              <a:rPr lang="en" dirty="0" err="1">
                <a:solidFill>
                  <a:schemeClr val="dk2"/>
                </a:solidFill>
              </a:rPr>
              <a:t>onoring</a:t>
            </a:r>
            <a:r>
              <a:rPr lang="en" dirty="0">
                <a:solidFill>
                  <a:schemeClr val="dk2"/>
                </a:solidFill>
              </a:rPr>
              <a:t> writers and writing  </a:t>
            </a:r>
          </a:p>
          <a:p>
            <a:pPr lvl="0" rtl="0">
              <a:lnSpc>
                <a:spcPct val="115000"/>
              </a:lnSpc>
              <a:spcBef>
                <a:spcPts val="0"/>
              </a:spcBef>
              <a:spcAft>
                <a:spcPts val="1600"/>
              </a:spcAft>
              <a:buNone/>
            </a:pPr>
            <a:r>
              <a:rPr lang="en" dirty="0">
                <a:solidFill>
                  <a:schemeClr val="dk2"/>
                </a:solidFill>
              </a:rPr>
              <a:t>-</a:t>
            </a:r>
            <a:r>
              <a:rPr lang="en-US" dirty="0">
                <a:solidFill>
                  <a:schemeClr val="dk2"/>
                </a:solidFill>
              </a:rPr>
              <a:t>R</a:t>
            </a:r>
            <a:r>
              <a:rPr lang="en" dirty="0" err="1">
                <a:solidFill>
                  <a:schemeClr val="dk2"/>
                </a:solidFill>
              </a:rPr>
              <a:t>ecognizing</a:t>
            </a:r>
            <a:r>
              <a:rPr lang="en" dirty="0">
                <a:solidFill>
                  <a:schemeClr val="dk2"/>
                </a:solidFill>
              </a:rPr>
              <a:t> staff</a:t>
            </a:r>
          </a:p>
          <a:p>
            <a:pPr lvl="0" rtl="0">
              <a:lnSpc>
                <a:spcPct val="115000"/>
              </a:lnSpc>
              <a:spcBef>
                <a:spcPts val="0"/>
              </a:spcBef>
              <a:spcAft>
                <a:spcPts val="1600"/>
              </a:spcAft>
              <a:buNone/>
            </a:pPr>
            <a:r>
              <a:rPr lang="en" dirty="0">
                <a:solidFill>
                  <a:schemeClr val="dk2"/>
                </a:solidFill>
              </a:rPr>
              <a:t>-</a:t>
            </a:r>
            <a:r>
              <a:rPr lang="en-US" dirty="0">
                <a:solidFill>
                  <a:schemeClr val="dk2"/>
                </a:solidFill>
              </a:rPr>
              <a:t>R</a:t>
            </a:r>
            <a:r>
              <a:rPr lang="en" dirty="0" err="1">
                <a:solidFill>
                  <a:schemeClr val="dk2"/>
                </a:solidFill>
              </a:rPr>
              <a:t>ecruiting</a:t>
            </a:r>
            <a:r>
              <a:rPr lang="en" dirty="0">
                <a:solidFill>
                  <a:schemeClr val="dk2"/>
                </a:solidFill>
              </a:rPr>
              <a:t> new staff, encouraging writing   </a:t>
            </a:r>
          </a:p>
        </p:txBody>
      </p:sp>
      <p:pic>
        <p:nvPicPr>
          <p:cNvPr id="241" name="Shape 241" descr="Screen Shot 2016-10-31 at 2.59.45 PM.png"/>
          <p:cNvPicPr preferRelativeResize="0"/>
          <p:nvPr/>
        </p:nvPicPr>
        <p:blipFill>
          <a:blip r:embed="rId3">
            <a:alphaModFix/>
          </a:blip>
          <a:stretch>
            <a:fillRect/>
          </a:stretch>
        </p:blipFill>
        <p:spPr>
          <a:xfrm>
            <a:off x="4947973" y="1281739"/>
            <a:ext cx="2518125" cy="1881086"/>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US" dirty="0"/>
              <a:t>Identity Shifts</a:t>
            </a:r>
            <a:endParaRPr lang="en" dirty="0"/>
          </a:p>
        </p:txBody>
      </p:sp>
      <p:sp>
        <p:nvSpPr>
          <p:cNvPr id="70" name="Shape 7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buClr>
                <a:srgbClr val="000000"/>
              </a:buClr>
              <a:buSzPct val="78571"/>
            </a:pPr>
            <a:r>
              <a:rPr lang="en" sz="2000" dirty="0"/>
              <a:t>Norton (2013) </a:t>
            </a:r>
            <a:r>
              <a:rPr lang="en" sz="2000" i="1" dirty="0"/>
              <a:t>Identity and Language Learning</a:t>
            </a:r>
          </a:p>
          <a:p>
            <a:pPr marL="457200" lvl="0" indent="-228600"/>
            <a:r>
              <a:rPr lang="en" sz="2000" dirty="0"/>
              <a:t>Language learners are often discriminated against and seen as lesser than because of their language difficulties</a:t>
            </a:r>
          </a:p>
          <a:p>
            <a:pPr marL="457200" lvl="0" indent="-228600"/>
            <a:r>
              <a:rPr lang="en" sz="2000" dirty="0"/>
              <a:t>Language learners often internalize this discrimination and their sense of identity shifts to accept this inferior status</a:t>
            </a:r>
          </a:p>
          <a:p>
            <a:pPr marL="457200" lvl="0" indent="-228600"/>
            <a:r>
              <a:rPr lang="en" sz="2000" dirty="0"/>
              <a:t>Norton theorizes that language learners need to call on “identities of power” to challenge this discrimination and assert their right to equality in the target community</a:t>
            </a:r>
          </a:p>
          <a:p>
            <a:pPr marL="457200" lvl="0" indent="-355600">
              <a:spcBef>
                <a:spcPts val="0"/>
              </a:spcBef>
              <a:buSzPct val="100000"/>
            </a:pPr>
            <a:endParaRPr lang="en"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238125" y="142875"/>
            <a:ext cx="8520600" cy="607800"/>
          </a:xfrm>
          <a:prstGeom prst="rect">
            <a:avLst/>
          </a:prstGeom>
          <a:noFill/>
          <a:ln>
            <a:noFill/>
          </a:ln>
        </p:spPr>
        <p:txBody>
          <a:bodyPr lIns="91425" tIns="91425" rIns="91425" bIns="91425" anchor="ctr" anchorCtr="0">
            <a:noAutofit/>
          </a:bodyPr>
          <a:lstStyle/>
          <a:p>
            <a:pPr lvl="0" rtl="0">
              <a:spcBef>
                <a:spcPts val="0"/>
              </a:spcBef>
              <a:buNone/>
            </a:pPr>
            <a:r>
              <a:rPr lang="en" dirty="0"/>
              <a:t>Our Process</a:t>
            </a:r>
          </a:p>
        </p:txBody>
      </p:sp>
      <p:sp>
        <p:nvSpPr>
          <p:cNvPr id="251" name="Shape 251"/>
          <p:cNvSpPr txBox="1"/>
          <p:nvPr/>
        </p:nvSpPr>
        <p:spPr>
          <a:xfrm>
            <a:off x="1095300" y="1087900"/>
            <a:ext cx="6364500" cy="25977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252" name="Shape 252" descr="Process.png"/>
          <p:cNvPicPr preferRelativeResize="0"/>
          <p:nvPr/>
        </p:nvPicPr>
        <p:blipFill>
          <a:blip r:embed="rId3">
            <a:alphaModFix/>
          </a:blip>
          <a:stretch>
            <a:fillRect/>
          </a:stretch>
        </p:blipFill>
        <p:spPr>
          <a:xfrm>
            <a:off x="581025" y="971550"/>
            <a:ext cx="5187049" cy="3666125"/>
          </a:xfrm>
          <a:prstGeom prst="rect">
            <a:avLst/>
          </a:prstGeom>
          <a:noFill/>
          <a:ln>
            <a:noFill/>
          </a:ln>
        </p:spPr>
      </p:pic>
      <p:sp>
        <p:nvSpPr>
          <p:cNvPr id="253" name="Shape 253"/>
          <p:cNvSpPr/>
          <p:nvPr/>
        </p:nvSpPr>
        <p:spPr>
          <a:xfrm>
            <a:off x="1968938" y="3576575"/>
            <a:ext cx="1309800" cy="10611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11700" y="128738"/>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dirty="0"/>
              <a:t>Teacher Reflections: Carry Over into the Classroom</a:t>
            </a:r>
          </a:p>
          <a:p>
            <a:pPr lvl="0">
              <a:spcBef>
                <a:spcPts val="0"/>
              </a:spcBef>
              <a:buNone/>
            </a:pPr>
            <a:endParaRPr dirty="0"/>
          </a:p>
        </p:txBody>
      </p:sp>
      <p:sp>
        <p:nvSpPr>
          <p:cNvPr id="266" name="Shape 266"/>
          <p:cNvSpPr txBox="1">
            <a:spLocks noGrp="1"/>
          </p:cNvSpPr>
          <p:nvPr>
            <p:ph type="body" idx="1"/>
          </p:nvPr>
        </p:nvSpPr>
        <p:spPr>
          <a:xfrm>
            <a:off x="3861995" y="981859"/>
            <a:ext cx="8339640" cy="3416300"/>
          </a:xfrm>
          <a:prstGeom prst="rect">
            <a:avLst/>
          </a:prstGeom>
        </p:spPr>
        <p:txBody>
          <a:bodyPr lIns="91425" tIns="91425" rIns="91425" bIns="91425" anchor="t" anchorCtr="0">
            <a:noAutofit/>
          </a:bodyPr>
          <a:lstStyle/>
          <a:p>
            <a:pPr lvl="0">
              <a:spcBef>
                <a:spcPts val="0"/>
              </a:spcBef>
              <a:buNone/>
            </a:pPr>
            <a:r>
              <a:rPr lang="en" sz="1400" b="1" u="sng" dirty="0"/>
              <a:t>Inspiring New Lessons</a:t>
            </a:r>
            <a:r>
              <a:rPr lang="en" sz="1400" b="1" dirty="0"/>
              <a:t> </a:t>
            </a:r>
            <a:r>
              <a:rPr lang="en" sz="1400" i="1" dirty="0"/>
              <a:t>(Assignment Descriptions)</a:t>
            </a:r>
          </a:p>
          <a:p>
            <a:pPr marL="457200" lvl="0" indent="-228600" rtl="0">
              <a:spcBef>
                <a:spcPts val="0"/>
              </a:spcBef>
              <a:buChar char="-"/>
            </a:pPr>
            <a:r>
              <a:rPr lang="en" sz="1400" dirty="0"/>
              <a:t>Jon </a:t>
            </a:r>
            <a:r>
              <a:rPr lang="en" sz="1400" dirty="0" err="1"/>
              <a:t>Imber’s</a:t>
            </a:r>
            <a:r>
              <a:rPr lang="en" sz="1400" dirty="0"/>
              <a:t> Paintbrush</a:t>
            </a:r>
          </a:p>
          <a:p>
            <a:pPr marL="914400" lvl="1" indent="-228600" rtl="0">
              <a:spcBef>
                <a:spcPts val="0"/>
              </a:spcBef>
              <a:buChar char="-"/>
            </a:pPr>
            <a:r>
              <a:rPr lang="en" sz="1100" dirty="0"/>
              <a:t>Looking at narrative in a new, interesting way</a:t>
            </a:r>
          </a:p>
          <a:p>
            <a:pPr marL="914400" lvl="1" indent="-228600" rtl="0">
              <a:spcBef>
                <a:spcPts val="0"/>
              </a:spcBef>
              <a:buChar char="-"/>
            </a:pPr>
            <a:r>
              <a:rPr lang="en" sz="1100" dirty="0"/>
              <a:t>Exploring perspective</a:t>
            </a:r>
          </a:p>
          <a:p>
            <a:pPr lvl="0" rtl="0">
              <a:spcBef>
                <a:spcPts val="0"/>
              </a:spcBef>
              <a:buNone/>
            </a:pPr>
            <a:endParaRPr sz="1400" dirty="0"/>
          </a:p>
          <a:p>
            <a:pPr marL="457200" lvl="0" indent="-228600" rtl="0">
              <a:spcBef>
                <a:spcPts val="0"/>
              </a:spcBef>
              <a:buChar char="-"/>
            </a:pPr>
            <a:r>
              <a:rPr lang="en" sz="1400" dirty="0"/>
              <a:t>Iraq War / Syrian Civil War Photographs</a:t>
            </a:r>
          </a:p>
          <a:p>
            <a:pPr marL="914400" lvl="1" indent="-228600" rtl="0">
              <a:spcBef>
                <a:spcPts val="0"/>
              </a:spcBef>
              <a:buChar char="-"/>
            </a:pPr>
            <a:r>
              <a:rPr lang="en" sz="1100" dirty="0"/>
              <a:t>Integrated Skills</a:t>
            </a:r>
          </a:p>
          <a:p>
            <a:pPr marL="914400" lvl="1" indent="-228600" rtl="0">
              <a:spcBef>
                <a:spcPts val="0"/>
              </a:spcBef>
              <a:buChar char="-"/>
            </a:pPr>
            <a:r>
              <a:rPr lang="en" sz="1100" dirty="0"/>
              <a:t>Research-based</a:t>
            </a:r>
          </a:p>
          <a:p>
            <a:pPr marL="914400" lvl="1" indent="-228600" rtl="0">
              <a:spcBef>
                <a:spcPts val="0"/>
              </a:spcBef>
              <a:buChar char="-"/>
            </a:pPr>
            <a:r>
              <a:rPr lang="en" sz="1100" dirty="0"/>
              <a:t>Making connections: analyzing fiction and applying it to real life</a:t>
            </a:r>
          </a:p>
        </p:txBody>
      </p:sp>
      <p:sp>
        <p:nvSpPr>
          <p:cNvPr id="267" name="Shape 267"/>
          <p:cNvSpPr/>
          <p:nvPr/>
        </p:nvSpPr>
        <p:spPr>
          <a:xfrm>
            <a:off x="5566162" y="2700169"/>
            <a:ext cx="232210" cy="449212"/>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 name="TextBox 1"/>
          <p:cNvSpPr txBox="1"/>
          <p:nvPr/>
        </p:nvSpPr>
        <p:spPr>
          <a:xfrm>
            <a:off x="746424" y="981859"/>
            <a:ext cx="2743200" cy="4062651"/>
          </a:xfrm>
          <a:prstGeom prst="rect">
            <a:avLst/>
          </a:prstGeom>
        </p:spPr>
        <p:txBody>
          <a:bodyPr rtlCol="0">
            <a:spAutoFit/>
          </a:bodyPr>
          <a:lstStyle/>
          <a:p>
            <a:pPr marL="285750" indent="-285750">
              <a:buFont typeface="Wingdings" charset="2"/>
              <a:buChar char="Ø"/>
            </a:pPr>
            <a:r>
              <a:rPr lang="en-US" sz="1800" dirty="0">
                <a:solidFill>
                  <a:srgbClr val="434343"/>
                </a:solidFill>
              </a:rPr>
              <a:t>Model essays</a:t>
            </a:r>
            <a:r>
              <a:rPr lang="en-US" sz="1800" dirty="0">
                <a:solidFill>
                  <a:schemeClr val="tx1"/>
                </a:solidFill>
              </a:rPr>
              <a:t>​</a:t>
            </a:r>
          </a:p>
          <a:p>
            <a:endParaRPr lang="en-US" sz="1800" dirty="0">
              <a:solidFill>
                <a:schemeClr val="tx1"/>
              </a:solidFill>
            </a:endParaRPr>
          </a:p>
          <a:p>
            <a:pPr marL="522288" indent="-117475">
              <a:buFont typeface="Arial" panose="020B0604020202020204" pitchFamily="34" charset="0"/>
              <a:buChar char="•"/>
            </a:pPr>
            <a:r>
              <a:rPr lang="en-US" sz="1600" i="1" dirty="0">
                <a:solidFill>
                  <a:srgbClr val="434343"/>
                </a:solidFill>
              </a:rPr>
              <a:t>Narrative</a:t>
            </a:r>
            <a:r>
              <a:rPr lang="en-US" sz="1600" dirty="0">
                <a:solidFill>
                  <a:srgbClr val="434343"/>
                </a:solidFill>
              </a:rPr>
              <a:t>​</a:t>
            </a:r>
          </a:p>
          <a:p>
            <a:pPr marL="522288" indent="-117475">
              <a:buFont typeface="Arial" panose="020B0604020202020204" pitchFamily="34" charset="0"/>
              <a:buChar char="•"/>
            </a:pPr>
            <a:r>
              <a:rPr lang="en-US" sz="1600" i="1" dirty="0">
                <a:solidFill>
                  <a:srgbClr val="434343"/>
                </a:solidFill>
              </a:rPr>
              <a:t>Compare/Contrast</a:t>
            </a:r>
            <a:r>
              <a:rPr lang="en-US" sz="1600" dirty="0">
                <a:solidFill>
                  <a:srgbClr val="434343"/>
                </a:solidFill>
              </a:rPr>
              <a:t>​</a:t>
            </a:r>
          </a:p>
          <a:p>
            <a:pPr marL="522288" indent="-117475">
              <a:buFont typeface="Arial" panose="020B0604020202020204" pitchFamily="34" charset="0"/>
              <a:buChar char="•"/>
            </a:pPr>
            <a:r>
              <a:rPr lang="en-US" sz="1600" i="1" dirty="0">
                <a:solidFill>
                  <a:srgbClr val="434343"/>
                </a:solidFill>
              </a:rPr>
              <a:t>Cause/Effect</a:t>
            </a:r>
            <a:r>
              <a:rPr lang="en-US" sz="1600" dirty="0">
                <a:solidFill>
                  <a:srgbClr val="434343"/>
                </a:solidFill>
              </a:rPr>
              <a:t>​</a:t>
            </a:r>
          </a:p>
          <a:p>
            <a:pPr marL="522288" indent="-117475">
              <a:buFont typeface="Arial" panose="020B0604020202020204" pitchFamily="34" charset="0"/>
              <a:buChar char="•"/>
            </a:pPr>
            <a:r>
              <a:rPr lang="en-US" sz="1600" i="1" dirty="0">
                <a:solidFill>
                  <a:srgbClr val="434343"/>
                </a:solidFill>
              </a:rPr>
              <a:t>Problem/Solution</a:t>
            </a:r>
            <a:r>
              <a:rPr lang="en-US" sz="1600" dirty="0">
                <a:solidFill>
                  <a:srgbClr val="434343"/>
                </a:solidFill>
              </a:rPr>
              <a:t>​</a:t>
            </a:r>
          </a:p>
          <a:p>
            <a:pPr marL="522288" indent="-117475">
              <a:buFont typeface="Arial" panose="020B0604020202020204" pitchFamily="34" charset="0"/>
              <a:buChar char="•"/>
            </a:pPr>
            <a:r>
              <a:rPr lang="en-US" sz="1600" i="1" dirty="0">
                <a:solidFill>
                  <a:srgbClr val="434343"/>
                </a:solidFill>
              </a:rPr>
              <a:t>Argumentative</a:t>
            </a:r>
            <a:r>
              <a:rPr lang="en-US" sz="1600" dirty="0">
                <a:solidFill>
                  <a:srgbClr val="434343"/>
                </a:solidFill>
              </a:rPr>
              <a:t>​</a:t>
            </a:r>
          </a:p>
          <a:p>
            <a:pPr marL="522288" indent="-117475">
              <a:buFont typeface="Arial" panose="020B0604020202020204" pitchFamily="34" charset="0"/>
              <a:buChar char="•"/>
            </a:pPr>
            <a:r>
              <a:rPr lang="en-US" sz="1600" i="1" dirty="0">
                <a:solidFill>
                  <a:srgbClr val="434343"/>
                </a:solidFill>
              </a:rPr>
              <a:t>Research-based</a:t>
            </a:r>
            <a:r>
              <a:rPr lang="en-US" sz="1600" dirty="0">
                <a:solidFill>
                  <a:srgbClr val="434343"/>
                </a:solidFill>
              </a:rPr>
              <a:t>​</a:t>
            </a:r>
          </a:p>
          <a:p>
            <a:pPr marL="285750" indent="-285750">
              <a:buFont typeface="Arial" panose="020B0604020202020204" pitchFamily="34" charset="0"/>
              <a:buChar char="•"/>
            </a:pPr>
            <a:endParaRPr lang="en-US" sz="1800" dirty="0">
              <a:solidFill>
                <a:srgbClr val="434343"/>
              </a:solidFill>
            </a:endParaRPr>
          </a:p>
          <a:p>
            <a:pPr marL="285750" indent="-285750">
              <a:buFont typeface="Wingdings" charset="2"/>
              <a:buChar char="Ø"/>
            </a:pPr>
            <a:r>
              <a:rPr lang="en-US" sz="1800" dirty="0">
                <a:solidFill>
                  <a:srgbClr val="434343"/>
                </a:solidFill>
              </a:rPr>
              <a:t>Poetry</a:t>
            </a:r>
          </a:p>
          <a:p>
            <a:endParaRPr lang="en-US" sz="1800" dirty="0">
              <a:solidFill>
                <a:srgbClr val="434343"/>
              </a:solidFill>
            </a:endParaRPr>
          </a:p>
          <a:p>
            <a:pPr marL="285750" indent="-285750">
              <a:buFont typeface="Wingdings" charset="2"/>
              <a:buChar char="Ø"/>
            </a:pPr>
            <a:r>
              <a:rPr lang="en-US" sz="1800" dirty="0">
                <a:solidFill>
                  <a:srgbClr val="434343"/>
                </a:solidFill>
              </a:rPr>
              <a:t>Fiction</a:t>
            </a:r>
          </a:p>
          <a:p>
            <a:pPr marL="285750" indent="-285750">
              <a:buFont typeface="Wingdings" charset="2"/>
              <a:buChar char="Ø"/>
            </a:pPr>
            <a:endParaRPr lang="en-US" sz="1800" dirty="0">
              <a:solidFill>
                <a:srgbClr val="434343"/>
              </a:solidFill>
            </a:endParaRPr>
          </a:p>
          <a:p>
            <a:pPr marL="285750" indent="-285750">
              <a:buFont typeface="Wingdings" charset="2"/>
              <a:buChar char="Ø"/>
            </a:pPr>
            <a:r>
              <a:rPr lang="en-US" sz="1800" dirty="0">
                <a:solidFill>
                  <a:srgbClr val="434343"/>
                </a:solidFill>
              </a:rPr>
              <a:t>Photography</a:t>
            </a:r>
          </a:p>
          <a:p>
            <a:r>
              <a:rPr lang="en-US" sz="1800" dirty="0">
                <a:solidFill>
                  <a:schemeClr val="tx1"/>
                </a:solidFill>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2400" dirty="0"/>
              <a:t>Teacher Reflections:</a:t>
            </a:r>
            <a:r>
              <a:rPr lang="en-US" sz="2400" dirty="0">
                <a:solidFill>
                  <a:schemeClr val="tx1"/>
                </a:solidFill>
              </a:rPr>
              <a:t/>
            </a:r>
            <a:br>
              <a:rPr lang="en-US" sz="2400" dirty="0">
                <a:solidFill>
                  <a:schemeClr val="tx1"/>
                </a:solidFill>
              </a:rPr>
            </a:br>
            <a:endParaRPr lang="en" sz="2400" dirty="0">
              <a:solidFill>
                <a:schemeClr val="tx1"/>
              </a:solidFill>
            </a:endParaRPr>
          </a:p>
          <a:p>
            <a:pPr lvl="0">
              <a:spcBef>
                <a:spcPts val="0"/>
              </a:spcBef>
              <a:buNone/>
            </a:pPr>
            <a:r>
              <a:rPr lang="en" sz="2400" dirty="0"/>
              <a:t>Observation of student editors evaluating work for the journal through discussion, reading aloud, interpreting, negotiating</a:t>
            </a:r>
          </a:p>
          <a:p>
            <a:pPr lvl="0">
              <a:spcBef>
                <a:spcPts val="0"/>
              </a:spcBef>
              <a:buNone/>
            </a:pPr>
            <a:endParaRPr sz="2400" dirty="0"/>
          </a:p>
          <a:p>
            <a:pPr lvl="0">
              <a:spcBef>
                <a:spcPts val="0"/>
              </a:spcBef>
              <a:buNone/>
            </a:pPr>
            <a:r>
              <a:rPr lang="en" sz="2400" dirty="0"/>
              <a:t> </a:t>
            </a:r>
          </a:p>
          <a:p>
            <a:pPr lvl="0" rtl="0">
              <a:spcBef>
                <a:spcPts val="0"/>
              </a:spcBef>
              <a:buNone/>
            </a:pPr>
            <a:r>
              <a:rPr lang="en" sz="2400" dirty="0"/>
              <a:t>A new way of seeing  peer editing in the classroom. Students create  “works” of writing meant to be read by an audience. Classmates see themselves as editors honoring each others’ writing and helping each other to produce meaningful and readable writing FOR A PURPOSE.   </a:t>
            </a:r>
          </a:p>
        </p:txBody>
      </p:sp>
      <p:sp>
        <p:nvSpPr>
          <p:cNvPr id="273" name="Shape 273"/>
          <p:cNvSpPr/>
          <p:nvPr/>
        </p:nvSpPr>
        <p:spPr>
          <a:xfrm>
            <a:off x="4420350" y="2137074"/>
            <a:ext cx="303300" cy="572700"/>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Carry Over into the University</a:t>
            </a:r>
          </a:p>
        </p:txBody>
      </p:sp>
      <p:sp>
        <p:nvSpPr>
          <p:cNvPr id="279" name="Shape 27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dirty="0">
                <a:solidFill>
                  <a:srgbClr val="000000"/>
                </a:solidFill>
              </a:rPr>
              <a:t>More attention to and respect for ESL writing in the university.</a:t>
            </a:r>
          </a:p>
          <a:p>
            <a:pPr marL="457200" lvl="0" indent="-228600" rtl="0">
              <a:spcBef>
                <a:spcPts val="0"/>
              </a:spcBef>
              <a:buChar char="●"/>
            </a:pPr>
            <a:r>
              <a:rPr lang="en" dirty="0">
                <a:solidFill>
                  <a:schemeClr val="tx1"/>
                </a:solidFill>
              </a:rPr>
              <a:t>The publication was featured in the UNH newspaper.</a:t>
            </a:r>
          </a:p>
          <a:p>
            <a:pPr marL="457200" lvl="0" indent="-228600" rtl="0">
              <a:spcBef>
                <a:spcPts val="0"/>
              </a:spcBef>
              <a:buChar char="●"/>
            </a:pPr>
            <a:r>
              <a:rPr lang="en" dirty="0">
                <a:solidFill>
                  <a:srgbClr val="000000"/>
                </a:solidFill>
              </a:rPr>
              <a:t>After the first publication, the editors of a campus publication </a:t>
            </a:r>
            <a:r>
              <a:rPr lang="en" i="1" dirty="0">
                <a:solidFill>
                  <a:srgbClr val="000000"/>
                </a:solidFill>
              </a:rPr>
              <a:t>Transitions </a:t>
            </a:r>
            <a:r>
              <a:rPr lang="en" dirty="0">
                <a:solidFill>
                  <a:srgbClr val="000000"/>
                </a:solidFill>
              </a:rPr>
              <a:t> began to question why more ESL writing was not included in their publication.  Their next edition included an ESL writer.</a:t>
            </a:r>
          </a:p>
          <a:p>
            <a:pPr marL="457200" lvl="0" indent="-228600" rtl="0">
              <a:spcBef>
                <a:spcPts val="0"/>
              </a:spcBef>
              <a:buChar char="●"/>
            </a:pPr>
            <a:r>
              <a:rPr lang="en" dirty="0">
                <a:solidFill>
                  <a:srgbClr val="000000"/>
                </a:solidFill>
              </a:rPr>
              <a:t>Having international student writing models in the </a:t>
            </a:r>
            <a:r>
              <a:rPr lang="en" i="1" dirty="0">
                <a:solidFill>
                  <a:srgbClr val="000000"/>
                </a:solidFill>
              </a:rPr>
              <a:t>Transitions </a:t>
            </a:r>
            <a:r>
              <a:rPr lang="en" dirty="0">
                <a:solidFill>
                  <a:srgbClr val="000000"/>
                </a:solidFill>
              </a:rPr>
              <a:t>text makes international students in first year composition class feel more equal and valued as writers and members of the university community.</a:t>
            </a:r>
          </a:p>
          <a:p>
            <a:pPr marL="457200" lvl="0" indent="-228600" rtl="0">
              <a:spcBef>
                <a:spcPts val="0"/>
              </a:spcBef>
              <a:buChar char="●"/>
            </a:pPr>
            <a:endParaRPr lang="en" dirty="0"/>
          </a:p>
          <a:p>
            <a:pPr marL="457200" lvl="0" indent="-228600" rtl="0">
              <a:spcBef>
                <a:spcPts val="0"/>
              </a:spcBef>
              <a:buChar char="●"/>
            </a:pPr>
            <a:endParaRPr lang="e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Student Reflections: Sriyaa</a:t>
            </a:r>
          </a:p>
        </p:txBody>
      </p:sp>
      <p:sp>
        <p:nvSpPr>
          <p:cNvPr id="292" name="Shape 29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spcAft>
                <a:spcPts val="0"/>
              </a:spcAft>
              <a:buNone/>
            </a:pPr>
            <a:r>
              <a:rPr lang="en" b="1" dirty="0">
                <a:solidFill>
                  <a:srgbClr val="000000"/>
                </a:solidFill>
                <a:latin typeface="Times New Roman"/>
                <a:ea typeface="Times New Roman"/>
                <a:cs typeface="Times New Roman"/>
                <a:sym typeface="Times New Roman"/>
              </a:rPr>
              <a:t>“As an editor it was like living someone’s life for the short period of time and understand what it felt like to be in their shoes.</a:t>
            </a:r>
          </a:p>
          <a:p>
            <a:pPr lvl="0" rtl="0">
              <a:spcBef>
                <a:spcPts val="0"/>
              </a:spcBef>
              <a:spcAft>
                <a:spcPts val="0"/>
              </a:spcAft>
              <a:buNone/>
            </a:pPr>
            <a:endParaRPr>
              <a:solidFill>
                <a:srgbClr val="000000"/>
              </a:solidFill>
              <a:latin typeface="Times New Roman"/>
              <a:ea typeface="Times New Roman"/>
              <a:cs typeface="Times New Roman"/>
              <a:sym typeface="Times New Roman"/>
            </a:endParaRPr>
          </a:p>
          <a:p>
            <a:pPr lvl="0">
              <a:spcBef>
                <a:spcPts val="0"/>
              </a:spcBef>
              <a:spcAft>
                <a:spcPts val="0"/>
              </a:spcAft>
              <a:buNone/>
            </a:pPr>
            <a:r>
              <a:rPr lang="en" b="1" dirty="0">
                <a:solidFill>
                  <a:srgbClr val="000000"/>
                </a:solidFill>
                <a:latin typeface="Times New Roman"/>
                <a:ea typeface="Times New Roman"/>
                <a:cs typeface="Times New Roman"/>
                <a:sym typeface="Times New Roman"/>
              </a:rPr>
              <a:t>The other thing I had the honor to witness was how different people wrote about their experiences, social norms and the way they handled a situation</a:t>
            </a:r>
            <a:r>
              <a:rPr lang="en" dirty="0">
                <a:solidFill>
                  <a:srgbClr val="000000"/>
                </a:solidFill>
                <a:latin typeface="Times New Roman"/>
                <a:ea typeface="Times New Roman"/>
                <a:cs typeface="Times New Roman"/>
                <a:sym typeface="Times New Roman"/>
              </a:rPr>
              <a:t>.</a:t>
            </a:r>
          </a:p>
          <a:p>
            <a:pPr lvl="0">
              <a:spcBef>
                <a:spcPts val="0"/>
              </a:spcBef>
              <a:spcAft>
                <a:spcPts val="0"/>
              </a:spcAft>
              <a:buNone/>
            </a:pPr>
            <a:r>
              <a:rPr lang="en" dirty="0">
                <a:solidFill>
                  <a:srgbClr val="000000"/>
                </a:solidFill>
                <a:latin typeface="Times New Roman"/>
                <a:ea typeface="Times New Roman"/>
                <a:cs typeface="Times New Roman"/>
                <a:sym typeface="Times New Roman"/>
              </a:rPr>
              <a:t> </a:t>
            </a:r>
          </a:p>
          <a:p>
            <a:pPr lvl="0" rtl="0">
              <a:spcBef>
                <a:spcPts val="0"/>
              </a:spcBef>
              <a:spcAft>
                <a:spcPts val="0"/>
              </a:spcAft>
              <a:buNone/>
            </a:pPr>
            <a:r>
              <a:rPr lang="en" b="1" dirty="0">
                <a:solidFill>
                  <a:srgbClr val="000000"/>
                </a:solidFill>
                <a:latin typeface="Times New Roman"/>
                <a:ea typeface="Times New Roman"/>
                <a:cs typeface="Times New Roman"/>
                <a:sym typeface="Times New Roman"/>
              </a:rPr>
              <a:t>I have indeed enjoyed ticking this dream off my bucket list and have managed to improve my English skills in the process. </a:t>
            </a:r>
          </a:p>
          <a:p>
            <a:pPr lvl="0" rtl="0">
              <a:spcBef>
                <a:spcPts val="0"/>
              </a:spcBef>
              <a:spcAft>
                <a:spcPts val="0"/>
              </a:spcAft>
              <a:buNone/>
            </a:pPr>
            <a:endParaRPr b="1">
              <a:solidFill>
                <a:srgbClr val="000000"/>
              </a:solidFill>
              <a:latin typeface="Times New Roman"/>
              <a:ea typeface="Times New Roman"/>
              <a:cs typeface="Times New Roman"/>
              <a:sym typeface="Times New Roman"/>
            </a:endParaRPr>
          </a:p>
          <a:p>
            <a:pPr lvl="0">
              <a:spcBef>
                <a:spcPts val="0"/>
              </a:spcBef>
              <a:spcAft>
                <a:spcPts val="0"/>
              </a:spcAft>
              <a:buNone/>
            </a:pPr>
            <a:r>
              <a:rPr lang="en" b="1" dirty="0">
                <a:solidFill>
                  <a:srgbClr val="000000"/>
                </a:solidFill>
                <a:latin typeface="Times New Roman"/>
                <a:ea typeface="Times New Roman"/>
                <a:cs typeface="Times New Roman"/>
                <a:sym typeface="Times New Roman"/>
              </a:rPr>
              <a:t>I must say college magazines are precious, not only do they offer a platform to showcase writing skills and bubbling creativity but they also raise awareness about cultural differences.”</a:t>
            </a:r>
          </a:p>
          <a:p>
            <a:pPr lvl="0">
              <a:spcBef>
                <a:spcPts val="0"/>
              </a:spcBef>
              <a:buNone/>
            </a:pP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Reflections</a:t>
            </a:r>
          </a:p>
        </p:txBody>
      </p:sp>
      <p:sp>
        <p:nvSpPr>
          <p:cNvPr id="3" name="Text Placeholder 2"/>
          <p:cNvSpPr>
            <a:spLocks noGrp="1"/>
          </p:cNvSpPr>
          <p:nvPr>
            <p:ph type="body" idx="1"/>
          </p:nvPr>
        </p:nvSpPr>
        <p:spPr/>
        <p:txBody>
          <a:bodyPr/>
          <a:lstStyle/>
          <a:p>
            <a:r>
              <a:rPr lang="en-US" sz="2000" dirty="0"/>
              <a:t>"Some students think, even me that our writing is not good as American students' writing.  They want to be like them.  But now I know even our writing styles are different from American writing styles, we can write good stories."</a:t>
            </a:r>
          </a:p>
        </p:txBody>
      </p:sp>
      <p:sp>
        <p:nvSpPr>
          <p:cNvPr id="4" name="Text Placeholder 3"/>
          <p:cNvSpPr>
            <a:spLocks noGrp="1"/>
          </p:cNvSpPr>
          <p:nvPr>
            <p:ph type="body" idx="2"/>
          </p:nvPr>
        </p:nvSpPr>
        <p:spPr/>
        <p:txBody>
          <a:bodyPr/>
          <a:lstStyle/>
          <a:p>
            <a:r>
              <a:rPr lang="en-US" sz="2400" dirty="0">
                <a:solidFill>
                  <a:srgbClr val="595959"/>
                </a:solidFill>
              </a:rPr>
              <a:t>"We have more ways to think about, to structure our writing."</a:t>
            </a:r>
          </a:p>
        </p:txBody>
      </p:sp>
    </p:spTree>
    <p:extLst>
      <p:ext uri="{BB962C8B-B14F-4D97-AF65-F5344CB8AC3E}">
        <p14:creationId xmlns:p14="http://schemas.microsoft.com/office/powerpoint/2010/main" val="11102181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dirty="0"/>
              <a:t>Identity Shifts</a:t>
            </a:r>
          </a:p>
        </p:txBody>
      </p:sp>
      <p:sp>
        <p:nvSpPr>
          <p:cNvPr id="298" name="Shape 298"/>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a:t>Meet Mark:</a:t>
            </a:r>
          </a:p>
          <a:p>
            <a:pPr lvl="0" rtl="0">
              <a:lnSpc>
                <a:spcPct val="100000"/>
              </a:lnSpc>
              <a:spcBef>
                <a:spcPts val="0"/>
              </a:spcBef>
              <a:spcAft>
                <a:spcPts val="0"/>
              </a:spcAft>
              <a:buNone/>
            </a:pPr>
            <a:endParaRPr/>
          </a:p>
          <a:p>
            <a:pPr marL="457200" lvl="0" indent="-228600" rtl="0">
              <a:lnSpc>
                <a:spcPct val="100000"/>
              </a:lnSpc>
              <a:spcBef>
                <a:spcPts val="0"/>
              </a:spcBef>
              <a:spcAft>
                <a:spcPts val="0"/>
              </a:spcAft>
              <a:buClr>
                <a:srgbClr val="000000"/>
              </a:buClr>
              <a:buChar char="●"/>
            </a:pPr>
            <a:r>
              <a:rPr lang="en"/>
              <a:t>Repeating beginner class for second time</a:t>
            </a:r>
          </a:p>
          <a:p>
            <a:pPr marL="457200" lvl="0" indent="-228600" rtl="0">
              <a:lnSpc>
                <a:spcPct val="100000"/>
              </a:lnSpc>
              <a:spcBef>
                <a:spcPts val="0"/>
              </a:spcBef>
              <a:spcAft>
                <a:spcPts val="0"/>
              </a:spcAft>
              <a:buClr>
                <a:srgbClr val="000000"/>
              </a:buClr>
              <a:buChar char="●"/>
            </a:pPr>
            <a:r>
              <a:rPr lang="en"/>
              <a:t>Poor grades</a:t>
            </a:r>
          </a:p>
          <a:p>
            <a:pPr marL="457200" lvl="0" indent="-228600" rtl="0">
              <a:lnSpc>
                <a:spcPct val="100000"/>
              </a:lnSpc>
              <a:spcBef>
                <a:spcPts val="0"/>
              </a:spcBef>
              <a:spcAft>
                <a:spcPts val="0"/>
              </a:spcAft>
              <a:buClr>
                <a:srgbClr val="000000"/>
              </a:buClr>
              <a:buChar char="●"/>
            </a:pPr>
            <a:r>
              <a:rPr lang="en"/>
              <a:t>Poor attendance</a:t>
            </a:r>
          </a:p>
          <a:p>
            <a:pPr marL="457200" lvl="0" indent="-228600" rtl="0">
              <a:lnSpc>
                <a:spcPct val="100000"/>
              </a:lnSpc>
              <a:spcBef>
                <a:spcPts val="0"/>
              </a:spcBef>
              <a:spcAft>
                <a:spcPts val="0"/>
              </a:spcAft>
              <a:buClr>
                <a:srgbClr val="000000"/>
              </a:buClr>
              <a:buChar char="●"/>
            </a:pPr>
            <a:r>
              <a:rPr lang="en"/>
              <a:t>Low self-confidence</a:t>
            </a:r>
          </a:p>
          <a:p>
            <a:pPr marL="457200" lvl="0" indent="-228600" rtl="0">
              <a:lnSpc>
                <a:spcPct val="100000"/>
              </a:lnSpc>
              <a:spcBef>
                <a:spcPts val="0"/>
              </a:spcBef>
              <a:spcAft>
                <a:spcPts val="0"/>
              </a:spcAft>
              <a:buClr>
                <a:srgbClr val="000000"/>
              </a:buClr>
              <a:buChar char="●"/>
            </a:pPr>
            <a:r>
              <a:rPr lang="en"/>
              <a:t>Poem selected for publication</a:t>
            </a:r>
          </a:p>
          <a:p>
            <a:pPr marL="457200" lvl="0" indent="-228600" rtl="0">
              <a:lnSpc>
                <a:spcPct val="100000"/>
              </a:lnSpc>
              <a:spcBef>
                <a:spcPts val="0"/>
              </a:spcBef>
              <a:spcAft>
                <a:spcPts val="0"/>
              </a:spcAft>
              <a:buClr>
                <a:srgbClr val="000000"/>
              </a:buClr>
              <a:buChar char="●"/>
            </a:pPr>
            <a:r>
              <a:rPr lang="en"/>
              <a:t>At celebration, student editor praises poem as “his favorite in the book”</a:t>
            </a:r>
          </a:p>
          <a:p>
            <a:pPr marL="457200" lvl="0" indent="-228600" rtl="0">
              <a:lnSpc>
                <a:spcPct val="100000"/>
              </a:lnSpc>
              <a:spcBef>
                <a:spcPts val="0"/>
              </a:spcBef>
              <a:spcAft>
                <a:spcPts val="0"/>
              </a:spcAft>
              <a:buClr>
                <a:srgbClr val="000000"/>
              </a:buClr>
              <a:buChar char="●"/>
            </a:pPr>
            <a:r>
              <a:rPr lang="en"/>
              <a:t>Student praised by teacher and classmates</a:t>
            </a:r>
          </a:p>
          <a:p>
            <a:pPr marL="457200" lvl="0" indent="-228600" rtl="0">
              <a:lnSpc>
                <a:spcPct val="100000"/>
              </a:lnSpc>
              <a:spcBef>
                <a:spcPts val="0"/>
              </a:spcBef>
              <a:spcAft>
                <a:spcPts val="0"/>
              </a:spcAft>
              <a:buClr>
                <a:srgbClr val="000000"/>
              </a:buClr>
              <a:buChar char="●"/>
            </a:pPr>
            <a:r>
              <a:rPr lang="en"/>
              <a:t>Has book with publication to take home to show family</a:t>
            </a:r>
          </a:p>
          <a:p>
            <a:pPr lvl="0">
              <a:spcBef>
                <a:spcPts val="0"/>
              </a:spcBef>
              <a:buNone/>
            </a:pPr>
            <a:endParaRPr/>
          </a:p>
          <a:p>
            <a:pPr lvl="0">
              <a:spcBef>
                <a:spcPts val="0"/>
              </a:spcBef>
              <a:buNone/>
            </a:pPr>
            <a:endParaRPr/>
          </a:p>
        </p:txBody>
      </p:sp>
      <p:sp>
        <p:nvSpPr>
          <p:cNvPr id="299" name="Shape 299"/>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r>
              <a:rPr lang="en" dirty="0"/>
              <a:t>Meet Casey:</a:t>
            </a:r>
          </a:p>
          <a:p>
            <a:pPr marL="514350" lvl="0" indent="-285750" rtl="0">
              <a:spcBef>
                <a:spcPts val="0"/>
              </a:spcBef>
              <a:buSzPct val="120000"/>
              <a:buFont typeface="Arial" charset="0"/>
              <a:buChar char="•"/>
            </a:pPr>
            <a:r>
              <a:rPr lang="en" dirty="0"/>
              <a:t>Struggling student</a:t>
            </a:r>
          </a:p>
          <a:p>
            <a:pPr marL="514350" lvl="0" indent="-285750" rtl="0">
              <a:spcBef>
                <a:spcPts val="0"/>
              </a:spcBef>
              <a:buSzPct val="120000"/>
              <a:buFont typeface="Arial" charset="0"/>
              <a:buChar char="•"/>
            </a:pPr>
            <a:r>
              <a:rPr lang="en" dirty="0"/>
              <a:t>Internalizing identity of weak writer/weak student</a:t>
            </a:r>
          </a:p>
          <a:p>
            <a:pPr marL="514350" lvl="0" indent="-285750" rtl="0">
              <a:spcBef>
                <a:spcPts val="0"/>
              </a:spcBef>
              <a:buSzPct val="120000"/>
              <a:buFont typeface="Arial" charset="0"/>
              <a:buChar char="•"/>
            </a:pPr>
            <a:r>
              <a:rPr lang="en" dirty="0"/>
              <a:t>Work was chosen for publication</a:t>
            </a:r>
          </a:p>
          <a:p>
            <a:pPr marL="514350" lvl="0" indent="-285750" rtl="0">
              <a:spcBef>
                <a:spcPts val="0"/>
              </a:spcBef>
              <a:buSzPct val="120000"/>
              <a:buFont typeface="Arial" charset="0"/>
              <a:buChar char="•"/>
            </a:pPr>
            <a:r>
              <a:rPr lang="en" dirty="0"/>
              <a:t>Later joined the group as an editor</a:t>
            </a:r>
          </a:p>
          <a:p>
            <a:pPr marL="514350" lvl="0" indent="-285750">
              <a:spcBef>
                <a:spcPts val="0"/>
              </a:spcBef>
              <a:buSzPct val="120000"/>
              <a:buFont typeface="Arial" charset="0"/>
              <a:buChar char="•"/>
            </a:pPr>
            <a:r>
              <a:rPr lang="en" dirty="0"/>
              <a:t>Confidence increased greatly as she took on the identity of writer and editor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Questions and Comments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Text Placeholder 2"/>
          <p:cNvSpPr>
            <a:spLocks noGrp="1"/>
          </p:cNvSpPr>
          <p:nvPr>
            <p:ph type="body" idx="1"/>
          </p:nvPr>
        </p:nvSpPr>
        <p:spPr/>
        <p:txBody>
          <a:bodyPr/>
          <a:lstStyle/>
          <a:p>
            <a:r>
              <a:rPr lang="en-US" dirty="0" smtClean="0">
                <a:hlinkClick r:id="rId2"/>
              </a:rPr>
              <a:t>Kristin.raymond@unh.edu</a:t>
            </a:r>
            <a:endParaRPr lang="en-US" dirty="0" smtClean="0"/>
          </a:p>
          <a:p>
            <a:r>
              <a:rPr lang="en-US" dirty="0" smtClean="0">
                <a:hlinkClick r:id="rId3"/>
              </a:rPr>
              <a:t>Denise.desrosiers@unh.edu</a:t>
            </a:r>
            <a:endParaRPr lang="en-US" dirty="0" smtClean="0"/>
          </a:p>
          <a:p>
            <a:r>
              <a:rPr lang="en-US" dirty="0" smtClean="0">
                <a:hlinkClick r:id="rId4"/>
              </a:rPr>
              <a:t>Andrea.paquin@unh.edu</a:t>
            </a:r>
            <a:endParaRPr lang="en-US" dirty="0" smtClean="0"/>
          </a:p>
          <a:p>
            <a:r>
              <a:rPr lang="en-US" dirty="0" smtClean="0">
                <a:hlinkClick r:id="rId5"/>
              </a:rPr>
              <a:t>CHillHutton@gmail.com</a:t>
            </a:r>
            <a:endParaRPr lang="en-US" dirty="0" smtClean="0"/>
          </a:p>
          <a:p>
            <a:endParaRPr lang="en-US" dirty="0"/>
          </a:p>
        </p:txBody>
      </p:sp>
    </p:spTree>
    <p:extLst>
      <p:ext uri="{BB962C8B-B14F-4D97-AF65-F5344CB8AC3E}">
        <p14:creationId xmlns:p14="http://schemas.microsoft.com/office/powerpoint/2010/main" val="788665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Editor's Note (Yung-Chun Lin)</a:t>
            </a:r>
            <a:endParaRPr lang="en-US" dirty="0">
              <a:solidFill>
                <a:srgbClr val="000000"/>
              </a:solidFill>
            </a:endParaRPr>
          </a:p>
        </p:txBody>
      </p:sp>
      <p:sp>
        <p:nvSpPr>
          <p:cNvPr id="3" name="Text Placeholder 2"/>
          <p:cNvSpPr>
            <a:spLocks noGrp="1"/>
          </p:cNvSpPr>
          <p:nvPr>
            <p:ph type="body" idx="1"/>
          </p:nvPr>
        </p:nvSpPr>
        <p:spPr/>
        <p:txBody>
          <a:bodyPr/>
          <a:lstStyle/>
          <a:p>
            <a:pPr>
              <a:lnSpc>
                <a:spcPct val="100000"/>
              </a:lnSpc>
            </a:pPr>
            <a:r>
              <a:rPr lang="en-US" dirty="0">
                <a:solidFill>
                  <a:schemeClr val="tx1"/>
                </a:solidFill>
                <a:latin typeface="Arial"/>
                <a:ea typeface="Arial"/>
                <a:cs typeface="Arial"/>
              </a:rPr>
              <a:t>"At the University of New Hampshire, the local students have limited resources and opportunities to understand the merely 8% the international students with variety in languages, religions, heritage, and art. Here at the International Voices, we devote a large amount of time to the promotion of the international cultures through arts in the forms of writing, poems, novels, and photographs."</a:t>
            </a:r>
            <a:endParaRPr lang="en-US" dirty="0">
              <a:solidFill>
                <a:srgbClr val="000000"/>
              </a:solidFill>
            </a:endParaRPr>
          </a:p>
          <a:p>
            <a:pPr>
              <a:lnSpc>
                <a:spcPct val="100000"/>
              </a:lnSpc>
            </a:pPr>
            <a:r>
              <a:rPr lang="en-US" dirty="0">
                <a:solidFill>
                  <a:srgbClr val="000000"/>
                </a:solidFill>
                <a:latin typeface="Arial"/>
                <a:ea typeface="Arial"/>
                <a:cs typeface="Arial"/>
              </a:rPr>
              <a:t>"My </a:t>
            </a:r>
            <a:r>
              <a:rPr lang="en-US" dirty="0">
                <a:solidFill>
                  <a:schemeClr val="tx1"/>
                </a:solidFill>
                <a:latin typeface="Arial"/>
                <a:ea typeface="Arial"/>
                <a:cs typeface="Arial"/>
              </a:rPr>
              <a:t>passion is to foster the global awareness, which will be so beneficial to American students but also international students, on campus.</a:t>
            </a:r>
            <a:r>
              <a:rPr lang="en-US" dirty="0">
                <a:solidFill>
                  <a:srgbClr val="000000"/>
                </a:solidFill>
                <a:latin typeface="Arial"/>
                <a:ea typeface="Arial"/>
                <a:cs typeface="Arial"/>
              </a:rPr>
              <a:t>Through the publishing of the book...writings lead us to explore the unexplored side of country via the experience of others."</a:t>
            </a:r>
          </a:p>
          <a:p>
            <a:pPr>
              <a:lnSpc>
                <a:spcPct val="100000"/>
              </a:lnSpc>
            </a:pPr>
            <a:r>
              <a:rPr lang="en-US" dirty="0">
                <a:solidFill>
                  <a:srgbClr val="000000"/>
                </a:solidFill>
                <a:latin typeface="Arial"/>
                <a:ea typeface="Arial"/>
                <a:cs typeface="Arial"/>
              </a:rPr>
              <a:t>"Most important thing, we publish a book, named “ International  Voices”, distributed around campus for the students as</a:t>
            </a:r>
            <a:r>
              <a:rPr lang="en-US" dirty="0">
                <a:solidFill>
                  <a:schemeClr val="tx1"/>
                </a:solidFill>
                <a:latin typeface="Arial"/>
                <a:ea typeface="Arial"/>
                <a:cs typeface="Arial"/>
              </a:rPr>
              <a:t> </a:t>
            </a:r>
            <a:r>
              <a:rPr lang="en-US" dirty="0">
                <a:solidFill>
                  <a:srgbClr val="000000"/>
                </a:solidFill>
                <a:latin typeface="Arial"/>
                <a:ea typeface="Arial"/>
                <a:cs typeface="Arial"/>
              </a:rPr>
              <a:t>a resource of</a:t>
            </a:r>
            <a:r>
              <a:rPr lang="en-US" dirty="0">
                <a:solidFill>
                  <a:schemeClr val="tx1"/>
                </a:solidFill>
                <a:latin typeface="Arial"/>
                <a:ea typeface="Arial"/>
                <a:cs typeface="Arial"/>
              </a:rPr>
              <a:t> learning.”</a:t>
            </a:r>
          </a:p>
          <a:p>
            <a:pPr>
              <a:lnSpc>
                <a:spcPct val="100000"/>
              </a:lnSpc>
            </a:pPr>
            <a:endParaRPr lang="en-US" dirty="0">
              <a:solidFill>
                <a:schemeClr val="tx1"/>
              </a:solidFill>
              <a:latin typeface="Arial"/>
              <a:ea typeface="Arial"/>
              <a:cs typeface="Arial"/>
            </a:endParaRPr>
          </a:p>
        </p:txBody>
      </p:sp>
    </p:spTree>
    <p:extLst>
      <p:ext uri="{BB962C8B-B14F-4D97-AF65-F5344CB8AC3E}">
        <p14:creationId xmlns:p14="http://schemas.microsoft.com/office/powerpoint/2010/main" val="1398206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Our Process</a:t>
            </a:r>
          </a:p>
        </p:txBody>
      </p:sp>
      <p:sp>
        <p:nvSpPr>
          <p:cNvPr id="76" name="Shape 76"/>
          <p:cNvSpPr txBox="1"/>
          <p:nvPr/>
        </p:nvSpPr>
        <p:spPr>
          <a:xfrm>
            <a:off x="1095300" y="1087900"/>
            <a:ext cx="6364500" cy="25977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77" name="Shape 77" descr="Process.png"/>
          <p:cNvPicPr preferRelativeResize="0"/>
          <p:nvPr/>
        </p:nvPicPr>
        <p:blipFill>
          <a:blip r:embed="rId3">
            <a:alphaModFix/>
          </a:blip>
          <a:stretch>
            <a:fillRect/>
          </a:stretch>
        </p:blipFill>
        <p:spPr>
          <a:xfrm>
            <a:off x="2705274" y="1087900"/>
            <a:ext cx="5187049" cy="36661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Our Process</a:t>
            </a:r>
          </a:p>
        </p:txBody>
      </p:sp>
      <p:sp>
        <p:nvSpPr>
          <p:cNvPr id="83" name="Shape 83"/>
          <p:cNvSpPr txBox="1"/>
          <p:nvPr/>
        </p:nvSpPr>
        <p:spPr>
          <a:xfrm>
            <a:off x="1095300" y="1087900"/>
            <a:ext cx="6364500" cy="25977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84" name="Shape 84" descr="Process.png"/>
          <p:cNvPicPr preferRelativeResize="0"/>
          <p:nvPr/>
        </p:nvPicPr>
        <p:blipFill>
          <a:blip r:embed="rId3">
            <a:alphaModFix/>
          </a:blip>
          <a:stretch>
            <a:fillRect/>
          </a:stretch>
        </p:blipFill>
        <p:spPr>
          <a:xfrm>
            <a:off x="1125774" y="959325"/>
            <a:ext cx="5187049" cy="3666125"/>
          </a:xfrm>
          <a:prstGeom prst="rect">
            <a:avLst/>
          </a:prstGeom>
          <a:noFill/>
          <a:ln>
            <a:noFill/>
          </a:ln>
        </p:spPr>
      </p:pic>
      <p:sp>
        <p:nvSpPr>
          <p:cNvPr id="85" name="Shape 85"/>
          <p:cNvSpPr/>
          <p:nvPr/>
        </p:nvSpPr>
        <p:spPr>
          <a:xfrm>
            <a:off x="1102700" y="984300"/>
            <a:ext cx="1191600" cy="10434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180865"/>
            <a:ext cx="8520600" cy="572700"/>
          </a:xfrm>
          <a:prstGeom prst="rect">
            <a:avLst/>
          </a:prstGeom>
        </p:spPr>
        <p:txBody>
          <a:bodyPr lIns="91425" tIns="91425" rIns="91425" bIns="91425" anchor="t" anchorCtr="0">
            <a:noAutofit/>
          </a:bodyPr>
          <a:lstStyle/>
          <a:p>
            <a:pPr lvl="0">
              <a:spcBef>
                <a:spcPts val="0"/>
              </a:spcBef>
              <a:buNone/>
            </a:pPr>
            <a:r>
              <a:rPr lang="en"/>
              <a:t>Institutional Support</a:t>
            </a:r>
          </a:p>
        </p:txBody>
      </p:sp>
      <p:sp>
        <p:nvSpPr>
          <p:cNvPr id="91" name="Shape 91"/>
          <p:cNvSpPr txBox="1">
            <a:spLocks noGrp="1"/>
          </p:cNvSpPr>
          <p:nvPr>
            <p:ph type="body" idx="1"/>
          </p:nvPr>
        </p:nvSpPr>
        <p:spPr>
          <a:xfrm>
            <a:off x="311700" y="867995"/>
            <a:ext cx="8520600" cy="3416400"/>
          </a:xfrm>
          <a:prstGeom prst="rect">
            <a:avLst/>
          </a:prstGeom>
        </p:spPr>
        <p:txBody>
          <a:bodyPr lIns="91425" tIns="91425" rIns="91425" bIns="91425" anchor="t" anchorCtr="0">
            <a:noAutofit/>
          </a:bodyPr>
          <a:lstStyle/>
          <a:p>
            <a:pPr lvl="0">
              <a:spcBef>
                <a:spcPts val="0"/>
              </a:spcBef>
              <a:buNone/>
            </a:pPr>
            <a:r>
              <a:rPr lang="en" dirty="0"/>
              <a:t>$750/year from ESL Institute Budget</a:t>
            </a:r>
          </a:p>
          <a:p>
            <a:pPr marL="457200" lvl="0" indent="-228600" rtl="0">
              <a:spcBef>
                <a:spcPts val="0"/>
              </a:spcBef>
            </a:pPr>
            <a:r>
              <a:rPr lang="en" dirty="0"/>
              <a:t>$650- Publication ‘</a:t>
            </a:r>
          </a:p>
          <a:p>
            <a:pPr marL="914400" lvl="1" indent="-228600" rtl="0">
              <a:spcBef>
                <a:spcPts val="0"/>
              </a:spcBef>
            </a:pPr>
            <a:r>
              <a:rPr lang="en" dirty="0"/>
              <a:t>60-80 copies (depending on the number of pages printed)</a:t>
            </a:r>
          </a:p>
          <a:p>
            <a:pPr marL="1371600" lvl="2" indent="-228600" rtl="0">
              <a:spcBef>
                <a:spcPts val="0"/>
              </a:spcBef>
            </a:pPr>
            <a:r>
              <a:rPr lang="en" dirty="0"/>
              <a:t>25-30 copies for published students</a:t>
            </a:r>
          </a:p>
          <a:p>
            <a:pPr marL="1371600" lvl="2" indent="-228600" rtl="0">
              <a:spcBef>
                <a:spcPts val="0"/>
              </a:spcBef>
            </a:pPr>
            <a:r>
              <a:rPr lang="en" dirty="0"/>
              <a:t>20-25 copies for teachers in the ESL Institute</a:t>
            </a:r>
          </a:p>
          <a:p>
            <a:pPr marL="1371600" lvl="2" indent="-228600" rtl="0">
              <a:spcBef>
                <a:spcPts val="0"/>
              </a:spcBef>
            </a:pPr>
            <a:r>
              <a:rPr lang="en" dirty="0"/>
              <a:t>1-2 copies provided to campus library</a:t>
            </a:r>
          </a:p>
          <a:p>
            <a:pPr marL="1371600" lvl="2" indent="-228600" rtl="0">
              <a:spcBef>
                <a:spcPts val="0"/>
              </a:spcBef>
            </a:pPr>
            <a:r>
              <a:rPr lang="en" dirty="0"/>
              <a:t>Remaining copies provided to various campus offices including OISS, English Dept., Education Dept., etc.</a:t>
            </a:r>
          </a:p>
          <a:p>
            <a:pPr marL="457200" lvl="0" indent="-228600" rtl="0">
              <a:spcBef>
                <a:spcPts val="0"/>
              </a:spcBef>
            </a:pPr>
            <a:r>
              <a:rPr lang="en" dirty="0"/>
              <a:t>$100 - Celebration Party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Our Process</a:t>
            </a:r>
          </a:p>
        </p:txBody>
      </p:sp>
      <p:sp>
        <p:nvSpPr>
          <p:cNvPr id="97" name="Shape 97"/>
          <p:cNvSpPr txBox="1"/>
          <p:nvPr/>
        </p:nvSpPr>
        <p:spPr>
          <a:xfrm>
            <a:off x="1095300" y="1087900"/>
            <a:ext cx="6364500" cy="2597700"/>
          </a:xfrm>
          <a:prstGeom prst="rect">
            <a:avLst/>
          </a:prstGeom>
          <a:noFill/>
          <a:ln>
            <a:noFill/>
          </a:ln>
        </p:spPr>
        <p:txBody>
          <a:bodyPr lIns="91425" tIns="91425" rIns="91425" bIns="91425" anchor="t" anchorCtr="0">
            <a:noAutofit/>
          </a:bodyPr>
          <a:lstStyle/>
          <a:p>
            <a:pPr lvl="0" rtl="0">
              <a:spcBef>
                <a:spcPts val="0"/>
              </a:spcBef>
              <a:buNone/>
            </a:pPr>
            <a:endParaRPr/>
          </a:p>
        </p:txBody>
      </p:sp>
      <p:pic>
        <p:nvPicPr>
          <p:cNvPr id="98" name="Shape 98" descr="Process.png"/>
          <p:cNvPicPr preferRelativeResize="0"/>
          <p:nvPr/>
        </p:nvPicPr>
        <p:blipFill>
          <a:blip r:embed="rId3">
            <a:alphaModFix/>
          </a:blip>
          <a:stretch>
            <a:fillRect/>
          </a:stretch>
        </p:blipFill>
        <p:spPr>
          <a:xfrm>
            <a:off x="1125774" y="959325"/>
            <a:ext cx="5187049" cy="3666125"/>
          </a:xfrm>
          <a:prstGeom prst="rect">
            <a:avLst/>
          </a:prstGeom>
          <a:noFill/>
          <a:ln>
            <a:noFill/>
          </a:ln>
        </p:spPr>
      </p:pic>
      <p:sp>
        <p:nvSpPr>
          <p:cNvPr id="99" name="Shape 99"/>
          <p:cNvSpPr/>
          <p:nvPr/>
        </p:nvSpPr>
        <p:spPr>
          <a:xfrm>
            <a:off x="2622050" y="1017800"/>
            <a:ext cx="925200" cy="954600"/>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130065"/>
            <a:ext cx="8520600" cy="572700"/>
          </a:xfrm>
          <a:prstGeom prst="rect">
            <a:avLst/>
          </a:prstGeom>
        </p:spPr>
        <p:txBody>
          <a:bodyPr lIns="91425" tIns="91425" rIns="91425" bIns="91425" anchor="t" anchorCtr="0">
            <a:noAutofit/>
          </a:bodyPr>
          <a:lstStyle/>
          <a:p>
            <a:pPr lvl="0">
              <a:spcBef>
                <a:spcPts val="0"/>
              </a:spcBef>
              <a:buNone/>
            </a:pPr>
            <a:r>
              <a:rPr lang="en"/>
              <a:t>Making It Work Without Funding</a:t>
            </a:r>
          </a:p>
        </p:txBody>
      </p:sp>
      <p:sp>
        <p:nvSpPr>
          <p:cNvPr id="105" name="Shape 105"/>
          <p:cNvSpPr txBox="1">
            <a:spLocks noGrp="1"/>
          </p:cNvSpPr>
          <p:nvPr>
            <p:ph type="body" idx="1"/>
          </p:nvPr>
        </p:nvSpPr>
        <p:spPr>
          <a:xfrm>
            <a:off x="311700" y="70276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dirty="0"/>
              <a:t>Fundraisers</a:t>
            </a:r>
          </a:p>
          <a:p>
            <a:pPr marL="914400" lvl="1" indent="-228600" rtl="0">
              <a:spcBef>
                <a:spcPts val="0"/>
              </a:spcBef>
              <a:buChar char="-"/>
            </a:pPr>
            <a:r>
              <a:rPr lang="en" dirty="0"/>
              <a:t>Write-A-Thon</a:t>
            </a:r>
          </a:p>
          <a:p>
            <a:pPr marL="914400" lvl="1" indent="-228600" rtl="0">
              <a:spcBef>
                <a:spcPts val="0"/>
              </a:spcBef>
              <a:buChar char="-"/>
            </a:pPr>
            <a:r>
              <a:rPr lang="en" dirty="0"/>
              <a:t>Writing Competitions</a:t>
            </a:r>
          </a:p>
          <a:p>
            <a:pPr marL="457200" lvl="0" indent="-228600" rtl="0">
              <a:spcBef>
                <a:spcPts val="0"/>
              </a:spcBef>
              <a:buChar char="-"/>
            </a:pPr>
            <a:r>
              <a:rPr lang="en" dirty="0"/>
              <a:t>Online Publication</a:t>
            </a:r>
          </a:p>
          <a:p>
            <a:pPr marL="914400" lvl="1" indent="-228600" rtl="0">
              <a:spcBef>
                <a:spcPts val="0"/>
              </a:spcBef>
              <a:buChar char="-"/>
            </a:pPr>
            <a:r>
              <a:rPr lang="en" dirty="0"/>
              <a:t>School website</a:t>
            </a:r>
          </a:p>
          <a:p>
            <a:pPr marL="1371600" lvl="2" indent="-228600" rtl="0">
              <a:spcBef>
                <a:spcPts val="0"/>
              </a:spcBef>
              <a:buChar char="-"/>
            </a:pPr>
            <a:r>
              <a:rPr lang="en" u="sng" dirty="0">
                <a:solidFill>
                  <a:schemeClr val="hlink"/>
                </a:solidFill>
                <a:hlinkClick r:id="rId3"/>
              </a:rPr>
              <a:t>http://www.deltonahowl.com/about-us.html</a:t>
            </a:r>
          </a:p>
          <a:p>
            <a:pPr marL="1371600" lvl="2" indent="-228600" rtl="0">
              <a:spcBef>
                <a:spcPts val="0"/>
              </a:spcBef>
              <a:buChar char="-"/>
            </a:pPr>
            <a:r>
              <a:rPr lang="en" u="sng" dirty="0">
                <a:solidFill>
                  <a:schemeClr val="hlink"/>
                </a:solidFill>
                <a:hlinkClick r:id="rId4"/>
              </a:rPr>
              <a:t>http://www.centurypulse.com/lit-mag-info/</a:t>
            </a:r>
          </a:p>
          <a:p>
            <a:pPr marL="914400" lvl="1" indent="-228600" rtl="0">
              <a:spcBef>
                <a:spcPts val="0"/>
              </a:spcBef>
              <a:buChar char="-"/>
            </a:pPr>
            <a:r>
              <a:rPr lang="en" dirty="0"/>
              <a:t>Blog</a:t>
            </a:r>
          </a:p>
          <a:p>
            <a:pPr marL="1371600" lvl="2" indent="-228600" rtl="0">
              <a:spcBef>
                <a:spcPts val="0"/>
              </a:spcBef>
              <a:buChar char="-"/>
            </a:pPr>
            <a:r>
              <a:rPr lang="en" u="sng" dirty="0">
                <a:solidFill>
                  <a:schemeClr val="hlink"/>
                </a:solidFill>
                <a:hlinkClick r:id="rId5"/>
              </a:rPr>
              <a:t>http://blog.pshares.org/</a:t>
            </a:r>
          </a:p>
          <a:p>
            <a:pPr lvl="0">
              <a:spcBef>
                <a:spcPts val="0"/>
              </a:spcBef>
              <a:buNone/>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1481</TotalTime>
  <Words>1258</Words>
  <Application>Microsoft Macintosh PowerPoint</Application>
  <PresentationFormat>On-screen Show (16:9)</PresentationFormat>
  <Paragraphs>219</Paragraphs>
  <Slides>38</Slides>
  <Notes>37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Calibri</vt:lpstr>
      <vt:lpstr>Courier New</vt:lpstr>
      <vt:lpstr>Times New Roman</vt:lpstr>
      <vt:lpstr>Wingdings</vt:lpstr>
      <vt:lpstr>Arial</vt:lpstr>
      <vt:lpstr>simple-light-2</vt:lpstr>
      <vt:lpstr>Custom Theme</vt:lpstr>
      <vt:lpstr>International Voices: Creating a Literary Journal for Second Language Writers</vt:lpstr>
      <vt:lpstr>Inspiration &amp; Early Goals</vt:lpstr>
      <vt:lpstr>Identity Shifts</vt:lpstr>
      <vt:lpstr>Editor's Note (Yung-Chun Lin)</vt:lpstr>
      <vt:lpstr>Our Process</vt:lpstr>
      <vt:lpstr>Our Process</vt:lpstr>
      <vt:lpstr>Institutional Support</vt:lpstr>
      <vt:lpstr>Our Process</vt:lpstr>
      <vt:lpstr>Making It Work Without Funding</vt:lpstr>
      <vt:lpstr>Our Process</vt:lpstr>
      <vt:lpstr>Finding Student Editors</vt:lpstr>
      <vt:lpstr>Our Process</vt:lpstr>
      <vt:lpstr>Advertising &amp; Encouraging Submissions</vt:lpstr>
      <vt:lpstr>Our Process</vt:lpstr>
      <vt:lpstr>Submission &amp; Cover Photo Selection</vt:lpstr>
      <vt:lpstr>Cloud By: Yuqing Mao</vt:lpstr>
      <vt:lpstr>A Little Kindness Can Warm Others By: Jing Zhou (Cynthia) </vt:lpstr>
      <vt:lpstr>Student Feedback to Essay Submissions</vt:lpstr>
      <vt:lpstr>Student Feedback, Continued</vt:lpstr>
      <vt:lpstr>Our Process</vt:lpstr>
      <vt:lpstr>Obtaining Permission to Publish &amp; Opportunity to Edit Selected Work</vt:lpstr>
      <vt:lpstr>Our Process</vt:lpstr>
      <vt:lpstr>Formatting Book</vt:lpstr>
      <vt:lpstr>Our Process</vt:lpstr>
      <vt:lpstr>Book Publication</vt:lpstr>
      <vt:lpstr>International Voices Book Covers</vt:lpstr>
      <vt:lpstr>Our Process</vt:lpstr>
      <vt:lpstr>Publication Celebration</vt:lpstr>
      <vt:lpstr>PowerPoint Presentation</vt:lpstr>
      <vt:lpstr>Our Process</vt:lpstr>
      <vt:lpstr>Teacher Reflections: Carry Over into the Classroom </vt:lpstr>
      <vt:lpstr>Teacher Reflections:  Observation of student editors evaluating work for the journal through discussion, reading aloud, interpreting, negotiating    A new way of seeing  peer editing in the classroom. Students create  “works” of writing meant to be read by an audience. Classmates see themselves as editors honoring each others’ writing and helping each other to produce meaningful and readable writing FOR A PURPOSE.   </vt:lpstr>
      <vt:lpstr>Carry Over into the University</vt:lpstr>
      <vt:lpstr>Student Reflections: Sriyaa</vt:lpstr>
      <vt:lpstr>Student Reflections</vt:lpstr>
      <vt:lpstr>Identity Shifts</vt:lpstr>
      <vt:lpstr>Questions and Comments</vt:lpstr>
      <vt:lpstr>Contact Us!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Voices: Creating a Literary Journal for Second Language Writers</dc:title>
  <cp:lastModifiedBy>Microsoft Office User</cp:lastModifiedBy>
  <cp:revision>317</cp:revision>
  <dcterms:modified xsi:type="dcterms:W3CDTF">2017-06-02T16:49:24Z</dcterms:modified>
</cp:coreProperties>
</file>