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66"/>
  </p:notesMasterIdLst>
  <p:sldIdLst>
    <p:sldId id="256" r:id="rId2"/>
    <p:sldId id="257" r:id="rId3"/>
    <p:sldId id="285" r:id="rId4"/>
    <p:sldId id="286" r:id="rId5"/>
    <p:sldId id="287" r:id="rId6"/>
    <p:sldId id="288" r:id="rId7"/>
    <p:sldId id="289" r:id="rId8"/>
    <p:sldId id="290" r:id="rId9"/>
    <p:sldId id="284" r:id="rId10"/>
    <p:sldId id="261" r:id="rId11"/>
    <p:sldId id="292" r:id="rId12"/>
    <p:sldId id="291" r:id="rId13"/>
    <p:sldId id="299" r:id="rId14"/>
    <p:sldId id="300" r:id="rId15"/>
    <p:sldId id="301" r:id="rId16"/>
    <p:sldId id="302" r:id="rId17"/>
    <p:sldId id="303" r:id="rId18"/>
    <p:sldId id="305" r:id="rId19"/>
    <p:sldId id="306" r:id="rId20"/>
    <p:sldId id="311" r:id="rId21"/>
    <p:sldId id="310" r:id="rId22"/>
    <p:sldId id="307" r:id="rId23"/>
    <p:sldId id="258" r:id="rId24"/>
    <p:sldId id="312" r:id="rId25"/>
    <p:sldId id="313" r:id="rId26"/>
    <p:sldId id="314" r:id="rId27"/>
    <p:sldId id="315" r:id="rId28"/>
    <p:sldId id="294" r:id="rId29"/>
    <p:sldId id="262" r:id="rId30"/>
    <p:sldId id="263" r:id="rId31"/>
    <p:sldId id="321" r:id="rId32"/>
    <p:sldId id="325" r:id="rId33"/>
    <p:sldId id="322" r:id="rId34"/>
    <p:sldId id="323" r:id="rId35"/>
    <p:sldId id="324" r:id="rId36"/>
    <p:sldId id="326" r:id="rId37"/>
    <p:sldId id="328" r:id="rId38"/>
    <p:sldId id="358" r:id="rId39"/>
    <p:sldId id="344" r:id="rId40"/>
    <p:sldId id="317" r:id="rId41"/>
    <p:sldId id="330" r:id="rId42"/>
    <p:sldId id="331" r:id="rId43"/>
    <p:sldId id="332" r:id="rId44"/>
    <p:sldId id="333" r:id="rId45"/>
    <p:sldId id="334" r:id="rId46"/>
    <p:sldId id="339" r:id="rId47"/>
    <p:sldId id="335" r:id="rId48"/>
    <p:sldId id="336" r:id="rId49"/>
    <p:sldId id="337" r:id="rId50"/>
    <p:sldId id="338" r:id="rId51"/>
    <p:sldId id="357" r:id="rId52"/>
    <p:sldId id="329" r:id="rId53"/>
    <p:sldId id="346" r:id="rId54"/>
    <p:sldId id="345" r:id="rId55"/>
    <p:sldId id="347" r:id="rId56"/>
    <p:sldId id="348" r:id="rId57"/>
    <p:sldId id="349" r:id="rId58"/>
    <p:sldId id="350" r:id="rId59"/>
    <p:sldId id="351" r:id="rId60"/>
    <p:sldId id="352" r:id="rId61"/>
    <p:sldId id="353" r:id="rId62"/>
    <p:sldId id="354" r:id="rId63"/>
    <p:sldId id="356" r:id="rId64"/>
    <p:sldId id="264" r:id="rId6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7821876-98E9-4B21-BBDE-9C98A3B96846}">
  <a:tblStyle styleId="{87821876-98E9-4B21-BBDE-9C98A3B9684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3" d="100"/>
          <a:sy n="43" d="100"/>
        </p:scale>
        <p:origin x="-13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163804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2"/>
          <p:cNvSpPr>
            <a:spLocks noGrp="1" noChangeArrowheads="1"/>
          </p:cNvSpPr>
          <p:nvPr>
            <p:ph type="sldNum" sz="quarter"/>
          </p:nvPr>
        </p:nvSpPr>
        <p:spPr>
          <a:xfrm>
            <a:off x="3884240" y="8685068"/>
            <a:ext cx="2972360" cy="457489"/>
          </a:xfrm>
          <a:prstGeom prst="rect">
            <a:avLst/>
          </a:prstGeom>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ＭＳ Ｐゴシック"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defRPr/>
            </a:pPr>
            <a:fld id="{F6655E3C-05A3-B642-967E-0C054E0B6B7D}" type="slidenum">
              <a:rPr lang="en-US" smtClean="0">
                <a:solidFill>
                  <a:srgbClr val="000000"/>
                </a:solidFill>
                <a:latin typeface="Times New Roman" charset="0"/>
              </a:rPr>
              <a:pPr eaLnBrk="1">
                <a:defRPr/>
              </a:pPr>
              <a:t>33</a:t>
            </a:fld>
            <a:endParaRPr lang="en-US" smtClean="0">
              <a:solidFill>
                <a:srgbClr val="000000"/>
              </a:solidFill>
              <a:latin typeface="Times New Roman" charset="0"/>
            </a:endParaRPr>
          </a:p>
        </p:txBody>
      </p:sp>
      <p:sp>
        <p:nvSpPr>
          <p:cNvPr id="60419" name="Rectangle 1"/>
          <p:cNvSpPr>
            <a:spLocks noGrp="1" noRot="1" noChangeAspect="1" noChangeArrowheads="1" noTextEdit="1"/>
          </p:cNvSpPr>
          <p:nvPr>
            <p:ph type="sldImg"/>
          </p:nvPr>
        </p:nvSpPr>
        <p:spPr>
          <a:xfrm>
            <a:off x="1210236" y="694171"/>
            <a:ext cx="4437529"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686361" y="4342535"/>
            <a:ext cx="5478276" cy="410585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sz="quarter"/>
          </p:nvPr>
        </p:nvSpPr>
        <p:spPr>
          <a:xfrm>
            <a:off x="3884613" y="8685213"/>
            <a:ext cx="2971800" cy="457200"/>
          </a:xfrm>
          <a:prstGeom prst="rect">
            <a:avLst/>
          </a:prstGeom>
        </p:spPr>
        <p:txBody>
          <a:bodyPr/>
          <a:lstStyle/>
          <a:p>
            <a:pPr>
              <a:defRPr/>
            </a:pPr>
            <a:fld id="{BBCB045D-05C4-6648-8196-2F7BEC026021}" type="slidenum">
              <a:rPr lang="en-US"/>
              <a:pPr>
                <a:defRPr/>
              </a:pPr>
              <a:t>34</a:t>
            </a:fld>
            <a:endParaRPr lang="en-US"/>
          </a:p>
        </p:txBody>
      </p:sp>
      <p:sp>
        <p:nvSpPr>
          <p:cNvPr id="61441" name="Text Box 1"/>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1pPr>
            <a:lvl2pPr>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2pPr>
            <a:lvl3pPr>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3pPr>
            <a:lvl4pPr>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4pPr>
            <a:lvl5pPr>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09575" algn="l"/>
                <a:tab pos="819150" algn="l"/>
                <a:tab pos="1230313" algn="l"/>
                <a:tab pos="1639888" algn="l"/>
                <a:tab pos="2051050" algn="l"/>
                <a:tab pos="2460625" algn="l"/>
                <a:tab pos="2871788" algn="l"/>
                <a:tab pos="3281363" algn="l"/>
                <a:tab pos="3690938" algn="l"/>
                <a:tab pos="4102100" algn="l"/>
                <a:tab pos="4513263" algn="l"/>
                <a:tab pos="4922838" algn="l"/>
                <a:tab pos="5332413" algn="l"/>
                <a:tab pos="5743575" algn="l"/>
                <a:tab pos="6153150" algn="l"/>
                <a:tab pos="6564313" algn="l"/>
                <a:tab pos="6973888" algn="l"/>
                <a:tab pos="7385050" algn="l"/>
                <a:tab pos="7794625" algn="l"/>
                <a:tab pos="8205788" algn="l"/>
              </a:tabLst>
              <a:defRPr>
                <a:solidFill>
                  <a:srgbClr val="000000"/>
                </a:solidFill>
                <a:latin typeface="Arial" charset="0"/>
                <a:ea typeface="ＭＳ Ｐゴシック" charset="0"/>
                <a:cs typeface="Arial Unicode MS" charset="0"/>
              </a:defRPr>
            </a:lvl9pPr>
          </a:lstStyle>
          <a:p>
            <a:pPr hangingPunct="1">
              <a:lnSpc>
                <a:spcPct val="100000"/>
              </a:lnSpc>
              <a:defRPr/>
            </a:pPr>
            <a:fld id="{79B3F885-E912-E343-9BB7-672F058E5AC6}" type="slidenum">
              <a:rPr lang="en-US" smtClean="0">
                <a:latin typeface="Times New Roman" charset="0"/>
                <a:cs typeface="+mn-ea" charset="0"/>
              </a:rPr>
              <a:pPr hangingPunct="1">
                <a:lnSpc>
                  <a:spcPct val="100000"/>
                </a:lnSpc>
                <a:defRPr/>
              </a:pPr>
              <a:t>34</a:t>
            </a:fld>
            <a:endParaRPr lang="en-US" smtClean="0">
              <a:latin typeface="Times New Roman" charset="0"/>
              <a:cs typeface="+mn-ea" charset="0"/>
            </a:endParaRPr>
          </a:p>
        </p:txBody>
      </p:sp>
      <p:sp>
        <p:nvSpPr>
          <p:cNvPr id="61442" name="Text Box 2"/>
          <p:cNvSpPr txBox="1">
            <a:spLocks noGrp="1" noRot="1" noChangeAspect="1" noChangeArrowheads="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43" name="Text Box 3"/>
          <p:cNvSpPr txBox="1">
            <a:spLocks noGrp="1" noChangeArrowheads="1"/>
          </p:cNvSpPr>
          <p:nvPr>
            <p:ph type="body" idx="1"/>
          </p:nvPr>
        </p:nvSpPr>
        <p:spPr>
          <a:xfrm>
            <a:off x="685800" y="4343400"/>
            <a:ext cx="5478463" cy="410527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spcBef>
                <a:spcPct val="0"/>
              </a:spcBef>
              <a:defRPr/>
            </a:pPr>
            <a:endParaRPr lang="en-US" sz="2000" smtClean="0">
              <a:latin typeface="Arial" charset="0"/>
              <a:cs typeface="Arial Unicode M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3"/>
          <p:cNvSpPr>
            <a:spLocks noGrp="1" noChangeArrowheads="1"/>
          </p:cNvSpPr>
          <p:nvPr>
            <p:ph type="sldNum" sz="quarter"/>
          </p:nvPr>
        </p:nvSpPr>
        <p:spPr>
          <a:xfrm>
            <a:off x="3884240" y="8685068"/>
            <a:ext cx="2972360" cy="457489"/>
          </a:xfrm>
          <a:prstGeom prst="rect">
            <a:avLst/>
          </a:prstGeom>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lstStyle>
            <a:lvl1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ＭＳ Ｐゴシック" charset="0"/>
                <a:cs typeface="Arial Unicode MS" charset="0"/>
              </a:defRPr>
            </a:lvl1pPr>
            <a:lvl2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2pPr>
            <a:lvl3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3pPr>
            <a:lvl4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4pPr>
            <a:lvl5pPr eaLnBrk="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5pPr>
            <a:lvl6pPr marL="2256602"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6pPr>
            <a:lvl7pPr marL="2666893"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7pPr>
            <a:lvl8pPr marL="3077185"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8pPr>
            <a:lvl9pPr marL="3487476" indent="-205146" eaLnBrk="0" fontAlgn="base" hangingPunct="0">
              <a:lnSpc>
                <a:spcPct val="93000"/>
              </a:lnSpc>
              <a:spcBef>
                <a:spcPct val="0"/>
              </a:spcBef>
              <a:spcAft>
                <a:spcPct val="0"/>
              </a:spcAft>
              <a:buClr>
                <a:srgbClr val="000000"/>
              </a:buClr>
              <a:buSzPct val="100000"/>
              <a:buFont typeface="Times New Roman" charset="0"/>
              <a:tabLst>
                <a:tab pos="0" algn="l"/>
                <a:tab pos="410291" algn="l"/>
                <a:tab pos="820583" algn="l"/>
                <a:tab pos="1230874" algn="l"/>
                <a:tab pos="1641165" algn="l"/>
                <a:tab pos="2051456" algn="l"/>
                <a:tab pos="2461748" algn="l"/>
                <a:tab pos="2872039" algn="l"/>
                <a:tab pos="3282330" algn="l"/>
                <a:tab pos="3692622" algn="l"/>
                <a:tab pos="4102913" algn="l"/>
                <a:tab pos="4513204" algn="l"/>
                <a:tab pos="4923495" algn="l"/>
                <a:tab pos="5333787" algn="l"/>
                <a:tab pos="5744078" algn="l"/>
                <a:tab pos="6154369" algn="l"/>
                <a:tab pos="6564660" algn="l"/>
                <a:tab pos="6974952" algn="l"/>
                <a:tab pos="7385243" algn="l"/>
                <a:tab pos="7795534" algn="l"/>
                <a:tab pos="8205826" algn="l"/>
              </a:tabLst>
              <a:defRPr>
                <a:solidFill>
                  <a:schemeClr val="bg1"/>
                </a:solidFill>
                <a:latin typeface="Arial" charset="0"/>
                <a:ea typeface="Arial Unicode MS" charset="0"/>
                <a:cs typeface="Arial Unicode MS" charset="0"/>
              </a:defRPr>
            </a:lvl9pPr>
          </a:lstStyle>
          <a:p>
            <a:pPr eaLnBrk="1">
              <a:defRPr/>
            </a:pPr>
            <a:fld id="{EDDD039C-984F-9146-B448-88F2C5B5BA08}" type="slidenum">
              <a:rPr lang="en-US" smtClean="0">
                <a:solidFill>
                  <a:srgbClr val="000000"/>
                </a:solidFill>
                <a:latin typeface="Times New Roman" charset="0"/>
              </a:rPr>
              <a:pPr eaLnBrk="1">
                <a:defRPr/>
              </a:pPr>
              <a:t>35</a:t>
            </a:fld>
            <a:endParaRPr lang="en-US" smtClean="0">
              <a:solidFill>
                <a:srgbClr val="000000"/>
              </a:solidFill>
              <a:latin typeface="Times New Roman" charset="0"/>
            </a:endParaRPr>
          </a:p>
        </p:txBody>
      </p:sp>
      <p:sp>
        <p:nvSpPr>
          <p:cNvPr id="44035"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686361" y="4342535"/>
            <a:ext cx="5476875" cy="4104409"/>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7650" y="3501375"/>
            <a:ext cx="9144000" cy="2515500"/>
          </a:xfrm>
          <a:prstGeom prst="rect">
            <a:avLst/>
          </a:prstGeom>
          <a:solidFill>
            <a:srgbClr val="004430">
              <a:alpha val="53330"/>
            </a:srgbClr>
          </a:solidFill>
          <a:ln>
            <a:noFill/>
          </a:ln>
        </p:spPr>
        <p:txBody>
          <a:bodyPr lIns="91425" tIns="91425" rIns="91425" bIns="91425" anchor="ctr" anchorCtr="0">
            <a:noAutofit/>
          </a:bodyPr>
          <a:lstStyle/>
          <a:p>
            <a:pPr lvl="0">
              <a:spcBef>
                <a:spcPts val="0"/>
              </a:spcBef>
              <a:buNone/>
            </a:pPr>
            <a:endParaRPr/>
          </a:p>
        </p:txBody>
      </p:sp>
      <p:sp>
        <p:nvSpPr>
          <p:cNvPr id="10" name="Shape 10"/>
          <p:cNvSpPr txBox="1">
            <a:spLocks noGrp="1"/>
          </p:cNvSpPr>
          <p:nvPr>
            <p:ph type="ctrTitle"/>
          </p:nvPr>
        </p:nvSpPr>
        <p:spPr>
          <a:xfrm>
            <a:off x="719175" y="3951150"/>
            <a:ext cx="6598199" cy="1546500"/>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defRPr>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grpSp>
        <p:nvGrpSpPr>
          <p:cNvPr id="11" name="Shape 11"/>
          <p:cNvGrpSpPr/>
          <p:nvPr/>
        </p:nvGrpSpPr>
        <p:grpSpPr>
          <a:xfrm>
            <a:off x="0" y="5687975"/>
            <a:ext cx="9197399" cy="1177900"/>
            <a:chOff x="0" y="5687975"/>
            <a:chExt cx="9197399" cy="1177900"/>
          </a:xfrm>
        </p:grpSpPr>
        <p:sp>
          <p:nvSpPr>
            <p:cNvPr id="12" name="Shape 12"/>
            <p:cNvSpPr/>
            <p:nvPr/>
          </p:nvSpPr>
          <p:spPr>
            <a:xfrm>
              <a:off x="0" y="5948175"/>
              <a:ext cx="9197399" cy="917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772200" y="5687975"/>
              <a:ext cx="703500" cy="336299"/>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 3 columns (leaf)">
    <p:spTree>
      <p:nvGrpSpPr>
        <p:cNvPr id="1" name="Shape 58"/>
        <p:cNvGrpSpPr/>
        <p:nvPr/>
      </p:nvGrpSpPr>
      <p:grpSpPr>
        <a:xfrm>
          <a:off x="0" y="0"/>
          <a:ext cx="0" cy="0"/>
          <a:chOff x="0" y="0"/>
          <a:chExt cx="0" cy="0"/>
        </a:xfrm>
      </p:grpSpPr>
      <p:sp>
        <p:nvSpPr>
          <p:cNvPr id="59" name="Shape 59"/>
          <p:cNvSpPr/>
          <p:nvPr/>
        </p:nvSpPr>
        <p:spPr>
          <a:xfrm>
            <a:off x="-275" y="-75"/>
            <a:ext cx="9144000" cy="6858000"/>
          </a:xfrm>
          <a:prstGeom prst="rect">
            <a:avLst/>
          </a:prstGeom>
          <a:noFill/>
          <a:ln w="228600" cap="flat" cmpd="sng">
            <a:solidFill>
              <a:srgbClr val="8EC64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0" name="Shape 60" descr="File:Green leaf leaves.jpg"/>
          <p:cNvPicPr preferRelativeResize="0"/>
          <p:nvPr/>
        </p:nvPicPr>
        <p:blipFill rotWithShape="1">
          <a:blip r:embed="rId2">
            <a:alphaModFix/>
          </a:blip>
          <a:srcRect l="23060" t="43020" r="25498" b="19584"/>
          <a:stretch/>
        </p:blipFill>
        <p:spPr>
          <a:xfrm rot="10800000">
            <a:off x="-118826" y="859450"/>
            <a:ext cx="2061926" cy="1124124"/>
          </a:xfrm>
          <a:prstGeom prst="rect">
            <a:avLst/>
          </a:prstGeom>
          <a:noFill/>
          <a:ln>
            <a:noFill/>
          </a:ln>
        </p:spPr>
      </p:pic>
      <p:sp>
        <p:nvSpPr>
          <p:cNvPr id="61" name="Shape 61"/>
          <p:cNvSpPr txBox="1">
            <a:spLocks noGrp="1"/>
          </p:cNvSpPr>
          <p:nvPr>
            <p:ph type="body" idx="1"/>
          </p:nvPr>
        </p:nvSpPr>
        <p:spPr>
          <a:xfrm>
            <a:off x="2257425" y="2486025"/>
            <a:ext cx="2051699" cy="40817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62" name="Shape 62"/>
          <p:cNvSpPr txBox="1">
            <a:spLocks noGrp="1"/>
          </p:cNvSpPr>
          <p:nvPr>
            <p:ph type="body" idx="2"/>
          </p:nvPr>
        </p:nvSpPr>
        <p:spPr>
          <a:xfrm>
            <a:off x="4414202" y="2486025"/>
            <a:ext cx="2051699" cy="40817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63" name="Shape 63"/>
          <p:cNvSpPr txBox="1">
            <a:spLocks noGrp="1"/>
          </p:cNvSpPr>
          <p:nvPr>
            <p:ph type="body" idx="3"/>
          </p:nvPr>
        </p:nvSpPr>
        <p:spPr>
          <a:xfrm>
            <a:off x="6570978" y="2486025"/>
            <a:ext cx="2051699" cy="40817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64" name="Shape 64"/>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 3 columns (sea)">
    <p:spTree>
      <p:nvGrpSpPr>
        <p:cNvPr id="1" name="Shape 65"/>
        <p:cNvGrpSpPr/>
        <p:nvPr/>
      </p:nvGrpSpPr>
      <p:grpSpPr>
        <a:xfrm>
          <a:off x="0" y="0"/>
          <a:ext cx="0" cy="0"/>
          <a:chOff x="0" y="0"/>
          <a:chExt cx="0" cy="0"/>
        </a:xfrm>
      </p:grpSpPr>
      <p:sp>
        <p:nvSpPr>
          <p:cNvPr id="66" name="Shape 66"/>
          <p:cNvSpPr/>
          <p:nvPr/>
        </p:nvSpPr>
        <p:spPr>
          <a:xfrm>
            <a:off x="-275" y="-75"/>
            <a:ext cx="9144000" cy="6858000"/>
          </a:xfrm>
          <a:prstGeom prst="rect">
            <a:avLst/>
          </a:prstGeom>
          <a:noFill/>
          <a:ln w="228600" cap="flat" cmpd="sng">
            <a:solidFill>
              <a:srgbClr val="539EB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7" name="Shape 67" descr="Sea, Ocean, Infinity, Wide,"/>
          <p:cNvPicPr preferRelativeResize="0"/>
          <p:nvPr/>
        </p:nvPicPr>
        <p:blipFill rotWithShape="1">
          <a:blip r:embed="rId2">
            <a:alphaModFix/>
          </a:blip>
          <a:srcRect l="12148" t="41829" r="47083" b="28534"/>
          <a:stretch/>
        </p:blipFill>
        <p:spPr>
          <a:xfrm>
            <a:off x="-118825" y="859450"/>
            <a:ext cx="2061924" cy="1124125"/>
          </a:xfrm>
          <a:prstGeom prst="rect">
            <a:avLst/>
          </a:prstGeom>
          <a:noFill/>
          <a:ln>
            <a:noFill/>
          </a:ln>
        </p:spPr>
      </p:pic>
      <p:sp>
        <p:nvSpPr>
          <p:cNvPr id="68" name="Shape 68"/>
          <p:cNvSpPr txBox="1">
            <a:spLocks noGrp="1"/>
          </p:cNvSpPr>
          <p:nvPr>
            <p:ph type="body" idx="1"/>
          </p:nvPr>
        </p:nvSpPr>
        <p:spPr>
          <a:xfrm>
            <a:off x="2257425" y="2486025"/>
            <a:ext cx="2051699" cy="4081799"/>
          </a:xfrm>
          <a:prstGeom prst="rect">
            <a:avLst/>
          </a:prstGeom>
        </p:spPr>
        <p:txBody>
          <a:bodyPr lIns="91425" tIns="91425" rIns="91425" bIns="91425" anchor="t" anchorCtr="0"/>
          <a:lstStyle>
            <a:lvl1pPr lvl="0" rtl="0">
              <a:spcBef>
                <a:spcPts val="0"/>
              </a:spcBef>
              <a:buClr>
                <a:srgbClr val="539EB9"/>
              </a:buClr>
              <a:buSzPct val="100000"/>
              <a:defRPr sz="1400"/>
            </a:lvl1pPr>
            <a:lvl2pPr lvl="1" rtl="0">
              <a:spcBef>
                <a:spcPts val="0"/>
              </a:spcBef>
              <a:buClr>
                <a:srgbClr val="539EB9"/>
              </a:buClr>
              <a:buSzPct val="100000"/>
              <a:defRPr sz="1400"/>
            </a:lvl2pPr>
            <a:lvl3pPr lvl="2" rtl="0">
              <a:spcBef>
                <a:spcPts val="0"/>
              </a:spcBef>
              <a:buClr>
                <a:srgbClr val="539EB9"/>
              </a:buClr>
              <a:buSzPct val="100000"/>
              <a:defRPr sz="1400"/>
            </a:lvl3pPr>
            <a:lvl4pPr lvl="3" rtl="0">
              <a:spcBef>
                <a:spcPts val="0"/>
              </a:spcBef>
              <a:buClr>
                <a:srgbClr val="539EB9"/>
              </a:buClr>
              <a:buSzPct val="100000"/>
              <a:defRPr sz="1400"/>
            </a:lvl4pPr>
            <a:lvl5pPr lvl="4" rtl="0">
              <a:spcBef>
                <a:spcPts val="0"/>
              </a:spcBef>
              <a:buClr>
                <a:srgbClr val="539EB9"/>
              </a:buClr>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69" name="Shape 69"/>
          <p:cNvSpPr txBox="1">
            <a:spLocks noGrp="1"/>
          </p:cNvSpPr>
          <p:nvPr>
            <p:ph type="body" idx="2"/>
          </p:nvPr>
        </p:nvSpPr>
        <p:spPr>
          <a:xfrm>
            <a:off x="4414202" y="2486025"/>
            <a:ext cx="2051699" cy="4081799"/>
          </a:xfrm>
          <a:prstGeom prst="rect">
            <a:avLst/>
          </a:prstGeom>
        </p:spPr>
        <p:txBody>
          <a:bodyPr lIns="91425" tIns="91425" rIns="91425" bIns="91425" anchor="t" anchorCtr="0"/>
          <a:lstStyle>
            <a:lvl1pPr lvl="0" rtl="0">
              <a:spcBef>
                <a:spcPts val="0"/>
              </a:spcBef>
              <a:buClr>
                <a:srgbClr val="539EB9"/>
              </a:buClr>
              <a:buSzPct val="100000"/>
              <a:defRPr sz="1400"/>
            </a:lvl1pPr>
            <a:lvl2pPr lvl="1" rtl="0">
              <a:spcBef>
                <a:spcPts val="0"/>
              </a:spcBef>
              <a:buClr>
                <a:srgbClr val="539EB9"/>
              </a:buClr>
              <a:buSzPct val="100000"/>
              <a:defRPr sz="1400"/>
            </a:lvl2pPr>
            <a:lvl3pPr lvl="2" rtl="0">
              <a:spcBef>
                <a:spcPts val="0"/>
              </a:spcBef>
              <a:buClr>
                <a:srgbClr val="539EB9"/>
              </a:buClr>
              <a:buSzPct val="100000"/>
              <a:defRPr sz="1400"/>
            </a:lvl3pPr>
            <a:lvl4pPr lvl="3" rtl="0">
              <a:spcBef>
                <a:spcPts val="0"/>
              </a:spcBef>
              <a:buClr>
                <a:srgbClr val="539EB9"/>
              </a:buClr>
              <a:buSzPct val="100000"/>
              <a:defRPr sz="1400"/>
            </a:lvl4pPr>
            <a:lvl5pPr lvl="4" rtl="0">
              <a:spcBef>
                <a:spcPts val="0"/>
              </a:spcBef>
              <a:buClr>
                <a:srgbClr val="539EB9"/>
              </a:buClr>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70" name="Shape 70"/>
          <p:cNvSpPr txBox="1">
            <a:spLocks noGrp="1"/>
          </p:cNvSpPr>
          <p:nvPr>
            <p:ph type="body" idx="3"/>
          </p:nvPr>
        </p:nvSpPr>
        <p:spPr>
          <a:xfrm>
            <a:off x="6570978" y="2486025"/>
            <a:ext cx="2051699" cy="4081799"/>
          </a:xfrm>
          <a:prstGeom prst="rect">
            <a:avLst/>
          </a:prstGeom>
        </p:spPr>
        <p:txBody>
          <a:bodyPr lIns="91425" tIns="91425" rIns="91425" bIns="91425" anchor="t" anchorCtr="0"/>
          <a:lstStyle>
            <a:lvl1pPr lvl="0" rtl="0">
              <a:spcBef>
                <a:spcPts val="0"/>
              </a:spcBef>
              <a:buClr>
                <a:srgbClr val="539EB9"/>
              </a:buClr>
              <a:buSzPct val="100000"/>
              <a:defRPr sz="1400"/>
            </a:lvl1pPr>
            <a:lvl2pPr lvl="1" rtl="0">
              <a:spcBef>
                <a:spcPts val="0"/>
              </a:spcBef>
              <a:buClr>
                <a:srgbClr val="539EB9"/>
              </a:buClr>
              <a:buSzPct val="100000"/>
              <a:defRPr sz="1400"/>
            </a:lvl2pPr>
            <a:lvl3pPr lvl="2" rtl="0">
              <a:spcBef>
                <a:spcPts val="0"/>
              </a:spcBef>
              <a:buClr>
                <a:srgbClr val="539EB9"/>
              </a:buClr>
              <a:buSzPct val="100000"/>
              <a:defRPr sz="1400"/>
            </a:lvl3pPr>
            <a:lvl4pPr lvl="3" rtl="0">
              <a:spcBef>
                <a:spcPts val="0"/>
              </a:spcBef>
              <a:buClr>
                <a:srgbClr val="539EB9"/>
              </a:buClr>
              <a:buSzPct val="100000"/>
              <a:defRPr sz="1400"/>
            </a:lvl4pPr>
            <a:lvl5pPr lvl="4" rtl="0">
              <a:spcBef>
                <a:spcPts val="0"/>
              </a:spcBef>
              <a:buClr>
                <a:srgbClr val="539EB9"/>
              </a:buClr>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71" name="Shape 71"/>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rtl="0">
              <a:spcBef>
                <a:spcPts val="0"/>
              </a:spcBef>
              <a:buClr>
                <a:srgbClr val="539EB9"/>
              </a:buClr>
              <a:defRPr>
                <a:solidFill>
                  <a:srgbClr val="539EB9"/>
                </a:solidFill>
              </a:defRPr>
            </a:lvl1pPr>
            <a:lvl2pPr lvl="1" rtl="0">
              <a:spcBef>
                <a:spcPts val="0"/>
              </a:spcBef>
              <a:buClr>
                <a:srgbClr val="539EB9"/>
              </a:buClr>
              <a:defRPr>
                <a:solidFill>
                  <a:srgbClr val="539EB9"/>
                </a:solidFill>
              </a:defRPr>
            </a:lvl2pPr>
            <a:lvl3pPr lvl="2" rtl="0">
              <a:spcBef>
                <a:spcPts val="0"/>
              </a:spcBef>
              <a:buClr>
                <a:srgbClr val="539EB9"/>
              </a:buClr>
              <a:defRPr>
                <a:solidFill>
                  <a:srgbClr val="539EB9"/>
                </a:solidFill>
              </a:defRPr>
            </a:lvl3pPr>
            <a:lvl4pPr lvl="3" rtl="0">
              <a:spcBef>
                <a:spcPts val="0"/>
              </a:spcBef>
              <a:buClr>
                <a:srgbClr val="539EB9"/>
              </a:buClr>
              <a:defRPr>
                <a:solidFill>
                  <a:srgbClr val="539EB9"/>
                </a:solidFill>
              </a:defRPr>
            </a:lvl4pPr>
            <a:lvl5pPr lvl="4" rtl="0">
              <a:spcBef>
                <a:spcPts val="0"/>
              </a:spcBef>
              <a:buClr>
                <a:srgbClr val="539EB9"/>
              </a:buClr>
              <a:defRPr>
                <a:solidFill>
                  <a:srgbClr val="539EB9"/>
                </a:solidFill>
              </a:defRPr>
            </a:lvl5pPr>
            <a:lvl6pPr lvl="5" rtl="0">
              <a:spcBef>
                <a:spcPts val="0"/>
              </a:spcBef>
              <a:buClr>
                <a:srgbClr val="539EB9"/>
              </a:buClr>
              <a:defRPr>
                <a:solidFill>
                  <a:srgbClr val="539EB9"/>
                </a:solidFill>
              </a:defRPr>
            </a:lvl6pPr>
            <a:lvl7pPr lvl="6" rtl="0">
              <a:spcBef>
                <a:spcPts val="0"/>
              </a:spcBef>
              <a:buClr>
                <a:srgbClr val="539EB9"/>
              </a:buClr>
              <a:defRPr>
                <a:solidFill>
                  <a:srgbClr val="539EB9"/>
                </a:solidFill>
              </a:defRPr>
            </a:lvl7pPr>
            <a:lvl8pPr lvl="7" rtl="0">
              <a:spcBef>
                <a:spcPts val="0"/>
              </a:spcBef>
              <a:buClr>
                <a:srgbClr val="539EB9"/>
              </a:buClr>
              <a:defRPr>
                <a:solidFill>
                  <a:srgbClr val="539EB9"/>
                </a:solidFill>
              </a:defRPr>
            </a:lvl8pPr>
            <a:lvl9pPr lvl="8" rtl="0">
              <a:spcBef>
                <a:spcPts val="0"/>
              </a:spcBef>
              <a:buClr>
                <a:srgbClr val="539EB9"/>
              </a:buClr>
              <a:defRPr>
                <a:solidFill>
                  <a:srgbClr val="539EB9"/>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3 columns (sky)">
    <p:spTree>
      <p:nvGrpSpPr>
        <p:cNvPr id="1" name="Shape 72"/>
        <p:cNvGrpSpPr/>
        <p:nvPr/>
      </p:nvGrpSpPr>
      <p:grpSpPr>
        <a:xfrm>
          <a:off x="0" y="0"/>
          <a:ext cx="0" cy="0"/>
          <a:chOff x="0" y="0"/>
          <a:chExt cx="0" cy="0"/>
        </a:xfrm>
      </p:grpSpPr>
      <p:sp>
        <p:nvSpPr>
          <p:cNvPr id="73" name="Shape 73"/>
          <p:cNvSpPr/>
          <p:nvPr/>
        </p:nvSpPr>
        <p:spPr>
          <a:xfrm>
            <a:off x="-275" y="-75"/>
            <a:ext cx="9144000" cy="6858000"/>
          </a:xfrm>
          <a:prstGeom prst="rect">
            <a:avLst/>
          </a:prstGeom>
          <a:noFill/>
          <a:ln w="228600" cap="flat" cmpd="sng">
            <a:solidFill>
              <a:srgbClr val="689EE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74" name="Shape 74" descr="Flat land, big sky, Wicken Fen"/>
          <p:cNvPicPr preferRelativeResize="0"/>
          <p:nvPr/>
        </p:nvPicPr>
        <p:blipFill rotWithShape="1">
          <a:blip r:embed="rId2">
            <a:alphaModFix/>
          </a:blip>
          <a:srcRect l="17543" t="27744" r="33752" b="32456"/>
          <a:stretch/>
        </p:blipFill>
        <p:spPr>
          <a:xfrm>
            <a:off x="-118825" y="859450"/>
            <a:ext cx="2061924" cy="1124124"/>
          </a:xfrm>
          <a:prstGeom prst="rect">
            <a:avLst/>
          </a:prstGeom>
          <a:noFill/>
          <a:ln>
            <a:noFill/>
          </a:ln>
        </p:spPr>
      </p:pic>
      <p:sp>
        <p:nvSpPr>
          <p:cNvPr id="75" name="Shape 75"/>
          <p:cNvSpPr txBox="1">
            <a:spLocks noGrp="1"/>
          </p:cNvSpPr>
          <p:nvPr>
            <p:ph type="body" idx="1"/>
          </p:nvPr>
        </p:nvSpPr>
        <p:spPr>
          <a:xfrm>
            <a:off x="2257425" y="2486025"/>
            <a:ext cx="2051699" cy="4081799"/>
          </a:xfrm>
          <a:prstGeom prst="rect">
            <a:avLst/>
          </a:prstGeom>
        </p:spPr>
        <p:txBody>
          <a:bodyPr lIns="91425" tIns="91425" rIns="91425" bIns="91425" anchor="t" anchorCtr="0"/>
          <a:lstStyle>
            <a:lvl1pPr lvl="0" rtl="0">
              <a:spcBef>
                <a:spcPts val="0"/>
              </a:spcBef>
              <a:buClr>
                <a:srgbClr val="689EE1"/>
              </a:buClr>
              <a:buSzPct val="100000"/>
              <a:defRPr sz="1400"/>
            </a:lvl1pPr>
            <a:lvl2pPr lvl="1" rtl="0">
              <a:spcBef>
                <a:spcPts val="0"/>
              </a:spcBef>
              <a:buClr>
                <a:srgbClr val="689EE1"/>
              </a:buClr>
              <a:buSzPct val="100000"/>
              <a:defRPr sz="1400"/>
            </a:lvl2pPr>
            <a:lvl3pPr lvl="2" rtl="0">
              <a:spcBef>
                <a:spcPts val="0"/>
              </a:spcBef>
              <a:buClr>
                <a:srgbClr val="689EE1"/>
              </a:buClr>
              <a:buSzPct val="100000"/>
              <a:defRPr sz="1400"/>
            </a:lvl3pPr>
            <a:lvl4pPr lvl="3" rtl="0">
              <a:spcBef>
                <a:spcPts val="0"/>
              </a:spcBef>
              <a:buClr>
                <a:srgbClr val="689EE1"/>
              </a:buClr>
              <a:buSzPct val="100000"/>
              <a:defRPr sz="1400"/>
            </a:lvl4pPr>
            <a:lvl5pPr lvl="4" rtl="0">
              <a:spcBef>
                <a:spcPts val="0"/>
              </a:spcBef>
              <a:buClr>
                <a:srgbClr val="689EE1"/>
              </a:buClr>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76" name="Shape 76"/>
          <p:cNvSpPr txBox="1">
            <a:spLocks noGrp="1"/>
          </p:cNvSpPr>
          <p:nvPr>
            <p:ph type="body" idx="2"/>
          </p:nvPr>
        </p:nvSpPr>
        <p:spPr>
          <a:xfrm>
            <a:off x="4414202" y="2486025"/>
            <a:ext cx="2051699" cy="4081799"/>
          </a:xfrm>
          <a:prstGeom prst="rect">
            <a:avLst/>
          </a:prstGeom>
        </p:spPr>
        <p:txBody>
          <a:bodyPr lIns="91425" tIns="91425" rIns="91425" bIns="91425" anchor="t" anchorCtr="0"/>
          <a:lstStyle>
            <a:lvl1pPr lvl="0" rtl="0">
              <a:spcBef>
                <a:spcPts val="0"/>
              </a:spcBef>
              <a:buClr>
                <a:srgbClr val="689EE1"/>
              </a:buClr>
              <a:buSzPct val="100000"/>
              <a:defRPr sz="1400"/>
            </a:lvl1pPr>
            <a:lvl2pPr lvl="1" rtl="0">
              <a:spcBef>
                <a:spcPts val="0"/>
              </a:spcBef>
              <a:buClr>
                <a:srgbClr val="689EE1"/>
              </a:buClr>
              <a:buSzPct val="100000"/>
              <a:defRPr sz="1400"/>
            </a:lvl2pPr>
            <a:lvl3pPr lvl="2" rtl="0">
              <a:spcBef>
                <a:spcPts val="0"/>
              </a:spcBef>
              <a:buClr>
                <a:srgbClr val="689EE1"/>
              </a:buClr>
              <a:buSzPct val="100000"/>
              <a:defRPr sz="1400"/>
            </a:lvl3pPr>
            <a:lvl4pPr lvl="3" rtl="0">
              <a:spcBef>
                <a:spcPts val="0"/>
              </a:spcBef>
              <a:buClr>
                <a:srgbClr val="689EE1"/>
              </a:buClr>
              <a:buSzPct val="100000"/>
              <a:defRPr sz="1400"/>
            </a:lvl4pPr>
            <a:lvl5pPr lvl="4" rtl="0">
              <a:spcBef>
                <a:spcPts val="0"/>
              </a:spcBef>
              <a:buClr>
                <a:srgbClr val="689EE1"/>
              </a:buClr>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77" name="Shape 77"/>
          <p:cNvSpPr txBox="1">
            <a:spLocks noGrp="1"/>
          </p:cNvSpPr>
          <p:nvPr>
            <p:ph type="body" idx="3"/>
          </p:nvPr>
        </p:nvSpPr>
        <p:spPr>
          <a:xfrm>
            <a:off x="6570978" y="2486025"/>
            <a:ext cx="2051699" cy="4081799"/>
          </a:xfrm>
          <a:prstGeom prst="rect">
            <a:avLst/>
          </a:prstGeom>
        </p:spPr>
        <p:txBody>
          <a:bodyPr lIns="91425" tIns="91425" rIns="91425" bIns="91425" anchor="t" anchorCtr="0"/>
          <a:lstStyle>
            <a:lvl1pPr lvl="0" rtl="0">
              <a:spcBef>
                <a:spcPts val="0"/>
              </a:spcBef>
              <a:buClr>
                <a:srgbClr val="689EE1"/>
              </a:buClr>
              <a:buSzPct val="100000"/>
              <a:defRPr sz="1400"/>
            </a:lvl1pPr>
            <a:lvl2pPr lvl="1" rtl="0">
              <a:spcBef>
                <a:spcPts val="0"/>
              </a:spcBef>
              <a:buClr>
                <a:srgbClr val="689EE1"/>
              </a:buClr>
              <a:buSzPct val="100000"/>
              <a:defRPr sz="1400"/>
            </a:lvl2pPr>
            <a:lvl3pPr lvl="2" rtl="0">
              <a:spcBef>
                <a:spcPts val="0"/>
              </a:spcBef>
              <a:buClr>
                <a:srgbClr val="689EE1"/>
              </a:buClr>
              <a:buSzPct val="100000"/>
              <a:defRPr sz="1400"/>
            </a:lvl3pPr>
            <a:lvl4pPr lvl="3" rtl="0">
              <a:spcBef>
                <a:spcPts val="0"/>
              </a:spcBef>
              <a:buClr>
                <a:srgbClr val="689EE1"/>
              </a:buClr>
              <a:buSzPct val="100000"/>
              <a:defRPr sz="1400"/>
            </a:lvl4pPr>
            <a:lvl5pPr lvl="4" rtl="0">
              <a:spcBef>
                <a:spcPts val="0"/>
              </a:spcBef>
              <a:buClr>
                <a:srgbClr val="689EE1"/>
              </a:buClr>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78" name="Shape 78"/>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rtl="0">
              <a:spcBef>
                <a:spcPts val="0"/>
              </a:spcBef>
              <a:buClr>
                <a:srgbClr val="689EE1"/>
              </a:buClr>
              <a:defRPr>
                <a:solidFill>
                  <a:srgbClr val="689EE1"/>
                </a:solidFill>
              </a:defRPr>
            </a:lvl1pPr>
            <a:lvl2pPr lvl="1" rtl="0">
              <a:spcBef>
                <a:spcPts val="0"/>
              </a:spcBef>
              <a:buClr>
                <a:srgbClr val="689EE1"/>
              </a:buClr>
              <a:defRPr>
                <a:solidFill>
                  <a:srgbClr val="689EE1"/>
                </a:solidFill>
              </a:defRPr>
            </a:lvl2pPr>
            <a:lvl3pPr lvl="2" rtl="0">
              <a:spcBef>
                <a:spcPts val="0"/>
              </a:spcBef>
              <a:buClr>
                <a:srgbClr val="689EE1"/>
              </a:buClr>
              <a:defRPr>
                <a:solidFill>
                  <a:srgbClr val="689EE1"/>
                </a:solidFill>
              </a:defRPr>
            </a:lvl3pPr>
            <a:lvl4pPr lvl="3" rtl="0">
              <a:spcBef>
                <a:spcPts val="0"/>
              </a:spcBef>
              <a:buClr>
                <a:srgbClr val="689EE1"/>
              </a:buClr>
              <a:defRPr>
                <a:solidFill>
                  <a:srgbClr val="689EE1"/>
                </a:solidFill>
              </a:defRPr>
            </a:lvl4pPr>
            <a:lvl5pPr lvl="4" rtl="0">
              <a:spcBef>
                <a:spcPts val="0"/>
              </a:spcBef>
              <a:buClr>
                <a:srgbClr val="689EE1"/>
              </a:buClr>
              <a:defRPr>
                <a:solidFill>
                  <a:srgbClr val="689EE1"/>
                </a:solidFill>
              </a:defRPr>
            </a:lvl5pPr>
            <a:lvl6pPr lvl="5" rtl="0">
              <a:spcBef>
                <a:spcPts val="0"/>
              </a:spcBef>
              <a:buClr>
                <a:srgbClr val="689EE1"/>
              </a:buClr>
              <a:defRPr>
                <a:solidFill>
                  <a:srgbClr val="689EE1"/>
                </a:solidFill>
              </a:defRPr>
            </a:lvl6pPr>
            <a:lvl7pPr lvl="6" rtl="0">
              <a:spcBef>
                <a:spcPts val="0"/>
              </a:spcBef>
              <a:buClr>
                <a:srgbClr val="689EE1"/>
              </a:buClr>
              <a:defRPr>
                <a:solidFill>
                  <a:srgbClr val="689EE1"/>
                </a:solidFill>
              </a:defRPr>
            </a:lvl7pPr>
            <a:lvl8pPr lvl="7" rtl="0">
              <a:spcBef>
                <a:spcPts val="0"/>
              </a:spcBef>
              <a:buClr>
                <a:srgbClr val="689EE1"/>
              </a:buClr>
              <a:defRPr>
                <a:solidFill>
                  <a:srgbClr val="689EE1"/>
                </a:solidFill>
              </a:defRPr>
            </a:lvl8pPr>
            <a:lvl9pPr lvl="8" rtl="0">
              <a:spcBef>
                <a:spcPts val="0"/>
              </a:spcBef>
              <a:buClr>
                <a:srgbClr val="689EE1"/>
              </a:buClr>
              <a:defRPr>
                <a:solidFill>
                  <a:srgbClr val="689EE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leaf)">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Shape 86"/>
          <p:cNvSpPr/>
          <p:nvPr/>
        </p:nvSpPr>
        <p:spPr>
          <a:xfrm>
            <a:off x="261900" y="277350"/>
            <a:ext cx="8620199" cy="6303299"/>
          </a:xfrm>
          <a:prstGeom prst="rect">
            <a:avLst/>
          </a:prstGeom>
          <a:solidFill>
            <a:srgbClr val="8EC641">
              <a:alpha val="8423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sky)">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Shape 88"/>
          <p:cNvSpPr/>
          <p:nvPr/>
        </p:nvSpPr>
        <p:spPr>
          <a:xfrm>
            <a:off x="261900" y="277350"/>
            <a:ext cx="8620199" cy="6303299"/>
          </a:xfrm>
          <a:prstGeom prst="rect">
            <a:avLst/>
          </a:prstGeom>
          <a:solidFill>
            <a:srgbClr val="689EE1">
              <a:alpha val="83920"/>
            </a:srgbClr>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sea)">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Shape 90"/>
          <p:cNvSpPr/>
          <p:nvPr/>
        </p:nvSpPr>
        <p:spPr>
          <a:xfrm>
            <a:off x="261900" y="277350"/>
            <a:ext cx="8620199" cy="6303299"/>
          </a:xfrm>
          <a:prstGeom prst="rect">
            <a:avLst/>
          </a:prstGeom>
          <a:solidFill>
            <a:srgbClr val="539EB9">
              <a:alpha val="83920"/>
            </a:srgbClr>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p:nvPr/>
        </p:nvSpPr>
        <p:spPr>
          <a:xfrm>
            <a:off x="-7650" y="2331875"/>
            <a:ext cx="9159300" cy="4526125"/>
          </a:xfrm>
          <a:custGeom>
            <a:avLst/>
            <a:gdLst/>
            <a:ahLst/>
            <a:cxnLst/>
            <a:rect l="0" t="0" r="0" b="0"/>
            <a:pathLst>
              <a:path w="366372" h="181045" extrusionOk="0">
                <a:moveTo>
                  <a:pt x="0" y="0"/>
                </a:moveTo>
                <a:lnTo>
                  <a:pt x="0" y="181045"/>
                </a:lnTo>
                <a:lnTo>
                  <a:pt x="366372" y="181045"/>
                </a:lnTo>
                <a:lnTo>
                  <a:pt x="366372" y="0"/>
                </a:lnTo>
                <a:lnTo>
                  <a:pt x="59329" y="0"/>
                </a:lnTo>
                <a:lnTo>
                  <a:pt x="45720" y="13609"/>
                </a:lnTo>
                <a:lnTo>
                  <a:pt x="32264" y="153"/>
                </a:lnTo>
                <a:close/>
              </a:path>
            </a:pathLst>
          </a:custGeom>
          <a:solidFill>
            <a:srgbClr val="FFFFFF"/>
          </a:solidFill>
          <a:ln>
            <a:noFill/>
          </a:ln>
        </p:spPr>
      </p:sp>
      <p:sp>
        <p:nvSpPr>
          <p:cNvPr id="16" name="Shape 16"/>
          <p:cNvSpPr txBox="1">
            <a:spLocks noGrp="1"/>
          </p:cNvSpPr>
          <p:nvPr>
            <p:ph type="ctrTitle"/>
          </p:nvPr>
        </p:nvSpPr>
        <p:spPr>
          <a:xfrm>
            <a:off x="884072" y="2888416"/>
            <a:ext cx="5660100" cy="1546500"/>
          </a:xfrm>
          <a:prstGeom prst="rect">
            <a:avLst/>
          </a:prstGeom>
        </p:spPr>
        <p:txBody>
          <a:bodyPr lIns="91425" tIns="91425" rIns="91425" bIns="91425" anchor="t" anchorCtr="0"/>
          <a:lstStyle>
            <a:lvl1pPr lvl="0" rtl="0">
              <a:spcBef>
                <a:spcPts val="0"/>
              </a:spcBef>
              <a:buSzPct val="100000"/>
              <a:defRPr sz="4000"/>
            </a:lvl1pPr>
            <a:lvl2pPr lvl="1" algn="ctr" rtl="0">
              <a:spcBef>
                <a:spcPts val="0"/>
              </a:spcBef>
              <a:buSzPct val="100000"/>
              <a:defRPr sz="4000"/>
            </a:lvl2pPr>
            <a:lvl3pPr lvl="2" algn="ctr" rtl="0">
              <a:spcBef>
                <a:spcPts val="0"/>
              </a:spcBef>
              <a:buSzPct val="100000"/>
              <a:defRPr sz="4000"/>
            </a:lvl3pPr>
            <a:lvl4pPr lvl="3" algn="ctr" rtl="0">
              <a:spcBef>
                <a:spcPts val="0"/>
              </a:spcBef>
              <a:buSzPct val="100000"/>
              <a:defRPr sz="4000"/>
            </a:lvl4pPr>
            <a:lvl5pPr lvl="4" algn="ctr" rtl="0">
              <a:spcBef>
                <a:spcPts val="0"/>
              </a:spcBef>
              <a:buSzPct val="100000"/>
              <a:defRPr sz="4000"/>
            </a:lvl5pPr>
            <a:lvl6pPr lvl="5" algn="ctr" rtl="0">
              <a:spcBef>
                <a:spcPts val="0"/>
              </a:spcBef>
              <a:buSzPct val="100000"/>
              <a:defRPr sz="4000"/>
            </a:lvl6pPr>
            <a:lvl7pPr lvl="6" algn="ctr" rtl="0">
              <a:spcBef>
                <a:spcPts val="0"/>
              </a:spcBef>
              <a:buSzPct val="100000"/>
              <a:defRPr sz="4000"/>
            </a:lvl7pPr>
            <a:lvl8pPr lvl="7" algn="ctr" rtl="0">
              <a:spcBef>
                <a:spcPts val="0"/>
              </a:spcBef>
              <a:buSzPct val="100000"/>
              <a:defRPr sz="4000"/>
            </a:lvl8pPr>
            <a:lvl9pPr lvl="8" algn="ctr" rtl="0">
              <a:spcBef>
                <a:spcPts val="0"/>
              </a:spcBef>
              <a:buSzPct val="100000"/>
              <a:defRPr sz="4000"/>
            </a:lvl9pPr>
          </a:lstStyle>
          <a:p>
            <a:endParaRPr/>
          </a:p>
        </p:txBody>
      </p:sp>
      <p:sp>
        <p:nvSpPr>
          <p:cNvPr id="17" name="Shape 17"/>
          <p:cNvSpPr txBox="1">
            <a:spLocks noGrp="1"/>
          </p:cNvSpPr>
          <p:nvPr>
            <p:ph type="subTitle" idx="1"/>
          </p:nvPr>
        </p:nvSpPr>
        <p:spPr>
          <a:xfrm>
            <a:off x="884072" y="4243950"/>
            <a:ext cx="5660100" cy="1046400"/>
          </a:xfrm>
          <a:prstGeom prst="rect">
            <a:avLst/>
          </a:prstGeom>
        </p:spPr>
        <p:txBody>
          <a:bodyPr lIns="91425" tIns="91425" rIns="91425" bIns="91425" anchor="t" anchorCtr="0"/>
          <a:lstStyle>
            <a:lvl1pPr lvl="0" rtl="0">
              <a:spcBef>
                <a:spcPts val="0"/>
              </a:spcBef>
              <a:buClr>
                <a:srgbClr val="B7B7B7"/>
              </a:buClr>
              <a:buNone/>
              <a:defRPr>
                <a:solidFill>
                  <a:srgbClr val="B7B7B7"/>
                </a:solidFill>
              </a:defRPr>
            </a:lvl1pPr>
            <a:lvl2pPr lvl="1" rtl="0">
              <a:spcBef>
                <a:spcPts val="0"/>
              </a:spcBef>
              <a:buClr>
                <a:srgbClr val="B7B7B7"/>
              </a:buClr>
              <a:buSzPct val="100000"/>
              <a:buNone/>
              <a:defRPr sz="3000">
                <a:solidFill>
                  <a:srgbClr val="B7B7B7"/>
                </a:solidFill>
              </a:defRPr>
            </a:lvl2pPr>
            <a:lvl3pPr lvl="2" rtl="0">
              <a:spcBef>
                <a:spcPts val="0"/>
              </a:spcBef>
              <a:buClr>
                <a:srgbClr val="B7B7B7"/>
              </a:buClr>
              <a:buSzPct val="100000"/>
              <a:buNone/>
              <a:defRPr sz="3000">
                <a:solidFill>
                  <a:srgbClr val="B7B7B7"/>
                </a:solidFill>
              </a:defRPr>
            </a:lvl3pPr>
            <a:lvl4pPr lvl="3" rtl="0">
              <a:spcBef>
                <a:spcPts val="0"/>
              </a:spcBef>
              <a:buClr>
                <a:srgbClr val="B7B7B7"/>
              </a:buClr>
              <a:buSzPct val="100000"/>
              <a:buNone/>
              <a:defRPr sz="3000">
                <a:solidFill>
                  <a:srgbClr val="B7B7B7"/>
                </a:solidFill>
              </a:defRPr>
            </a:lvl4pPr>
            <a:lvl5pPr lvl="4" rtl="0">
              <a:spcBef>
                <a:spcPts val="0"/>
              </a:spcBef>
              <a:buClr>
                <a:srgbClr val="B7B7B7"/>
              </a:buClr>
              <a:buSzPct val="100000"/>
              <a:buNone/>
              <a:defRPr sz="3000">
                <a:solidFill>
                  <a:srgbClr val="B7B7B7"/>
                </a:solidFill>
              </a:defRPr>
            </a:lvl5pPr>
            <a:lvl6pPr lvl="5" rtl="0">
              <a:spcBef>
                <a:spcPts val="0"/>
              </a:spcBef>
              <a:buClr>
                <a:srgbClr val="B7B7B7"/>
              </a:buClr>
              <a:buSzPct val="100000"/>
              <a:buNone/>
              <a:defRPr sz="3000">
                <a:solidFill>
                  <a:srgbClr val="B7B7B7"/>
                </a:solidFill>
              </a:defRPr>
            </a:lvl6pPr>
            <a:lvl7pPr lvl="6" rtl="0">
              <a:spcBef>
                <a:spcPts val="0"/>
              </a:spcBef>
              <a:buClr>
                <a:srgbClr val="B7B7B7"/>
              </a:buClr>
              <a:buSzPct val="100000"/>
              <a:buNone/>
              <a:defRPr sz="3000">
                <a:solidFill>
                  <a:srgbClr val="B7B7B7"/>
                </a:solidFill>
              </a:defRPr>
            </a:lvl7pPr>
            <a:lvl8pPr lvl="7" rtl="0">
              <a:spcBef>
                <a:spcPts val="0"/>
              </a:spcBef>
              <a:buClr>
                <a:srgbClr val="B7B7B7"/>
              </a:buClr>
              <a:buSzPct val="100000"/>
              <a:buNone/>
              <a:defRPr sz="3000">
                <a:solidFill>
                  <a:srgbClr val="B7B7B7"/>
                </a:solidFill>
              </a:defRPr>
            </a:lvl8pPr>
            <a:lvl9pPr lvl="8" rtl="0">
              <a:spcBef>
                <a:spcPts val="0"/>
              </a:spcBef>
              <a:buClr>
                <a:srgbClr val="B7B7B7"/>
              </a:buClr>
              <a:buSzPct val="100000"/>
              <a:buNone/>
              <a:defRPr sz="3000">
                <a:solidFill>
                  <a:srgbClr val="B7B7B7"/>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solidFill>
          <a:srgbClr val="FFFFFF"/>
        </a:solidFill>
        <a:effectLst/>
      </p:bgPr>
    </p:bg>
    <p:spTree>
      <p:nvGrpSpPr>
        <p:cNvPr id="1" name="Shape 18"/>
        <p:cNvGrpSpPr/>
        <p:nvPr/>
      </p:nvGrpSpPr>
      <p:grpSpPr>
        <a:xfrm>
          <a:off x="0" y="0"/>
          <a:ext cx="0" cy="0"/>
          <a:chOff x="0" y="0"/>
          <a:chExt cx="0" cy="0"/>
        </a:xfrm>
      </p:grpSpPr>
      <p:sp>
        <p:nvSpPr>
          <p:cNvPr id="19" name="Shape 19"/>
          <p:cNvSpPr/>
          <p:nvPr/>
        </p:nvSpPr>
        <p:spPr>
          <a:xfrm>
            <a:off x="-275" y="-75"/>
            <a:ext cx="9144000" cy="6858000"/>
          </a:xfrm>
          <a:prstGeom prst="rect">
            <a:avLst/>
          </a:prstGeom>
          <a:noFill/>
          <a:ln w="228600" cap="flat" cmpd="sng">
            <a:solidFill>
              <a:srgbClr val="8EC64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 name="Shape 20" descr="File:Green leaf leaves.jpg"/>
          <p:cNvPicPr preferRelativeResize="0"/>
          <p:nvPr/>
        </p:nvPicPr>
        <p:blipFill rotWithShape="1">
          <a:blip r:embed="rId2">
            <a:alphaModFix/>
          </a:blip>
          <a:srcRect l="19968" t="34944" r="25503" b="19584"/>
          <a:stretch/>
        </p:blipFill>
        <p:spPr>
          <a:xfrm rot="-5400000">
            <a:off x="3214924" y="508424"/>
            <a:ext cx="2714150" cy="1697299"/>
          </a:xfrm>
          <a:prstGeom prst="rect">
            <a:avLst/>
          </a:prstGeom>
          <a:noFill/>
          <a:ln>
            <a:noFill/>
          </a:ln>
        </p:spPr>
      </p:pic>
      <p:sp>
        <p:nvSpPr>
          <p:cNvPr id="21" name="Shape 21"/>
          <p:cNvSpPr/>
          <p:nvPr/>
        </p:nvSpPr>
        <p:spPr>
          <a:xfrm>
            <a:off x="3723350" y="1536750"/>
            <a:ext cx="1697400" cy="1177500"/>
          </a:xfrm>
          <a:prstGeom prst="rect">
            <a:avLst/>
          </a:prstGeom>
          <a:solidFill>
            <a:srgbClr val="004430">
              <a:alpha val="53330"/>
            </a:srgbClr>
          </a:solidFill>
          <a:ln>
            <a:noFill/>
          </a:ln>
        </p:spPr>
        <p:txBody>
          <a:bodyPr lIns="91425" tIns="91425" rIns="91425" bIns="91425" anchor="ctr" anchorCtr="0">
            <a:noAutofit/>
          </a:bodyPr>
          <a:lstStyle/>
          <a:p>
            <a:pPr lvl="0">
              <a:spcBef>
                <a:spcPts val="0"/>
              </a:spcBef>
              <a:buNone/>
            </a:pPr>
            <a:endParaRPr/>
          </a:p>
        </p:txBody>
      </p:sp>
      <p:sp>
        <p:nvSpPr>
          <p:cNvPr id="22" name="Shape 22"/>
          <p:cNvSpPr txBox="1">
            <a:spLocks noGrp="1"/>
          </p:cNvSpPr>
          <p:nvPr>
            <p:ph type="body" idx="1"/>
          </p:nvPr>
        </p:nvSpPr>
        <p:spPr>
          <a:xfrm>
            <a:off x="1624650" y="2882400"/>
            <a:ext cx="5894700" cy="1093199"/>
          </a:xfrm>
          <a:prstGeom prst="rect">
            <a:avLst/>
          </a:prstGeom>
        </p:spPr>
        <p:txBody>
          <a:bodyPr lIns="91425" tIns="91425" rIns="91425" bIns="91425" anchor="t" anchorCtr="0"/>
          <a:lstStyle>
            <a:lvl1pPr lvl="0" algn="ctr" rtl="0">
              <a:spcBef>
                <a:spcPts val="0"/>
              </a:spcBef>
              <a:buClr>
                <a:srgbClr val="004430"/>
              </a:buClr>
              <a:defRPr i="1">
                <a:solidFill>
                  <a:srgbClr val="004430"/>
                </a:solidFill>
              </a:defRPr>
            </a:lvl1pPr>
            <a:lvl2pPr lvl="1" algn="ctr" rtl="0">
              <a:spcBef>
                <a:spcPts val="0"/>
              </a:spcBef>
              <a:buClr>
                <a:srgbClr val="004430"/>
              </a:buClr>
              <a:defRPr i="1">
                <a:solidFill>
                  <a:srgbClr val="004430"/>
                </a:solidFill>
              </a:defRPr>
            </a:lvl2pPr>
            <a:lvl3pPr lvl="2" algn="ctr" rtl="0">
              <a:spcBef>
                <a:spcPts val="0"/>
              </a:spcBef>
              <a:buClr>
                <a:srgbClr val="004430"/>
              </a:buClr>
              <a:defRPr i="1">
                <a:solidFill>
                  <a:srgbClr val="004430"/>
                </a:solidFill>
              </a:defRPr>
            </a:lvl3pPr>
            <a:lvl4pPr lvl="3" algn="ctr" rtl="0">
              <a:spcBef>
                <a:spcPts val="0"/>
              </a:spcBef>
              <a:buClr>
                <a:srgbClr val="004430"/>
              </a:buClr>
              <a:defRPr i="1">
                <a:solidFill>
                  <a:srgbClr val="004430"/>
                </a:solidFill>
              </a:defRPr>
            </a:lvl4pPr>
            <a:lvl5pPr lvl="4" algn="ctr" rtl="0">
              <a:spcBef>
                <a:spcPts val="0"/>
              </a:spcBef>
              <a:buClr>
                <a:srgbClr val="004430"/>
              </a:buClr>
              <a:defRPr i="1">
                <a:solidFill>
                  <a:srgbClr val="004430"/>
                </a:solidFill>
              </a:defRPr>
            </a:lvl5pPr>
            <a:lvl6pPr lvl="5" algn="ctr" rtl="0">
              <a:spcBef>
                <a:spcPts val="0"/>
              </a:spcBef>
              <a:buClr>
                <a:srgbClr val="004430"/>
              </a:buClr>
              <a:defRPr i="1">
                <a:solidFill>
                  <a:srgbClr val="004430"/>
                </a:solidFill>
              </a:defRPr>
            </a:lvl6pPr>
            <a:lvl7pPr lvl="6" algn="ctr" rtl="0">
              <a:spcBef>
                <a:spcPts val="0"/>
              </a:spcBef>
              <a:buClr>
                <a:srgbClr val="004430"/>
              </a:buClr>
              <a:defRPr i="1">
                <a:solidFill>
                  <a:srgbClr val="004430"/>
                </a:solidFill>
              </a:defRPr>
            </a:lvl7pPr>
            <a:lvl8pPr lvl="7" algn="ctr" rtl="0">
              <a:spcBef>
                <a:spcPts val="0"/>
              </a:spcBef>
              <a:buClr>
                <a:srgbClr val="004430"/>
              </a:buClr>
              <a:defRPr i="1">
                <a:solidFill>
                  <a:srgbClr val="004430"/>
                </a:solidFill>
              </a:defRPr>
            </a:lvl8pPr>
            <a:lvl9pPr lvl="8" algn="ctr">
              <a:spcBef>
                <a:spcPts val="0"/>
              </a:spcBef>
              <a:buClr>
                <a:srgbClr val="004430"/>
              </a:buClr>
              <a:defRPr i="1">
                <a:solidFill>
                  <a:srgbClr val="004430"/>
                </a:solidFill>
              </a:defRPr>
            </a:lvl9pPr>
          </a:lstStyle>
          <a:p>
            <a:endParaRPr/>
          </a:p>
        </p:txBody>
      </p:sp>
      <p:sp>
        <p:nvSpPr>
          <p:cNvPr id="23" name="Shape 23"/>
          <p:cNvSpPr txBox="1"/>
          <p:nvPr/>
        </p:nvSpPr>
        <p:spPr>
          <a:xfrm>
            <a:off x="3593400" y="1575225"/>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9600">
                <a:solidFill>
                  <a:srgbClr val="FFFFFF"/>
                </a:solidFill>
                <a:latin typeface="Georgia"/>
                <a:ea typeface="Georgia"/>
                <a:cs typeface="Georgia"/>
                <a:sym typeface="Georgia"/>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leaf)">
    <p:spTree>
      <p:nvGrpSpPr>
        <p:cNvPr id="1" name="Shape 24"/>
        <p:cNvGrpSpPr/>
        <p:nvPr/>
      </p:nvGrpSpPr>
      <p:grpSpPr>
        <a:xfrm>
          <a:off x="0" y="0"/>
          <a:ext cx="0" cy="0"/>
          <a:chOff x="0" y="0"/>
          <a:chExt cx="0" cy="0"/>
        </a:xfrm>
      </p:grpSpPr>
      <p:sp>
        <p:nvSpPr>
          <p:cNvPr id="25" name="Shape 25"/>
          <p:cNvSpPr/>
          <p:nvPr/>
        </p:nvSpPr>
        <p:spPr>
          <a:xfrm>
            <a:off x="-275" y="-75"/>
            <a:ext cx="9144000" cy="6858000"/>
          </a:xfrm>
          <a:prstGeom prst="rect">
            <a:avLst/>
          </a:prstGeom>
          <a:noFill/>
          <a:ln w="228600" cap="flat" cmpd="sng">
            <a:solidFill>
              <a:srgbClr val="8EC64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2257425" y="2278854"/>
            <a:ext cx="6153300" cy="4212899"/>
          </a:xfrm>
          <a:prstGeom prst="rect">
            <a:avLst/>
          </a:prstGeom>
        </p:spPr>
        <p:txBody>
          <a:bodyPr lIns="91425" tIns="91425" rIns="91425" bIns="91425" anchor="t" anchorCtr="0"/>
          <a:lstStyle>
            <a:lvl1pPr lvl="0">
              <a:spcBef>
                <a:spcPts val="0"/>
              </a:spcBef>
              <a:buSzPct val="100000"/>
              <a:defRPr sz="24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28" name="Shape 28" descr="File:Green leaf leaves.jpg"/>
          <p:cNvPicPr preferRelativeResize="0"/>
          <p:nvPr/>
        </p:nvPicPr>
        <p:blipFill rotWithShape="1">
          <a:blip r:embed="rId2">
            <a:alphaModFix/>
          </a:blip>
          <a:srcRect l="23060" t="43020" r="25498" b="19584"/>
          <a:stretch/>
        </p:blipFill>
        <p:spPr>
          <a:xfrm rot="10800000">
            <a:off x="-118826" y="859450"/>
            <a:ext cx="2061926" cy="11241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1 column (sea)">
    <p:spTree>
      <p:nvGrpSpPr>
        <p:cNvPr id="1" name="Shape 29"/>
        <p:cNvGrpSpPr/>
        <p:nvPr/>
      </p:nvGrpSpPr>
      <p:grpSpPr>
        <a:xfrm>
          <a:off x="0" y="0"/>
          <a:ext cx="0" cy="0"/>
          <a:chOff x="0" y="0"/>
          <a:chExt cx="0" cy="0"/>
        </a:xfrm>
      </p:grpSpPr>
      <p:sp>
        <p:nvSpPr>
          <p:cNvPr id="30" name="Shape 30"/>
          <p:cNvSpPr/>
          <p:nvPr/>
        </p:nvSpPr>
        <p:spPr>
          <a:xfrm>
            <a:off x="-275" y="-75"/>
            <a:ext cx="9144000" cy="6858000"/>
          </a:xfrm>
          <a:prstGeom prst="rect">
            <a:avLst/>
          </a:prstGeom>
          <a:noFill/>
          <a:ln w="228600" cap="flat" cmpd="sng">
            <a:solidFill>
              <a:srgbClr val="539EB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rtl="0">
              <a:spcBef>
                <a:spcPts val="0"/>
              </a:spcBef>
              <a:buClr>
                <a:srgbClr val="539EB9"/>
              </a:buClr>
              <a:defRPr>
                <a:solidFill>
                  <a:srgbClr val="539EB9"/>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2257425" y="2278854"/>
            <a:ext cx="6153300" cy="4212899"/>
          </a:xfrm>
          <a:prstGeom prst="rect">
            <a:avLst/>
          </a:prstGeom>
        </p:spPr>
        <p:txBody>
          <a:bodyPr lIns="91425" tIns="91425" rIns="91425" bIns="91425" anchor="t" anchorCtr="0"/>
          <a:lstStyle>
            <a:lvl1pPr lvl="0" rtl="0">
              <a:spcBef>
                <a:spcPts val="0"/>
              </a:spcBef>
              <a:buClr>
                <a:srgbClr val="539EB9"/>
              </a:buClr>
              <a:buSzPct val="100000"/>
              <a:defRPr sz="2400"/>
            </a:lvl1pPr>
            <a:lvl2pPr lvl="1" rtl="0">
              <a:spcBef>
                <a:spcPts val="0"/>
              </a:spcBef>
              <a:buClr>
                <a:srgbClr val="539EB9"/>
              </a:buClr>
              <a:buSzPct val="100000"/>
              <a:defRPr sz="1800"/>
            </a:lvl2pPr>
            <a:lvl3pPr lvl="2" rtl="0">
              <a:spcBef>
                <a:spcPts val="0"/>
              </a:spcBef>
              <a:buClr>
                <a:srgbClr val="539EB9"/>
              </a:buClr>
              <a:buSzPct val="100000"/>
              <a:defRPr sz="1800"/>
            </a:lvl3pPr>
            <a:lvl4pPr lvl="3" rtl="0">
              <a:spcBef>
                <a:spcPts val="0"/>
              </a:spcBef>
              <a:buClr>
                <a:srgbClr val="539EB9"/>
              </a:buClr>
              <a:defRPr/>
            </a:lvl4pPr>
            <a:lvl5pPr lvl="4" rtl="0">
              <a:spcBef>
                <a:spcPts val="0"/>
              </a:spcBef>
              <a:buClr>
                <a:srgbClr val="539EB9"/>
              </a:buCl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33" name="Shape 33" descr="Sea, Ocean, Infinity, Wide,"/>
          <p:cNvPicPr preferRelativeResize="0"/>
          <p:nvPr/>
        </p:nvPicPr>
        <p:blipFill rotWithShape="1">
          <a:blip r:embed="rId2">
            <a:alphaModFix/>
          </a:blip>
          <a:srcRect l="12148" t="41829" r="47083" b="28534"/>
          <a:stretch/>
        </p:blipFill>
        <p:spPr>
          <a:xfrm>
            <a:off x="-118825" y="859450"/>
            <a:ext cx="2061924" cy="1124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1 column (sky)">
    <p:spTree>
      <p:nvGrpSpPr>
        <p:cNvPr id="1" name="Shape 34"/>
        <p:cNvGrpSpPr/>
        <p:nvPr/>
      </p:nvGrpSpPr>
      <p:grpSpPr>
        <a:xfrm>
          <a:off x="0" y="0"/>
          <a:ext cx="0" cy="0"/>
          <a:chOff x="0" y="0"/>
          <a:chExt cx="0" cy="0"/>
        </a:xfrm>
      </p:grpSpPr>
      <p:sp>
        <p:nvSpPr>
          <p:cNvPr id="35" name="Shape 35"/>
          <p:cNvSpPr/>
          <p:nvPr/>
        </p:nvSpPr>
        <p:spPr>
          <a:xfrm>
            <a:off x="-275" y="-75"/>
            <a:ext cx="9144000" cy="6858000"/>
          </a:xfrm>
          <a:prstGeom prst="rect">
            <a:avLst/>
          </a:prstGeom>
          <a:noFill/>
          <a:ln w="228600" cap="flat" cmpd="sng">
            <a:solidFill>
              <a:srgbClr val="689EE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rtl="0">
              <a:spcBef>
                <a:spcPts val="0"/>
              </a:spcBef>
              <a:buClr>
                <a:srgbClr val="689EE1"/>
              </a:buClr>
              <a:defRPr>
                <a:solidFill>
                  <a:srgbClr val="689EE1"/>
                </a:solidFill>
              </a:defRPr>
            </a:lvl1pPr>
            <a:lvl2pPr lvl="1" rtl="0">
              <a:spcBef>
                <a:spcPts val="0"/>
              </a:spcBef>
              <a:buClr>
                <a:srgbClr val="689EE1"/>
              </a:buClr>
              <a:defRPr>
                <a:solidFill>
                  <a:srgbClr val="689EE1"/>
                </a:solidFill>
              </a:defRPr>
            </a:lvl2pPr>
            <a:lvl3pPr lvl="2" rtl="0">
              <a:spcBef>
                <a:spcPts val="0"/>
              </a:spcBef>
              <a:buClr>
                <a:srgbClr val="689EE1"/>
              </a:buClr>
              <a:defRPr>
                <a:solidFill>
                  <a:srgbClr val="689EE1"/>
                </a:solidFill>
              </a:defRPr>
            </a:lvl3pPr>
            <a:lvl4pPr lvl="3" rtl="0">
              <a:spcBef>
                <a:spcPts val="0"/>
              </a:spcBef>
              <a:buClr>
                <a:srgbClr val="689EE1"/>
              </a:buClr>
              <a:defRPr>
                <a:solidFill>
                  <a:srgbClr val="689EE1"/>
                </a:solidFill>
              </a:defRPr>
            </a:lvl4pPr>
            <a:lvl5pPr lvl="4" rtl="0">
              <a:spcBef>
                <a:spcPts val="0"/>
              </a:spcBef>
              <a:buClr>
                <a:srgbClr val="689EE1"/>
              </a:buClr>
              <a:defRPr>
                <a:solidFill>
                  <a:srgbClr val="689EE1"/>
                </a:solidFill>
              </a:defRPr>
            </a:lvl5pPr>
            <a:lvl6pPr lvl="5" rtl="0">
              <a:spcBef>
                <a:spcPts val="0"/>
              </a:spcBef>
              <a:buClr>
                <a:srgbClr val="689EE1"/>
              </a:buClr>
              <a:defRPr>
                <a:solidFill>
                  <a:srgbClr val="689EE1"/>
                </a:solidFill>
              </a:defRPr>
            </a:lvl6pPr>
            <a:lvl7pPr lvl="6" rtl="0">
              <a:spcBef>
                <a:spcPts val="0"/>
              </a:spcBef>
              <a:buClr>
                <a:srgbClr val="689EE1"/>
              </a:buClr>
              <a:defRPr>
                <a:solidFill>
                  <a:srgbClr val="689EE1"/>
                </a:solidFill>
              </a:defRPr>
            </a:lvl7pPr>
            <a:lvl8pPr lvl="7" rtl="0">
              <a:spcBef>
                <a:spcPts val="0"/>
              </a:spcBef>
              <a:buClr>
                <a:srgbClr val="689EE1"/>
              </a:buClr>
              <a:defRPr>
                <a:solidFill>
                  <a:srgbClr val="689EE1"/>
                </a:solidFill>
              </a:defRPr>
            </a:lvl8pPr>
            <a:lvl9pPr lvl="8" rtl="0">
              <a:spcBef>
                <a:spcPts val="0"/>
              </a:spcBef>
              <a:buClr>
                <a:srgbClr val="689EE1"/>
              </a:buClr>
              <a:defRPr>
                <a:solidFill>
                  <a:srgbClr val="689EE1"/>
                </a:solidFill>
              </a:defRPr>
            </a:lvl9pPr>
          </a:lstStyle>
          <a:p>
            <a:endParaRPr/>
          </a:p>
        </p:txBody>
      </p:sp>
      <p:sp>
        <p:nvSpPr>
          <p:cNvPr id="37" name="Shape 37"/>
          <p:cNvSpPr txBox="1">
            <a:spLocks noGrp="1"/>
          </p:cNvSpPr>
          <p:nvPr>
            <p:ph type="body" idx="1"/>
          </p:nvPr>
        </p:nvSpPr>
        <p:spPr>
          <a:xfrm>
            <a:off x="2257425" y="2278854"/>
            <a:ext cx="6153300" cy="4212899"/>
          </a:xfrm>
          <a:prstGeom prst="rect">
            <a:avLst/>
          </a:prstGeom>
        </p:spPr>
        <p:txBody>
          <a:bodyPr lIns="91425" tIns="91425" rIns="91425" bIns="91425" anchor="t" anchorCtr="0"/>
          <a:lstStyle>
            <a:lvl1pPr lvl="0" rtl="0">
              <a:spcBef>
                <a:spcPts val="0"/>
              </a:spcBef>
              <a:buClr>
                <a:srgbClr val="689EE1"/>
              </a:buClr>
              <a:buSzPct val="100000"/>
              <a:defRPr sz="2400"/>
            </a:lvl1pPr>
            <a:lvl2pPr lvl="1" rtl="0">
              <a:spcBef>
                <a:spcPts val="0"/>
              </a:spcBef>
              <a:buClr>
                <a:srgbClr val="689EE1"/>
              </a:buClr>
              <a:buSzPct val="100000"/>
              <a:defRPr sz="1800"/>
            </a:lvl2pPr>
            <a:lvl3pPr lvl="2" rtl="0">
              <a:spcBef>
                <a:spcPts val="0"/>
              </a:spcBef>
              <a:buClr>
                <a:srgbClr val="689EE1"/>
              </a:buClr>
              <a:buSzPct val="100000"/>
              <a:defRPr sz="1800"/>
            </a:lvl3pPr>
            <a:lvl4pPr lvl="3" rtl="0">
              <a:spcBef>
                <a:spcPts val="0"/>
              </a:spcBef>
              <a:buClr>
                <a:srgbClr val="689EE1"/>
              </a:buClr>
              <a:defRPr/>
            </a:lvl4pPr>
            <a:lvl5pPr lvl="4" rtl="0">
              <a:spcBef>
                <a:spcPts val="0"/>
              </a:spcBef>
              <a:buClr>
                <a:srgbClr val="689EE1"/>
              </a:buCl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pic>
        <p:nvPicPr>
          <p:cNvPr id="38" name="Shape 38" descr="Sea, Ocean, Infinity, Wide,"/>
          <p:cNvPicPr preferRelativeResize="0"/>
          <p:nvPr/>
        </p:nvPicPr>
        <p:blipFill rotWithShape="1">
          <a:blip r:embed="rId2">
            <a:alphaModFix/>
          </a:blip>
          <a:srcRect l="12148" t="41829" r="47083" b="28534"/>
          <a:stretch/>
        </p:blipFill>
        <p:spPr>
          <a:xfrm>
            <a:off x="-118825" y="859450"/>
            <a:ext cx="2061924" cy="1124125"/>
          </a:xfrm>
          <a:prstGeom prst="rect">
            <a:avLst/>
          </a:prstGeom>
          <a:noFill/>
          <a:ln>
            <a:noFill/>
          </a:ln>
        </p:spPr>
      </p:pic>
      <p:pic>
        <p:nvPicPr>
          <p:cNvPr id="39" name="Shape 39" descr="Flat land, big sky, Wicken Fen"/>
          <p:cNvPicPr preferRelativeResize="0"/>
          <p:nvPr/>
        </p:nvPicPr>
        <p:blipFill rotWithShape="1">
          <a:blip r:embed="rId3">
            <a:alphaModFix/>
          </a:blip>
          <a:srcRect l="17543" t="27744" r="33752" b="32456"/>
          <a:stretch/>
        </p:blipFill>
        <p:spPr>
          <a:xfrm>
            <a:off x="-118825" y="859450"/>
            <a:ext cx="2061924" cy="11241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cSld name="Title + 2 columns (leaf)">
    <p:spTree>
      <p:nvGrpSpPr>
        <p:cNvPr id="1" name="Shape 40"/>
        <p:cNvGrpSpPr/>
        <p:nvPr/>
      </p:nvGrpSpPr>
      <p:grpSpPr>
        <a:xfrm>
          <a:off x="0" y="0"/>
          <a:ext cx="0" cy="0"/>
          <a:chOff x="0" y="0"/>
          <a:chExt cx="0" cy="0"/>
        </a:xfrm>
      </p:grpSpPr>
      <p:sp>
        <p:nvSpPr>
          <p:cNvPr id="41" name="Shape 41"/>
          <p:cNvSpPr/>
          <p:nvPr/>
        </p:nvSpPr>
        <p:spPr>
          <a:xfrm>
            <a:off x="-275" y="-75"/>
            <a:ext cx="9144000" cy="6858000"/>
          </a:xfrm>
          <a:prstGeom prst="rect">
            <a:avLst/>
          </a:prstGeom>
          <a:noFill/>
          <a:ln w="228600" cap="flat" cmpd="sng">
            <a:solidFill>
              <a:srgbClr val="8EC64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2" name="Shape 42" descr="File:Green leaf leaves.jpg"/>
          <p:cNvPicPr preferRelativeResize="0"/>
          <p:nvPr/>
        </p:nvPicPr>
        <p:blipFill rotWithShape="1">
          <a:blip r:embed="rId2">
            <a:alphaModFix/>
          </a:blip>
          <a:srcRect l="23060" t="43020" r="25498" b="19584"/>
          <a:stretch/>
        </p:blipFill>
        <p:spPr>
          <a:xfrm rot="10800000">
            <a:off x="-118826" y="859450"/>
            <a:ext cx="2061926" cy="1124124"/>
          </a:xfrm>
          <a:prstGeom prst="rect">
            <a:avLst/>
          </a:prstGeom>
          <a:noFill/>
          <a:ln>
            <a:noFill/>
          </a:ln>
        </p:spPr>
      </p:pic>
      <p:sp>
        <p:nvSpPr>
          <p:cNvPr id="43" name="Shape 43"/>
          <p:cNvSpPr txBox="1">
            <a:spLocks noGrp="1"/>
          </p:cNvSpPr>
          <p:nvPr>
            <p:ph type="body" idx="1"/>
          </p:nvPr>
        </p:nvSpPr>
        <p:spPr>
          <a:xfrm>
            <a:off x="2257425" y="2352675"/>
            <a:ext cx="3120900" cy="4214999"/>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body" idx="2"/>
          </p:nvPr>
        </p:nvSpPr>
        <p:spPr>
          <a:xfrm>
            <a:off x="5566073" y="2352675"/>
            <a:ext cx="3120900" cy="4214999"/>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2 columns (sea)">
    <p:spTree>
      <p:nvGrpSpPr>
        <p:cNvPr id="1" name="Shape 46"/>
        <p:cNvGrpSpPr/>
        <p:nvPr/>
      </p:nvGrpSpPr>
      <p:grpSpPr>
        <a:xfrm>
          <a:off x="0" y="0"/>
          <a:ext cx="0" cy="0"/>
          <a:chOff x="0" y="0"/>
          <a:chExt cx="0" cy="0"/>
        </a:xfrm>
      </p:grpSpPr>
      <p:sp>
        <p:nvSpPr>
          <p:cNvPr id="47" name="Shape 47"/>
          <p:cNvSpPr/>
          <p:nvPr/>
        </p:nvSpPr>
        <p:spPr>
          <a:xfrm>
            <a:off x="-275" y="-75"/>
            <a:ext cx="9144000" cy="6858000"/>
          </a:xfrm>
          <a:prstGeom prst="rect">
            <a:avLst/>
          </a:prstGeom>
          <a:noFill/>
          <a:ln w="228600" cap="flat" cmpd="sng">
            <a:solidFill>
              <a:srgbClr val="539EB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8" name="Shape 48" descr="Sea, Ocean, Infinity, Wide,"/>
          <p:cNvPicPr preferRelativeResize="0"/>
          <p:nvPr/>
        </p:nvPicPr>
        <p:blipFill rotWithShape="1">
          <a:blip r:embed="rId2">
            <a:alphaModFix/>
          </a:blip>
          <a:srcRect l="12148" t="41829" r="47083" b="28534"/>
          <a:stretch/>
        </p:blipFill>
        <p:spPr>
          <a:xfrm>
            <a:off x="-118825" y="859450"/>
            <a:ext cx="2061924" cy="1124125"/>
          </a:xfrm>
          <a:prstGeom prst="rect">
            <a:avLst/>
          </a:prstGeom>
          <a:noFill/>
          <a:ln>
            <a:noFill/>
          </a:ln>
        </p:spPr>
      </p:pic>
      <p:sp>
        <p:nvSpPr>
          <p:cNvPr id="49" name="Shape 49"/>
          <p:cNvSpPr txBox="1">
            <a:spLocks noGrp="1"/>
          </p:cNvSpPr>
          <p:nvPr>
            <p:ph type="body" idx="1"/>
          </p:nvPr>
        </p:nvSpPr>
        <p:spPr>
          <a:xfrm>
            <a:off x="2257425" y="2352675"/>
            <a:ext cx="3120900" cy="4214999"/>
          </a:xfrm>
          <a:prstGeom prst="rect">
            <a:avLst/>
          </a:prstGeom>
        </p:spPr>
        <p:txBody>
          <a:bodyPr lIns="91425" tIns="91425" rIns="91425" bIns="91425" anchor="t" anchorCtr="0"/>
          <a:lstStyle>
            <a:lvl1pPr lvl="0" rtl="0">
              <a:spcBef>
                <a:spcPts val="0"/>
              </a:spcBef>
              <a:buClr>
                <a:srgbClr val="539EB9"/>
              </a:buClr>
              <a:buSzPct val="100000"/>
              <a:defRPr sz="1800"/>
            </a:lvl1pPr>
            <a:lvl2pPr lvl="1" rtl="0">
              <a:spcBef>
                <a:spcPts val="0"/>
              </a:spcBef>
              <a:buClr>
                <a:srgbClr val="539EB9"/>
              </a:buClr>
              <a:buSzPct val="100000"/>
              <a:defRPr sz="1800"/>
            </a:lvl2pPr>
            <a:lvl3pPr lvl="2" rtl="0">
              <a:spcBef>
                <a:spcPts val="0"/>
              </a:spcBef>
              <a:buClr>
                <a:srgbClr val="539EB9"/>
              </a:buClr>
              <a:buSzPct val="100000"/>
              <a:defRPr sz="1800"/>
            </a:lvl3pPr>
            <a:lvl4pPr lvl="3" rtl="0">
              <a:spcBef>
                <a:spcPts val="0"/>
              </a:spcBef>
              <a:buClr>
                <a:srgbClr val="539EB9"/>
              </a:buClr>
              <a:defRPr/>
            </a:lvl4pPr>
            <a:lvl5pPr lvl="4" rtl="0">
              <a:spcBef>
                <a:spcPts val="0"/>
              </a:spcBef>
              <a:buClr>
                <a:srgbClr val="539EB9"/>
              </a:buCl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2"/>
          </p:nvPr>
        </p:nvSpPr>
        <p:spPr>
          <a:xfrm>
            <a:off x="5566073" y="2352675"/>
            <a:ext cx="3120900" cy="4214999"/>
          </a:xfrm>
          <a:prstGeom prst="rect">
            <a:avLst/>
          </a:prstGeom>
        </p:spPr>
        <p:txBody>
          <a:bodyPr lIns="91425" tIns="91425" rIns="91425" bIns="91425" anchor="t" anchorCtr="0"/>
          <a:lstStyle>
            <a:lvl1pPr lvl="0" rtl="0">
              <a:spcBef>
                <a:spcPts val="0"/>
              </a:spcBef>
              <a:buClr>
                <a:srgbClr val="539EB9"/>
              </a:buClr>
              <a:buSzPct val="100000"/>
              <a:defRPr sz="1800"/>
            </a:lvl1pPr>
            <a:lvl2pPr lvl="1" rtl="0">
              <a:spcBef>
                <a:spcPts val="0"/>
              </a:spcBef>
              <a:buClr>
                <a:srgbClr val="539EB9"/>
              </a:buClr>
              <a:buSzPct val="100000"/>
              <a:defRPr sz="1800"/>
            </a:lvl2pPr>
            <a:lvl3pPr lvl="2" rtl="0">
              <a:spcBef>
                <a:spcPts val="0"/>
              </a:spcBef>
              <a:buClr>
                <a:srgbClr val="539EB9"/>
              </a:buClr>
              <a:buSzPct val="100000"/>
              <a:defRPr sz="1800"/>
            </a:lvl3pPr>
            <a:lvl4pPr lvl="3" rtl="0">
              <a:spcBef>
                <a:spcPts val="0"/>
              </a:spcBef>
              <a:buClr>
                <a:srgbClr val="539EB9"/>
              </a:buClr>
              <a:defRPr/>
            </a:lvl4pPr>
            <a:lvl5pPr lvl="4" rtl="0">
              <a:spcBef>
                <a:spcPts val="0"/>
              </a:spcBef>
              <a:buClr>
                <a:srgbClr val="539EB9"/>
              </a:buCl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rtl="0">
              <a:spcBef>
                <a:spcPts val="0"/>
              </a:spcBef>
              <a:buClr>
                <a:srgbClr val="539EB9"/>
              </a:buClr>
              <a:defRPr>
                <a:solidFill>
                  <a:srgbClr val="539EB9"/>
                </a:solidFill>
              </a:defRPr>
            </a:lvl1pPr>
            <a:lvl2pPr lvl="1" rtl="0">
              <a:spcBef>
                <a:spcPts val="0"/>
              </a:spcBef>
              <a:buClr>
                <a:srgbClr val="539EB9"/>
              </a:buClr>
              <a:defRPr>
                <a:solidFill>
                  <a:srgbClr val="539EB9"/>
                </a:solidFill>
              </a:defRPr>
            </a:lvl2pPr>
            <a:lvl3pPr lvl="2" rtl="0">
              <a:spcBef>
                <a:spcPts val="0"/>
              </a:spcBef>
              <a:buClr>
                <a:srgbClr val="539EB9"/>
              </a:buClr>
              <a:defRPr>
                <a:solidFill>
                  <a:srgbClr val="539EB9"/>
                </a:solidFill>
              </a:defRPr>
            </a:lvl3pPr>
            <a:lvl4pPr lvl="3" rtl="0">
              <a:spcBef>
                <a:spcPts val="0"/>
              </a:spcBef>
              <a:buClr>
                <a:srgbClr val="539EB9"/>
              </a:buClr>
              <a:defRPr>
                <a:solidFill>
                  <a:srgbClr val="539EB9"/>
                </a:solidFill>
              </a:defRPr>
            </a:lvl4pPr>
            <a:lvl5pPr lvl="4" rtl="0">
              <a:spcBef>
                <a:spcPts val="0"/>
              </a:spcBef>
              <a:buClr>
                <a:srgbClr val="539EB9"/>
              </a:buClr>
              <a:defRPr>
                <a:solidFill>
                  <a:srgbClr val="539EB9"/>
                </a:solidFill>
              </a:defRPr>
            </a:lvl5pPr>
            <a:lvl6pPr lvl="5" rtl="0">
              <a:spcBef>
                <a:spcPts val="0"/>
              </a:spcBef>
              <a:buClr>
                <a:srgbClr val="539EB9"/>
              </a:buClr>
              <a:defRPr>
                <a:solidFill>
                  <a:srgbClr val="539EB9"/>
                </a:solidFill>
              </a:defRPr>
            </a:lvl6pPr>
            <a:lvl7pPr lvl="6" rtl="0">
              <a:spcBef>
                <a:spcPts val="0"/>
              </a:spcBef>
              <a:buClr>
                <a:srgbClr val="539EB9"/>
              </a:buClr>
              <a:defRPr>
                <a:solidFill>
                  <a:srgbClr val="539EB9"/>
                </a:solidFill>
              </a:defRPr>
            </a:lvl7pPr>
            <a:lvl8pPr lvl="7" rtl="0">
              <a:spcBef>
                <a:spcPts val="0"/>
              </a:spcBef>
              <a:buClr>
                <a:srgbClr val="539EB9"/>
              </a:buClr>
              <a:defRPr>
                <a:solidFill>
                  <a:srgbClr val="539EB9"/>
                </a:solidFill>
              </a:defRPr>
            </a:lvl8pPr>
            <a:lvl9pPr lvl="8" rtl="0">
              <a:spcBef>
                <a:spcPts val="0"/>
              </a:spcBef>
              <a:buClr>
                <a:srgbClr val="539EB9"/>
              </a:buClr>
              <a:defRPr>
                <a:solidFill>
                  <a:srgbClr val="539EB9"/>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 2 columns (sky)">
    <p:spTree>
      <p:nvGrpSpPr>
        <p:cNvPr id="1" name="Shape 52"/>
        <p:cNvGrpSpPr/>
        <p:nvPr/>
      </p:nvGrpSpPr>
      <p:grpSpPr>
        <a:xfrm>
          <a:off x="0" y="0"/>
          <a:ext cx="0" cy="0"/>
          <a:chOff x="0" y="0"/>
          <a:chExt cx="0" cy="0"/>
        </a:xfrm>
      </p:grpSpPr>
      <p:sp>
        <p:nvSpPr>
          <p:cNvPr id="53" name="Shape 53"/>
          <p:cNvSpPr/>
          <p:nvPr/>
        </p:nvSpPr>
        <p:spPr>
          <a:xfrm>
            <a:off x="-275" y="-75"/>
            <a:ext cx="9144000" cy="6858000"/>
          </a:xfrm>
          <a:prstGeom prst="rect">
            <a:avLst/>
          </a:prstGeom>
          <a:noFill/>
          <a:ln w="228600" cap="flat" cmpd="sng">
            <a:solidFill>
              <a:srgbClr val="689EE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4" name="Shape 54" descr="Flat land, big sky, Wicken Fen"/>
          <p:cNvPicPr preferRelativeResize="0"/>
          <p:nvPr/>
        </p:nvPicPr>
        <p:blipFill rotWithShape="1">
          <a:blip r:embed="rId2">
            <a:alphaModFix/>
          </a:blip>
          <a:srcRect l="17543" t="27744" r="33752" b="32456"/>
          <a:stretch/>
        </p:blipFill>
        <p:spPr>
          <a:xfrm>
            <a:off x="-118825" y="859450"/>
            <a:ext cx="2061924" cy="1124124"/>
          </a:xfrm>
          <a:prstGeom prst="rect">
            <a:avLst/>
          </a:prstGeom>
          <a:noFill/>
          <a:ln>
            <a:noFill/>
          </a:ln>
        </p:spPr>
      </p:pic>
      <p:sp>
        <p:nvSpPr>
          <p:cNvPr id="55" name="Shape 55"/>
          <p:cNvSpPr txBox="1">
            <a:spLocks noGrp="1"/>
          </p:cNvSpPr>
          <p:nvPr>
            <p:ph type="body" idx="1"/>
          </p:nvPr>
        </p:nvSpPr>
        <p:spPr>
          <a:xfrm>
            <a:off x="2257425" y="2352675"/>
            <a:ext cx="3120900" cy="4214999"/>
          </a:xfrm>
          <a:prstGeom prst="rect">
            <a:avLst/>
          </a:prstGeom>
        </p:spPr>
        <p:txBody>
          <a:bodyPr lIns="91425" tIns="91425" rIns="91425" bIns="91425" anchor="t" anchorCtr="0"/>
          <a:lstStyle>
            <a:lvl1pPr lvl="0" rtl="0">
              <a:spcBef>
                <a:spcPts val="0"/>
              </a:spcBef>
              <a:buClr>
                <a:srgbClr val="689EE1"/>
              </a:buClr>
              <a:buSzPct val="100000"/>
              <a:defRPr sz="1800"/>
            </a:lvl1pPr>
            <a:lvl2pPr lvl="1" rtl="0">
              <a:spcBef>
                <a:spcPts val="0"/>
              </a:spcBef>
              <a:buClr>
                <a:srgbClr val="689EE1"/>
              </a:buClr>
              <a:buSzPct val="100000"/>
              <a:defRPr sz="1800"/>
            </a:lvl2pPr>
            <a:lvl3pPr lvl="2" rtl="0">
              <a:spcBef>
                <a:spcPts val="0"/>
              </a:spcBef>
              <a:buClr>
                <a:srgbClr val="689EE1"/>
              </a:buClr>
              <a:buSzPct val="100000"/>
              <a:defRPr sz="1800"/>
            </a:lvl3pPr>
            <a:lvl4pPr lvl="3" rtl="0">
              <a:spcBef>
                <a:spcPts val="0"/>
              </a:spcBef>
              <a:buClr>
                <a:srgbClr val="689EE1"/>
              </a:buClr>
              <a:defRPr/>
            </a:lvl4pPr>
            <a:lvl5pPr lvl="4" rtl="0">
              <a:spcBef>
                <a:spcPts val="0"/>
              </a:spcBef>
              <a:buClr>
                <a:srgbClr val="689EE1"/>
              </a:buCl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2"/>
          </p:nvPr>
        </p:nvSpPr>
        <p:spPr>
          <a:xfrm>
            <a:off x="5566073" y="2352675"/>
            <a:ext cx="3120900" cy="4214999"/>
          </a:xfrm>
          <a:prstGeom prst="rect">
            <a:avLst/>
          </a:prstGeom>
        </p:spPr>
        <p:txBody>
          <a:bodyPr lIns="91425" tIns="91425" rIns="91425" bIns="91425" anchor="t" anchorCtr="0"/>
          <a:lstStyle>
            <a:lvl1pPr lvl="0" rtl="0">
              <a:spcBef>
                <a:spcPts val="0"/>
              </a:spcBef>
              <a:buClr>
                <a:srgbClr val="689EE1"/>
              </a:buClr>
              <a:buSzPct val="100000"/>
              <a:defRPr sz="1800"/>
            </a:lvl1pPr>
            <a:lvl2pPr lvl="1" rtl="0">
              <a:spcBef>
                <a:spcPts val="0"/>
              </a:spcBef>
              <a:buClr>
                <a:srgbClr val="689EE1"/>
              </a:buClr>
              <a:buSzPct val="100000"/>
              <a:defRPr sz="1800"/>
            </a:lvl2pPr>
            <a:lvl3pPr lvl="2" rtl="0">
              <a:spcBef>
                <a:spcPts val="0"/>
              </a:spcBef>
              <a:buClr>
                <a:srgbClr val="689EE1"/>
              </a:buClr>
              <a:buSzPct val="100000"/>
              <a:defRPr sz="1800"/>
            </a:lvl3pPr>
            <a:lvl4pPr lvl="3" rtl="0">
              <a:spcBef>
                <a:spcPts val="0"/>
              </a:spcBef>
              <a:buClr>
                <a:srgbClr val="689EE1"/>
              </a:buClr>
              <a:defRPr/>
            </a:lvl4pPr>
            <a:lvl5pPr lvl="4" rtl="0">
              <a:spcBef>
                <a:spcPts val="0"/>
              </a:spcBef>
              <a:buClr>
                <a:srgbClr val="689EE1"/>
              </a:buCl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title"/>
          </p:nvPr>
        </p:nvSpPr>
        <p:spPr>
          <a:xfrm>
            <a:off x="2257425" y="1183300"/>
            <a:ext cx="6153300" cy="969300"/>
          </a:xfrm>
          <a:prstGeom prst="rect">
            <a:avLst/>
          </a:prstGeom>
        </p:spPr>
        <p:txBody>
          <a:bodyPr lIns="91425" tIns="91425" rIns="91425" bIns="91425" anchor="b" anchorCtr="0"/>
          <a:lstStyle>
            <a:lvl1pPr lvl="0" rtl="0">
              <a:spcBef>
                <a:spcPts val="0"/>
              </a:spcBef>
              <a:buClr>
                <a:srgbClr val="689EE1"/>
              </a:buClr>
              <a:defRPr>
                <a:solidFill>
                  <a:srgbClr val="689EE1"/>
                </a:solidFill>
              </a:defRPr>
            </a:lvl1pPr>
            <a:lvl2pPr lvl="1" rtl="0">
              <a:spcBef>
                <a:spcPts val="0"/>
              </a:spcBef>
              <a:buClr>
                <a:srgbClr val="689EE1"/>
              </a:buClr>
              <a:defRPr>
                <a:solidFill>
                  <a:srgbClr val="689EE1"/>
                </a:solidFill>
              </a:defRPr>
            </a:lvl2pPr>
            <a:lvl3pPr lvl="2" rtl="0">
              <a:spcBef>
                <a:spcPts val="0"/>
              </a:spcBef>
              <a:buClr>
                <a:srgbClr val="689EE1"/>
              </a:buClr>
              <a:defRPr>
                <a:solidFill>
                  <a:srgbClr val="689EE1"/>
                </a:solidFill>
              </a:defRPr>
            </a:lvl3pPr>
            <a:lvl4pPr lvl="3" rtl="0">
              <a:spcBef>
                <a:spcPts val="0"/>
              </a:spcBef>
              <a:buClr>
                <a:srgbClr val="689EE1"/>
              </a:buClr>
              <a:defRPr>
                <a:solidFill>
                  <a:srgbClr val="689EE1"/>
                </a:solidFill>
              </a:defRPr>
            </a:lvl4pPr>
            <a:lvl5pPr lvl="4" rtl="0">
              <a:spcBef>
                <a:spcPts val="0"/>
              </a:spcBef>
              <a:buClr>
                <a:srgbClr val="689EE1"/>
              </a:buClr>
              <a:defRPr>
                <a:solidFill>
                  <a:srgbClr val="689EE1"/>
                </a:solidFill>
              </a:defRPr>
            </a:lvl5pPr>
            <a:lvl6pPr lvl="5" rtl="0">
              <a:spcBef>
                <a:spcPts val="0"/>
              </a:spcBef>
              <a:buClr>
                <a:srgbClr val="689EE1"/>
              </a:buClr>
              <a:defRPr>
                <a:solidFill>
                  <a:srgbClr val="689EE1"/>
                </a:solidFill>
              </a:defRPr>
            </a:lvl6pPr>
            <a:lvl7pPr lvl="6" rtl="0">
              <a:spcBef>
                <a:spcPts val="0"/>
              </a:spcBef>
              <a:buClr>
                <a:srgbClr val="689EE1"/>
              </a:buClr>
              <a:defRPr>
                <a:solidFill>
                  <a:srgbClr val="689EE1"/>
                </a:solidFill>
              </a:defRPr>
            </a:lvl7pPr>
            <a:lvl8pPr lvl="7" rtl="0">
              <a:spcBef>
                <a:spcPts val="0"/>
              </a:spcBef>
              <a:buClr>
                <a:srgbClr val="689EE1"/>
              </a:buClr>
              <a:defRPr>
                <a:solidFill>
                  <a:srgbClr val="689EE1"/>
                </a:solidFill>
              </a:defRPr>
            </a:lvl8pPr>
            <a:lvl9pPr lvl="8" rtl="0">
              <a:spcBef>
                <a:spcPts val="0"/>
              </a:spcBef>
              <a:buClr>
                <a:srgbClr val="689EE1"/>
              </a:buClr>
              <a:defRPr>
                <a:solidFill>
                  <a:srgbClr val="689EE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spcBef>
                <a:spcPts val="0"/>
              </a:spcBef>
              <a:buClr>
                <a:srgbClr val="8EC641"/>
              </a:buClr>
              <a:buSzPct val="100000"/>
              <a:buFont typeface="Roboto Slab"/>
              <a:buNone/>
              <a:defRPr sz="2400" b="1">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lvl="0">
              <a:spcBef>
                <a:spcPts val="600"/>
              </a:spcBef>
              <a:buClr>
                <a:srgbClr val="8EC641"/>
              </a:buClr>
              <a:buSzPct val="100000"/>
              <a:buFont typeface="Roboto"/>
              <a:buChar char="◍"/>
              <a:defRPr sz="3000">
                <a:solidFill>
                  <a:srgbClr val="666666"/>
                </a:solidFill>
                <a:latin typeface="Roboto"/>
                <a:ea typeface="Roboto"/>
                <a:cs typeface="Roboto"/>
                <a:sym typeface="Roboto"/>
              </a:defRPr>
            </a:lvl1pPr>
            <a:lvl2pPr lvl="1">
              <a:spcBef>
                <a:spcPts val="480"/>
              </a:spcBef>
              <a:buClr>
                <a:srgbClr val="8EC641"/>
              </a:buClr>
              <a:buSzPct val="100000"/>
              <a:buFont typeface="Roboto"/>
              <a:defRPr sz="2400">
                <a:solidFill>
                  <a:srgbClr val="666666"/>
                </a:solidFill>
                <a:latin typeface="Roboto"/>
                <a:ea typeface="Roboto"/>
                <a:cs typeface="Roboto"/>
                <a:sym typeface="Roboto"/>
              </a:defRPr>
            </a:lvl2pPr>
            <a:lvl3pPr lvl="2">
              <a:spcBef>
                <a:spcPts val="480"/>
              </a:spcBef>
              <a:buClr>
                <a:srgbClr val="8EC641"/>
              </a:buClr>
              <a:buSzPct val="100000"/>
              <a:buFont typeface="Roboto"/>
              <a:defRPr sz="2400">
                <a:solidFill>
                  <a:srgbClr val="666666"/>
                </a:solidFill>
                <a:latin typeface="Roboto"/>
                <a:ea typeface="Roboto"/>
                <a:cs typeface="Roboto"/>
                <a:sym typeface="Roboto"/>
              </a:defRPr>
            </a:lvl3pPr>
            <a:lvl4pPr lvl="3">
              <a:spcBef>
                <a:spcPts val="360"/>
              </a:spcBef>
              <a:buClr>
                <a:srgbClr val="8EC641"/>
              </a:buClr>
              <a:buSzPct val="100000"/>
              <a:buFont typeface="Roboto"/>
              <a:defRPr sz="1800">
                <a:solidFill>
                  <a:srgbClr val="666666"/>
                </a:solidFill>
                <a:latin typeface="Roboto"/>
                <a:ea typeface="Roboto"/>
                <a:cs typeface="Roboto"/>
                <a:sym typeface="Roboto"/>
              </a:defRPr>
            </a:lvl4pPr>
            <a:lvl5pPr lvl="4">
              <a:spcBef>
                <a:spcPts val="360"/>
              </a:spcBef>
              <a:buClr>
                <a:srgbClr val="8EC641"/>
              </a:buClr>
              <a:buSzPct val="100000"/>
              <a:buFont typeface="Roboto"/>
              <a:defRPr sz="1800">
                <a:solidFill>
                  <a:srgbClr val="666666"/>
                </a:solidFill>
                <a:latin typeface="Roboto"/>
                <a:ea typeface="Roboto"/>
                <a:cs typeface="Roboto"/>
                <a:sym typeface="Roboto"/>
              </a:defRPr>
            </a:lvl5pPr>
            <a:lvl6pPr lvl="5">
              <a:spcBef>
                <a:spcPts val="360"/>
              </a:spcBef>
              <a:buClr>
                <a:srgbClr val="666666"/>
              </a:buClr>
              <a:buSzPct val="100000"/>
              <a:buFont typeface="Roboto"/>
              <a:defRPr sz="1800">
                <a:solidFill>
                  <a:srgbClr val="666666"/>
                </a:solidFill>
                <a:latin typeface="Roboto"/>
                <a:ea typeface="Roboto"/>
                <a:cs typeface="Roboto"/>
                <a:sym typeface="Roboto"/>
              </a:defRPr>
            </a:lvl6pPr>
            <a:lvl7pPr lvl="6">
              <a:spcBef>
                <a:spcPts val="360"/>
              </a:spcBef>
              <a:buClr>
                <a:srgbClr val="666666"/>
              </a:buClr>
              <a:buSzPct val="100000"/>
              <a:buFont typeface="Roboto"/>
              <a:defRPr sz="1800">
                <a:solidFill>
                  <a:srgbClr val="666666"/>
                </a:solidFill>
                <a:latin typeface="Roboto"/>
                <a:ea typeface="Roboto"/>
                <a:cs typeface="Roboto"/>
                <a:sym typeface="Roboto"/>
              </a:defRPr>
            </a:lvl7pPr>
            <a:lvl8pPr lvl="7">
              <a:spcBef>
                <a:spcPts val="360"/>
              </a:spcBef>
              <a:buClr>
                <a:srgbClr val="666666"/>
              </a:buClr>
              <a:buSzPct val="100000"/>
              <a:buFont typeface="Roboto"/>
              <a:defRPr sz="1800">
                <a:solidFill>
                  <a:srgbClr val="666666"/>
                </a:solidFill>
                <a:latin typeface="Roboto"/>
                <a:ea typeface="Roboto"/>
                <a:cs typeface="Roboto"/>
                <a:sym typeface="Roboto"/>
              </a:defRPr>
            </a:lvl8pPr>
            <a:lvl9pPr lvl="8">
              <a:spcBef>
                <a:spcPts val="360"/>
              </a:spcBef>
              <a:buClr>
                <a:srgbClr val="666666"/>
              </a:buClr>
              <a:buSzPct val="100000"/>
              <a:buFont typeface="Roboto"/>
              <a:defRPr sz="1800">
                <a:solidFill>
                  <a:srgbClr val="666666"/>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s://commons.wikimedia.org/wiki/File:Parse_thicket_constructed_from_parse_trees_for_sentences.jpg%23filelinks" TargetMode="External"/><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0.png"/><Relationship Id="rId5"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hyperlink" Target="http://www.circle-eld.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298824" y="3741975"/>
            <a:ext cx="8635999" cy="1875909"/>
          </a:xfrm>
          <a:prstGeom prst="rect">
            <a:avLst/>
          </a:prstGeom>
        </p:spPr>
        <p:txBody>
          <a:bodyPr lIns="91425" tIns="91425" rIns="91425" bIns="91425" anchor="ctr" anchorCtr="0">
            <a:noAutofit/>
          </a:bodyPr>
          <a:lstStyle/>
          <a:p>
            <a:pPr lvl="0" algn="ctr"/>
            <a:r>
              <a:rPr lang="en-US" sz="4000" dirty="0" smtClean="0"/>
              <a:t>Using </a:t>
            </a:r>
            <a:r>
              <a:rPr lang="en-US" sz="4000" dirty="0"/>
              <a:t>Oral Language Development to Develop Academic </a:t>
            </a:r>
            <a:r>
              <a:rPr lang="en-US" sz="4000" dirty="0" smtClean="0"/>
              <a:t>Language</a:t>
            </a:r>
            <a:endParaRPr lang="en" sz="4000" dirty="0"/>
          </a:p>
        </p:txBody>
      </p:sp>
      <p:sp>
        <p:nvSpPr>
          <p:cNvPr id="4" name="TextBox 3"/>
          <p:cNvSpPr txBox="1"/>
          <p:nvPr/>
        </p:nvSpPr>
        <p:spPr>
          <a:xfrm>
            <a:off x="323599" y="964193"/>
            <a:ext cx="826978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12000" b="1" spc="150" dirty="0" smtClean="0">
                <a:ln w="11430"/>
                <a:solidFill>
                  <a:schemeClr val="tx1"/>
                </a:solidFill>
                <a:effectLst>
                  <a:outerShdw blurRad="25400" algn="tl" rotWithShape="0">
                    <a:srgbClr val="000000">
                      <a:alpha val="43000"/>
                    </a:srgbClr>
                  </a:outerShdw>
                </a:effectLst>
                <a:latin typeface="Calibri"/>
                <a:cs typeface="Calibri"/>
              </a:rPr>
              <a:t>CIRCLE-ELD</a:t>
            </a:r>
            <a:endParaRPr lang="en-US" sz="12000" b="1" spc="150" dirty="0">
              <a:ln w="11430"/>
              <a:solidFill>
                <a:schemeClr val="tx1"/>
              </a:solidFill>
              <a:effectLst>
                <a:outerShdw blurRad="25400" algn="tl" rotWithShape="0">
                  <a:srgbClr val="000000">
                    <a:alpha val="43000"/>
                  </a:srgbClr>
                </a:outerShdw>
              </a:effectLst>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57425" y="1183300"/>
            <a:ext cx="6153300" cy="969300"/>
          </a:xfrm>
          <a:prstGeom prst="rect">
            <a:avLst/>
          </a:prstGeom>
        </p:spPr>
        <p:txBody>
          <a:bodyPr lIns="91425" tIns="91425" rIns="91425" bIns="91425" anchor="b" anchorCtr="0">
            <a:noAutofit/>
          </a:bodyPr>
          <a:lstStyle/>
          <a:p>
            <a:pPr lvl="0">
              <a:spcBef>
                <a:spcPts val="0"/>
              </a:spcBef>
              <a:buNone/>
            </a:pPr>
            <a:r>
              <a:rPr lang="en-US" sz="3200" dirty="0" smtClean="0"/>
              <a:t>1. What is Language? Let’s look at</a:t>
            </a:r>
            <a:r>
              <a:rPr lang="mr-IN" sz="3200" dirty="0" smtClean="0"/>
              <a:t>…</a:t>
            </a:r>
            <a:endParaRPr lang="en" sz="3200" dirty="0"/>
          </a:p>
        </p:txBody>
      </p:sp>
      <p:sp>
        <p:nvSpPr>
          <p:cNvPr id="128" name="Shape 128"/>
          <p:cNvSpPr txBox="1">
            <a:spLocks noGrp="1"/>
          </p:cNvSpPr>
          <p:nvPr>
            <p:ph type="body" idx="1"/>
          </p:nvPr>
        </p:nvSpPr>
        <p:spPr>
          <a:xfrm>
            <a:off x="2257425" y="2278854"/>
            <a:ext cx="6153300" cy="4212899"/>
          </a:xfrm>
          <a:prstGeom prst="rect">
            <a:avLst/>
          </a:prstGeom>
        </p:spPr>
        <p:txBody>
          <a:bodyPr lIns="91425" tIns="91425" rIns="91425" bIns="91425" anchor="t" anchorCtr="0">
            <a:noAutofit/>
          </a:bodyPr>
          <a:lstStyle/>
          <a:p>
            <a:pPr marL="457200" lvl="0" indent="-228600" rtl="0">
              <a:spcBef>
                <a:spcPts val="0"/>
              </a:spcBef>
            </a:pPr>
            <a:r>
              <a:rPr lang="en-US" dirty="0" smtClean="0"/>
              <a:t>The </a:t>
            </a:r>
            <a:r>
              <a:rPr lang="en-US" b="1" i="1" dirty="0" smtClean="0"/>
              <a:t>magnitude</a:t>
            </a:r>
            <a:r>
              <a:rPr lang="en-US" dirty="0" smtClean="0"/>
              <a:t> of complexity that is fluency in a language</a:t>
            </a:r>
            <a:endParaRPr lang="en-US" dirty="0"/>
          </a:p>
          <a:p>
            <a:pPr marL="457200" lvl="0" indent="-228600" rtl="0">
              <a:spcBef>
                <a:spcPts val="0"/>
              </a:spcBef>
            </a:pPr>
            <a:endParaRPr lang="en-US" dirty="0"/>
          </a:p>
          <a:p>
            <a:pPr marL="457200" lvl="0" indent="-228600" rtl="0">
              <a:spcBef>
                <a:spcPts val="0"/>
              </a:spcBef>
            </a:pPr>
            <a:r>
              <a:rPr lang="en-US" dirty="0" smtClean="0"/>
              <a:t>What that magnitude means for people who do not acquire a target language from birth</a:t>
            </a:r>
          </a:p>
          <a:p>
            <a:pPr marL="457200" lvl="0" indent="-228600" rtl="0">
              <a:spcBef>
                <a:spcPts val="0"/>
              </a:spcBef>
            </a:pPr>
            <a:endParaRPr lang="en-US" dirty="0"/>
          </a:p>
          <a:p>
            <a:pPr marL="457200" lvl="0" indent="-228600" rtl="0">
              <a:spcBef>
                <a:spcPts val="0"/>
              </a:spcBef>
            </a:pPr>
            <a:r>
              <a:rPr lang="en-US" dirty="0" smtClean="0"/>
              <a:t>What linguists recommend for the acquisition and development of a non-native target language</a:t>
            </a:r>
          </a:p>
          <a:p>
            <a:pPr marL="457200" lvl="0" indent="-228600" rtl="0">
              <a:spcBef>
                <a:spcPts val="0"/>
              </a:spcBef>
            </a:pPr>
            <a:endParaRPr lang="en-US" dirty="0"/>
          </a:p>
          <a:p>
            <a:pPr marL="457200" lvl="0" indent="-228600" rtl="0">
              <a:spcBef>
                <a:spcPts val="0"/>
              </a:spcBef>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944898" y="1964369"/>
            <a:ext cx="6882597" cy="1438277"/>
          </a:xfrm>
          <a:prstGeom prst="rect">
            <a:avLst/>
          </a:prstGeom>
        </p:spPr>
        <p:txBody>
          <a:bodyPr lIns="91425" tIns="91425" rIns="91425" bIns="91425" anchor="b" anchorCtr="0">
            <a:noAutofit/>
          </a:bodyPr>
          <a:lstStyle/>
          <a:p>
            <a:pPr lvl="0" algn="r">
              <a:spcBef>
                <a:spcPts val="0"/>
              </a:spcBef>
              <a:buNone/>
            </a:pPr>
            <a:r>
              <a:rPr lang="en-US" sz="2800" b="0" dirty="0" smtClean="0"/>
              <a:t>Language has 6+ overlapping, interconnected, and interdependent levels. </a:t>
            </a:r>
            <a:br>
              <a:rPr lang="en-US" sz="2800" b="0" dirty="0" smtClean="0"/>
            </a:br>
            <a:r>
              <a:rPr lang="en-US" sz="2800" b="0" dirty="0" smtClean="0"/>
              <a:t/>
            </a:r>
            <a:br>
              <a:rPr lang="en-US" sz="2800" b="0" dirty="0" smtClean="0"/>
            </a:br>
            <a:r>
              <a:rPr lang="en-US" sz="2800" b="0" dirty="0" smtClean="0"/>
              <a:t>Mastery of each is prerequisite for fluency in a </a:t>
            </a:r>
            <a:r>
              <a:rPr lang="en-US" sz="2800" i="1" dirty="0" smtClean="0"/>
              <a:t>language</a:t>
            </a:r>
            <a:endParaRPr lang="en" sz="2800" i="1" dirty="0"/>
          </a:p>
        </p:txBody>
      </p:sp>
      <p:sp>
        <p:nvSpPr>
          <p:cNvPr id="6" name="Rounded Rectangle 5"/>
          <p:cNvSpPr/>
          <p:nvPr/>
        </p:nvSpPr>
        <p:spPr>
          <a:xfrm>
            <a:off x="1542361" y="5665808"/>
            <a:ext cx="2183050" cy="892904"/>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morphology</a:t>
            </a:r>
            <a:endParaRPr lang="en-US" sz="2400" dirty="0">
              <a:solidFill>
                <a:schemeClr val="tx1"/>
              </a:solidFill>
            </a:endParaRPr>
          </a:p>
        </p:txBody>
      </p:sp>
      <p:sp>
        <p:nvSpPr>
          <p:cNvPr id="9" name="Rounded Rectangle 8"/>
          <p:cNvSpPr/>
          <p:nvPr/>
        </p:nvSpPr>
        <p:spPr>
          <a:xfrm>
            <a:off x="6430821" y="4573324"/>
            <a:ext cx="2183050" cy="892904"/>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semantics</a:t>
            </a:r>
            <a:endParaRPr lang="en-US" sz="2400" dirty="0">
              <a:solidFill>
                <a:schemeClr val="tx1"/>
              </a:solidFill>
            </a:endParaRPr>
          </a:p>
        </p:txBody>
      </p:sp>
      <p:sp>
        <p:nvSpPr>
          <p:cNvPr id="10" name="Rounded Rectangle 9"/>
          <p:cNvSpPr/>
          <p:nvPr/>
        </p:nvSpPr>
        <p:spPr>
          <a:xfrm>
            <a:off x="589009" y="4510271"/>
            <a:ext cx="2183050" cy="892904"/>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phonology</a:t>
            </a:r>
            <a:endParaRPr lang="en-US" sz="2400" dirty="0">
              <a:solidFill>
                <a:schemeClr val="tx1"/>
              </a:solidFill>
            </a:endParaRPr>
          </a:p>
        </p:txBody>
      </p:sp>
      <p:sp>
        <p:nvSpPr>
          <p:cNvPr id="11" name="Rounded Rectangle 10"/>
          <p:cNvSpPr/>
          <p:nvPr/>
        </p:nvSpPr>
        <p:spPr>
          <a:xfrm>
            <a:off x="272219" y="3442330"/>
            <a:ext cx="2183050" cy="892904"/>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phonetics</a:t>
            </a:r>
            <a:endParaRPr lang="en-US" sz="2400" dirty="0">
              <a:solidFill>
                <a:schemeClr val="tx1"/>
              </a:solidFill>
            </a:endParaRPr>
          </a:p>
        </p:txBody>
      </p:sp>
      <p:sp>
        <p:nvSpPr>
          <p:cNvPr id="13" name="Rounded Rectangle 12"/>
          <p:cNvSpPr/>
          <p:nvPr/>
        </p:nvSpPr>
        <p:spPr>
          <a:xfrm>
            <a:off x="5392470" y="5665808"/>
            <a:ext cx="2183050" cy="892904"/>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syntax</a:t>
            </a:r>
            <a:endParaRPr lang="en-US" sz="2400" dirty="0">
              <a:solidFill>
                <a:schemeClr val="tx1"/>
              </a:solidFill>
            </a:endParaRPr>
          </a:p>
        </p:txBody>
      </p:sp>
      <p:sp>
        <p:nvSpPr>
          <p:cNvPr id="14" name="Rounded Rectangle 13"/>
          <p:cNvSpPr/>
          <p:nvPr/>
        </p:nvSpPr>
        <p:spPr>
          <a:xfrm>
            <a:off x="6644446" y="3438803"/>
            <a:ext cx="2183050" cy="892904"/>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pragmatics</a:t>
            </a:r>
            <a:endParaRPr lang="en-US" sz="2400" dirty="0">
              <a:solidFill>
                <a:schemeClr val="tx1"/>
              </a:solidFill>
            </a:endParaRPr>
          </a:p>
        </p:txBody>
      </p:sp>
      <p:sp>
        <p:nvSpPr>
          <p:cNvPr id="5" name="Oval 4"/>
          <p:cNvSpPr/>
          <p:nvPr/>
        </p:nvSpPr>
        <p:spPr>
          <a:xfrm>
            <a:off x="3606335" y="3442330"/>
            <a:ext cx="2069593" cy="196084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Let’s check these out real fast</a:t>
            </a:r>
            <a:endParaRPr lang="en-US" sz="2400" dirty="0">
              <a:solidFill>
                <a:srgbClr val="000000"/>
              </a:solidFill>
            </a:endParaRPr>
          </a:p>
        </p:txBody>
      </p:sp>
      <p:sp>
        <p:nvSpPr>
          <p:cNvPr id="15" name="TextBox 14"/>
          <p:cNvSpPr txBox="1"/>
          <p:nvPr/>
        </p:nvSpPr>
        <p:spPr>
          <a:xfrm>
            <a:off x="2455269" y="357162"/>
            <a:ext cx="4848023" cy="707886"/>
          </a:xfrm>
          <a:prstGeom prst="rect">
            <a:avLst/>
          </a:prstGeom>
          <a:noFill/>
        </p:spPr>
        <p:txBody>
          <a:bodyPr wrap="square" rtlCol="0">
            <a:spAutoFit/>
          </a:bodyPr>
          <a:lstStyle/>
          <a:p>
            <a:r>
              <a:rPr lang="en-US" sz="4000" dirty="0" smtClean="0">
                <a:solidFill>
                  <a:schemeClr val="accent3">
                    <a:lumMod val="75000"/>
                  </a:schemeClr>
                </a:solidFill>
              </a:rPr>
              <a:t>There is a LOT </a:t>
            </a:r>
            <a:endParaRPr lang="en-US" sz="4000" dirty="0">
              <a:solidFill>
                <a:schemeClr val="accent3">
                  <a:lumMod val="75000"/>
                </a:schemeClr>
              </a:solidFill>
            </a:endParaRPr>
          </a:p>
        </p:txBody>
      </p:sp>
    </p:spTree>
    <p:extLst>
      <p:ext uri="{BB962C8B-B14F-4D97-AF65-F5344CB8AC3E}">
        <p14:creationId xmlns:p14="http://schemas.microsoft.com/office/powerpoint/2010/main" val="2393247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animBg="1"/>
      <p:bldP spid="1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57425" y="1583764"/>
            <a:ext cx="3375399" cy="568835"/>
          </a:xfrm>
          <a:prstGeom prst="rect">
            <a:avLst/>
          </a:prstGeom>
        </p:spPr>
        <p:txBody>
          <a:bodyPr lIns="91425" tIns="91425" rIns="91425" bIns="91425" anchor="b" anchorCtr="0">
            <a:noAutofit/>
          </a:bodyPr>
          <a:lstStyle/>
          <a:p>
            <a:pPr lvl="0">
              <a:spcBef>
                <a:spcPts val="0"/>
              </a:spcBef>
              <a:buNone/>
            </a:pPr>
            <a:r>
              <a:rPr lang="en-US" sz="4000" dirty="0" smtClean="0"/>
              <a:t>Phonetics</a:t>
            </a:r>
            <a:endParaRPr lang="en" sz="4000" dirty="0"/>
          </a:p>
        </p:txBody>
      </p:sp>
      <p:sp>
        <p:nvSpPr>
          <p:cNvPr id="128" name="Shape 128"/>
          <p:cNvSpPr txBox="1">
            <a:spLocks noGrp="1"/>
          </p:cNvSpPr>
          <p:nvPr>
            <p:ph type="body" idx="1"/>
          </p:nvPr>
        </p:nvSpPr>
        <p:spPr>
          <a:xfrm>
            <a:off x="2257425" y="2278854"/>
            <a:ext cx="6153300" cy="1689609"/>
          </a:xfrm>
          <a:prstGeom prst="rect">
            <a:avLst/>
          </a:prstGeom>
        </p:spPr>
        <p:txBody>
          <a:bodyPr lIns="91425" tIns="91425" rIns="91425" bIns="91425" anchor="t" anchorCtr="0">
            <a:noAutofit/>
          </a:bodyPr>
          <a:lstStyle/>
          <a:p>
            <a:pPr marL="457200" lvl="0" indent="-228600" rtl="0">
              <a:spcBef>
                <a:spcPts val="0"/>
              </a:spcBef>
            </a:pPr>
            <a:r>
              <a:rPr lang="en-US" dirty="0" smtClean="0"/>
              <a:t>Each language and dialect has a set of sounds that native speakers use</a:t>
            </a:r>
          </a:p>
          <a:p>
            <a:pPr marL="457200" lvl="0" indent="-228600" rtl="0">
              <a:spcBef>
                <a:spcPts val="0"/>
              </a:spcBef>
            </a:pPr>
            <a:r>
              <a:rPr lang="en-US" dirty="0" smtClean="0"/>
              <a:t>These sounds are produced by certain manipulations of the vocal tract, from the lungs to the lips</a:t>
            </a:r>
          </a:p>
          <a:p>
            <a:pPr marL="457200" lvl="0" indent="-228600" rtl="0">
              <a:spcBef>
                <a:spcPts val="0"/>
              </a:spcBef>
            </a:pPr>
            <a:r>
              <a:rPr lang="en-US" dirty="0" smtClean="0"/>
              <a:t>There are many more sounds in a language than you might think!</a:t>
            </a:r>
          </a:p>
          <a:p>
            <a:pPr marL="457200" lvl="0" indent="-228600" rtl="0">
              <a:spcBef>
                <a:spcPts val="0"/>
              </a:spcBef>
            </a:pPr>
            <a:endParaRPr lang="en" dirty="0"/>
          </a:p>
        </p:txBody>
      </p:sp>
      <p:sp>
        <p:nvSpPr>
          <p:cNvPr id="4" name="Shape 127"/>
          <p:cNvSpPr txBox="1">
            <a:spLocks/>
          </p:cNvSpPr>
          <p:nvPr/>
        </p:nvSpPr>
        <p:spPr>
          <a:xfrm>
            <a:off x="555438" y="5097928"/>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Spanish</a:t>
            </a:r>
            <a:endParaRPr lang="en" dirty="0"/>
          </a:p>
        </p:txBody>
      </p:sp>
      <p:sp>
        <p:nvSpPr>
          <p:cNvPr id="5" name="Shape 127"/>
          <p:cNvSpPr txBox="1">
            <a:spLocks/>
          </p:cNvSpPr>
          <p:nvPr/>
        </p:nvSpPr>
        <p:spPr>
          <a:xfrm>
            <a:off x="2441018" y="5097928"/>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Japanese</a:t>
            </a:r>
            <a:endParaRPr lang="en" dirty="0"/>
          </a:p>
        </p:txBody>
      </p:sp>
      <p:sp>
        <p:nvSpPr>
          <p:cNvPr id="6" name="Shape 127"/>
          <p:cNvSpPr txBox="1">
            <a:spLocks/>
          </p:cNvSpPr>
          <p:nvPr/>
        </p:nvSpPr>
        <p:spPr>
          <a:xfrm>
            <a:off x="4700131" y="5097928"/>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English</a:t>
            </a:r>
          </a:p>
        </p:txBody>
      </p:sp>
      <p:sp>
        <p:nvSpPr>
          <p:cNvPr id="7" name="Shape 127"/>
          <p:cNvSpPr txBox="1">
            <a:spLocks/>
          </p:cNvSpPr>
          <p:nvPr/>
        </p:nvSpPr>
        <p:spPr>
          <a:xfrm>
            <a:off x="559735" y="5687145"/>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24</a:t>
            </a:r>
            <a:endParaRPr lang="en" dirty="0"/>
          </a:p>
        </p:txBody>
      </p:sp>
      <p:sp>
        <p:nvSpPr>
          <p:cNvPr id="8" name="Shape 127"/>
          <p:cNvSpPr txBox="1">
            <a:spLocks/>
          </p:cNvSpPr>
          <p:nvPr/>
        </p:nvSpPr>
        <p:spPr>
          <a:xfrm>
            <a:off x="2455959" y="5687145"/>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22</a:t>
            </a:r>
            <a:endParaRPr lang="en" dirty="0"/>
          </a:p>
        </p:txBody>
      </p:sp>
      <p:sp>
        <p:nvSpPr>
          <p:cNvPr id="9" name="Shape 127"/>
          <p:cNvSpPr txBox="1">
            <a:spLocks/>
          </p:cNvSpPr>
          <p:nvPr/>
        </p:nvSpPr>
        <p:spPr>
          <a:xfrm>
            <a:off x="4700131" y="5687145"/>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44</a:t>
            </a:r>
            <a:endParaRPr lang="en" dirty="0"/>
          </a:p>
        </p:txBody>
      </p:sp>
      <p:sp>
        <p:nvSpPr>
          <p:cNvPr id="11" name="Shape 127"/>
          <p:cNvSpPr txBox="1">
            <a:spLocks/>
          </p:cNvSpPr>
          <p:nvPr/>
        </p:nvSpPr>
        <p:spPr>
          <a:xfrm>
            <a:off x="6525923" y="5085977"/>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a:t>
            </a:r>
            <a:r>
              <a:rPr lang="en-US" dirty="0" err="1" smtClean="0"/>
              <a:t>Xoon</a:t>
            </a:r>
            <a:endParaRPr lang="en-US" dirty="0" smtClean="0"/>
          </a:p>
        </p:txBody>
      </p:sp>
      <p:sp>
        <p:nvSpPr>
          <p:cNvPr id="12" name="Shape 127"/>
          <p:cNvSpPr txBox="1">
            <a:spLocks/>
          </p:cNvSpPr>
          <p:nvPr/>
        </p:nvSpPr>
        <p:spPr>
          <a:xfrm>
            <a:off x="6525923" y="5675194"/>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208</a:t>
            </a:r>
            <a:endParaRPr lang="en" dirty="0"/>
          </a:p>
        </p:txBody>
      </p:sp>
    </p:spTree>
    <p:extLst>
      <p:ext uri="{BB962C8B-B14F-4D97-AF65-F5344CB8AC3E}">
        <p14:creationId xmlns:p14="http://schemas.microsoft.com/office/powerpoint/2010/main" val="396582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500" fill="hold"/>
                                        <p:tgtEl>
                                          <p:spTgt spid="12"/>
                                        </p:tgtEl>
                                        <p:attrNameLst>
                                          <p:attrName>ppt_w</p:attrName>
                                        </p:attrNameLst>
                                      </p:cBhvr>
                                      <p:tavLst>
                                        <p:tav tm="0">
                                          <p:val>
                                            <p:fltVal val="0"/>
                                          </p:val>
                                        </p:tav>
                                        <p:tav tm="100000">
                                          <p:val>
                                            <p:strVal val="#ppt_w"/>
                                          </p:val>
                                        </p:tav>
                                      </p:tavLst>
                                    </p:anim>
                                    <p:anim calcmode="lin" valueType="num">
                                      <p:cBhvr>
                                        <p:cTn id="20" dur="1500" fill="hold"/>
                                        <p:tgtEl>
                                          <p:spTgt spid="12"/>
                                        </p:tgtEl>
                                        <p:attrNameLst>
                                          <p:attrName>ppt_h</p:attrName>
                                        </p:attrNameLst>
                                      </p:cBhvr>
                                      <p:tavLst>
                                        <p:tav tm="0">
                                          <p:val>
                                            <p:fltVal val="0"/>
                                          </p:val>
                                        </p:tav>
                                        <p:tav tm="100000">
                                          <p:val>
                                            <p:strVal val="#ppt_h"/>
                                          </p:val>
                                        </p:tav>
                                      </p:tavLst>
                                    </p:anim>
                                    <p:anim calcmode="lin" valueType="num">
                                      <p:cBhvr>
                                        <p:cTn id="21" dur="1500" fill="hold"/>
                                        <p:tgtEl>
                                          <p:spTgt spid="12"/>
                                        </p:tgtEl>
                                        <p:attrNameLst>
                                          <p:attrName>style.rotation</p:attrName>
                                        </p:attrNameLst>
                                      </p:cBhvr>
                                      <p:tavLst>
                                        <p:tav tm="0">
                                          <p:val>
                                            <p:fltVal val="360"/>
                                          </p:val>
                                        </p:tav>
                                        <p:tav tm="100000">
                                          <p:val>
                                            <p:fltVal val="0"/>
                                          </p:val>
                                        </p:tav>
                                      </p:tavLst>
                                    </p:anim>
                                    <p:animEffect transition="in" filter="fade">
                                      <p:cBhvr>
                                        <p:cTn id="22"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57425" y="1583764"/>
            <a:ext cx="3375399" cy="568835"/>
          </a:xfrm>
          <a:prstGeom prst="rect">
            <a:avLst/>
          </a:prstGeom>
        </p:spPr>
        <p:txBody>
          <a:bodyPr lIns="91425" tIns="91425" rIns="91425" bIns="91425" anchor="b" anchorCtr="0">
            <a:noAutofit/>
          </a:bodyPr>
          <a:lstStyle/>
          <a:p>
            <a:pPr lvl="0">
              <a:spcBef>
                <a:spcPts val="0"/>
              </a:spcBef>
              <a:buNone/>
            </a:pPr>
            <a:r>
              <a:rPr lang="en-US" sz="4000" dirty="0" smtClean="0"/>
              <a:t>Phonology</a:t>
            </a:r>
            <a:endParaRPr lang="en" sz="4000" dirty="0"/>
          </a:p>
        </p:txBody>
      </p:sp>
      <p:sp>
        <p:nvSpPr>
          <p:cNvPr id="128" name="Shape 128"/>
          <p:cNvSpPr txBox="1">
            <a:spLocks noGrp="1"/>
          </p:cNvSpPr>
          <p:nvPr>
            <p:ph type="body" idx="1"/>
          </p:nvPr>
        </p:nvSpPr>
        <p:spPr>
          <a:xfrm>
            <a:off x="2257425" y="2278854"/>
            <a:ext cx="6153300" cy="1689609"/>
          </a:xfrm>
          <a:prstGeom prst="rect">
            <a:avLst/>
          </a:prstGeom>
        </p:spPr>
        <p:txBody>
          <a:bodyPr lIns="91425" tIns="91425" rIns="91425" bIns="91425" anchor="t" anchorCtr="0">
            <a:noAutofit/>
          </a:bodyPr>
          <a:lstStyle/>
          <a:p>
            <a:pPr marL="457200" lvl="0" indent="-228600" rtl="0">
              <a:spcBef>
                <a:spcPts val="0"/>
              </a:spcBef>
            </a:pPr>
            <a:r>
              <a:rPr lang="en-US" dirty="0" smtClean="0"/>
              <a:t>Each language and dialect has a set of rules that inform speakers how to combine sounds. </a:t>
            </a:r>
          </a:p>
          <a:p>
            <a:pPr marL="457200" indent="-228600"/>
            <a:r>
              <a:rPr lang="en-US" dirty="0" smtClean="0"/>
              <a:t>When these sounds combine, each sound changes. Consider American English /t/. All sounds in English exhibit a similar range of possibilities!</a:t>
            </a:r>
            <a:endParaRPr lang="en-US" dirty="0"/>
          </a:p>
        </p:txBody>
      </p:sp>
      <p:sp>
        <p:nvSpPr>
          <p:cNvPr id="4" name="Shape 127"/>
          <p:cNvSpPr txBox="1">
            <a:spLocks/>
          </p:cNvSpPr>
          <p:nvPr/>
        </p:nvSpPr>
        <p:spPr>
          <a:xfrm>
            <a:off x="555438" y="5097928"/>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a:t>t</a:t>
            </a:r>
            <a:r>
              <a:rPr lang="en-US" b="0" dirty="0" smtClean="0"/>
              <a:t>eal</a:t>
            </a:r>
            <a:endParaRPr lang="en" b="0" dirty="0"/>
          </a:p>
        </p:txBody>
      </p:sp>
      <p:sp>
        <p:nvSpPr>
          <p:cNvPr id="5" name="Shape 127"/>
          <p:cNvSpPr txBox="1">
            <a:spLocks/>
          </p:cNvSpPr>
          <p:nvPr/>
        </p:nvSpPr>
        <p:spPr>
          <a:xfrm>
            <a:off x="1933024" y="5097928"/>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s</a:t>
            </a:r>
            <a:r>
              <a:rPr lang="en-US" dirty="0" smtClean="0"/>
              <a:t>t</a:t>
            </a:r>
            <a:r>
              <a:rPr lang="en-US" b="0" dirty="0" smtClean="0"/>
              <a:t>eal</a:t>
            </a:r>
            <a:endParaRPr lang="en" b="0" dirty="0"/>
          </a:p>
        </p:txBody>
      </p:sp>
      <p:sp>
        <p:nvSpPr>
          <p:cNvPr id="6" name="Shape 127"/>
          <p:cNvSpPr txBox="1">
            <a:spLocks/>
          </p:cNvSpPr>
          <p:nvPr/>
        </p:nvSpPr>
        <p:spPr>
          <a:xfrm>
            <a:off x="3609438" y="5097928"/>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si</a:t>
            </a:r>
            <a:r>
              <a:rPr lang="en-US" dirty="0" smtClean="0"/>
              <a:t>t</a:t>
            </a:r>
          </a:p>
        </p:txBody>
      </p:sp>
      <p:sp>
        <p:nvSpPr>
          <p:cNvPr id="7" name="Shape 127"/>
          <p:cNvSpPr txBox="1">
            <a:spLocks/>
          </p:cNvSpPr>
          <p:nvPr/>
        </p:nvSpPr>
        <p:spPr>
          <a:xfrm>
            <a:off x="559735" y="5687145"/>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t</a:t>
            </a:r>
            <a:r>
              <a:rPr lang="en-US" b="0" dirty="0" smtClean="0"/>
              <a:t>eam</a:t>
            </a:r>
            <a:endParaRPr lang="en" b="0" dirty="0"/>
          </a:p>
        </p:txBody>
      </p:sp>
      <p:sp>
        <p:nvSpPr>
          <p:cNvPr id="8" name="Shape 127"/>
          <p:cNvSpPr txBox="1">
            <a:spLocks/>
          </p:cNvSpPr>
          <p:nvPr/>
        </p:nvSpPr>
        <p:spPr>
          <a:xfrm>
            <a:off x="1947965" y="5687145"/>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s</a:t>
            </a:r>
            <a:r>
              <a:rPr lang="en-US" dirty="0" smtClean="0"/>
              <a:t>t</a:t>
            </a:r>
            <a:r>
              <a:rPr lang="en-US" b="0" dirty="0" smtClean="0"/>
              <a:t>eam</a:t>
            </a:r>
            <a:endParaRPr lang="en" b="0" dirty="0"/>
          </a:p>
        </p:txBody>
      </p:sp>
      <p:sp>
        <p:nvSpPr>
          <p:cNvPr id="9" name="Shape 127"/>
          <p:cNvSpPr txBox="1">
            <a:spLocks/>
          </p:cNvSpPr>
          <p:nvPr/>
        </p:nvSpPr>
        <p:spPr>
          <a:xfrm>
            <a:off x="3609438" y="5687145"/>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ba</a:t>
            </a:r>
            <a:r>
              <a:rPr lang="en-US" dirty="0" smtClean="0"/>
              <a:t>t</a:t>
            </a:r>
            <a:endParaRPr lang="en" dirty="0"/>
          </a:p>
        </p:txBody>
      </p:sp>
      <p:sp>
        <p:nvSpPr>
          <p:cNvPr id="11" name="Shape 127"/>
          <p:cNvSpPr txBox="1">
            <a:spLocks/>
          </p:cNvSpPr>
          <p:nvPr/>
        </p:nvSpPr>
        <p:spPr>
          <a:xfrm>
            <a:off x="5121469" y="5085977"/>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si</a:t>
            </a:r>
            <a:r>
              <a:rPr lang="en-US" dirty="0" smtClean="0"/>
              <a:t>tt</a:t>
            </a:r>
            <a:r>
              <a:rPr lang="en-US" b="0" dirty="0" smtClean="0"/>
              <a:t>ing</a:t>
            </a:r>
          </a:p>
        </p:txBody>
      </p:sp>
      <p:sp>
        <p:nvSpPr>
          <p:cNvPr id="12" name="Shape 127"/>
          <p:cNvSpPr txBox="1">
            <a:spLocks/>
          </p:cNvSpPr>
          <p:nvPr/>
        </p:nvSpPr>
        <p:spPr>
          <a:xfrm>
            <a:off x="5121469" y="5675194"/>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bu</a:t>
            </a:r>
            <a:r>
              <a:rPr lang="en-US" dirty="0" smtClean="0"/>
              <a:t>tt</a:t>
            </a:r>
            <a:r>
              <a:rPr lang="en-US" b="0" dirty="0" smtClean="0"/>
              <a:t>er</a:t>
            </a:r>
            <a:endParaRPr lang="en" b="0" dirty="0"/>
          </a:p>
        </p:txBody>
      </p:sp>
      <p:sp>
        <p:nvSpPr>
          <p:cNvPr id="13" name="Shape 127"/>
          <p:cNvSpPr txBox="1">
            <a:spLocks/>
          </p:cNvSpPr>
          <p:nvPr/>
        </p:nvSpPr>
        <p:spPr>
          <a:xfrm>
            <a:off x="6723146" y="5088967"/>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moun</a:t>
            </a:r>
            <a:r>
              <a:rPr lang="en-US" dirty="0" smtClean="0"/>
              <a:t>t</a:t>
            </a:r>
            <a:r>
              <a:rPr lang="en-US" b="0" dirty="0" smtClean="0"/>
              <a:t>ain</a:t>
            </a:r>
          </a:p>
        </p:txBody>
      </p:sp>
      <p:sp>
        <p:nvSpPr>
          <p:cNvPr id="14" name="Shape 127"/>
          <p:cNvSpPr txBox="1">
            <a:spLocks/>
          </p:cNvSpPr>
          <p:nvPr/>
        </p:nvSpPr>
        <p:spPr>
          <a:xfrm>
            <a:off x="6723146" y="5678184"/>
            <a:ext cx="1701987"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New</a:t>
            </a:r>
            <a:r>
              <a:rPr lang="en-US" dirty="0" smtClean="0"/>
              <a:t>t</a:t>
            </a:r>
            <a:r>
              <a:rPr lang="en-US" b="0" dirty="0" smtClean="0"/>
              <a:t>on</a:t>
            </a:r>
            <a:endParaRPr lang="en" b="0" dirty="0"/>
          </a:p>
        </p:txBody>
      </p:sp>
    </p:spTree>
    <p:extLst>
      <p:ext uri="{BB962C8B-B14F-4D97-AF65-F5344CB8AC3E}">
        <p14:creationId xmlns:p14="http://schemas.microsoft.com/office/powerpoint/2010/main" val="32888780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57425" y="1583764"/>
            <a:ext cx="3375399" cy="568835"/>
          </a:xfrm>
          <a:prstGeom prst="rect">
            <a:avLst/>
          </a:prstGeom>
        </p:spPr>
        <p:txBody>
          <a:bodyPr lIns="91425" tIns="91425" rIns="91425" bIns="91425" anchor="b" anchorCtr="0">
            <a:noAutofit/>
          </a:bodyPr>
          <a:lstStyle/>
          <a:p>
            <a:pPr lvl="0">
              <a:spcBef>
                <a:spcPts val="0"/>
              </a:spcBef>
              <a:buNone/>
            </a:pPr>
            <a:r>
              <a:rPr lang="en-US" sz="4000" dirty="0" smtClean="0"/>
              <a:t>Morphology</a:t>
            </a:r>
            <a:endParaRPr lang="en" sz="4000" dirty="0"/>
          </a:p>
        </p:txBody>
      </p:sp>
      <p:sp>
        <p:nvSpPr>
          <p:cNvPr id="128" name="Shape 128"/>
          <p:cNvSpPr txBox="1">
            <a:spLocks noGrp="1"/>
          </p:cNvSpPr>
          <p:nvPr>
            <p:ph type="body" idx="1"/>
          </p:nvPr>
        </p:nvSpPr>
        <p:spPr>
          <a:xfrm>
            <a:off x="673586" y="2278854"/>
            <a:ext cx="6153300" cy="1689609"/>
          </a:xfrm>
          <a:prstGeom prst="rect">
            <a:avLst/>
          </a:prstGeom>
        </p:spPr>
        <p:txBody>
          <a:bodyPr lIns="91425" tIns="91425" rIns="91425" bIns="91425" anchor="t" anchorCtr="0">
            <a:noAutofit/>
          </a:bodyPr>
          <a:lstStyle/>
          <a:p>
            <a:pPr marL="457200" lvl="0" indent="-228600" rtl="0">
              <a:spcBef>
                <a:spcPts val="0"/>
              </a:spcBef>
            </a:pPr>
            <a:r>
              <a:rPr lang="en-US" dirty="0" smtClean="0"/>
              <a:t>All languages combine phonemes into morphemes, which are minimal bits of </a:t>
            </a:r>
            <a:r>
              <a:rPr lang="en-US" dirty="0" err="1" smtClean="0"/>
              <a:t>encodable</a:t>
            </a:r>
            <a:r>
              <a:rPr lang="en-US" dirty="0" smtClean="0"/>
              <a:t> information</a:t>
            </a:r>
          </a:p>
        </p:txBody>
      </p:sp>
      <p:sp>
        <p:nvSpPr>
          <p:cNvPr id="15" name="Shape 127"/>
          <p:cNvSpPr txBox="1">
            <a:spLocks/>
          </p:cNvSpPr>
          <p:nvPr/>
        </p:nvSpPr>
        <p:spPr>
          <a:xfrm>
            <a:off x="450850" y="3968463"/>
            <a:ext cx="3299386"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free morphemes</a:t>
            </a:r>
            <a:endParaRPr lang="en" b="0" dirty="0"/>
          </a:p>
        </p:txBody>
      </p:sp>
      <p:sp>
        <p:nvSpPr>
          <p:cNvPr id="16" name="Shape 127"/>
          <p:cNvSpPr txBox="1">
            <a:spLocks/>
          </p:cNvSpPr>
          <p:nvPr/>
        </p:nvSpPr>
        <p:spPr>
          <a:xfrm>
            <a:off x="1108864" y="5363882"/>
            <a:ext cx="1701987" cy="55995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lamp</a:t>
            </a:r>
          </a:p>
          <a:p>
            <a:r>
              <a:rPr lang="en-US" b="0" dirty="0" smtClean="0"/>
              <a:t>choose</a:t>
            </a:r>
          </a:p>
          <a:p>
            <a:r>
              <a:rPr lang="en-US" b="0" dirty="0" err="1" smtClean="0"/>
              <a:t>bupkis</a:t>
            </a:r>
            <a:endParaRPr lang="en" b="0" dirty="0"/>
          </a:p>
        </p:txBody>
      </p:sp>
      <p:sp>
        <p:nvSpPr>
          <p:cNvPr id="17" name="Shape 127"/>
          <p:cNvSpPr txBox="1">
            <a:spLocks/>
          </p:cNvSpPr>
          <p:nvPr/>
        </p:nvSpPr>
        <p:spPr>
          <a:xfrm>
            <a:off x="3322544" y="3968463"/>
            <a:ext cx="3299386" cy="568835"/>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dirty="0" smtClean="0"/>
              <a:t>bound morphemes</a:t>
            </a:r>
            <a:endParaRPr lang="en" b="0" dirty="0"/>
          </a:p>
        </p:txBody>
      </p:sp>
      <p:sp>
        <p:nvSpPr>
          <p:cNvPr id="18" name="Shape 127"/>
          <p:cNvSpPr txBox="1">
            <a:spLocks/>
          </p:cNvSpPr>
          <p:nvPr/>
        </p:nvSpPr>
        <p:spPr>
          <a:xfrm>
            <a:off x="4164357" y="5363882"/>
            <a:ext cx="1701987" cy="55995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un-</a:t>
            </a:r>
          </a:p>
          <a:p>
            <a:r>
              <a:rPr lang="en-US" b="0" dirty="0" smtClean="0"/>
              <a:t>out-</a:t>
            </a:r>
          </a:p>
          <a:p>
            <a:r>
              <a:rPr lang="en-US" b="0" dirty="0" smtClean="0"/>
              <a:t>-s</a:t>
            </a:r>
            <a:endParaRPr lang="en" b="0" dirty="0"/>
          </a:p>
        </p:txBody>
      </p:sp>
      <p:sp>
        <p:nvSpPr>
          <p:cNvPr id="8" name="Shape 127"/>
          <p:cNvSpPr txBox="1">
            <a:spLocks/>
          </p:cNvSpPr>
          <p:nvPr/>
        </p:nvSpPr>
        <p:spPr>
          <a:xfrm>
            <a:off x="7127648" y="5477294"/>
            <a:ext cx="1701987" cy="55995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b="0" dirty="0" smtClean="0"/>
              <a:t>-[s]</a:t>
            </a:r>
          </a:p>
          <a:p>
            <a:endParaRPr lang="en-US" b="0" dirty="0" smtClean="0"/>
          </a:p>
          <a:p>
            <a:r>
              <a:rPr lang="en-US" b="0" dirty="0" smtClean="0"/>
              <a:t>-[z]</a:t>
            </a:r>
          </a:p>
          <a:p>
            <a:endParaRPr lang="en-US" b="0" dirty="0" smtClean="0"/>
          </a:p>
          <a:p>
            <a:r>
              <a:rPr lang="en-US" b="0" dirty="0" smtClean="0"/>
              <a:t>-[∂z]</a:t>
            </a:r>
            <a:endParaRPr lang="en" b="0" dirty="0"/>
          </a:p>
        </p:txBody>
      </p:sp>
      <p:cxnSp>
        <p:nvCxnSpPr>
          <p:cNvPr id="3" name="Straight Arrow Connector 2"/>
          <p:cNvCxnSpPr/>
          <p:nvPr/>
        </p:nvCxnSpPr>
        <p:spPr>
          <a:xfrm flipV="1">
            <a:off x="4845610" y="4537298"/>
            <a:ext cx="2138752" cy="1061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4845610" y="5097021"/>
            <a:ext cx="2282038" cy="5013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endCxn id="8" idx="1"/>
          </p:cNvCxnSpPr>
          <p:nvPr/>
        </p:nvCxnSpPr>
        <p:spPr>
          <a:xfrm>
            <a:off x="4845610" y="5598367"/>
            <a:ext cx="2282038" cy="158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5682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57425" y="1583764"/>
            <a:ext cx="3375399" cy="568835"/>
          </a:xfrm>
          <a:prstGeom prst="rect">
            <a:avLst/>
          </a:prstGeom>
        </p:spPr>
        <p:txBody>
          <a:bodyPr lIns="91425" tIns="91425" rIns="91425" bIns="91425" anchor="b" anchorCtr="0">
            <a:noAutofit/>
          </a:bodyPr>
          <a:lstStyle/>
          <a:p>
            <a:pPr lvl="0">
              <a:spcBef>
                <a:spcPts val="0"/>
              </a:spcBef>
              <a:buNone/>
            </a:pPr>
            <a:r>
              <a:rPr lang="en-US" sz="4000" dirty="0" smtClean="0"/>
              <a:t>Syntax</a:t>
            </a:r>
            <a:endParaRPr lang="en" sz="4000" dirty="0"/>
          </a:p>
        </p:txBody>
      </p:sp>
      <p:sp>
        <p:nvSpPr>
          <p:cNvPr id="128" name="Shape 128"/>
          <p:cNvSpPr txBox="1">
            <a:spLocks noGrp="1"/>
          </p:cNvSpPr>
          <p:nvPr>
            <p:ph type="body" idx="1"/>
          </p:nvPr>
        </p:nvSpPr>
        <p:spPr>
          <a:xfrm>
            <a:off x="673586" y="2278854"/>
            <a:ext cx="6153300" cy="1689609"/>
          </a:xfrm>
          <a:prstGeom prst="rect">
            <a:avLst/>
          </a:prstGeom>
        </p:spPr>
        <p:txBody>
          <a:bodyPr lIns="91425" tIns="91425" rIns="91425" bIns="91425" anchor="t" anchorCtr="0">
            <a:noAutofit/>
          </a:bodyPr>
          <a:lstStyle/>
          <a:p>
            <a:pPr marL="457200" lvl="0" indent="-228600" rtl="0">
              <a:spcBef>
                <a:spcPts val="0"/>
              </a:spcBef>
            </a:pPr>
            <a:r>
              <a:rPr lang="en-US" dirty="0" smtClean="0"/>
              <a:t>How words are strung together to make meaningful phrases and sentences. Starting pretty simple, they get more complex QUICKLY.</a:t>
            </a:r>
            <a:endParaRPr lang="en-US" dirty="0"/>
          </a:p>
        </p:txBody>
      </p:sp>
      <p:pic>
        <p:nvPicPr>
          <p:cNvPr id="2" name="Picture 1" descr="Parse_tree_1.jpg"/>
          <p:cNvPicPr>
            <a:picLocks noChangeAspect="1"/>
          </p:cNvPicPr>
          <p:nvPr/>
        </p:nvPicPr>
        <p:blipFill rotWithShape="1">
          <a:blip r:embed="rId3">
            <a:extLst>
              <a:ext uri="{28A0092B-C50C-407E-A947-70E740481C1C}">
                <a14:useLocalDpi xmlns:a14="http://schemas.microsoft.com/office/drawing/2010/main" val="0"/>
              </a:ext>
            </a:extLst>
          </a:blip>
          <a:srcRect l="-17" t="59" r="55498" b="12707"/>
          <a:stretch/>
        </p:blipFill>
        <p:spPr>
          <a:xfrm>
            <a:off x="2767258" y="4171202"/>
            <a:ext cx="1911096" cy="1874520"/>
          </a:xfrm>
          <a:prstGeom prst="rect">
            <a:avLst/>
          </a:prstGeom>
        </p:spPr>
      </p:pic>
      <p:sp>
        <p:nvSpPr>
          <p:cNvPr id="10" name="Shape 127"/>
          <p:cNvSpPr txBox="1">
            <a:spLocks/>
          </p:cNvSpPr>
          <p:nvPr/>
        </p:nvSpPr>
        <p:spPr>
          <a:xfrm>
            <a:off x="2535825" y="6045722"/>
            <a:ext cx="2514265" cy="379993"/>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1600" b="0" dirty="0" err="1" smtClean="0"/>
              <a:t>Saanvi</a:t>
            </a:r>
            <a:r>
              <a:rPr lang="en-US" sz="1600" b="0" dirty="0" smtClean="0"/>
              <a:t> writes a    story.</a:t>
            </a:r>
          </a:p>
        </p:txBody>
      </p:sp>
      <p:sp>
        <p:nvSpPr>
          <p:cNvPr id="11" name="Shape 127"/>
          <p:cNvSpPr txBox="1">
            <a:spLocks/>
          </p:cNvSpPr>
          <p:nvPr/>
        </p:nvSpPr>
        <p:spPr>
          <a:xfrm>
            <a:off x="497351" y="4440518"/>
            <a:ext cx="1923120" cy="1416424"/>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3000" dirty="0" smtClean="0"/>
              <a:t>Pretty simple</a:t>
            </a:r>
            <a:r>
              <a:rPr lang="mr-IN" sz="3000" dirty="0" smtClean="0"/>
              <a:t>…</a:t>
            </a:r>
            <a:endParaRPr lang="en" sz="3000" dirty="0"/>
          </a:p>
        </p:txBody>
      </p:sp>
      <p:sp>
        <p:nvSpPr>
          <p:cNvPr id="12" name="Shape 127"/>
          <p:cNvSpPr txBox="1">
            <a:spLocks/>
          </p:cNvSpPr>
          <p:nvPr/>
        </p:nvSpPr>
        <p:spPr>
          <a:xfrm>
            <a:off x="5490692" y="3968463"/>
            <a:ext cx="1923120" cy="1416424"/>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3000" dirty="0" smtClean="0"/>
              <a:t>To very complex!</a:t>
            </a:r>
            <a:endParaRPr lang="en" sz="3000" dirty="0"/>
          </a:p>
        </p:txBody>
      </p:sp>
    </p:spTree>
    <p:extLst>
      <p:ext uri="{BB962C8B-B14F-4D97-AF65-F5344CB8AC3E}">
        <p14:creationId xmlns:p14="http://schemas.microsoft.com/office/powerpoint/2010/main" val="4248227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idx="4294967295"/>
          </p:nvPr>
        </p:nvSpPr>
        <p:spPr>
          <a:xfrm>
            <a:off x="1747800" y="-194230"/>
            <a:ext cx="5648399" cy="906768"/>
          </a:xfrm>
          <a:prstGeom prst="rect">
            <a:avLst/>
          </a:prstGeom>
        </p:spPr>
        <p:txBody>
          <a:bodyPr lIns="91425" tIns="91425" rIns="91425" bIns="91425" anchor="b" anchorCtr="0">
            <a:noAutofit/>
          </a:bodyPr>
          <a:lstStyle/>
          <a:p>
            <a:pPr lvl="0" algn="ctr" rtl="0">
              <a:spcBef>
                <a:spcPts val="0"/>
              </a:spcBef>
              <a:buNone/>
            </a:pPr>
            <a:r>
              <a:rPr lang="en-US" sz="4800" dirty="0" smtClean="0">
                <a:solidFill>
                  <a:srgbClr val="FFFFFF"/>
                </a:solidFill>
              </a:rPr>
              <a:t>Syntax!</a:t>
            </a:r>
            <a:endParaRPr lang="en" sz="4800" dirty="0">
              <a:solidFill>
                <a:srgbClr val="FFFFFF"/>
              </a:solidFill>
            </a:endParaRPr>
          </a:p>
        </p:txBody>
      </p:sp>
      <p:pic>
        <p:nvPicPr>
          <p:cNvPr id="2" name="Picture 1" descr="parse thick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942" y="712538"/>
            <a:ext cx="6693647" cy="4502148"/>
          </a:xfrm>
          <a:prstGeom prst="rect">
            <a:avLst/>
          </a:prstGeom>
        </p:spPr>
      </p:pic>
      <p:sp>
        <p:nvSpPr>
          <p:cNvPr id="4" name="TextBox 3"/>
          <p:cNvSpPr txBox="1"/>
          <p:nvPr/>
        </p:nvSpPr>
        <p:spPr>
          <a:xfrm>
            <a:off x="696981" y="5348950"/>
            <a:ext cx="7945580" cy="738664"/>
          </a:xfrm>
          <a:prstGeom prst="rect">
            <a:avLst/>
          </a:prstGeom>
          <a:noFill/>
        </p:spPr>
        <p:txBody>
          <a:bodyPr wrap="square" rtlCol="0">
            <a:spAutoFit/>
          </a:bodyPr>
          <a:lstStyle/>
          <a:p>
            <a:r>
              <a:rPr lang="en-US" dirty="0" smtClean="0"/>
              <a:t>People worried about having to pay a fine for not carrying health insurance coverage got more guidance this week with some new federal regulations. Hardly anyone will end up paying the tax when the health reform law takes full</a:t>
            </a:r>
            <a:r>
              <a:rPr lang="mr-IN" dirty="0" smtClean="0"/>
              <a:t>…</a:t>
            </a:r>
            <a:r>
              <a:rPr lang="en-US" dirty="0" smtClean="0"/>
              <a:t>. </a:t>
            </a:r>
            <a:endParaRPr lang="en-US" dirty="0"/>
          </a:p>
        </p:txBody>
      </p:sp>
      <p:sp>
        <p:nvSpPr>
          <p:cNvPr id="5" name="Rectangle 4"/>
          <p:cNvSpPr/>
          <p:nvPr/>
        </p:nvSpPr>
        <p:spPr>
          <a:xfrm>
            <a:off x="388472" y="6087614"/>
            <a:ext cx="8426822" cy="523220"/>
          </a:xfrm>
          <a:prstGeom prst="rect">
            <a:avLst/>
          </a:prstGeom>
        </p:spPr>
        <p:txBody>
          <a:bodyPr wrap="square">
            <a:spAutoFit/>
          </a:bodyPr>
          <a:lstStyle/>
          <a:p>
            <a:r>
              <a:rPr lang="en-US" dirty="0">
                <a:hlinkClick r:id="rId4"/>
              </a:rPr>
              <a:t>https://</a:t>
            </a:r>
            <a:r>
              <a:rPr lang="en-US" dirty="0" err="1">
                <a:hlinkClick r:id="rId4"/>
              </a:rPr>
              <a:t>commons.wikimedia.org</a:t>
            </a:r>
            <a:r>
              <a:rPr lang="en-US" dirty="0">
                <a:hlinkClick r:id="rId4"/>
              </a:rPr>
              <a:t>/wiki/File:Parse_thicket_constructed_from_parse_trees_for_sentences.jpg#filelinks</a:t>
            </a:r>
            <a:endParaRPr lang="en-US" dirty="0"/>
          </a:p>
        </p:txBody>
      </p:sp>
    </p:spTree>
    <p:extLst>
      <p:ext uri="{BB962C8B-B14F-4D97-AF65-F5344CB8AC3E}">
        <p14:creationId xmlns:p14="http://schemas.microsoft.com/office/powerpoint/2010/main" val="27901440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idx="4294967295"/>
          </p:nvPr>
        </p:nvSpPr>
        <p:spPr>
          <a:xfrm>
            <a:off x="1747800" y="359104"/>
            <a:ext cx="5648399" cy="906768"/>
          </a:xfrm>
          <a:prstGeom prst="rect">
            <a:avLst/>
          </a:prstGeom>
        </p:spPr>
        <p:txBody>
          <a:bodyPr lIns="91425" tIns="91425" rIns="91425" bIns="91425" anchor="b" anchorCtr="0">
            <a:noAutofit/>
          </a:bodyPr>
          <a:lstStyle/>
          <a:p>
            <a:pPr lvl="0" algn="ctr" rtl="0">
              <a:spcBef>
                <a:spcPts val="0"/>
              </a:spcBef>
              <a:buNone/>
            </a:pPr>
            <a:r>
              <a:rPr lang="en-US" sz="3400" dirty="0" smtClean="0">
                <a:solidFill>
                  <a:srgbClr val="FFFFFF"/>
                </a:solidFill>
              </a:rPr>
              <a:t>Imagine how complex this 4</a:t>
            </a:r>
            <a:r>
              <a:rPr lang="en-US" sz="3400" baseline="30000" dirty="0" smtClean="0">
                <a:solidFill>
                  <a:srgbClr val="FFFFFF"/>
                </a:solidFill>
              </a:rPr>
              <a:t>th</a:t>
            </a:r>
            <a:r>
              <a:rPr lang="en-US" sz="3400" dirty="0" smtClean="0">
                <a:solidFill>
                  <a:srgbClr val="FFFFFF"/>
                </a:solidFill>
              </a:rPr>
              <a:t> grader’s syntax is!</a:t>
            </a:r>
            <a:endParaRPr lang="en" sz="3400" dirty="0">
              <a:solidFill>
                <a:srgbClr val="FFFFFF"/>
              </a:solidFill>
            </a:endParaRPr>
          </a:p>
        </p:txBody>
      </p:sp>
      <p:sp>
        <p:nvSpPr>
          <p:cNvPr id="4" name="TextBox 3"/>
          <p:cNvSpPr txBox="1"/>
          <p:nvPr/>
        </p:nvSpPr>
        <p:spPr>
          <a:xfrm>
            <a:off x="696981" y="4242023"/>
            <a:ext cx="7945580" cy="2246769"/>
          </a:xfrm>
          <a:prstGeom prst="rect">
            <a:avLst/>
          </a:prstGeom>
          <a:noFill/>
        </p:spPr>
        <p:txBody>
          <a:bodyPr wrap="square" rtlCol="0">
            <a:spAutoFit/>
          </a:bodyPr>
          <a:lstStyle/>
          <a:p>
            <a:r>
              <a:rPr lang="en-US" sz="2000" dirty="0"/>
              <a:t>It has to be how do you say it a certain type of bear because where we live there's not like Antarctica or Alaska or like these type of caves so we have like brown bears or black bears. So in Antarctica I think in the North Pole there is a type of bear that's white but it's not really white it's just that the light reflects off the snow and into and onto the bear so it's the polar bear. I'm not so sure it lives in this cave or maybe it's just like sleeping or hibernating</a:t>
            </a:r>
          </a:p>
        </p:txBody>
      </p:sp>
      <p:sp>
        <p:nvSpPr>
          <p:cNvPr id="6" name="TextBox 5"/>
          <p:cNvSpPr txBox="1"/>
          <p:nvPr/>
        </p:nvSpPr>
        <p:spPr>
          <a:xfrm>
            <a:off x="328706" y="4840941"/>
            <a:ext cx="776941" cy="307777"/>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19866359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57425" y="1583764"/>
            <a:ext cx="3375399" cy="568835"/>
          </a:xfrm>
          <a:prstGeom prst="rect">
            <a:avLst/>
          </a:prstGeom>
        </p:spPr>
        <p:txBody>
          <a:bodyPr lIns="91425" tIns="91425" rIns="91425" bIns="91425" anchor="b" anchorCtr="0">
            <a:noAutofit/>
          </a:bodyPr>
          <a:lstStyle/>
          <a:p>
            <a:pPr lvl="0">
              <a:spcBef>
                <a:spcPts val="0"/>
              </a:spcBef>
              <a:buNone/>
            </a:pPr>
            <a:r>
              <a:rPr lang="en-US" sz="4000" dirty="0" smtClean="0"/>
              <a:t>Semantics</a:t>
            </a:r>
            <a:endParaRPr lang="en" sz="4000" dirty="0"/>
          </a:p>
        </p:txBody>
      </p:sp>
      <p:sp>
        <p:nvSpPr>
          <p:cNvPr id="128" name="Shape 128"/>
          <p:cNvSpPr txBox="1">
            <a:spLocks noGrp="1"/>
          </p:cNvSpPr>
          <p:nvPr>
            <p:ph type="body" idx="1"/>
          </p:nvPr>
        </p:nvSpPr>
        <p:spPr>
          <a:xfrm>
            <a:off x="673586" y="2278854"/>
            <a:ext cx="8186532" cy="1689609"/>
          </a:xfrm>
          <a:prstGeom prst="rect">
            <a:avLst/>
          </a:prstGeom>
        </p:spPr>
        <p:txBody>
          <a:bodyPr lIns="91425" tIns="91425" rIns="91425" bIns="91425" anchor="t" anchorCtr="0">
            <a:noAutofit/>
          </a:bodyPr>
          <a:lstStyle/>
          <a:p>
            <a:pPr marL="457200" lvl="0" indent="-228600" rtl="0">
              <a:spcBef>
                <a:spcPts val="0"/>
              </a:spcBef>
            </a:pPr>
            <a:r>
              <a:rPr lang="en-US" dirty="0" smtClean="0"/>
              <a:t>Language is not only a complex pattern but a complex pattern that provides reference and meaning to a set of conditions in the world</a:t>
            </a:r>
            <a:endParaRPr lang="en-US" dirty="0"/>
          </a:p>
        </p:txBody>
      </p:sp>
      <p:sp>
        <p:nvSpPr>
          <p:cNvPr id="12" name="Shape 127"/>
          <p:cNvSpPr txBox="1">
            <a:spLocks/>
          </p:cNvSpPr>
          <p:nvPr/>
        </p:nvSpPr>
        <p:spPr>
          <a:xfrm>
            <a:off x="459422" y="3465289"/>
            <a:ext cx="7011429" cy="87265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4000" dirty="0" smtClean="0"/>
              <a:t>dog</a:t>
            </a:r>
            <a:r>
              <a:rPr lang="en-US" sz="3000" dirty="0"/>
              <a:t> </a:t>
            </a:r>
            <a:r>
              <a:rPr lang="en-US" sz="3000" dirty="0" smtClean="0"/>
              <a:t> vs.	</a:t>
            </a:r>
            <a:r>
              <a:rPr lang="en-US" sz="4000" dirty="0" smtClean="0"/>
              <a:t>a dog</a:t>
            </a:r>
            <a:r>
              <a:rPr lang="en-US" sz="3000" dirty="0"/>
              <a:t> </a:t>
            </a:r>
            <a:r>
              <a:rPr lang="en-US" sz="3000" dirty="0" smtClean="0"/>
              <a:t>vs. </a:t>
            </a:r>
            <a:r>
              <a:rPr lang="en-US" sz="4000" dirty="0" smtClean="0"/>
              <a:t>the dog</a:t>
            </a:r>
            <a:endParaRPr lang="en" sz="4000" dirty="0"/>
          </a:p>
        </p:txBody>
      </p:sp>
      <p:sp>
        <p:nvSpPr>
          <p:cNvPr id="9" name="Shape 127"/>
          <p:cNvSpPr txBox="1">
            <a:spLocks/>
          </p:cNvSpPr>
          <p:nvPr/>
        </p:nvSpPr>
        <p:spPr>
          <a:xfrm>
            <a:off x="328707" y="4046205"/>
            <a:ext cx="8382000" cy="87265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2800" dirty="0" smtClean="0"/>
              <a:t>“</a:t>
            </a:r>
            <a:r>
              <a:rPr lang="en-US" sz="2800" dirty="0" err="1" smtClean="0"/>
              <a:t>Oof</a:t>
            </a:r>
            <a:r>
              <a:rPr lang="en-US" sz="2800" dirty="0" smtClean="0"/>
              <a:t>, my dogs are </a:t>
            </a:r>
            <a:r>
              <a:rPr lang="en-US" sz="2800" dirty="0" err="1" smtClean="0"/>
              <a:t>barkin</a:t>
            </a:r>
            <a:r>
              <a:rPr lang="en-US" sz="2800" dirty="0" smtClean="0"/>
              <a:t>’ today.”</a:t>
            </a:r>
            <a:endParaRPr lang="en" sz="2800" dirty="0"/>
          </a:p>
        </p:txBody>
      </p:sp>
      <p:sp>
        <p:nvSpPr>
          <p:cNvPr id="13" name="Shape 127"/>
          <p:cNvSpPr txBox="1">
            <a:spLocks/>
          </p:cNvSpPr>
          <p:nvPr/>
        </p:nvSpPr>
        <p:spPr>
          <a:xfrm>
            <a:off x="388472" y="4693439"/>
            <a:ext cx="8382000" cy="87265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2800" dirty="0" smtClean="0"/>
              <a:t>The detective dogged the criminal for a week.</a:t>
            </a:r>
            <a:endParaRPr lang="en" sz="2800" dirty="0"/>
          </a:p>
        </p:txBody>
      </p:sp>
      <p:sp>
        <p:nvSpPr>
          <p:cNvPr id="14" name="Shape 127"/>
          <p:cNvSpPr txBox="1">
            <a:spLocks/>
          </p:cNvSpPr>
          <p:nvPr/>
        </p:nvSpPr>
        <p:spPr>
          <a:xfrm>
            <a:off x="358590" y="5325262"/>
            <a:ext cx="8382000" cy="87265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2200" dirty="0" smtClean="0"/>
              <a:t>“As sick as a dog” “Dog days” “raining cats and dogs”</a:t>
            </a:r>
            <a:endParaRPr lang="en" sz="2200" dirty="0"/>
          </a:p>
        </p:txBody>
      </p:sp>
    </p:spTree>
    <p:extLst>
      <p:ext uri="{BB962C8B-B14F-4D97-AF65-F5344CB8AC3E}">
        <p14:creationId xmlns:p14="http://schemas.microsoft.com/office/powerpoint/2010/main" val="1303143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idx="4294967295"/>
          </p:nvPr>
        </p:nvSpPr>
        <p:spPr>
          <a:xfrm>
            <a:off x="448089" y="385118"/>
            <a:ext cx="4094169" cy="971700"/>
          </a:xfrm>
          <a:prstGeom prst="rect">
            <a:avLst/>
          </a:prstGeom>
        </p:spPr>
        <p:txBody>
          <a:bodyPr lIns="91425" tIns="91425" rIns="91425" bIns="91425" anchor="b" anchorCtr="0">
            <a:noAutofit/>
          </a:bodyPr>
          <a:lstStyle/>
          <a:p>
            <a:pPr lvl="0" algn="ctr">
              <a:spcBef>
                <a:spcPts val="0"/>
              </a:spcBef>
              <a:buNone/>
            </a:pPr>
            <a:r>
              <a:rPr lang="en-US" sz="3600" b="0" dirty="0" err="1" smtClean="0">
                <a:solidFill>
                  <a:srgbClr val="FFFFFF"/>
                </a:solidFill>
              </a:rPr>
              <a:t>Woah</a:t>
            </a:r>
            <a:r>
              <a:rPr lang="en-US" sz="3600" b="0" dirty="0" smtClean="0">
                <a:solidFill>
                  <a:srgbClr val="FFFFFF"/>
                </a:solidFill>
              </a:rPr>
              <a:t>! That’s a lot.</a:t>
            </a:r>
            <a:endParaRPr lang="en" sz="3600" b="0" dirty="0">
              <a:solidFill>
                <a:srgbClr val="FFFFFF"/>
              </a:solidFill>
            </a:endParaRPr>
          </a:p>
        </p:txBody>
      </p:sp>
      <p:sp>
        <p:nvSpPr>
          <p:cNvPr id="110" name="Shape 110"/>
          <p:cNvSpPr txBox="1">
            <a:spLocks noGrp="1"/>
          </p:cNvSpPr>
          <p:nvPr>
            <p:ph type="subTitle" idx="4294967295"/>
          </p:nvPr>
        </p:nvSpPr>
        <p:spPr>
          <a:xfrm>
            <a:off x="5199531" y="523604"/>
            <a:ext cx="3575581" cy="863096"/>
          </a:xfrm>
          <a:prstGeom prst="rect">
            <a:avLst/>
          </a:prstGeom>
        </p:spPr>
        <p:txBody>
          <a:bodyPr lIns="91425" tIns="91425" rIns="91425" bIns="91425" anchor="t" anchorCtr="0">
            <a:noAutofit/>
          </a:bodyPr>
          <a:lstStyle/>
          <a:p>
            <a:pPr lvl="0" algn="ctr">
              <a:spcBef>
                <a:spcPts val="0"/>
              </a:spcBef>
              <a:buNone/>
            </a:pPr>
            <a:r>
              <a:rPr lang="en-US" sz="4800" b="1" dirty="0" smtClean="0">
                <a:solidFill>
                  <a:srgbClr val="FFFFFF"/>
                </a:solidFill>
                <a:latin typeface="Roboto Slab"/>
                <a:ea typeface="Roboto Slab"/>
                <a:cs typeface="Roboto Slab"/>
                <a:sym typeface="Roboto Slab"/>
              </a:rPr>
              <a:t>Yet</a:t>
            </a:r>
            <a:r>
              <a:rPr lang="mr-IN" sz="4800" b="1" dirty="0" smtClean="0">
                <a:solidFill>
                  <a:srgbClr val="FFFFFF"/>
                </a:solidFill>
                <a:latin typeface="Roboto Slab"/>
                <a:ea typeface="Roboto Slab"/>
                <a:cs typeface="Roboto Slab"/>
                <a:sym typeface="Roboto Slab"/>
              </a:rPr>
              <a:t>…</a:t>
            </a:r>
            <a:endParaRPr lang="en" sz="4800" b="1" dirty="0">
              <a:solidFill>
                <a:srgbClr val="FFFFFF"/>
              </a:solidFill>
              <a:latin typeface="Roboto Slab"/>
              <a:ea typeface="Roboto Slab"/>
              <a:cs typeface="Roboto Slab"/>
              <a:sym typeface="Roboto Slab"/>
            </a:endParaRPr>
          </a:p>
        </p:txBody>
      </p:sp>
      <p:sp>
        <p:nvSpPr>
          <p:cNvPr id="111" name="Shape 111"/>
          <p:cNvSpPr txBox="1">
            <a:spLocks noGrp="1"/>
          </p:cNvSpPr>
          <p:nvPr>
            <p:ph type="body" idx="4294967295"/>
          </p:nvPr>
        </p:nvSpPr>
        <p:spPr>
          <a:xfrm>
            <a:off x="776941" y="1456139"/>
            <a:ext cx="7500471" cy="1499515"/>
          </a:xfrm>
          <a:prstGeom prst="rect">
            <a:avLst/>
          </a:prstGeom>
        </p:spPr>
        <p:txBody>
          <a:bodyPr lIns="91425" tIns="91425" rIns="91425" bIns="91425" anchor="t" anchorCtr="0">
            <a:noAutofit/>
          </a:bodyPr>
          <a:lstStyle/>
          <a:p>
            <a:pPr lvl="0" algn="ctr" rtl="0">
              <a:spcBef>
                <a:spcPts val="0"/>
              </a:spcBef>
              <a:buNone/>
            </a:pPr>
            <a:r>
              <a:rPr lang="en-US" sz="2400" dirty="0" smtClean="0">
                <a:solidFill>
                  <a:srgbClr val="FFFFFF"/>
                </a:solidFill>
              </a:rPr>
              <a:t>Native speaking children usually have developed complex, efficient usage of their first language by the age of 5. For example, my daughter Evelyn (now nearly 9) just after her 4</a:t>
            </a:r>
            <a:r>
              <a:rPr lang="en-US" sz="2400" baseline="30000" dirty="0" smtClean="0">
                <a:solidFill>
                  <a:srgbClr val="FFFFFF"/>
                </a:solidFill>
              </a:rPr>
              <a:t>th</a:t>
            </a:r>
            <a:r>
              <a:rPr lang="en-US" sz="2400" dirty="0" smtClean="0">
                <a:solidFill>
                  <a:srgbClr val="FFFFFF"/>
                </a:solidFill>
              </a:rPr>
              <a:t> birthday:</a:t>
            </a:r>
            <a:endParaRPr lang="en" sz="2400" dirty="0">
              <a:solidFill>
                <a:srgbClr val="FFFFFF"/>
              </a:solidFill>
            </a:endParaRPr>
          </a:p>
        </p:txBody>
      </p:sp>
    </p:spTree>
    <p:extLst>
      <p:ext uri="{BB962C8B-B14F-4D97-AF65-F5344CB8AC3E}">
        <p14:creationId xmlns:p14="http://schemas.microsoft.com/office/powerpoint/2010/main" val="1912039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p:bldP spid="1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257425" y="381124"/>
            <a:ext cx="6153300" cy="969300"/>
          </a:xfrm>
          <a:prstGeom prst="rect">
            <a:avLst/>
          </a:prstGeom>
        </p:spPr>
        <p:txBody>
          <a:bodyPr lIns="91425" tIns="91425" rIns="91425" bIns="91425" anchor="b" anchorCtr="0">
            <a:noAutofit/>
          </a:bodyPr>
          <a:lstStyle/>
          <a:p>
            <a:pPr lvl="0">
              <a:spcBef>
                <a:spcPts val="0"/>
              </a:spcBef>
              <a:buNone/>
            </a:pPr>
            <a:r>
              <a:rPr lang="en-US" sz="4400" dirty="0" smtClean="0"/>
              <a:t>Introductions!</a:t>
            </a:r>
            <a:endParaRPr lang="en" sz="4400" dirty="0"/>
          </a:p>
        </p:txBody>
      </p:sp>
      <p:sp>
        <p:nvSpPr>
          <p:cNvPr id="101" name="Shape 101"/>
          <p:cNvSpPr txBox="1"/>
          <p:nvPr/>
        </p:nvSpPr>
        <p:spPr>
          <a:xfrm>
            <a:off x="685068" y="2005631"/>
            <a:ext cx="8458931" cy="1569958"/>
          </a:xfrm>
          <a:prstGeom prst="rect">
            <a:avLst/>
          </a:prstGeom>
          <a:noFill/>
          <a:ln>
            <a:noFill/>
          </a:ln>
        </p:spPr>
        <p:txBody>
          <a:bodyPr lIns="91425" tIns="91425" rIns="91425" bIns="91425" anchor="t" anchorCtr="0">
            <a:noAutofit/>
          </a:bodyPr>
          <a:lstStyle/>
          <a:p>
            <a:pPr lvl="0" rtl="0">
              <a:spcBef>
                <a:spcPts val="600"/>
              </a:spcBef>
              <a:buNone/>
            </a:pPr>
            <a:r>
              <a:rPr lang="en-US" sz="2600" b="1" dirty="0" smtClean="0">
                <a:solidFill>
                  <a:srgbClr val="666666"/>
                </a:solidFill>
                <a:latin typeface="Roboto"/>
                <a:ea typeface="Roboto"/>
                <a:cs typeface="Roboto"/>
                <a:sym typeface="Roboto"/>
              </a:rPr>
              <a:t>Sandy Lord</a:t>
            </a:r>
          </a:p>
          <a:p>
            <a:pPr lvl="0" rtl="0">
              <a:spcBef>
                <a:spcPts val="600"/>
              </a:spcBef>
              <a:buNone/>
            </a:pPr>
            <a:r>
              <a:rPr lang="en-US" sz="2600" b="1" dirty="0" smtClean="0">
                <a:solidFill>
                  <a:srgbClr val="666666"/>
                </a:solidFill>
                <a:latin typeface="Roboto"/>
                <a:ea typeface="Roboto"/>
                <a:cs typeface="Roboto"/>
                <a:sym typeface="Roboto"/>
              </a:rPr>
              <a:t>MA Applied Linguistics, Boston University</a:t>
            </a:r>
          </a:p>
          <a:p>
            <a:pPr lvl="0" rtl="0">
              <a:spcBef>
                <a:spcPts val="600"/>
              </a:spcBef>
              <a:buNone/>
            </a:pPr>
            <a:r>
              <a:rPr lang="en-US" sz="2600" b="1" dirty="0" smtClean="0">
                <a:solidFill>
                  <a:srgbClr val="666666"/>
                </a:solidFill>
                <a:latin typeface="Roboto"/>
                <a:ea typeface="Roboto"/>
                <a:cs typeface="Roboto"/>
                <a:sym typeface="Roboto"/>
              </a:rPr>
              <a:t>Elementary ESL Teacher, Massachusetts Public Schools 2010-Present</a:t>
            </a:r>
            <a:r>
              <a:rPr lang="en-US" sz="2600" b="1" dirty="0">
                <a:solidFill>
                  <a:srgbClr val="666666"/>
                </a:solidFill>
                <a:latin typeface="Roboto"/>
                <a:ea typeface="Roboto"/>
                <a:cs typeface="Roboto"/>
                <a:sym typeface="Roboto"/>
              </a:rPr>
              <a:t> </a:t>
            </a:r>
            <a:r>
              <a:rPr lang="en-US" sz="2600" b="1" dirty="0" smtClean="0">
                <a:solidFill>
                  <a:srgbClr val="666666"/>
                </a:solidFill>
                <a:latin typeface="Roboto"/>
                <a:ea typeface="Roboto"/>
                <a:cs typeface="Roboto"/>
                <a:sym typeface="Roboto"/>
              </a:rPr>
              <a:t>(Burlington 2015-Present)</a:t>
            </a:r>
          </a:p>
        </p:txBody>
      </p:sp>
      <p:sp>
        <p:nvSpPr>
          <p:cNvPr id="8" name="Shape 100"/>
          <p:cNvSpPr txBox="1">
            <a:spLocks/>
          </p:cNvSpPr>
          <p:nvPr/>
        </p:nvSpPr>
        <p:spPr>
          <a:xfrm>
            <a:off x="306893" y="3732723"/>
            <a:ext cx="7053370" cy="9693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rtl="0">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rtl="0">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rtl="0">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rtl="0">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rtl="0">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rtl="0">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rtl="0">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rtl="0">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3600" dirty="0" smtClean="0"/>
              <a:t>Now you! </a:t>
            </a:r>
            <a:r>
              <a:rPr lang="en-US" sz="3600" dirty="0"/>
              <a:t>D</a:t>
            </a:r>
            <a:r>
              <a:rPr lang="en-US" sz="3600" dirty="0" smtClean="0"/>
              <a:t>o we have any</a:t>
            </a:r>
            <a:r>
              <a:rPr lang="mr-IN" sz="3600" dirty="0" smtClean="0"/>
              <a:t>…</a:t>
            </a:r>
            <a:endParaRPr lang="en" sz="3600" dirty="0"/>
          </a:p>
        </p:txBody>
      </p:sp>
      <p:sp>
        <p:nvSpPr>
          <p:cNvPr id="9" name="Shape 101"/>
          <p:cNvSpPr txBox="1"/>
          <p:nvPr/>
        </p:nvSpPr>
        <p:spPr>
          <a:xfrm>
            <a:off x="306893" y="4702023"/>
            <a:ext cx="3202546" cy="527671"/>
          </a:xfrm>
          <a:prstGeom prst="rect">
            <a:avLst/>
          </a:prstGeom>
          <a:noFill/>
          <a:ln>
            <a:noFill/>
          </a:ln>
        </p:spPr>
        <p:txBody>
          <a:bodyPr lIns="91425" tIns="91425" rIns="91425" bIns="91425" anchor="t" anchorCtr="0">
            <a:noAutofit/>
          </a:bodyPr>
          <a:lstStyle/>
          <a:p>
            <a:pPr lvl="0" rtl="0">
              <a:spcBef>
                <a:spcPts val="600"/>
              </a:spcBef>
              <a:buNone/>
            </a:pPr>
            <a:r>
              <a:rPr lang="en-US" sz="1800" b="1" dirty="0" smtClean="0">
                <a:solidFill>
                  <a:srgbClr val="666666"/>
                </a:solidFill>
                <a:latin typeface="Roboto"/>
                <a:ea typeface="Roboto"/>
                <a:cs typeface="Roboto"/>
                <a:sym typeface="Roboto"/>
              </a:rPr>
              <a:t>Elementary ESL Teachers?</a:t>
            </a:r>
            <a:endParaRPr lang="en" sz="1800" b="1" dirty="0">
              <a:solidFill>
                <a:srgbClr val="666666"/>
              </a:solidFill>
              <a:latin typeface="Roboto"/>
              <a:ea typeface="Roboto"/>
              <a:cs typeface="Roboto"/>
              <a:sym typeface="Roboto"/>
            </a:endParaRPr>
          </a:p>
        </p:txBody>
      </p:sp>
      <p:sp>
        <p:nvSpPr>
          <p:cNvPr id="10" name="Shape 101"/>
          <p:cNvSpPr txBox="1"/>
          <p:nvPr/>
        </p:nvSpPr>
        <p:spPr>
          <a:xfrm>
            <a:off x="309087" y="5231889"/>
            <a:ext cx="3664636" cy="527671"/>
          </a:xfrm>
          <a:prstGeom prst="rect">
            <a:avLst/>
          </a:prstGeom>
          <a:noFill/>
          <a:ln>
            <a:noFill/>
          </a:ln>
        </p:spPr>
        <p:txBody>
          <a:bodyPr lIns="91425" tIns="91425" rIns="91425" bIns="91425" anchor="t" anchorCtr="0">
            <a:noAutofit/>
          </a:bodyPr>
          <a:lstStyle/>
          <a:p>
            <a:pPr lvl="0" rtl="0">
              <a:spcBef>
                <a:spcPts val="600"/>
              </a:spcBef>
              <a:buNone/>
            </a:pPr>
            <a:r>
              <a:rPr lang="en-US" sz="1800" b="1" dirty="0" smtClean="0">
                <a:solidFill>
                  <a:srgbClr val="666666"/>
                </a:solidFill>
                <a:latin typeface="Roboto"/>
                <a:ea typeface="Roboto"/>
                <a:cs typeface="Roboto"/>
                <a:sym typeface="Roboto"/>
              </a:rPr>
              <a:t>Middle School ESL Teachers?</a:t>
            </a:r>
            <a:endParaRPr lang="en" sz="1800" b="1" dirty="0">
              <a:solidFill>
                <a:srgbClr val="666666"/>
              </a:solidFill>
              <a:latin typeface="Roboto"/>
              <a:ea typeface="Roboto"/>
              <a:cs typeface="Roboto"/>
              <a:sym typeface="Roboto"/>
            </a:endParaRPr>
          </a:p>
        </p:txBody>
      </p:sp>
      <p:sp>
        <p:nvSpPr>
          <p:cNvPr id="11" name="Shape 101"/>
          <p:cNvSpPr txBox="1"/>
          <p:nvPr/>
        </p:nvSpPr>
        <p:spPr>
          <a:xfrm>
            <a:off x="295434" y="5775410"/>
            <a:ext cx="3664636" cy="527671"/>
          </a:xfrm>
          <a:prstGeom prst="rect">
            <a:avLst/>
          </a:prstGeom>
          <a:noFill/>
          <a:ln>
            <a:noFill/>
          </a:ln>
        </p:spPr>
        <p:txBody>
          <a:bodyPr lIns="91425" tIns="91425" rIns="91425" bIns="91425" anchor="t" anchorCtr="0">
            <a:noAutofit/>
          </a:bodyPr>
          <a:lstStyle/>
          <a:p>
            <a:pPr lvl="0" rtl="0">
              <a:spcBef>
                <a:spcPts val="600"/>
              </a:spcBef>
              <a:buNone/>
            </a:pPr>
            <a:r>
              <a:rPr lang="en-US" sz="1800" b="1" dirty="0" smtClean="0">
                <a:solidFill>
                  <a:srgbClr val="666666"/>
                </a:solidFill>
                <a:latin typeface="Roboto"/>
                <a:ea typeface="Roboto"/>
                <a:cs typeface="Roboto"/>
                <a:sym typeface="Roboto"/>
              </a:rPr>
              <a:t>High School ESL Teachers?</a:t>
            </a:r>
            <a:endParaRPr lang="en" sz="1800" b="1" dirty="0">
              <a:solidFill>
                <a:srgbClr val="666666"/>
              </a:solidFill>
              <a:latin typeface="Roboto"/>
              <a:ea typeface="Roboto"/>
              <a:cs typeface="Roboto"/>
              <a:sym typeface="Roboto"/>
            </a:endParaRPr>
          </a:p>
        </p:txBody>
      </p:sp>
      <p:sp>
        <p:nvSpPr>
          <p:cNvPr id="12" name="Shape 101"/>
          <p:cNvSpPr txBox="1"/>
          <p:nvPr/>
        </p:nvSpPr>
        <p:spPr>
          <a:xfrm>
            <a:off x="3980201" y="4697621"/>
            <a:ext cx="3202546" cy="527671"/>
          </a:xfrm>
          <a:prstGeom prst="rect">
            <a:avLst/>
          </a:prstGeom>
          <a:noFill/>
          <a:ln>
            <a:noFill/>
          </a:ln>
        </p:spPr>
        <p:txBody>
          <a:bodyPr lIns="91425" tIns="91425" rIns="91425" bIns="91425" anchor="t" anchorCtr="0">
            <a:noAutofit/>
          </a:bodyPr>
          <a:lstStyle/>
          <a:p>
            <a:pPr lvl="0" rtl="0">
              <a:spcBef>
                <a:spcPts val="600"/>
              </a:spcBef>
              <a:buNone/>
            </a:pPr>
            <a:r>
              <a:rPr lang="en-US" sz="1800" b="1" dirty="0" smtClean="0">
                <a:solidFill>
                  <a:srgbClr val="666666"/>
                </a:solidFill>
                <a:latin typeface="Roboto"/>
                <a:ea typeface="Roboto"/>
                <a:cs typeface="Roboto"/>
                <a:sym typeface="Roboto"/>
              </a:rPr>
              <a:t>Principals?</a:t>
            </a:r>
            <a:endParaRPr lang="en" sz="1800" b="1" dirty="0">
              <a:solidFill>
                <a:srgbClr val="666666"/>
              </a:solidFill>
              <a:latin typeface="Roboto"/>
              <a:ea typeface="Roboto"/>
              <a:cs typeface="Roboto"/>
              <a:sym typeface="Roboto"/>
            </a:endParaRPr>
          </a:p>
        </p:txBody>
      </p:sp>
      <p:sp>
        <p:nvSpPr>
          <p:cNvPr id="13" name="Shape 101"/>
          <p:cNvSpPr txBox="1"/>
          <p:nvPr/>
        </p:nvSpPr>
        <p:spPr>
          <a:xfrm>
            <a:off x="3966546" y="5220429"/>
            <a:ext cx="3202546" cy="527671"/>
          </a:xfrm>
          <a:prstGeom prst="rect">
            <a:avLst/>
          </a:prstGeom>
          <a:noFill/>
          <a:ln>
            <a:noFill/>
          </a:ln>
        </p:spPr>
        <p:txBody>
          <a:bodyPr lIns="91425" tIns="91425" rIns="91425" bIns="91425" anchor="t" anchorCtr="0">
            <a:noAutofit/>
          </a:bodyPr>
          <a:lstStyle/>
          <a:p>
            <a:pPr lvl="0" rtl="0">
              <a:spcBef>
                <a:spcPts val="600"/>
              </a:spcBef>
              <a:buNone/>
            </a:pPr>
            <a:r>
              <a:rPr lang="en-US" sz="1800" b="1" dirty="0" smtClean="0">
                <a:solidFill>
                  <a:srgbClr val="666666"/>
                </a:solidFill>
                <a:latin typeface="Roboto"/>
                <a:ea typeface="Roboto"/>
                <a:cs typeface="Roboto"/>
                <a:sym typeface="Roboto"/>
              </a:rPr>
              <a:t>ESL Department Heads?</a:t>
            </a:r>
            <a:endParaRPr lang="en" sz="1800" b="1" dirty="0">
              <a:solidFill>
                <a:srgbClr val="666666"/>
              </a:solidFill>
              <a:latin typeface="Roboto"/>
              <a:ea typeface="Roboto"/>
              <a:cs typeface="Roboto"/>
              <a:sym typeface="Roboto"/>
            </a:endParaRPr>
          </a:p>
        </p:txBody>
      </p:sp>
      <p:sp>
        <p:nvSpPr>
          <p:cNvPr id="14" name="Shape 101"/>
          <p:cNvSpPr txBox="1"/>
          <p:nvPr/>
        </p:nvSpPr>
        <p:spPr>
          <a:xfrm>
            <a:off x="3980201" y="5759093"/>
            <a:ext cx="4430524" cy="527671"/>
          </a:xfrm>
          <a:prstGeom prst="rect">
            <a:avLst/>
          </a:prstGeom>
          <a:noFill/>
          <a:ln>
            <a:noFill/>
          </a:ln>
        </p:spPr>
        <p:txBody>
          <a:bodyPr lIns="91425" tIns="91425" rIns="91425" bIns="91425" anchor="t" anchorCtr="0">
            <a:noAutofit/>
          </a:bodyPr>
          <a:lstStyle/>
          <a:p>
            <a:pPr lvl="0" rtl="0">
              <a:spcBef>
                <a:spcPts val="600"/>
              </a:spcBef>
              <a:buNone/>
            </a:pPr>
            <a:r>
              <a:rPr lang="en-US" sz="1800" b="1" dirty="0" smtClean="0">
                <a:solidFill>
                  <a:srgbClr val="666666"/>
                </a:solidFill>
                <a:latin typeface="Roboto"/>
                <a:ea typeface="Roboto"/>
                <a:cs typeface="Roboto"/>
                <a:sym typeface="Roboto"/>
              </a:rPr>
              <a:t>Other Teachers or Administrators?</a:t>
            </a:r>
            <a:endParaRPr lang="en" sz="1800" b="1" dirty="0">
              <a:solidFill>
                <a:srgbClr val="666666"/>
              </a:solidFill>
              <a:latin typeface="Roboto"/>
              <a:ea typeface="Roboto"/>
              <a:cs typeface="Roboto"/>
              <a:sym typeface="Roboto"/>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Shape 109"/>
          <p:cNvSpPr txBox="1">
            <a:spLocks/>
          </p:cNvSpPr>
          <p:nvPr/>
        </p:nvSpPr>
        <p:spPr>
          <a:xfrm>
            <a:off x="448089" y="2017069"/>
            <a:ext cx="8426970" cy="180788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r>
              <a:rPr lang="en-US" sz="4000" b="0" dirty="0" smtClean="0">
                <a:solidFill>
                  <a:srgbClr val="FFFFFF"/>
                </a:solidFill>
              </a:rPr>
              <a:t>This ability </a:t>
            </a:r>
            <a:r>
              <a:rPr lang="mr-IN" sz="4000" b="0" dirty="0" smtClean="0">
                <a:solidFill>
                  <a:srgbClr val="FFFFFF"/>
                </a:solidFill>
              </a:rPr>
              <a:t>–</a:t>
            </a:r>
            <a:r>
              <a:rPr lang="en-US" sz="4000" b="0" dirty="0" smtClean="0">
                <a:solidFill>
                  <a:srgbClr val="FFFFFF"/>
                </a:solidFill>
              </a:rPr>
              <a:t> strong, fluent usage </a:t>
            </a:r>
            <a:r>
              <a:rPr lang="mr-IN" sz="4000" b="0" dirty="0" smtClean="0">
                <a:solidFill>
                  <a:srgbClr val="FFFFFF"/>
                </a:solidFill>
              </a:rPr>
              <a:t>–</a:t>
            </a:r>
            <a:r>
              <a:rPr lang="en-US" sz="4000" b="0" dirty="0" smtClean="0">
                <a:solidFill>
                  <a:srgbClr val="FFFFFF"/>
                </a:solidFill>
              </a:rPr>
              <a:t> is used as the primary means of instruction in school</a:t>
            </a:r>
            <a:r>
              <a:rPr lang="mr-IN" sz="4000" b="0" dirty="0" smtClean="0">
                <a:solidFill>
                  <a:srgbClr val="FFFFFF"/>
                </a:solidFill>
              </a:rPr>
              <a:t>…</a:t>
            </a:r>
            <a:endParaRPr lang="en-US" sz="4000" b="0" dirty="0" smtClean="0">
              <a:solidFill>
                <a:srgbClr val="FFFFFF"/>
              </a:solidFill>
            </a:endParaRPr>
          </a:p>
        </p:txBody>
      </p:sp>
      <p:sp>
        <p:nvSpPr>
          <p:cNvPr id="7" name="Shape 109"/>
          <p:cNvSpPr txBox="1">
            <a:spLocks/>
          </p:cNvSpPr>
          <p:nvPr/>
        </p:nvSpPr>
        <p:spPr>
          <a:xfrm>
            <a:off x="328773" y="4335940"/>
            <a:ext cx="8426970" cy="1807882"/>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pPr algn="ctr"/>
            <a:r>
              <a:rPr lang="en-US" sz="4000" dirty="0" smtClean="0">
                <a:solidFill>
                  <a:srgbClr val="FFFFFF"/>
                </a:solidFill>
              </a:rPr>
              <a:t>From the first, nervous day of </a:t>
            </a:r>
            <a:r>
              <a:rPr lang="en-US" sz="4000" dirty="0">
                <a:solidFill>
                  <a:srgbClr val="FFFFFF"/>
                </a:solidFill>
              </a:rPr>
              <a:t>k</a:t>
            </a:r>
            <a:r>
              <a:rPr lang="en-US" sz="4000" dirty="0" smtClean="0">
                <a:solidFill>
                  <a:srgbClr val="FFFFFF"/>
                </a:solidFill>
              </a:rPr>
              <a:t>indergarten to the sturdy steps across the stage 13 years later</a:t>
            </a:r>
            <a:endParaRPr lang="en" sz="4000" dirty="0">
              <a:solidFill>
                <a:srgbClr val="FFFFFF"/>
              </a:solidFill>
            </a:endParaRPr>
          </a:p>
        </p:txBody>
      </p:sp>
    </p:spTree>
    <p:extLst>
      <p:ext uri="{BB962C8B-B14F-4D97-AF65-F5344CB8AC3E}">
        <p14:creationId xmlns:p14="http://schemas.microsoft.com/office/powerpoint/2010/main" val="2550277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5" name="Shape 127"/>
          <p:cNvSpPr txBox="1">
            <a:spLocks/>
          </p:cNvSpPr>
          <p:nvPr/>
        </p:nvSpPr>
        <p:spPr>
          <a:xfrm>
            <a:off x="787945" y="373533"/>
            <a:ext cx="7808471" cy="1688353"/>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800" dirty="0" smtClean="0"/>
              <a:t>Multiple Reasons for Lower Fluency Levels</a:t>
            </a:r>
            <a:endParaRPr lang="en" sz="4800" dirty="0"/>
          </a:p>
        </p:txBody>
      </p:sp>
      <p:sp>
        <p:nvSpPr>
          <p:cNvPr id="2" name="TextBox 1"/>
          <p:cNvSpPr txBox="1"/>
          <p:nvPr/>
        </p:nvSpPr>
        <p:spPr>
          <a:xfrm>
            <a:off x="657414" y="2450362"/>
            <a:ext cx="1598703" cy="1323439"/>
          </a:xfrm>
          <a:prstGeom prst="rect">
            <a:avLst/>
          </a:prstGeom>
          <a:noFill/>
        </p:spPr>
        <p:txBody>
          <a:bodyPr wrap="square" rtlCol="0">
            <a:spAutoFit/>
          </a:bodyPr>
          <a:lstStyle/>
          <a:p>
            <a:r>
              <a:rPr lang="en-US" sz="4000" dirty="0" smtClean="0"/>
              <a:t>Lower  SES</a:t>
            </a:r>
            <a:endParaRPr lang="en-US" sz="4000" dirty="0"/>
          </a:p>
        </p:txBody>
      </p:sp>
      <p:sp>
        <p:nvSpPr>
          <p:cNvPr id="7" name="TextBox 6"/>
          <p:cNvSpPr txBox="1"/>
          <p:nvPr/>
        </p:nvSpPr>
        <p:spPr>
          <a:xfrm>
            <a:off x="2644588" y="2450362"/>
            <a:ext cx="3369778" cy="1938992"/>
          </a:xfrm>
          <a:prstGeom prst="rect">
            <a:avLst/>
          </a:prstGeom>
          <a:noFill/>
        </p:spPr>
        <p:txBody>
          <a:bodyPr wrap="square" rtlCol="0">
            <a:spAutoFit/>
          </a:bodyPr>
          <a:lstStyle/>
          <a:p>
            <a:r>
              <a:rPr lang="en-US" sz="4000" dirty="0" smtClean="0"/>
              <a:t>Limited Access to Education</a:t>
            </a:r>
            <a:endParaRPr lang="en-US" sz="4000" dirty="0"/>
          </a:p>
        </p:txBody>
      </p:sp>
      <p:sp>
        <p:nvSpPr>
          <p:cNvPr id="8" name="TextBox 7"/>
          <p:cNvSpPr txBox="1"/>
          <p:nvPr/>
        </p:nvSpPr>
        <p:spPr>
          <a:xfrm>
            <a:off x="5666785" y="2450362"/>
            <a:ext cx="3081820" cy="1938992"/>
          </a:xfrm>
          <a:prstGeom prst="rect">
            <a:avLst/>
          </a:prstGeom>
          <a:noFill/>
        </p:spPr>
        <p:txBody>
          <a:bodyPr wrap="square" rtlCol="0">
            <a:spAutoFit/>
          </a:bodyPr>
          <a:lstStyle/>
          <a:p>
            <a:r>
              <a:rPr lang="en-US" sz="4000" dirty="0" smtClean="0"/>
              <a:t>Primary language not English</a:t>
            </a:r>
            <a:endParaRPr lang="en-US" sz="4000" dirty="0"/>
          </a:p>
        </p:txBody>
      </p:sp>
      <p:sp>
        <p:nvSpPr>
          <p:cNvPr id="3" name="Rounded Rectangle 2"/>
          <p:cNvSpPr/>
          <p:nvPr/>
        </p:nvSpPr>
        <p:spPr>
          <a:xfrm>
            <a:off x="657414" y="4646706"/>
            <a:ext cx="7799292" cy="1822823"/>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Our students are those whose primary language is not English, but who often also come from lower income households with limited access to educational activities</a:t>
            </a:r>
            <a:endParaRPr lang="en-US" sz="2800" dirty="0"/>
          </a:p>
        </p:txBody>
      </p:sp>
    </p:spTree>
    <p:extLst>
      <p:ext uri="{BB962C8B-B14F-4D97-AF65-F5344CB8AC3E}">
        <p14:creationId xmlns:p14="http://schemas.microsoft.com/office/powerpoint/2010/main" val="1867813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792113" y="248305"/>
            <a:ext cx="4526429" cy="1876429"/>
          </a:xfrm>
          <a:prstGeom prst="rect">
            <a:avLst/>
          </a:prstGeom>
        </p:spPr>
        <p:txBody>
          <a:bodyPr lIns="91425" tIns="91425" rIns="91425" bIns="91425" anchor="b" anchorCtr="0">
            <a:noAutofit/>
          </a:bodyPr>
          <a:lstStyle/>
          <a:p>
            <a:pPr lvl="0">
              <a:spcBef>
                <a:spcPts val="0"/>
              </a:spcBef>
              <a:buNone/>
            </a:pPr>
            <a:r>
              <a:rPr lang="en-US" sz="3600" dirty="0" smtClean="0"/>
              <a:t>How can we ensure equitable access to education for L1?</a:t>
            </a:r>
            <a:endParaRPr lang="en" sz="3600" dirty="0"/>
          </a:p>
        </p:txBody>
      </p:sp>
      <p:sp>
        <p:nvSpPr>
          <p:cNvPr id="8" name="TextBox 7"/>
          <p:cNvSpPr txBox="1"/>
          <p:nvPr/>
        </p:nvSpPr>
        <p:spPr>
          <a:xfrm>
            <a:off x="2792113" y="2124734"/>
            <a:ext cx="5005292" cy="1323439"/>
          </a:xfrm>
          <a:prstGeom prst="rect">
            <a:avLst/>
          </a:prstGeom>
          <a:noFill/>
        </p:spPr>
        <p:txBody>
          <a:bodyPr wrap="square" rtlCol="0">
            <a:spAutoFit/>
          </a:bodyPr>
          <a:lstStyle/>
          <a:p>
            <a:r>
              <a:rPr lang="en-US" sz="4000" dirty="0" smtClean="0"/>
              <a:t>The field has 2 main observations</a:t>
            </a:r>
            <a:endParaRPr lang="en-US" sz="4000" dirty="0"/>
          </a:p>
        </p:txBody>
      </p:sp>
      <p:sp>
        <p:nvSpPr>
          <p:cNvPr id="4" name="TextBox 3"/>
          <p:cNvSpPr txBox="1"/>
          <p:nvPr/>
        </p:nvSpPr>
        <p:spPr>
          <a:xfrm>
            <a:off x="250635" y="4261463"/>
            <a:ext cx="4312941" cy="1569660"/>
          </a:xfrm>
          <a:prstGeom prst="rect">
            <a:avLst/>
          </a:prstGeom>
          <a:noFill/>
        </p:spPr>
        <p:txBody>
          <a:bodyPr wrap="square" rtlCol="0">
            <a:spAutoFit/>
          </a:bodyPr>
          <a:lstStyle/>
          <a:p>
            <a:r>
              <a:rPr lang="en-US" sz="3200" dirty="0" smtClean="0"/>
              <a:t>1. Oral language is foundational to access all curricula</a:t>
            </a:r>
            <a:endParaRPr lang="en-US" sz="3200" dirty="0"/>
          </a:p>
        </p:txBody>
      </p:sp>
      <p:sp>
        <p:nvSpPr>
          <p:cNvPr id="5" name="TextBox 4"/>
          <p:cNvSpPr txBox="1"/>
          <p:nvPr/>
        </p:nvSpPr>
        <p:spPr>
          <a:xfrm>
            <a:off x="4730665" y="4256263"/>
            <a:ext cx="4275485" cy="1569660"/>
          </a:xfrm>
          <a:prstGeom prst="rect">
            <a:avLst/>
          </a:prstGeom>
          <a:noFill/>
        </p:spPr>
        <p:txBody>
          <a:bodyPr wrap="square" rtlCol="0">
            <a:spAutoFit/>
          </a:bodyPr>
          <a:lstStyle/>
          <a:p>
            <a:r>
              <a:rPr lang="en-US" sz="3200" dirty="0" smtClean="0"/>
              <a:t>2. Continued L1 development is critical to L2 development</a:t>
            </a:r>
            <a:endParaRPr lang="en-US" sz="3200" dirty="0"/>
          </a:p>
        </p:txBody>
      </p:sp>
    </p:spTree>
    <p:extLst>
      <p:ext uri="{BB962C8B-B14F-4D97-AF65-F5344CB8AC3E}">
        <p14:creationId xmlns:p14="http://schemas.microsoft.com/office/powerpoint/2010/main" val="1685117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Oral Language </a:t>
            </a:r>
            <a:r>
              <a:rPr lang="en-US" sz="6000" dirty="0"/>
              <a:t>D</a:t>
            </a:r>
            <a:r>
              <a:rPr lang="en-US" sz="6000" dirty="0" smtClean="0"/>
              <a:t>evelopment Recommendations</a:t>
            </a:r>
            <a:endParaRPr lang="en-US" sz="60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329915" y="2882400"/>
            <a:ext cx="6484170" cy="1093199"/>
          </a:xfrm>
          <a:prstGeom prst="rect">
            <a:avLst/>
          </a:prstGeom>
        </p:spPr>
        <p:txBody>
          <a:bodyPr lIns="91425" tIns="91425" rIns="91425" bIns="91425" anchor="t" anchorCtr="0">
            <a:noAutofit/>
          </a:bodyPr>
          <a:lstStyle/>
          <a:p>
            <a:pPr lvl="0">
              <a:spcBef>
                <a:spcPts val="0"/>
              </a:spcBef>
              <a:buNone/>
            </a:pPr>
            <a:r>
              <a:rPr lang="en-US" dirty="0" smtClean="0"/>
              <a:t>Opportunities for practice (output and interaction) are necessary to get feedback and automatize language.</a:t>
            </a:r>
          </a:p>
          <a:p>
            <a:pPr lvl="0">
              <a:spcBef>
                <a:spcPts val="0"/>
              </a:spcBef>
              <a:buNone/>
            </a:pPr>
            <a:r>
              <a:rPr lang="en-US" sz="2000" dirty="0" smtClean="0"/>
              <a:t>(Swain, 1985; Long, 1996; </a:t>
            </a:r>
            <a:r>
              <a:rPr lang="en-US" sz="2000" dirty="0" err="1" smtClean="0"/>
              <a:t>Gass</a:t>
            </a:r>
            <a:r>
              <a:rPr lang="en-US" sz="2000" dirty="0" smtClean="0"/>
              <a:t>, 1997)</a:t>
            </a:r>
          </a:p>
          <a:p>
            <a:pPr lvl="0">
              <a:spcBef>
                <a:spcPts val="0"/>
              </a:spcBef>
              <a:buNone/>
            </a:pPr>
            <a:r>
              <a:rPr lang="en-US" sz="2000" dirty="0" smtClean="0"/>
              <a:t>(WIDA, 2014)</a:t>
            </a:r>
            <a:endParaRPr lang="en" sz="2000" dirty="0"/>
          </a:p>
        </p:txBody>
      </p:sp>
      <p:sp>
        <p:nvSpPr>
          <p:cNvPr id="3" name="Rounded Rectangle 2"/>
          <p:cNvSpPr/>
          <p:nvPr/>
        </p:nvSpPr>
        <p:spPr>
          <a:xfrm>
            <a:off x="944726" y="5507082"/>
            <a:ext cx="7327110" cy="83433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Oral Language </a:t>
            </a:r>
            <a:r>
              <a:rPr lang="en-US" sz="3000" dirty="0"/>
              <a:t>D</a:t>
            </a:r>
            <a:r>
              <a:rPr lang="en-US" sz="3000" dirty="0" smtClean="0"/>
              <a:t>evelopment </a:t>
            </a:r>
            <a:r>
              <a:rPr lang="en-US" sz="3000" dirty="0"/>
              <a:t>R</a:t>
            </a:r>
            <a:r>
              <a:rPr lang="en-US" sz="3000" dirty="0" smtClean="0"/>
              <a:t>esearch</a:t>
            </a:r>
            <a:endParaRPr lang="en-US" sz="3000" dirty="0"/>
          </a:p>
        </p:txBody>
      </p:sp>
    </p:spTree>
    <p:extLst>
      <p:ext uri="{BB962C8B-B14F-4D97-AF65-F5344CB8AC3E}">
        <p14:creationId xmlns:p14="http://schemas.microsoft.com/office/powerpoint/2010/main" val="14565378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005707" y="2882400"/>
            <a:ext cx="7132587" cy="1093199"/>
          </a:xfrm>
          <a:prstGeom prst="rect">
            <a:avLst/>
          </a:prstGeom>
        </p:spPr>
        <p:txBody>
          <a:bodyPr lIns="91425" tIns="91425" rIns="91425" bIns="91425" anchor="t" anchorCtr="0">
            <a:noAutofit/>
          </a:bodyPr>
          <a:lstStyle/>
          <a:p>
            <a:pPr lvl="0">
              <a:spcBef>
                <a:spcPts val="0"/>
              </a:spcBef>
              <a:buNone/>
            </a:pPr>
            <a:r>
              <a:rPr lang="en-US" dirty="0" smtClean="0"/>
              <a:t>ELs who have had ample opportunity for oral rehearsal and interaction with native speakers in multiple contexts are far more equipped to reach higher levels of written discourse than ELs who have had fewer opportunities to do so.</a:t>
            </a:r>
          </a:p>
          <a:p>
            <a:pPr lvl="0">
              <a:spcBef>
                <a:spcPts val="0"/>
              </a:spcBef>
              <a:buNone/>
            </a:pPr>
            <a:r>
              <a:rPr lang="en-US" sz="2000" dirty="0" smtClean="0"/>
              <a:t>(Williams &amp; Roberts, 2011)</a:t>
            </a:r>
            <a:endParaRPr lang="en" sz="2000" dirty="0"/>
          </a:p>
        </p:txBody>
      </p:sp>
      <p:sp>
        <p:nvSpPr>
          <p:cNvPr id="3" name="Rounded Rectangle 2"/>
          <p:cNvSpPr/>
          <p:nvPr/>
        </p:nvSpPr>
        <p:spPr>
          <a:xfrm>
            <a:off x="944726" y="6107255"/>
            <a:ext cx="7327110" cy="569865"/>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Oral Language </a:t>
            </a:r>
            <a:r>
              <a:rPr lang="en-US" sz="3000" dirty="0"/>
              <a:t>D</a:t>
            </a:r>
            <a:r>
              <a:rPr lang="en-US" sz="3000" dirty="0" smtClean="0"/>
              <a:t>evelopment </a:t>
            </a:r>
            <a:r>
              <a:rPr lang="en-US" sz="3000" dirty="0"/>
              <a:t>R</a:t>
            </a:r>
            <a:r>
              <a:rPr lang="en-US" sz="3000" dirty="0" smtClean="0"/>
              <a:t>esearch</a:t>
            </a:r>
            <a:endParaRPr lang="en-US" sz="3000" dirty="0"/>
          </a:p>
        </p:txBody>
      </p:sp>
    </p:spTree>
    <p:extLst>
      <p:ext uri="{BB962C8B-B14F-4D97-AF65-F5344CB8AC3E}">
        <p14:creationId xmlns:p14="http://schemas.microsoft.com/office/powerpoint/2010/main" val="42393263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005707" y="2882400"/>
            <a:ext cx="7132587" cy="1093199"/>
          </a:xfrm>
          <a:prstGeom prst="rect">
            <a:avLst/>
          </a:prstGeom>
        </p:spPr>
        <p:txBody>
          <a:bodyPr lIns="91425" tIns="91425" rIns="91425" bIns="91425" anchor="t" anchorCtr="0">
            <a:noAutofit/>
          </a:bodyPr>
          <a:lstStyle/>
          <a:p>
            <a:pPr lvl="0">
              <a:spcBef>
                <a:spcPts val="0"/>
              </a:spcBef>
              <a:buNone/>
            </a:pPr>
            <a:r>
              <a:rPr lang="en-US" dirty="0" smtClean="0"/>
              <a:t>Well developed oral proficiency in English is associated with well-developed reading comprehension skills and writing skills in English.</a:t>
            </a:r>
          </a:p>
          <a:p>
            <a:pPr lvl="0">
              <a:spcBef>
                <a:spcPts val="0"/>
              </a:spcBef>
              <a:buNone/>
            </a:pPr>
            <a:r>
              <a:rPr lang="en-US" sz="2000" dirty="0" smtClean="0"/>
              <a:t>(August, 2008)</a:t>
            </a:r>
            <a:endParaRPr lang="en" sz="2000" dirty="0"/>
          </a:p>
        </p:txBody>
      </p:sp>
      <p:sp>
        <p:nvSpPr>
          <p:cNvPr id="3" name="Rounded Rectangle 2"/>
          <p:cNvSpPr/>
          <p:nvPr/>
        </p:nvSpPr>
        <p:spPr>
          <a:xfrm>
            <a:off x="944726" y="5757762"/>
            <a:ext cx="7327110" cy="83433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Oral Language </a:t>
            </a:r>
            <a:r>
              <a:rPr lang="en-US" sz="3000" dirty="0"/>
              <a:t>D</a:t>
            </a:r>
            <a:r>
              <a:rPr lang="en-US" sz="3000" dirty="0" smtClean="0"/>
              <a:t>evelopment </a:t>
            </a:r>
            <a:r>
              <a:rPr lang="en-US" sz="3000" dirty="0"/>
              <a:t>R</a:t>
            </a:r>
            <a:r>
              <a:rPr lang="en-US" sz="3000" dirty="0" smtClean="0"/>
              <a:t>esearch</a:t>
            </a:r>
            <a:endParaRPr lang="en-US" sz="3000" dirty="0"/>
          </a:p>
        </p:txBody>
      </p:sp>
    </p:spTree>
    <p:extLst>
      <p:ext uri="{BB962C8B-B14F-4D97-AF65-F5344CB8AC3E}">
        <p14:creationId xmlns:p14="http://schemas.microsoft.com/office/powerpoint/2010/main" val="42393263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624650" y="2882400"/>
            <a:ext cx="5894700" cy="1093199"/>
          </a:xfrm>
          <a:prstGeom prst="rect">
            <a:avLst/>
          </a:prstGeom>
        </p:spPr>
        <p:txBody>
          <a:bodyPr lIns="91425" tIns="91425" rIns="91425" bIns="91425" anchor="t" anchorCtr="0">
            <a:noAutofit/>
          </a:bodyPr>
          <a:lstStyle/>
          <a:p>
            <a:pPr lvl="0">
              <a:spcBef>
                <a:spcPts val="0"/>
              </a:spcBef>
              <a:buNone/>
            </a:pPr>
            <a:r>
              <a:rPr lang="en-US" dirty="0" smtClean="0"/>
              <a:t>For ELLs especially, oral language is foundational to literacy development.</a:t>
            </a:r>
          </a:p>
          <a:p>
            <a:pPr lvl="0">
              <a:spcBef>
                <a:spcPts val="0"/>
              </a:spcBef>
              <a:buNone/>
            </a:pPr>
            <a:r>
              <a:rPr lang="en-US" sz="2000" dirty="0" smtClean="0"/>
              <a:t>(August &amp; Shanahan, 2006)</a:t>
            </a:r>
            <a:endParaRPr lang="en" sz="2000" dirty="0"/>
          </a:p>
        </p:txBody>
      </p:sp>
      <p:sp>
        <p:nvSpPr>
          <p:cNvPr id="3" name="Rounded Rectangle 2"/>
          <p:cNvSpPr/>
          <p:nvPr/>
        </p:nvSpPr>
        <p:spPr>
          <a:xfrm>
            <a:off x="944726" y="5774474"/>
            <a:ext cx="7327110" cy="834338"/>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Oral Language </a:t>
            </a:r>
            <a:r>
              <a:rPr lang="en-US" sz="3000" dirty="0"/>
              <a:t>D</a:t>
            </a:r>
            <a:r>
              <a:rPr lang="en-US" sz="3000" dirty="0" smtClean="0"/>
              <a:t>evelopment </a:t>
            </a:r>
            <a:r>
              <a:rPr lang="en-US" sz="3000" dirty="0"/>
              <a:t>R</a:t>
            </a:r>
            <a:r>
              <a:rPr lang="en-US" sz="3000" dirty="0" smtClean="0"/>
              <a:t>esearch</a:t>
            </a:r>
            <a:endParaRPr lang="en-US" sz="3000" dirty="0"/>
          </a:p>
        </p:txBody>
      </p:sp>
    </p:spTree>
    <p:extLst>
      <p:ext uri="{BB962C8B-B14F-4D97-AF65-F5344CB8AC3E}">
        <p14:creationId xmlns:p14="http://schemas.microsoft.com/office/powerpoint/2010/main" val="42393263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57425" y="1183300"/>
            <a:ext cx="6153300" cy="969300"/>
          </a:xfrm>
          <a:prstGeom prst="rect">
            <a:avLst/>
          </a:prstGeom>
        </p:spPr>
        <p:txBody>
          <a:bodyPr lIns="91425" tIns="91425" rIns="91425" bIns="91425" anchor="b" anchorCtr="0">
            <a:noAutofit/>
          </a:bodyPr>
          <a:lstStyle/>
          <a:p>
            <a:pPr lvl="0">
              <a:spcBef>
                <a:spcPts val="0"/>
              </a:spcBef>
              <a:buNone/>
            </a:pPr>
            <a:r>
              <a:rPr lang="en-US" dirty="0" smtClean="0"/>
              <a:t>I wanted a curriculum that lets </a:t>
            </a:r>
            <a:r>
              <a:rPr lang="en-US" u="sng" dirty="0" smtClean="0"/>
              <a:t>all</a:t>
            </a:r>
            <a:r>
              <a:rPr lang="en-US" dirty="0" smtClean="0"/>
              <a:t> my students have consistent opportunities to develop strong, academic oral language</a:t>
            </a:r>
            <a:endParaRPr lang="en" dirty="0"/>
          </a:p>
        </p:txBody>
      </p:sp>
      <p:sp>
        <p:nvSpPr>
          <p:cNvPr id="4" name="Shape 127"/>
          <p:cNvSpPr txBox="1">
            <a:spLocks/>
          </p:cNvSpPr>
          <p:nvPr/>
        </p:nvSpPr>
        <p:spPr>
          <a:xfrm>
            <a:off x="504999" y="3342333"/>
            <a:ext cx="7404456" cy="3541706"/>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EC641"/>
              </a:buClr>
              <a:buSzPct val="100000"/>
              <a:buFont typeface="Roboto Slab"/>
              <a:buNone/>
              <a:defRPr sz="2400" b="1" i="0" u="none" strike="noStrike" cap="none">
                <a:solidFill>
                  <a:srgbClr val="8EC641"/>
                </a:solidFill>
                <a:latin typeface="Roboto Slab"/>
                <a:ea typeface="Roboto Slab"/>
                <a:cs typeface="Roboto Slab"/>
                <a:sym typeface="Roboto Slab"/>
              </a:defRPr>
            </a:lvl1pPr>
            <a:lvl2pPr lvl="1">
              <a:spcBef>
                <a:spcPts val="0"/>
              </a:spcBef>
              <a:buClr>
                <a:schemeClr val="dk1"/>
              </a:buClr>
              <a:buSzPct val="100000"/>
              <a:buFont typeface="Oxygen"/>
              <a:buNone/>
              <a:defRPr sz="2400" b="1">
                <a:solidFill>
                  <a:schemeClr val="dk1"/>
                </a:solidFill>
                <a:latin typeface="Oxygen"/>
                <a:ea typeface="Oxygen"/>
                <a:cs typeface="Oxygen"/>
                <a:sym typeface="Oxygen"/>
              </a:defRPr>
            </a:lvl2pPr>
            <a:lvl3pPr lvl="2">
              <a:spcBef>
                <a:spcPts val="0"/>
              </a:spcBef>
              <a:buClr>
                <a:schemeClr val="dk1"/>
              </a:buClr>
              <a:buSzPct val="100000"/>
              <a:buFont typeface="Oxygen"/>
              <a:buNone/>
              <a:defRPr sz="2400" b="1">
                <a:solidFill>
                  <a:schemeClr val="dk1"/>
                </a:solidFill>
                <a:latin typeface="Oxygen"/>
                <a:ea typeface="Oxygen"/>
                <a:cs typeface="Oxygen"/>
                <a:sym typeface="Oxygen"/>
              </a:defRPr>
            </a:lvl3pPr>
            <a:lvl4pPr lvl="3">
              <a:spcBef>
                <a:spcPts val="0"/>
              </a:spcBef>
              <a:buClr>
                <a:schemeClr val="dk1"/>
              </a:buClr>
              <a:buSzPct val="100000"/>
              <a:buFont typeface="Oxygen"/>
              <a:buNone/>
              <a:defRPr sz="2400" b="1">
                <a:solidFill>
                  <a:schemeClr val="dk1"/>
                </a:solidFill>
                <a:latin typeface="Oxygen"/>
                <a:ea typeface="Oxygen"/>
                <a:cs typeface="Oxygen"/>
                <a:sym typeface="Oxygen"/>
              </a:defRPr>
            </a:lvl4pPr>
            <a:lvl5pPr lvl="4">
              <a:spcBef>
                <a:spcPts val="0"/>
              </a:spcBef>
              <a:buClr>
                <a:schemeClr val="dk1"/>
              </a:buClr>
              <a:buSzPct val="100000"/>
              <a:buFont typeface="Oxygen"/>
              <a:buNone/>
              <a:defRPr sz="2400" b="1">
                <a:solidFill>
                  <a:schemeClr val="dk1"/>
                </a:solidFill>
                <a:latin typeface="Oxygen"/>
                <a:ea typeface="Oxygen"/>
                <a:cs typeface="Oxygen"/>
                <a:sym typeface="Oxygen"/>
              </a:defRPr>
            </a:lvl5pPr>
            <a:lvl6pPr lvl="5">
              <a:spcBef>
                <a:spcPts val="0"/>
              </a:spcBef>
              <a:buClr>
                <a:schemeClr val="dk1"/>
              </a:buClr>
              <a:buSzPct val="100000"/>
              <a:buFont typeface="Oxygen"/>
              <a:buNone/>
              <a:defRPr sz="2400" b="1">
                <a:solidFill>
                  <a:schemeClr val="dk1"/>
                </a:solidFill>
                <a:latin typeface="Oxygen"/>
                <a:ea typeface="Oxygen"/>
                <a:cs typeface="Oxygen"/>
                <a:sym typeface="Oxygen"/>
              </a:defRPr>
            </a:lvl6pPr>
            <a:lvl7pPr lvl="6">
              <a:spcBef>
                <a:spcPts val="0"/>
              </a:spcBef>
              <a:buClr>
                <a:schemeClr val="dk1"/>
              </a:buClr>
              <a:buSzPct val="100000"/>
              <a:buFont typeface="Oxygen"/>
              <a:buNone/>
              <a:defRPr sz="2400" b="1">
                <a:solidFill>
                  <a:schemeClr val="dk1"/>
                </a:solidFill>
                <a:latin typeface="Oxygen"/>
                <a:ea typeface="Oxygen"/>
                <a:cs typeface="Oxygen"/>
                <a:sym typeface="Oxygen"/>
              </a:defRPr>
            </a:lvl7pPr>
            <a:lvl8pPr lvl="7">
              <a:spcBef>
                <a:spcPts val="0"/>
              </a:spcBef>
              <a:buClr>
                <a:schemeClr val="dk1"/>
              </a:buClr>
              <a:buSzPct val="100000"/>
              <a:buFont typeface="Oxygen"/>
              <a:buNone/>
              <a:defRPr sz="2400" b="1">
                <a:solidFill>
                  <a:schemeClr val="dk1"/>
                </a:solidFill>
                <a:latin typeface="Oxygen"/>
                <a:ea typeface="Oxygen"/>
                <a:cs typeface="Oxygen"/>
                <a:sym typeface="Oxygen"/>
              </a:defRPr>
            </a:lvl8pPr>
            <a:lvl9pPr lvl="8">
              <a:spcBef>
                <a:spcPts val="0"/>
              </a:spcBef>
              <a:buClr>
                <a:schemeClr val="dk1"/>
              </a:buClr>
              <a:buSzPct val="100000"/>
              <a:buFont typeface="Oxygen"/>
              <a:buNone/>
              <a:defRPr sz="2400" b="1">
                <a:solidFill>
                  <a:schemeClr val="dk1"/>
                </a:solidFill>
                <a:latin typeface="Oxygen"/>
                <a:ea typeface="Oxygen"/>
                <a:cs typeface="Oxygen"/>
                <a:sym typeface="Oxygen"/>
              </a:defRPr>
            </a:lvl9pPr>
          </a:lstStyle>
          <a:p>
            <a:pPr marL="457200" indent="-457200">
              <a:lnSpc>
                <a:spcPct val="150000"/>
              </a:lnSpc>
              <a:buFont typeface="Arial"/>
              <a:buChar char="•"/>
            </a:pPr>
            <a:r>
              <a:rPr lang="en-US" sz="3000" dirty="0" smtClean="0"/>
              <a:t>6 grade levels</a:t>
            </a:r>
          </a:p>
          <a:p>
            <a:pPr marL="457200" indent="-457200">
              <a:lnSpc>
                <a:spcPct val="150000"/>
              </a:lnSpc>
              <a:buFont typeface="Arial"/>
              <a:buChar char="•"/>
            </a:pPr>
            <a:r>
              <a:rPr lang="en-US" sz="3000" dirty="0" smtClean="0"/>
              <a:t>6 proficiency levels</a:t>
            </a:r>
          </a:p>
          <a:p>
            <a:pPr marL="457200" indent="-457200">
              <a:lnSpc>
                <a:spcPct val="150000"/>
              </a:lnSpc>
              <a:buFont typeface="Arial"/>
              <a:buChar char="•"/>
            </a:pPr>
            <a:r>
              <a:rPr lang="en-US" sz="3000" dirty="0" smtClean="0"/>
              <a:t>15+ home languages and 30 students</a:t>
            </a:r>
          </a:p>
          <a:p>
            <a:pPr marL="457200" indent="-457200">
              <a:lnSpc>
                <a:spcPct val="150000"/>
              </a:lnSpc>
              <a:buFont typeface="Arial"/>
              <a:buChar char="•"/>
            </a:pPr>
            <a:r>
              <a:rPr lang="en-US" sz="3000" dirty="0" smtClean="0"/>
              <a:t>students on IEPs and 504 plans</a:t>
            </a:r>
          </a:p>
          <a:p>
            <a:pPr>
              <a:lnSpc>
                <a:spcPct val="150000"/>
              </a:lnSpc>
            </a:pPr>
            <a:r>
              <a:rPr lang="en-US" dirty="0" smtClean="0"/>
              <a:t>- and</a:t>
            </a:r>
            <a:r>
              <a:rPr lang="en-US" dirty="0"/>
              <a:t> </a:t>
            </a:r>
            <a:r>
              <a:rPr lang="en-US" dirty="0" smtClean="0"/>
              <a:t>a million scheduling conflicts that mean having a full class consistently is unlikely</a:t>
            </a:r>
          </a:p>
          <a:p>
            <a:endParaRPr lang="en" sz="3200" dirty="0"/>
          </a:p>
        </p:txBody>
      </p:sp>
    </p:spTree>
    <p:extLst>
      <p:ext uri="{BB962C8B-B14F-4D97-AF65-F5344CB8AC3E}">
        <p14:creationId xmlns:p14="http://schemas.microsoft.com/office/powerpoint/2010/main" val="126374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subTitle" idx="4294967295"/>
          </p:nvPr>
        </p:nvSpPr>
        <p:spPr>
          <a:xfrm>
            <a:off x="1465380" y="504781"/>
            <a:ext cx="6213239" cy="1046400"/>
          </a:xfrm>
          <a:prstGeom prst="rect">
            <a:avLst/>
          </a:prstGeom>
        </p:spPr>
        <p:txBody>
          <a:bodyPr lIns="91425" tIns="91425" rIns="91425" bIns="91425" anchor="t" anchorCtr="0">
            <a:noAutofit/>
          </a:bodyPr>
          <a:lstStyle/>
          <a:p>
            <a:pPr lvl="0" algn="ctr" rtl="0">
              <a:spcBef>
                <a:spcPts val="0"/>
              </a:spcBef>
              <a:buNone/>
            </a:pPr>
            <a:r>
              <a:rPr lang="en-US" dirty="0" smtClean="0">
                <a:solidFill>
                  <a:srgbClr val="FFFFFF"/>
                </a:solidFill>
              </a:rPr>
              <a:t>So I made CIRCLE-ELD for my elementary English Learners (ELs)</a:t>
            </a:r>
            <a:endParaRPr lang="en" dirty="0">
              <a:solidFill>
                <a:srgbClr val="FFFFFF"/>
              </a:solidFill>
            </a:endParaRPr>
          </a:p>
        </p:txBody>
      </p:sp>
      <p:pic>
        <p:nvPicPr>
          <p:cNvPr id="3" name="Picture 2" descr="ms-icon-310x3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500" y="1711180"/>
            <a:ext cx="3937000" cy="3937000"/>
          </a:xfrm>
          <a:prstGeom prst="rect">
            <a:avLst/>
          </a:prstGeom>
        </p:spPr>
      </p:pic>
      <p:sp>
        <p:nvSpPr>
          <p:cNvPr id="4" name="Rounded Rectangle 3"/>
          <p:cNvSpPr/>
          <p:nvPr/>
        </p:nvSpPr>
        <p:spPr>
          <a:xfrm>
            <a:off x="1747800" y="5899175"/>
            <a:ext cx="5648399" cy="7018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000000"/>
                </a:solidFill>
              </a:rPr>
              <a:t>www.circle-eld.org</a:t>
            </a:r>
            <a:endParaRPr lang="en-US" sz="4000" dirty="0">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423319" y="2888421"/>
            <a:ext cx="4478972" cy="2409546"/>
          </a:xfrm>
          <a:prstGeom prst="rect">
            <a:avLst/>
          </a:prstGeom>
        </p:spPr>
        <p:txBody>
          <a:bodyPr lIns="91425" tIns="91425" rIns="91425" bIns="91425" anchor="t" anchorCtr="0">
            <a:noAutofit/>
          </a:bodyPr>
          <a:lstStyle/>
          <a:p>
            <a:pPr lvl="0" rtl="0">
              <a:spcBef>
                <a:spcPts val="0"/>
              </a:spcBef>
              <a:buNone/>
            </a:pPr>
            <a:r>
              <a:rPr lang="en-US" dirty="0" smtClean="0"/>
              <a:t>Let’s go to my classroom and meet some students</a:t>
            </a:r>
            <a:r>
              <a:rPr lang="mr-IN" dirty="0" smtClean="0"/>
              <a:t>…</a:t>
            </a:r>
            <a:endParaRPr lang="en" dirty="0"/>
          </a:p>
        </p:txBody>
      </p:sp>
      <p:sp>
        <p:nvSpPr>
          <p:cNvPr id="3" name="TextBox 2"/>
          <p:cNvSpPr txBox="1"/>
          <p:nvPr/>
        </p:nvSpPr>
        <p:spPr>
          <a:xfrm>
            <a:off x="1351885" y="532528"/>
            <a:ext cx="6213209" cy="1323439"/>
          </a:xfrm>
          <a:prstGeom prst="rect">
            <a:avLst/>
          </a:prstGeom>
          <a:noFill/>
        </p:spPr>
        <p:txBody>
          <a:bodyPr wrap="square" rtlCol="0">
            <a:spAutoFit/>
          </a:bodyPr>
          <a:lstStyle/>
          <a:p>
            <a:pPr algn="ctr"/>
            <a:r>
              <a:rPr lang="en-US" sz="4000" b="1" dirty="0" smtClean="0">
                <a:solidFill>
                  <a:schemeClr val="bg1"/>
                </a:solidFill>
              </a:rPr>
              <a:t>Pine Glen Elementary, Burlington, MA</a:t>
            </a:r>
            <a:endParaRPr lang="en-US" sz="4000" b="1" dirty="0">
              <a:solidFill>
                <a:schemeClr val="bg1"/>
              </a:solidFill>
            </a:endParaRPr>
          </a:p>
        </p:txBody>
      </p:sp>
      <p:pic>
        <p:nvPicPr>
          <p:cNvPr id="4" name="Picture 3" descr="pine gle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698" y="3526136"/>
            <a:ext cx="4749830" cy="3166553"/>
          </a:xfrm>
          <a:prstGeom prst="rect">
            <a:avLst/>
          </a:prstGeom>
        </p:spPr>
      </p:pic>
    </p:spTree>
    <p:extLst>
      <p:ext uri="{BB962C8B-B14F-4D97-AF65-F5344CB8AC3E}">
        <p14:creationId xmlns:p14="http://schemas.microsoft.com/office/powerpoint/2010/main" val="2442627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Shape 142"/>
          <p:cNvSpPr txBox="1">
            <a:spLocks noGrp="1"/>
          </p:cNvSpPr>
          <p:nvPr>
            <p:ph type="title"/>
          </p:nvPr>
        </p:nvSpPr>
        <p:spPr>
          <a:xfrm>
            <a:off x="2257425" y="732078"/>
            <a:ext cx="6153300" cy="969300"/>
          </a:xfrm>
          <a:prstGeom prst="rect">
            <a:avLst/>
          </a:prstGeom>
        </p:spPr>
        <p:txBody>
          <a:bodyPr lIns="91425" tIns="91425" rIns="91425" bIns="91425" anchor="b" anchorCtr="0">
            <a:noAutofit/>
          </a:bodyPr>
          <a:lstStyle/>
          <a:p>
            <a:pPr lvl="0">
              <a:spcBef>
                <a:spcPts val="0"/>
              </a:spcBef>
              <a:buNone/>
            </a:pPr>
            <a:r>
              <a:rPr lang="en-US" sz="3200" dirty="0" smtClean="0"/>
              <a:t>Give Students the Means to Have Meaningful, Sustained Oral Interaction</a:t>
            </a:r>
            <a:endParaRPr lang="en" sz="3200" dirty="0"/>
          </a:p>
        </p:txBody>
      </p:sp>
      <p:sp>
        <p:nvSpPr>
          <p:cNvPr id="4" name="TextBox 3"/>
          <p:cNvSpPr txBox="1"/>
          <p:nvPr/>
        </p:nvSpPr>
        <p:spPr>
          <a:xfrm>
            <a:off x="234039" y="2105655"/>
            <a:ext cx="9291689" cy="4524315"/>
          </a:xfrm>
          <a:prstGeom prst="rect">
            <a:avLst/>
          </a:prstGeom>
          <a:noFill/>
        </p:spPr>
        <p:txBody>
          <a:bodyPr wrap="square" rtlCol="0">
            <a:spAutoFit/>
          </a:bodyPr>
          <a:lstStyle/>
          <a:p>
            <a:pPr marL="285750" indent="-285750">
              <a:buFont typeface="Arial"/>
              <a:buChar char="•"/>
            </a:pPr>
            <a:r>
              <a:rPr lang="en-US" sz="3200" dirty="0" smtClean="0"/>
              <a:t>Lower affective filters</a:t>
            </a:r>
          </a:p>
          <a:p>
            <a:pPr marL="285750" indent="-285750">
              <a:buFont typeface="Arial"/>
              <a:buChar char="•"/>
            </a:pPr>
            <a:r>
              <a:rPr lang="en-US" sz="3200" dirty="0" smtClean="0"/>
              <a:t>Provide ample practice time</a:t>
            </a:r>
          </a:p>
          <a:p>
            <a:pPr marL="285750" indent="-285750">
              <a:buFont typeface="Arial"/>
              <a:buChar char="•"/>
            </a:pPr>
            <a:r>
              <a:rPr lang="en-US" sz="3200" dirty="0" smtClean="0"/>
              <a:t>Increase awareness that all contributions are important</a:t>
            </a:r>
          </a:p>
          <a:p>
            <a:pPr marL="285750" indent="-285750">
              <a:buFont typeface="Arial"/>
              <a:buChar char="•"/>
            </a:pPr>
            <a:r>
              <a:rPr lang="en-US" sz="3200" dirty="0" smtClean="0"/>
              <a:t>Extend individual, meaningful speech events</a:t>
            </a:r>
          </a:p>
          <a:p>
            <a:pPr marL="285750" indent="-285750">
              <a:buFont typeface="Arial"/>
              <a:buChar char="•"/>
            </a:pPr>
            <a:r>
              <a:rPr lang="en-US" sz="3200" dirty="0" smtClean="0"/>
              <a:t>Model enthusiastic speaking and listening</a:t>
            </a:r>
          </a:p>
          <a:p>
            <a:pPr marL="285750" indent="-285750">
              <a:buFont typeface="Arial"/>
              <a:buChar char="•"/>
            </a:pPr>
            <a:r>
              <a:rPr lang="en-US" sz="3200" dirty="0" smtClean="0"/>
              <a:t>Provide students with something they want to talk about and that is academically relevant across </a:t>
            </a:r>
            <a:r>
              <a:rPr lang="en-US" sz="3200" u="sng" dirty="0" smtClean="0"/>
              <a:t>all</a:t>
            </a:r>
            <a:r>
              <a:rPr lang="en-US" sz="3200" dirty="0" smtClean="0"/>
              <a:t> 5 standards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Shape 142"/>
          <p:cNvSpPr txBox="1">
            <a:spLocks noGrp="1"/>
          </p:cNvSpPr>
          <p:nvPr>
            <p:ph type="title"/>
          </p:nvPr>
        </p:nvSpPr>
        <p:spPr>
          <a:xfrm>
            <a:off x="2257425" y="732078"/>
            <a:ext cx="6153300" cy="969300"/>
          </a:xfrm>
          <a:prstGeom prst="rect">
            <a:avLst/>
          </a:prstGeom>
        </p:spPr>
        <p:txBody>
          <a:bodyPr lIns="91425" tIns="91425" rIns="91425" bIns="91425" anchor="b" anchorCtr="0">
            <a:noAutofit/>
          </a:bodyPr>
          <a:lstStyle/>
          <a:p>
            <a:pPr lvl="0">
              <a:spcBef>
                <a:spcPts val="0"/>
              </a:spcBef>
              <a:buNone/>
            </a:pPr>
            <a:r>
              <a:rPr lang="en-US" sz="6000" dirty="0" smtClean="0"/>
              <a:t>CIRCLE-ELD</a:t>
            </a:r>
            <a:endParaRPr lang="en" sz="6000" dirty="0"/>
          </a:p>
        </p:txBody>
      </p:sp>
      <p:sp>
        <p:nvSpPr>
          <p:cNvPr id="4" name="TextBox 3"/>
          <p:cNvSpPr txBox="1"/>
          <p:nvPr/>
        </p:nvSpPr>
        <p:spPr>
          <a:xfrm>
            <a:off x="234039" y="2105655"/>
            <a:ext cx="9291689" cy="1569660"/>
          </a:xfrm>
          <a:prstGeom prst="rect">
            <a:avLst/>
          </a:prstGeom>
          <a:noFill/>
        </p:spPr>
        <p:txBody>
          <a:bodyPr wrap="square" rtlCol="0">
            <a:spAutoFit/>
          </a:bodyPr>
          <a:lstStyle/>
          <a:p>
            <a:r>
              <a:rPr lang="en-US" sz="3200" dirty="0" smtClean="0"/>
              <a:t>A picture is worth a thousand words</a:t>
            </a:r>
            <a:r>
              <a:rPr lang="mr-IN" sz="3200" dirty="0" smtClean="0"/>
              <a:t>…</a:t>
            </a:r>
            <a:r>
              <a:rPr lang="en-US" sz="3200" dirty="0" smtClean="0"/>
              <a:t>.</a:t>
            </a:r>
          </a:p>
          <a:p>
            <a:endParaRPr lang="en-US" sz="3200" dirty="0"/>
          </a:p>
          <a:p>
            <a:r>
              <a:rPr lang="en-US" sz="3200" dirty="0" smtClean="0"/>
              <a:t>	</a:t>
            </a:r>
          </a:p>
        </p:txBody>
      </p:sp>
      <p:sp>
        <p:nvSpPr>
          <p:cNvPr id="2" name="Rounded Rectangle 1"/>
          <p:cNvSpPr/>
          <p:nvPr/>
        </p:nvSpPr>
        <p:spPr>
          <a:xfrm>
            <a:off x="1005882" y="3225306"/>
            <a:ext cx="7278440" cy="24398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0000"/>
                </a:solidFill>
              </a:rPr>
              <a:t>CIRCLE-ELD helps students reverse that and get a thousand words out of a </a:t>
            </a:r>
            <a:r>
              <a:rPr lang="en-US" sz="3600" dirty="0" smtClean="0">
                <a:solidFill>
                  <a:srgbClr val="000000"/>
                </a:solidFill>
              </a:rPr>
              <a:t>picture!</a:t>
            </a:r>
            <a:endParaRPr lang="en-US" sz="3600" dirty="0">
              <a:solidFill>
                <a:srgbClr val="000000"/>
              </a:solidFill>
            </a:endParaRPr>
          </a:p>
        </p:txBody>
      </p:sp>
    </p:spTree>
    <p:extLst>
      <p:ext uri="{BB962C8B-B14F-4D97-AF65-F5344CB8AC3E}">
        <p14:creationId xmlns:p14="http://schemas.microsoft.com/office/powerpoint/2010/main" val="1252800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735196" y="1583764"/>
            <a:ext cx="7719558" cy="4265277"/>
          </a:xfrm>
          <a:prstGeom prst="rect">
            <a:avLst/>
          </a:prstGeom>
        </p:spPr>
        <p:txBody>
          <a:bodyPr lIns="91425" tIns="91425" rIns="91425" bIns="91425" anchor="b" anchorCtr="0">
            <a:noAutofit/>
          </a:bodyPr>
          <a:lstStyle/>
          <a:p>
            <a:pPr lvl="0">
              <a:spcBef>
                <a:spcPts val="0"/>
              </a:spcBef>
              <a:buNone/>
            </a:pPr>
            <a:r>
              <a:rPr lang="en-US" sz="3600" dirty="0" smtClean="0">
                <a:solidFill>
                  <a:srgbClr val="000000"/>
                </a:solidFill>
              </a:rPr>
              <a:t>Now you! Look at the following pictures and have a quick conversation with your table mates. </a:t>
            </a:r>
            <a:br>
              <a:rPr lang="en-US" sz="3600" dirty="0" smtClean="0">
                <a:solidFill>
                  <a:srgbClr val="000000"/>
                </a:solidFill>
              </a:rPr>
            </a:br>
            <a:r>
              <a:rPr lang="en-US" sz="3600" dirty="0" smtClean="0">
                <a:solidFill>
                  <a:srgbClr val="000000"/>
                </a:solidFill>
              </a:rPr>
              <a:t/>
            </a:r>
            <a:br>
              <a:rPr lang="en-US" sz="3600" dirty="0" smtClean="0">
                <a:solidFill>
                  <a:srgbClr val="000000"/>
                </a:solidFill>
              </a:rPr>
            </a:br>
            <a:r>
              <a:rPr lang="en-US" sz="3600" dirty="0" smtClean="0">
                <a:solidFill>
                  <a:srgbClr val="000000"/>
                </a:solidFill>
              </a:rPr>
              <a:t>Any and all Questions, Comments and Observations are great!</a:t>
            </a:r>
            <a:endParaRPr lang="en" sz="3600" dirty="0">
              <a:solidFill>
                <a:srgbClr val="000000"/>
              </a:solidFill>
            </a:endParaRPr>
          </a:p>
        </p:txBody>
      </p:sp>
    </p:spTree>
    <p:extLst>
      <p:ext uri="{BB962C8B-B14F-4D97-AF65-F5344CB8AC3E}">
        <p14:creationId xmlns:p14="http://schemas.microsoft.com/office/powerpoint/2010/main" val="3556864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p:cTn id="7" dur="500" fill="hold"/>
                                        <p:tgtEl>
                                          <p:spTgt spid="127"/>
                                        </p:tgtEl>
                                        <p:attrNameLst>
                                          <p:attrName>ppt_w</p:attrName>
                                        </p:attrNameLst>
                                      </p:cBhvr>
                                      <p:tavLst>
                                        <p:tav tm="0">
                                          <p:val>
                                            <p:fltVal val="0"/>
                                          </p:val>
                                        </p:tav>
                                        <p:tav tm="100000">
                                          <p:val>
                                            <p:strVal val="#ppt_w"/>
                                          </p:val>
                                        </p:tav>
                                      </p:tavLst>
                                    </p:anim>
                                    <p:anim calcmode="lin" valueType="num">
                                      <p:cBhvr>
                                        <p:cTn id="8" dur="500" fill="hold"/>
                                        <p:tgtEl>
                                          <p:spTgt spid="1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3648960" y="2737728"/>
            <a:ext cx="7771680" cy="1470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a:cs typeface="Arial Unicode MS" charset="0"/>
            </a:endParaRPr>
          </a:p>
        </p:txBody>
      </p:sp>
      <p:sp>
        <p:nvSpPr>
          <p:cNvPr id="19459" name="Text Box 2"/>
          <p:cNvSpPr txBox="1">
            <a:spLocks noChangeArrowheads="1"/>
          </p:cNvSpPr>
          <p:nvPr/>
        </p:nvSpPr>
        <p:spPr bwMode="auto">
          <a:xfrm>
            <a:off x="1370880" y="3886969"/>
            <a:ext cx="6400800" cy="1752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a:cs typeface="Arial Unicode MS" charset="0"/>
            </a:endParaRPr>
          </a:p>
        </p:txBody>
      </p:sp>
      <p:sp>
        <p:nvSpPr>
          <p:cNvPr id="19460" name="Text Box 3"/>
          <p:cNvSpPr txBox="1">
            <a:spLocks noChangeArrowheads="1"/>
          </p:cNvSpPr>
          <p:nvPr/>
        </p:nvSpPr>
        <p:spPr bwMode="auto">
          <a:xfrm>
            <a:off x="0" y="5806690"/>
            <a:ext cx="9144000" cy="1051310"/>
          </a:xfrm>
          <a:prstGeom prst="rect">
            <a:avLst/>
          </a:prstGeom>
          <a:solidFill>
            <a:srgbClr val="000000">
              <a:alpha val="70195"/>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126377" rIns="81639" bIns="4082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9pPr>
          </a:lstStyle>
          <a:p>
            <a:pPr eaLnBrk="1">
              <a:lnSpc>
                <a:spcPct val="83000"/>
              </a:lnSpc>
              <a:buClrTx/>
              <a:buFontTx/>
              <a:buNone/>
              <a:defRPr/>
            </a:pPr>
            <a:r>
              <a:rPr lang="en-US" sz="6000" dirty="0">
                <a:solidFill>
                  <a:srgbClr val="FFFFFF"/>
                </a:solidFill>
                <a:latin typeface="Plantagenet Cherokee" charset="0"/>
              </a:rPr>
              <a:t>flute</a:t>
            </a:r>
          </a:p>
        </p:txBody>
      </p:sp>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600" y="5806690"/>
            <a:ext cx="829440" cy="10513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8066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Rectangle 2"/>
          <p:cNvSpPr>
            <a:spLocks noChangeArrowheads="1"/>
          </p:cNvSpPr>
          <p:nvPr/>
        </p:nvSpPr>
        <p:spPr bwMode="auto">
          <a:xfrm>
            <a:off x="6700321" y="5806690"/>
            <a:ext cx="2443680" cy="1051310"/>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nchor="ctr"/>
          <a:lstStyle/>
          <a:p>
            <a:pPr defTabSz="829452">
              <a:defRPr/>
            </a:pPr>
            <a:endParaRPr lang="en-US">
              <a:solidFill>
                <a:srgbClr val="000000"/>
              </a:solidFill>
              <a:cs typeface="Arial" charset="0"/>
            </a:endParaRPr>
          </a:p>
        </p:txBody>
      </p:sp>
    </p:spTree>
    <p:extLst>
      <p:ext uri="{BB962C8B-B14F-4D97-AF65-F5344CB8AC3E}">
        <p14:creationId xmlns:p14="http://schemas.microsoft.com/office/powerpoint/2010/main" val="38388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649663" y="2738438"/>
            <a:ext cx="7770812"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sp>
        <p:nvSpPr>
          <p:cNvPr id="18434" name="Rectangle 2"/>
          <p:cNvSpPr>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pic>
        <p:nvPicPr>
          <p:cNvPr id="2" name="Picture 1" descr="ferry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512" y="-34322"/>
            <a:ext cx="11064240" cy="6638544"/>
          </a:xfrm>
          <a:prstGeom prst="rect">
            <a:avLst/>
          </a:prstGeom>
        </p:spPr>
      </p:pic>
      <p:sp>
        <p:nvSpPr>
          <p:cNvPr id="18435" name="Rectangle 3"/>
          <p:cNvSpPr>
            <a:spLocks noChangeArrowheads="1"/>
          </p:cNvSpPr>
          <p:nvPr/>
        </p:nvSpPr>
        <p:spPr bwMode="auto">
          <a:xfrm>
            <a:off x="0" y="5807075"/>
            <a:ext cx="9144000" cy="1050925"/>
          </a:xfrm>
          <a:prstGeom prst="rect">
            <a:avLst/>
          </a:prstGeom>
          <a:solidFill>
            <a:srgbClr val="000000">
              <a:alpha val="70999"/>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720" tIns="126360" rIns="81720" bIns="40680" anchor="ctr"/>
          <a:lstStyle/>
          <a:p>
            <a:pPr hangingPunct="1">
              <a:lnSpc>
                <a:spcPct val="8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pPr>
            <a:r>
              <a:rPr lang="en-US" sz="6000">
                <a:solidFill>
                  <a:srgbClr val="FFFFFF"/>
                </a:solidFill>
                <a:latin typeface="Plantagenet Cherokee" charset="0"/>
                <a:cs typeface="Arial Unicode MS" charset="0"/>
              </a:rPr>
              <a:t>ferry</a:t>
            </a:r>
          </a:p>
        </p:txBody>
      </p:sp>
      <p:sp>
        <p:nvSpPr>
          <p:cNvPr id="18438" name="Rectangle 6"/>
          <p:cNvSpPr>
            <a:spLocks noChangeArrowheads="1"/>
          </p:cNvSpPr>
          <p:nvPr/>
        </p:nvSpPr>
        <p:spPr bwMode="auto">
          <a:xfrm>
            <a:off x="6700838" y="5807075"/>
            <a:ext cx="2443162" cy="1050925"/>
          </a:xfrm>
          <a:prstGeom prst="rect">
            <a:avLst/>
          </a:prstGeom>
          <a:gradFill rotWithShape="0">
            <a:gsLst>
              <a:gs pos="0">
                <a:srgbClr val="FFFF66"/>
              </a:gs>
              <a:gs pos="100000">
                <a:srgbClr val="FF330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Arial Unicode MS" charset="0"/>
            </a:endParaRPr>
          </a:p>
        </p:txBody>
      </p:sp>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5807075"/>
            <a:ext cx="828675" cy="1050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5750" y="6137275"/>
            <a:ext cx="57467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61690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additive="repl">
                                        <p:cTn id="6" dur="1" fill="hold">
                                          <p:stCondLst>
                                            <p:cond delay="0"/>
                                          </p:stCondLst>
                                        </p:cTn>
                                        <p:tgtEl>
                                          <p:spTgt spid="18438"/>
                                        </p:tgtEl>
                                        <p:attrNameLst>
                                          <p:attrName>style.visibility</p:attrName>
                                        </p:attrNameLst>
                                      </p:cBhvr>
                                      <p:to>
                                        <p:strVal val="visible"/>
                                      </p:to>
                                    </p:set>
                                    <p:animEffect transition="in" filter="wipe(left)">
                                      <p:cBhvr additive="repl">
                                        <p:cTn id="7" dur="4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648960" y="2737728"/>
            <a:ext cx="7771680" cy="1470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a:cs typeface="Arial Unicode MS" charset="0"/>
            </a:endParaRPr>
          </a:p>
        </p:txBody>
      </p:sp>
      <p:sp>
        <p:nvSpPr>
          <p:cNvPr id="11267" name="Text Box 2"/>
          <p:cNvSpPr txBox="1">
            <a:spLocks noChangeArrowheads="1"/>
          </p:cNvSpPr>
          <p:nvPr/>
        </p:nvSpPr>
        <p:spPr bwMode="auto">
          <a:xfrm>
            <a:off x="1370880" y="3886969"/>
            <a:ext cx="6400800" cy="1752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a:defRPr/>
            </a:pPr>
            <a:endParaRPr lang="en-US">
              <a:cs typeface="Arial Unicode MS" charset="0"/>
            </a:endParaRPr>
          </a:p>
        </p:txBody>
      </p:sp>
      <p:pic>
        <p:nvPicPr>
          <p:cNvPr id="2" name="Picture 1" descr="crimson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8" name="Text Box 3"/>
          <p:cNvSpPr txBox="1">
            <a:spLocks noChangeArrowheads="1"/>
          </p:cNvSpPr>
          <p:nvPr/>
        </p:nvSpPr>
        <p:spPr bwMode="auto">
          <a:xfrm>
            <a:off x="0" y="5806690"/>
            <a:ext cx="9144000" cy="1051310"/>
          </a:xfrm>
          <a:prstGeom prst="rect">
            <a:avLst/>
          </a:prstGeom>
          <a:solidFill>
            <a:srgbClr val="000000">
              <a:alpha val="70195"/>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126377" rIns="81639" bIns="40820" anchor="ct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ＭＳ Ｐゴシック" charset="0"/>
                <a:cs typeface="Arial Unicode MS"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defRPr>
                <a:solidFill>
                  <a:schemeClr val="bg1"/>
                </a:solidFill>
                <a:latin typeface="Arial" charset="0"/>
                <a:ea typeface="Arial Unicode MS" charset="0"/>
                <a:cs typeface="Arial Unicode MS" charset="0"/>
              </a:defRPr>
            </a:lvl9pPr>
          </a:lstStyle>
          <a:p>
            <a:pPr eaLnBrk="1">
              <a:lnSpc>
                <a:spcPct val="83000"/>
              </a:lnSpc>
              <a:buClrTx/>
              <a:buFontTx/>
              <a:buNone/>
              <a:defRPr/>
            </a:pPr>
            <a:r>
              <a:rPr lang="en-US" sz="6000" dirty="0">
                <a:solidFill>
                  <a:srgbClr val="FFFFFF"/>
                </a:solidFill>
                <a:latin typeface="Plantagenet Cherokee" charset="0"/>
              </a:rPr>
              <a:t>crimson</a:t>
            </a:r>
          </a:p>
        </p:txBody>
      </p:sp>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240" y="5806690"/>
            <a:ext cx="829440" cy="10513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441" y="6137924"/>
            <a:ext cx="574560" cy="7200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Rectangle 2"/>
          <p:cNvSpPr>
            <a:spLocks noChangeArrowheads="1"/>
          </p:cNvSpPr>
          <p:nvPr/>
        </p:nvSpPr>
        <p:spPr bwMode="auto">
          <a:xfrm>
            <a:off x="6700321" y="5806690"/>
            <a:ext cx="2443680" cy="1051310"/>
          </a:xfrm>
          <a:prstGeom prst="rect">
            <a:avLst/>
          </a:prstGeom>
          <a:gradFill rotWithShape="1">
            <a:gsLst>
              <a:gs pos="0">
                <a:srgbClr val="FFFF66"/>
              </a:gs>
              <a:gs pos="100000">
                <a:srgbClr val="FF3300"/>
              </a:gs>
            </a:gsLst>
            <a:lin ang="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nchor="ctr"/>
          <a:lstStyle/>
          <a:p>
            <a:pPr defTabSz="829452">
              <a:defRPr/>
            </a:pPr>
            <a:endParaRPr lang="en-US">
              <a:solidFill>
                <a:srgbClr val="000000"/>
              </a:solidFill>
              <a:cs typeface="Arial" charset="0"/>
            </a:endParaRPr>
          </a:p>
        </p:txBody>
      </p:sp>
    </p:spTree>
    <p:extLst>
      <p:ext uri="{BB962C8B-B14F-4D97-AF65-F5344CB8AC3E}">
        <p14:creationId xmlns:p14="http://schemas.microsoft.com/office/powerpoint/2010/main" val="8647604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4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7" name="Shape 227"/>
          <p:cNvSpPr txBox="1">
            <a:spLocks noGrp="1"/>
          </p:cNvSpPr>
          <p:nvPr>
            <p:ph type="title"/>
          </p:nvPr>
        </p:nvSpPr>
        <p:spPr>
          <a:xfrm>
            <a:off x="2105334" y="701885"/>
            <a:ext cx="6305391" cy="1450715"/>
          </a:xfrm>
          <a:prstGeom prst="rect">
            <a:avLst/>
          </a:prstGeom>
        </p:spPr>
        <p:txBody>
          <a:bodyPr lIns="91425" tIns="91425" rIns="91425" bIns="91425" anchor="b" anchorCtr="0">
            <a:noAutofit/>
          </a:bodyPr>
          <a:lstStyle/>
          <a:p>
            <a:pPr lvl="0">
              <a:spcBef>
                <a:spcPts val="0"/>
              </a:spcBef>
              <a:buNone/>
            </a:pPr>
            <a:r>
              <a:rPr lang="en-US" sz="4400" dirty="0" smtClean="0"/>
              <a:t>CIRCLE-ELD: </a:t>
            </a:r>
            <a:r>
              <a:rPr lang="en-US" sz="3000" dirty="0" smtClean="0"/>
              <a:t/>
            </a:r>
            <a:br>
              <a:rPr lang="en-US" sz="3000" dirty="0" smtClean="0"/>
            </a:br>
            <a:r>
              <a:rPr lang="en-US" sz="3000" dirty="0" smtClean="0"/>
              <a:t>21+ completed themes </a:t>
            </a:r>
            <a:br>
              <a:rPr lang="en-US" sz="3000" dirty="0" smtClean="0"/>
            </a:br>
            <a:r>
              <a:rPr lang="en-US" sz="3000" dirty="0" smtClean="0"/>
              <a:t>Wide variety of academic topics</a:t>
            </a:r>
            <a:endParaRPr lang="en" sz="3000" dirty="0"/>
          </a:p>
        </p:txBody>
      </p:sp>
      <p:sp>
        <p:nvSpPr>
          <p:cNvPr id="8" name="TextBox 7"/>
          <p:cNvSpPr txBox="1"/>
          <p:nvPr/>
        </p:nvSpPr>
        <p:spPr>
          <a:xfrm>
            <a:off x="401016" y="2152600"/>
            <a:ext cx="4160541" cy="4832093"/>
          </a:xfrm>
          <a:prstGeom prst="rect">
            <a:avLst/>
          </a:prstGeom>
          <a:noFill/>
        </p:spPr>
        <p:txBody>
          <a:bodyPr wrap="square" rtlCol="0">
            <a:spAutoFit/>
          </a:bodyPr>
          <a:lstStyle/>
          <a:p>
            <a:pPr algn="ctr"/>
            <a:r>
              <a:rPr lang="en-US" sz="2800" dirty="0" smtClean="0"/>
              <a:t>Body</a:t>
            </a:r>
          </a:p>
          <a:p>
            <a:pPr algn="ctr"/>
            <a:r>
              <a:rPr lang="en-US" sz="2800" dirty="0" smtClean="0"/>
              <a:t>Color</a:t>
            </a:r>
          </a:p>
          <a:p>
            <a:pPr algn="ctr"/>
            <a:r>
              <a:rPr lang="en-US" sz="2800" dirty="0" smtClean="0"/>
              <a:t>Electricity</a:t>
            </a:r>
          </a:p>
          <a:p>
            <a:pPr algn="ctr"/>
            <a:r>
              <a:rPr lang="en-US" sz="2800" dirty="0" smtClean="0"/>
              <a:t>Fall</a:t>
            </a:r>
          </a:p>
          <a:p>
            <a:pPr algn="ctr"/>
            <a:r>
              <a:rPr lang="en-US" sz="2800" dirty="0" smtClean="0"/>
              <a:t>Farm</a:t>
            </a:r>
          </a:p>
          <a:p>
            <a:pPr algn="ctr"/>
            <a:r>
              <a:rPr lang="en-US" sz="2800" dirty="0" smtClean="0"/>
              <a:t>House</a:t>
            </a:r>
          </a:p>
          <a:p>
            <a:pPr algn="ctr"/>
            <a:r>
              <a:rPr lang="en-US" sz="2800" dirty="0" smtClean="0"/>
              <a:t>Music</a:t>
            </a:r>
          </a:p>
          <a:p>
            <a:pPr algn="ctr"/>
            <a:r>
              <a:rPr lang="en-US" sz="2800" dirty="0" smtClean="0"/>
              <a:t>Number</a:t>
            </a:r>
          </a:p>
          <a:p>
            <a:pPr algn="ctr"/>
            <a:r>
              <a:rPr lang="en-US" sz="2800" dirty="0" smtClean="0"/>
              <a:t>Past and Present</a:t>
            </a:r>
          </a:p>
          <a:p>
            <a:pPr algn="ctr"/>
            <a:r>
              <a:rPr lang="en-US" sz="2800" dirty="0" smtClean="0"/>
              <a:t>Plants</a:t>
            </a:r>
          </a:p>
          <a:p>
            <a:pPr algn="ctr"/>
            <a:endParaRPr lang="en-US" sz="2800" dirty="0"/>
          </a:p>
        </p:txBody>
      </p:sp>
      <p:sp>
        <p:nvSpPr>
          <p:cNvPr id="32" name="TextBox 31"/>
          <p:cNvSpPr txBox="1"/>
          <p:nvPr/>
        </p:nvSpPr>
        <p:spPr>
          <a:xfrm>
            <a:off x="4505930" y="2152600"/>
            <a:ext cx="4576595" cy="4832093"/>
          </a:xfrm>
          <a:prstGeom prst="rect">
            <a:avLst/>
          </a:prstGeom>
          <a:noFill/>
        </p:spPr>
        <p:txBody>
          <a:bodyPr wrap="square" rtlCol="0">
            <a:spAutoFit/>
          </a:bodyPr>
          <a:lstStyle/>
          <a:p>
            <a:pPr algn="ctr"/>
            <a:r>
              <a:rPr lang="en-US" sz="2800" dirty="0" smtClean="0"/>
              <a:t>Police and Fire</a:t>
            </a:r>
          </a:p>
          <a:p>
            <a:pPr algn="ctr"/>
            <a:r>
              <a:rPr lang="en-US" sz="2800" dirty="0" smtClean="0"/>
              <a:t>School</a:t>
            </a:r>
          </a:p>
          <a:p>
            <a:pPr algn="ctr"/>
            <a:r>
              <a:rPr lang="en-US" sz="2800" dirty="0" smtClean="0"/>
              <a:t>Space</a:t>
            </a:r>
          </a:p>
          <a:p>
            <a:pPr algn="ctr"/>
            <a:r>
              <a:rPr lang="en-US" sz="2800" dirty="0" smtClean="0"/>
              <a:t>Sports</a:t>
            </a:r>
          </a:p>
          <a:p>
            <a:pPr algn="ctr"/>
            <a:r>
              <a:rPr lang="en-US" sz="2800" dirty="0" smtClean="0"/>
              <a:t>Tools</a:t>
            </a:r>
          </a:p>
          <a:p>
            <a:pPr algn="ctr"/>
            <a:r>
              <a:rPr lang="en-US" sz="2800" dirty="0" smtClean="0"/>
              <a:t>Transportation</a:t>
            </a:r>
          </a:p>
          <a:p>
            <a:pPr algn="ctr"/>
            <a:r>
              <a:rPr lang="en-US" sz="2800" dirty="0" smtClean="0"/>
              <a:t>Water</a:t>
            </a:r>
          </a:p>
          <a:p>
            <a:pPr algn="ctr"/>
            <a:r>
              <a:rPr lang="en-US" sz="2800" dirty="0" smtClean="0"/>
              <a:t>Weather and Atmosphere</a:t>
            </a:r>
          </a:p>
          <a:p>
            <a:pPr algn="ctr"/>
            <a:r>
              <a:rPr lang="en-US" sz="2800" dirty="0" smtClean="0"/>
              <a:t>Winter</a:t>
            </a:r>
          </a:p>
          <a:p>
            <a:pPr algn="ctr"/>
            <a:r>
              <a:rPr lang="en-US" sz="2800" dirty="0" smtClean="0"/>
              <a:t>World Culture</a:t>
            </a:r>
          </a:p>
          <a:p>
            <a:pPr algn="ctr"/>
            <a:endParaRPr lang="en-US" sz="2800" dirty="0"/>
          </a:p>
        </p:txBody>
      </p:sp>
    </p:spTree>
    <p:extLst>
      <p:ext uri="{BB962C8B-B14F-4D97-AF65-F5344CB8AC3E}">
        <p14:creationId xmlns:p14="http://schemas.microsoft.com/office/powerpoint/2010/main" val="2471848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7" name="Shape 227"/>
          <p:cNvSpPr txBox="1">
            <a:spLocks noGrp="1"/>
          </p:cNvSpPr>
          <p:nvPr>
            <p:ph type="title"/>
          </p:nvPr>
        </p:nvSpPr>
        <p:spPr>
          <a:xfrm>
            <a:off x="2257425" y="715364"/>
            <a:ext cx="6153300" cy="969300"/>
          </a:xfrm>
          <a:prstGeom prst="rect">
            <a:avLst/>
          </a:prstGeom>
        </p:spPr>
        <p:txBody>
          <a:bodyPr lIns="91425" tIns="91425" rIns="91425" bIns="91425" anchor="b" anchorCtr="0">
            <a:noAutofit/>
          </a:bodyPr>
          <a:lstStyle/>
          <a:p>
            <a:pPr lvl="0">
              <a:spcBef>
                <a:spcPts val="0"/>
              </a:spcBef>
              <a:buNone/>
            </a:pPr>
            <a:r>
              <a:rPr lang="en-US" sz="4800" dirty="0" smtClean="0"/>
              <a:t>We begin each class by coming together</a:t>
            </a:r>
            <a:endParaRPr lang="en" sz="4800" dirty="0"/>
          </a:p>
        </p:txBody>
      </p:sp>
      <p:sp>
        <p:nvSpPr>
          <p:cNvPr id="243" name="Shape 243"/>
          <p:cNvSpPr/>
          <p:nvPr/>
        </p:nvSpPr>
        <p:spPr>
          <a:xfrm>
            <a:off x="423314" y="2714631"/>
            <a:ext cx="2152895" cy="2081582"/>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
        <p:nvSpPr>
          <p:cNvPr id="8" name="TextBox 7"/>
          <p:cNvSpPr txBox="1"/>
          <p:nvPr/>
        </p:nvSpPr>
        <p:spPr>
          <a:xfrm>
            <a:off x="2706859" y="1788102"/>
            <a:ext cx="6098784" cy="2554545"/>
          </a:xfrm>
          <a:prstGeom prst="rect">
            <a:avLst/>
          </a:prstGeom>
          <a:noFill/>
        </p:spPr>
        <p:txBody>
          <a:bodyPr wrap="square" rtlCol="0">
            <a:spAutoFit/>
          </a:bodyPr>
          <a:lstStyle/>
          <a:p>
            <a:pPr marL="457200" indent="-457200">
              <a:buFont typeface="Arial"/>
              <a:buChar char="•"/>
            </a:pPr>
            <a:r>
              <a:rPr lang="en-US" sz="3200" dirty="0" smtClean="0">
                <a:latin typeface="Calibri"/>
                <a:cs typeface="Calibri"/>
              </a:rPr>
              <a:t>CIRCLE-ELD’s Activity Wheel</a:t>
            </a:r>
          </a:p>
          <a:p>
            <a:pPr marL="457200" indent="-457200">
              <a:buFont typeface="Arial"/>
              <a:buChar char="•"/>
            </a:pPr>
            <a:r>
              <a:rPr lang="en-US" sz="3200" dirty="0" smtClean="0">
                <a:latin typeface="Calibri"/>
                <a:cs typeface="Calibri"/>
              </a:rPr>
              <a:t>Spinner of the Day spins the wheel and chooses an activity</a:t>
            </a:r>
          </a:p>
          <a:p>
            <a:pPr marL="457200" indent="-457200">
              <a:buFont typeface="Arial"/>
              <a:buChar char="•"/>
            </a:pPr>
            <a:r>
              <a:rPr lang="en-US" sz="3200" dirty="0" smtClean="0">
                <a:latin typeface="Calibri"/>
                <a:cs typeface="Calibri"/>
              </a:rPr>
              <a:t>Students </a:t>
            </a:r>
            <a:r>
              <a:rPr lang="en-US" sz="3200" dirty="0">
                <a:latin typeface="Calibri"/>
                <a:cs typeface="Calibri"/>
              </a:rPr>
              <a:t>come from as many as 4 different </a:t>
            </a:r>
            <a:r>
              <a:rPr lang="en-US" sz="3200" dirty="0" smtClean="0">
                <a:latin typeface="Calibri"/>
                <a:cs typeface="Calibri"/>
              </a:rPr>
              <a:t>classes</a:t>
            </a:r>
            <a:endParaRPr lang="en-US" sz="3200" dirty="0">
              <a:latin typeface="Calibri"/>
              <a:cs typeface="Calibri"/>
            </a:endParaRPr>
          </a:p>
        </p:txBody>
      </p:sp>
      <p:sp>
        <p:nvSpPr>
          <p:cNvPr id="10" name="TextBox 9"/>
          <p:cNvSpPr txBox="1"/>
          <p:nvPr/>
        </p:nvSpPr>
        <p:spPr>
          <a:xfrm>
            <a:off x="329158" y="4796169"/>
            <a:ext cx="8382329" cy="2246769"/>
          </a:xfrm>
          <a:prstGeom prst="rect">
            <a:avLst/>
          </a:prstGeom>
          <a:noFill/>
        </p:spPr>
        <p:txBody>
          <a:bodyPr wrap="square" rtlCol="0">
            <a:spAutoFit/>
          </a:bodyPr>
          <a:lstStyle/>
          <a:p>
            <a:r>
              <a:rPr lang="en-US" sz="2800" dirty="0" smtClean="0">
                <a:latin typeface="Calibri"/>
                <a:cs typeface="Calibri"/>
              </a:rPr>
              <a:t>The </a:t>
            </a:r>
            <a:r>
              <a:rPr lang="en-US" sz="2800" dirty="0">
                <a:latin typeface="Calibri"/>
                <a:cs typeface="Calibri"/>
              </a:rPr>
              <a:t>Activity Wheel provides a chance for students to exercise, stretch out, and be themselves for </a:t>
            </a:r>
            <a:r>
              <a:rPr lang="en-US" sz="2800" dirty="0" smtClean="0">
                <a:latin typeface="Calibri"/>
                <a:cs typeface="Calibri"/>
              </a:rPr>
              <a:t>6-8 </a:t>
            </a:r>
            <a:r>
              <a:rPr lang="en-US" sz="2800" dirty="0">
                <a:latin typeface="Calibri"/>
                <a:cs typeface="Calibri"/>
              </a:rPr>
              <a:t>minutes</a:t>
            </a:r>
          </a:p>
          <a:p>
            <a:endParaRPr lang="en-US" sz="2800" dirty="0">
              <a:latin typeface="Calibri"/>
              <a:cs typeface="Calibri"/>
            </a:endParaRPr>
          </a:p>
          <a:p>
            <a:r>
              <a:rPr lang="en-US" sz="2800" dirty="0">
                <a:latin typeface="Calibri"/>
                <a:cs typeface="Calibri"/>
              </a:rPr>
              <a:t>And there’s more than a little language involved too</a:t>
            </a:r>
          </a:p>
          <a:p>
            <a:endParaRPr lang="en-US" sz="2800" dirty="0"/>
          </a:p>
        </p:txBody>
      </p:sp>
    </p:spTree>
    <p:extLst>
      <p:ext uri="{BB962C8B-B14F-4D97-AF65-F5344CB8AC3E}">
        <p14:creationId xmlns:p14="http://schemas.microsoft.com/office/powerpoint/2010/main" val="2686769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990600" y="2533650"/>
            <a:ext cx="2209799" cy="1514100"/>
          </a:xfrm>
          <a:prstGeom prst="rect">
            <a:avLst/>
          </a:prstGeom>
        </p:spPr>
        <p:txBody>
          <a:bodyPr lIns="91425" tIns="91425" rIns="91425" bIns="91425" anchor="t" anchorCtr="0">
            <a:noAutofit/>
          </a:bodyPr>
          <a:lstStyle/>
          <a:p>
            <a:pPr lvl="0" rtl="0">
              <a:spcBef>
                <a:spcPts val="0"/>
              </a:spcBef>
              <a:buNone/>
            </a:pPr>
            <a:r>
              <a:rPr lang="en-US" sz="2200" b="1" dirty="0" smtClean="0"/>
              <a:t>20 vocabulary words </a:t>
            </a:r>
            <a:r>
              <a:rPr lang="en-US" sz="2200" dirty="0" smtClean="0"/>
              <a:t>of varying complexity</a:t>
            </a:r>
            <a:r>
              <a:rPr lang="en" sz="2200" dirty="0" smtClean="0"/>
              <a:t>.</a:t>
            </a:r>
            <a:endParaRPr lang="en" sz="2200" dirty="0"/>
          </a:p>
        </p:txBody>
      </p:sp>
      <p:sp>
        <p:nvSpPr>
          <p:cNvPr id="222" name="Shape 222"/>
          <p:cNvSpPr txBox="1">
            <a:spLocks noGrp="1"/>
          </p:cNvSpPr>
          <p:nvPr>
            <p:ph type="body" idx="2"/>
          </p:nvPr>
        </p:nvSpPr>
        <p:spPr>
          <a:xfrm>
            <a:off x="3757372" y="2533650"/>
            <a:ext cx="2174099" cy="1514100"/>
          </a:xfrm>
          <a:prstGeom prst="rect">
            <a:avLst/>
          </a:prstGeom>
        </p:spPr>
        <p:txBody>
          <a:bodyPr lIns="91425" tIns="91425" rIns="91425" bIns="91425" anchor="t" anchorCtr="0">
            <a:noAutofit/>
          </a:bodyPr>
          <a:lstStyle/>
          <a:p>
            <a:pPr lvl="0" rtl="0">
              <a:spcBef>
                <a:spcPts val="0"/>
              </a:spcBef>
              <a:buNone/>
            </a:pPr>
            <a:r>
              <a:rPr lang="en-US" sz="2200" b="1" dirty="0" smtClean="0"/>
              <a:t>40 amazing images, </a:t>
            </a:r>
            <a:r>
              <a:rPr lang="en-US" sz="2200" dirty="0" smtClean="0"/>
              <a:t>2 per word, of diverse people and places</a:t>
            </a:r>
            <a:endParaRPr lang="en" sz="2200" dirty="0"/>
          </a:p>
        </p:txBody>
      </p:sp>
      <p:sp>
        <p:nvSpPr>
          <p:cNvPr id="223" name="Shape 223"/>
          <p:cNvSpPr txBox="1">
            <a:spLocks noGrp="1"/>
          </p:cNvSpPr>
          <p:nvPr>
            <p:ph type="body" idx="3"/>
          </p:nvPr>
        </p:nvSpPr>
        <p:spPr>
          <a:xfrm>
            <a:off x="6524125" y="2533650"/>
            <a:ext cx="2029200" cy="1514100"/>
          </a:xfrm>
          <a:prstGeom prst="rect">
            <a:avLst/>
          </a:prstGeom>
        </p:spPr>
        <p:txBody>
          <a:bodyPr lIns="91425" tIns="91425" rIns="91425" bIns="91425" anchor="t" anchorCtr="0">
            <a:noAutofit/>
          </a:bodyPr>
          <a:lstStyle/>
          <a:p>
            <a:pPr lvl="0" rtl="0">
              <a:spcBef>
                <a:spcPts val="0"/>
              </a:spcBef>
              <a:buNone/>
            </a:pPr>
            <a:r>
              <a:rPr lang="en-US" sz="2200" b="1" dirty="0" smtClean="0"/>
              <a:t>2 Academic Language sentences</a:t>
            </a:r>
            <a:r>
              <a:rPr lang="en-US" sz="2200" dirty="0" smtClean="0"/>
              <a:t> for each image</a:t>
            </a:r>
            <a:endParaRPr sz="2200" dirty="0"/>
          </a:p>
        </p:txBody>
      </p:sp>
      <p:sp>
        <p:nvSpPr>
          <p:cNvPr id="224" name="Shape 224"/>
          <p:cNvSpPr txBox="1">
            <a:spLocks noGrp="1"/>
          </p:cNvSpPr>
          <p:nvPr>
            <p:ph type="body" idx="1"/>
          </p:nvPr>
        </p:nvSpPr>
        <p:spPr>
          <a:xfrm>
            <a:off x="990600" y="4340729"/>
            <a:ext cx="2209799" cy="1514100"/>
          </a:xfrm>
          <a:prstGeom prst="rect">
            <a:avLst/>
          </a:prstGeom>
        </p:spPr>
        <p:txBody>
          <a:bodyPr lIns="91425" tIns="91425" rIns="91425" bIns="91425" anchor="t" anchorCtr="0">
            <a:noAutofit/>
          </a:bodyPr>
          <a:lstStyle/>
          <a:p>
            <a:pPr lvl="0">
              <a:buNone/>
            </a:pPr>
            <a:r>
              <a:rPr lang="en-US" sz="2200" b="1" dirty="0"/>
              <a:t>2 </a:t>
            </a:r>
            <a:r>
              <a:rPr lang="en-US" sz="2200" b="1" dirty="0" smtClean="0"/>
              <a:t>Language of</a:t>
            </a:r>
            <a:r>
              <a:rPr lang="mr-IN" sz="2200" b="1" dirty="0" smtClean="0"/>
              <a:t>…</a:t>
            </a:r>
            <a:r>
              <a:rPr lang="en-US" sz="2200" b="1" dirty="0" smtClean="0"/>
              <a:t>Questions</a:t>
            </a:r>
            <a:r>
              <a:rPr lang="en-US" sz="2200" dirty="0" smtClean="0"/>
              <a:t> tied to the 5 WIDA Standards for each image</a:t>
            </a:r>
            <a:endParaRPr lang="en-US" sz="2200" dirty="0"/>
          </a:p>
        </p:txBody>
      </p:sp>
      <p:sp>
        <p:nvSpPr>
          <p:cNvPr id="225" name="Shape 225"/>
          <p:cNvSpPr txBox="1">
            <a:spLocks noGrp="1"/>
          </p:cNvSpPr>
          <p:nvPr>
            <p:ph type="body" idx="2"/>
          </p:nvPr>
        </p:nvSpPr>
        <p:spPr>
          <a:xfrm>
            <a:off x="3757372" y="4340729"/>
            <a:ext cx="2174099" cy="1514100"/>
          </a:xfrm>
          <a:prstGeom prst="rect">
            <a:avLst/>
          </a:prstGeom>
        </p:spPr>
        <p:txBody>
          <a:bodyPr lIns="91425" tIns="91425" rIns="91425" bIns="91425" anchor="t" anchorCtr="0">
            <a:noAutofit/>
          </a:bodyPr>
          <a:lstStyle/>
          <a:p>
            <a:pPr lvl="0" rtl="0">
              <a:spcBef>
                <a:spcPts val="0"/>
              </a:spcBef>
              <a:buNone/>
            </a:pPr>
            <a:r>
              <a:rPr lang="en-US" sz="2200" b="1" dirty="0" smtClean="0"/>
              <a:t>10 Digital or Printed Interactive Worksheets </a:t>
            </a:r>
            <a:r>
              <a:rPr lang="en-US" sz="2200" dirty="0" smtClean="0"/>
              <a:t>accessible on any platform</a:t>
            </a:r>
            <a:endParaRPr lang="en" sz="2200" dirty="0"/>
          </a:p>
        </p:txBody>
      </p:sp>
      <p:sp>
        <p:nvSpPr>
          <p:cNvPr id="226" name="Shape 226"/>
          <p:cNvSpPr txBox="1">
            <a:spLocks noGrp="1"/>
          </p:cNvSpPr>
          <p:nvPr>
            <p:ph type="body" idx="3"/>
          </p:nvPr>
        </p:nvSpPr>
        <p:spPr>
          <a:xfrm>
            <a:off x="6524123" y="4340729"/>
            <a:ext cx="2482027" cy="1514100"/>
          </a:xfrm>
          <a:prstGeom prst="rect">
            <a:avLst/>
          </a:prstGeom>
        </p:spPr>
        <p:txBody>
          <a:bodyPr lIns="91425" tIns="91425" rIns="91425" bIns="91425" anchor="t" anchorCtr="0">
            <a:noAutofit/>
          </a:bodyPr>
          <a:lstStyle/>
          <a:p>
            <a:pPr lvl="0" rtl="0">
              <a:spcBef>
                <a:spcPts val="0"/>
              </a:spcBef>
              <a:buNone/>
            </a:pPr>
            <a:r>
              <a:rPr lang="en-US" sz="2200" b="1" dirty="0" smtClean="0"/>
              <a:t>Student Teacher </a:t>
            </a:r>
            <a:r>
              <a:rPr lang="en-US" sz="2200" dirty="0" smtClean="0"/>
              <a:t>day, a chance for the students to shine on their own and be leaders</a:t>
            </a:r>
            <a:endParaRPr lang="en" sz="2200" dirty="0"/>
          </a:p>
          <a:p>
            <a:pPr lvl="0" rtl="0">
              <a:spcBef>
                <a:spcPts val="0"/>
              </a:spcBef>
              <a:buNone/>
            </a:pPr>
            <a:endParaRPr sz="2200" dirty="0"/>
          </a:p>
        </p:txBody>
      </p:sp>
      <p:sp>
        <p:nvSpPr>
          <p:cNvPr id="227" name="Shape 227"/>
          <p:cNvSpPr txBox="1">
            <a:spLocks noGrp="1"/>
          </p:cNvSpPr>
          <p:nvPr>
            <p:ph type="title"/>
          </p:nvPr>
        </p:nvSpPr>
        <p:spPr>
          <a:xfrm>
            <a:off x="2257425" y="498108"/>
            <a:ext cx="6153300" cy="969300"/>
          </a:xfrm>
          <a:prstGeom prst="rect">
            <a:avLst/>
          </a:prstGeom>
        </p:spPr>
        <p:txBody>
          <a:bodyPr lIns="91425" tIns="91425" rIns="91425" bIns="91425" anchor="b" anchorCtr="0">
            <a:noAutofit/>
          </a:bodyPr>
          <a:lstStyle/>
          <a:p>
            <a:pPr lvl="0">
              <a:spcBef>
                <a:spcPts val="0"/>
              </a:spcBef>
              <a:buNone/>
            </a:pPr>
            <a:r>
              <a:rPr lang="en-US" sz="4800" dirty="0" smtClean="0"/>
              <a:t>Each theme has</a:t>
            </a:r>
            <a:r>
              <a:rPr lang="mr-IN" sz="4800" dirty="0" smtClean="0"/>
              <a:t>…</a:t>
            </a:r>
            <a:endParaRPr lang="en" sz="4800" dirty="0"/>
          </a:p>
        </p:txBody>
      </p:sp>
      <p:sp>
        <p:nvSpPr>
          <p:cNvPr id="228" name="Shape 228"/>
          <p:cNvSpPr/>
          <p:nvPr/>
        </p:nvSpPr>
        <p:spPr>
          <a:xfrm>
            <a:off x="624006" y="2742693"/>
            <a:ext cx="335904" cy="335883"/>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grpSp>
        <p:nvGrpSpPr>
          <p:cNvPr id="229" name="Shape 229"/>
          <p:cNvGrpSpPr/>
          <p:nvPr/>
        </p:nvGrpSpPr>
        <p:grpSpPr>
          <a:xfrm>
            <a:off x="3379560" y="2719733"/>
            <a:ext cx="358351" cy="381822"/>
            <a:chOff x="5970800" y="1619250"/>
            <a:chExt cx="428650" cy="456725"/>
          </a:xfrm>
        </p:grpSpPr>
        <p:sp>
          <p:nvSpPr>
            <p:cNvPr id="230" name="Shape 230"/>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grpSp>
      <p:grpSp>
        <p:nvGrpSpPr>
          <p:cNvPr id="235" name="Shape 235"/>
          <p:cNvGrpSpPr/>
          <p:nvPr/>
        </p:nvGrpSpPr>
        <p:grpSpPr>
          <a:xfrm>
            <a:off x="657187" y="4493482"/>
            <a:ext cx="269526" cy="425712"/>
            <a:chOff x="1979475" y="4289300"/>
            <a:chExt cx="322400" cy="509225"/>
          </a:xfrm>
        </p:grpSpPr>
        <p:sp>
          <p:nvSpPr>
            <p:cNvPr id="236" name="Shape 236"/>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
          <p:nvSpPr>
            <p:cNvPr id="238" name="Shape 238"/>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grpSp>
      <p:sp>
        <p:nvSpPr>
          <p:cNvPr id="239" name="Shape 239"/>
          <p:cNvSpPr/>
          <p:nvPr/>
        </p:nvSpPr>
        <p:spPr>
          <a:xfrm>
            <a:off x="6107880" y="4596586"/>
            <a:ext cx="397141" cy="219512"/>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grpSp>
        <p:nvGrpSpPr>
          <p:cNvPr id="240" name="Shape 240"/>
          <p:cNvGrpSpPr/>
          <p:nvPr/>
        </p:nvGrpSpPr>
        <p:grpSpPr>
          <a:xfrm>
            <a:off x="3389935" y="4521289"/>
            <a:ext cx="318516" cy="370076"/>
            <a:chOff x="3972400" y="4996350"/>
            <a:chExt cx="381000" cy="442675"/>
          </a:xfrm>
        </p:grpSpPr>
        <p:sp>
          <p:nvSpPr>
            <p:cNvPr id="241" name="Shape 241"/>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grpSp>
      <p:sp>
        <p:nvSpPr>
          <p:cNvPr id="243" name="Shape 243"/>
          <p:cNvSpPr/>
          <p:nvPr/>
        </p:nvSpPr>
        <p:spPr>
          <a:xfrm>
            <a:off x="6124105" y="2714631"/>
            <a:ext cx="392042" cy="392021"/>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8EC641"/>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0433415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7" name="Shape 227"/>
          <p:cNvSpPr txBox="1">
            <a:spLocks noGrp="1"/>
          </p:cNvSpPr>
          <p:nvPr>
            <p:ph type="title"/>
          </p:nvPr>
        </p:nvSpPr>
        <p:spPr>
          <a:xfrm>
            <a:off x="2257424" y="498108"/>
            <a:ext cx="6498091" cy="969300"/>
          </a:xfrm>
          <a:prstGeom prst="rect">
            <a:avLst/>
          </a:prstGeom>
        </p:spPr>
        <p:txBody>
          <a:bodyPr lIns="91425" tIns="91425" rIns="91425" bIns="91425" anchor="b" anchorCtr="0">
            <a:noAutofit/>
          </a:bodyPr>
          <a:lstStyle/>
          <a:p>
            <a:pPr lvl="0">
              <a:spcBef>
                <a:spcPts val="0"/>
              </a:spcBef>
              <a:buNone/>
            </a:pPr>
            <a:r>
              <a:rPr lang="en-US" sz="4000" dirty="0" smtClean="0"/>
              <a:t>Even more importantly</a:t>
            </a:r>
            <a:r>
              <a:rPr lang="mr-IN" sz="4000" dirty="0" smtClean="0"/>
              <a:t>…</a:t>
            </a:r>
            <a:endParaRPr lang="en" sz="4000" dirty="0"/>
          </a:p>
        </p:txBody>
      </p:sp>
      <p:sp>
        <p:nvSpPr>
          <p:cNvPr id="8" name="TextBox 7"/>
          <p:cNvSpPr txBox="1"/>
          <p:nvPr/>
        </p:nvSpPr>
        <p:spPr>
          <a:xfrm>
            <a:off x="651651" y="2322905"/>
            <a:ext cx="7452214" cy="4278094"/>
          </a:xfrm>
          <a:prstGeom prst="rect">
            <a:avLst/>
          </a:prstGeom>
          <a:noFill/>
        </p:spPr>
        <p:txBody>
          <a:bodyPr wrap="square" rtlCol="0">
            <a:spAutoFit/>
          </a:bodyPr>
          <a:lstStyle/>
          <a:p>
            <a:pPr marL="571500" indent="-571500">
              <a:buFont typeface="Arial"/>
              <a:buChar char="•"/>
            </a:pPr>
            <a:r>
              <a:rPr lang="en-US" sz="3200" dirty="0"/>
              <a:t>N</a:t>
            </a:r>
            <a:r>
              <a:rPr lang="en-US" sz="3200" dirty="0" smtClean="0"/>
              <a:t>on-timed “Questions, Comments, and Observations”</a:t>
            </a:r>
          </a:p>
          <a:p>
            <a:pPr marL="571500" indent="-571500">
              <a:buFont typeface="Arial"/>
              <a:buChar char="•"/>
            </a:pPr>
            <a:r>
              <a:rPr lang="en-US" sz="3200" dirty="0" smtClean="0"/>
              <a:t>Students say whatever they want, as long as they are not being intentionally inappropriate  </a:t>
            </a:r>
          </a:p>
          <a:p>
            <a:pPr marL="571500" lvl="8" indent="-571500">
              <a:buFont typeface="Arial"/>
              <a:buChar char="•"/>
            </a:pPr>
            <a:r>
              <a:rPr lang="en-US" sz="2400" dirty="0" smtClean="0"/>
              <a:t>Really, anything they want. Ninjas and gorillas and puppies are frequently running all around. </a:t>
            </a:r>
          </a:p>
          <a:p>
            <a:pPr marL="571500" indent="-571500">
              <a:buFont typeface="Arial"/>
              <a:buChar char="•"/>
            </a:pPr>
            <a:r>
              <a:rPr lang="en-US" sz="3200" dirty="0" smtClean="0"/>
              <a:t>All students are required to be listening and respectful</a:t>
            </a:r>
            <a:endParaRPr lang="en-US" sz="3200" dirty="0"/>
          </a:p>
        </p:txBody>
      </p:sp>
    </p:spTree>
    <p:extLst>
      <p:ext uri="{BB962C8B-B14F-4D97-AF65-F5344CB8AC3E}">
        <p14:creationId xmlns:p14="http://schemas.microsoft.com/office/powerpoint/2010/main" val="471040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TextBox 1"/>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Kindergarten</a:t>
            </a:r>
            <a:endParaRPr lang="en-US" sz="6000" b="1" dirty="0">
              <a:solidFill>
                <a:schemeClr val="tx1"/>
              </a:solidFill>
            </a:endParaRPr>
          </a:p>
        </p:txBody>
      </p:sp>
      <p:sp>
        <p:nvSpPr>
          <p:cNvPr id="5" name="TextBox 4"/>
          <p:cNvSpPr txBox="1"/>
          <p:nvPr/>
        </p:nvSpPr>
        <p:spPr>
          <a:xfrm>
            <a:off x="436610" y="6151118"/>
            <a:ext cx="8427947" cy="707886"/>
          </a:xfrm>
          <a:prstGeom prst="rect">
            <a:avLst/>
          </a:prstGeom>
          <a:noFill/>
        </p:spPr>
        <p:txBody>
          <a:bodyPr wrap="square" rtlCol="0">
            <a:spAutoFit/>
          </a:bodyPr>
          <a:lstStyle/>
          <a:p>
            <a:r>
              <a:rPr lang="en-US" sz="2000" dirty="0" smtClean="0"/>
              <a:t>Languages: Korean, Spanish, </a:t>
            </a:r>
            <a:r>
              <a:rPr lang="en-US" sz="2000" dirty="0" err="1" smtClean="0"/>
              <a:t>Luganda</a:t>
            </a:r>
            <a:r>
              <a:rPr lang="en-US" sz="2000" dirty="0" smtClean="0"/>
              <a:t>, </a:t>
            </a:r>
            <a:r>
              <a:rPr lang="en-US" sz="2000" dirty="0" err="1" smtClean="0"/>
              <a:t>Atesu</a:t>
            </a:r>
            <a:r>
              <a:rPr lang="en-US" sz="2000" dirty="0" smtClean="0"/>
              <a:t>, Malayalam, Tamil, </a:t>
            </a:r>
            <a:r>
              <a:rPr lang="en-US" sz="2000" dirty="0" err="1" smtClean="0"/>
              <a:t>Samia</a:t>
            </a:r>
            <a:r>
              <a:rPr lang="en-US" sz="2000" dirty="0" smtClean="0"/>
              <a:t>, Marathi, Urdu</a:t>
            </a:r>
            <a:endParaRPr lang="en-US" sz="2000" dirty="0"/>
          </a:p>
        </p:txBody>
      </p:sp>
    </p:spTree>
    <p:extLst>
      <p:ext uri="{BB962C8B-B14F-4D97-AF65-F5344CB8AC3E}">
        <p14:creationId xmlns:p14="http://schemas.microsoft.com/office/powerpoint/2010/main" val="15528556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Let’s Check Out the Water Theme First</a:t>
            </a:r>
            <a:endParaRPr lang="en-US" sz="6000" dirty="0"/>
          </a:p>
        </p:txBody>
      </p:sp>
    </p:spTree>
    <p:extLst>
      <p:ext uri="{BB962C8B-B14F-4D97-AF65-F5344CB8AC3E}">
        <p14:creationId xmlns:p14="http://schemas.microsoft.com/office/powerpoint/2010/main" val="8375625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Go to </a:t>
            </a:r>
          </a:p>
          <a:p>
            <a:pPr algn="ctr"/>
            <a:r>
              <a:rPr lang="en-US" sz="6000" dirty="0" smtClean="0">
                <a:hlinkClick r:id="rId3"/>
              </a:rPr>
              <a:t>www.circle-eld.org</a:t>
            </a:r>
            <a:endParaRPr lang="en-US" sz="6000" dirty="0" smtClean="0"/>
          </a:p>
          <a:p>
            <a:pPr algn="ctr"/>
            <a:r>
              <a:rPr lang="en-US" sz="6000" dirty="0" smtClean="0"/>
              <a:t>on whatever device you have</a:t>
            </a:r>
            <a:endParaRPr lang="en-US" sz="6000" dirty="0"/>
          </a:p>
        </p:txBody>
      </p:sp>
    </p:spTree>
    <p:extLst>
      <p:ext uri="{BB962C8B-B14F-4D97-AF65-F5344CB8AC3E}">
        <p14:creationId xmlns:p14="http://schemas.microsoft.com/office/powerpoint/2010/main" val="265593548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Click on</a:t>
            </a:r>
          </a:p>
          <a:p>
            <a:pPr algn="ctr"/>
            <a:r>
              <a:rPr lang="en-US" sz="5400" u="sng" dirty="0" smtClean="0"/>
              <a:t>Open </a:t>
            </a:r>
            <a:r>
              <a:rPr lang="en-US" sz="5400" u="sng" dirty="0" smtClean="0"/>
              <a:t>CIRCLE-ELD</a:t>
            </a:r>
            <a:endParaRPr lang="en-US" sz="5400" u="sng" dirty="0" smtClean="0"/>
          </a:p>
          <a:p>
            <a:pPr algn="ctr"/>
            <a:r>
              <a:rPr lang="en-US" sz="3600" dirty="0" smtClean="0"/>
              <a:t>at the top</a:t>
            </a:r>
          </a:p>
          <a:p>
            <a:pPr algn="ctr"/>
            <a:r>
              <a:rPr lang="en-US" sz="3600" dirty="0" smtClean="0"/>
              <a:t>and scroll down to </a:t>
            </a:r>
          </a:p>
          <a:p>
            <a:pPr algn="ctr"/>
            <a:r>
              <a:rPr lang="en-US" sz="5400" u="sng" dirty="0" smtClean="0"/>
              <a:t>Water</a:t>
            </a:r>
            <a:endParaRPr lang="en-US" sz="5400" u="sng" dirty="0"/>
          </a:p>
        </p:txBody>
      </p:sp>
    </p:spTree>
    <p:extLst>
      <p:ext uri="{BB962C8B-B14F-4D97-AF65-F5344CB8AC3E}">
        <p14:creationId xmlns:p14="http://schemas.microsoft.com/office/powerpoint/2010/main" val="190547385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I’ll join you there now</a:t>
            </a:r>
            <a:r>
              <a:rPr lang="mr-IN" sz="3600" dirty="0" smtClean="0"/>
              <a:t>…</a:t>
            </a:r>
            <a:endParaRPr lang="en-US" sz="5400" u="sng" dirty="0"/>
          </a:p>
        </p:txBody>
      </p:sp>
    </p:spTree>
    <p:extLst>
      <p:ext uri="{BB962C8B-B14F-4D97-AF65-F5344CB8AC3E}">
        <p14:creationId xmlns:p14="http://schemas.microsoft.com/office/powerpoint/2010/main" val="40701911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5" name="Shape 127"/>
          <p:cNvSpPr txBox="1">
            <a:spLocks/>
          </p:cNvSpPr>
          <p:nvPr/>
        </p:nvSpPr>
        <p:spPr>
          <a:xfrm>
            <a:off x="787945" y="373533"/>
            <a:ext cx="7808471" cy="1688353"/>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800" dirty="0" smtClean="0"/>
              <a:t>But enough for us, let’s watch my students in action</a:t>
            </a:r>
            <a:endParaRPr lang="en" sz="4800" dirty="0"/>
          </a:p>
        </p:txBody>
      </p:sp>
      <p:sp>
        <p:nvSpPr>
          <p:cNvPr id="9" name="TextBox 8"/>
          <p:cNvSpPr txBox="1"/>
          <p:nvPr/>
        </p:nvSpPr>
        <p:spPr>
          <a:xfrm>
            <a:off x="787945" y="1935281"/>
            <a:ext cx="7533137" cy="3323987"/>
          </a:xfrm>
          <a:prstGeom prst="rect">
            <a:avLst/>
          </a:prstGeom>
          <a:noFill/>
        </p:spPr>
        <p:txBody>
          <a:bodyPr wrap="square" rtlCol="0">
            <a:spAutoFit/>
          </a:bodyPr>
          <a:lstStyle/>
          <a:p>
            <a:pPr marL="457200" indent="-457200">
              <a:buFont typeface="Arial"/>
              <a:buChar char="•"/>
            </a:pPr>
            <a:r>
              <a:rPr lang="en-US" sz="3000" dirty="0" smtClean="0"/>
              <a:t>The kids and I are looking at and discussing various </a:t>
            </a:r>
            <a:r>
              <a:rPr lang="en-US" sz="3000" dirty="0" smtClean="0"/>
              <a:t>HUGE pictures</a:t>
            </a:r>
            <a:endParaRPr lang="en-US" sz="3000" dirty="0" smtClean="0"/>
          </a:p>
          <a:p>
            <a:pPr marL="457200" indent="-457200">
              <a:buFont typeface="Arial"/>
              <a:buChar char="•"/>
            </a:pPr>
            <a:r>
              <a:rPr lang="en-US" sz="3000" dirty="0" smtClean="0"/>
              <a:t>Some of their comments are in response to my questions, many are their own unique observations </a:t>
            </a:r>
          </a:p>
          <a:p>
            <a:pPr marL="457200" indent="-457200">
              <a:buFont typeface="Arial"/>
              <a:buChar char="•"/>
            </a:pPr>
            <a:r>
              <a:rPr lang="en-US" sz="3000" dirty="0" smtClean="0"/>
              <a:t>If you hear loud background noise, it is because my room was in the cafeteria!</a:t>
            </a:r>
            <a:endParaRPr lang="en-US" sz="3000" dirty="0"/>
          </a:p>
        </p:txBody>
      </p:sp>
      <p:sp>
        <p:nvSpPr>
          <p:cNvPr id="2" name="TextBox 1"/>
          <p:cNvSpPr txBox="1"/>
          <p:nvPr/>
        </p:nvSpPr>
        <p:spPr>
          <a:xfrm>
            <a:off x="534688" y="5286421"/>
            <a:ext cx="8061728" cy="1200329"/>
          </a:xfrm>
          <a:prstGeom prst="rect">
            <a:avLst/>
          </a:prstGeom>
          <a:noFill/>
        </p:spPr>
        <p:txBody>
          <a:bodyPr wrap="square" rtlCol="0">
            <a:spAutoFit/>
          </a:bodyPr>
          <a:lstStyle/>
          <a:p>
            <a:pPr algn="ctr"/>
            <a:r>
              <a:rPr lang="en-US" sz="3600" dirty="0" smtClean="0"/>
              <a:t>A SMALL SAMPLE OF WHAT WE DO MOST OF THE DAY EVERY DAY</a:t>
            </a:r>
            <a:endParaRPr lang="en-US" sz="3600" dirty="0"/>
          </a:p>
        </p:txBody>
      </p:sp>
    </p:spTree>
    <p:extLst>
      <p:ext uri="{BB962C8B-B14F-4D97-AF65-F5344CB8AC3E}">
        <p14:creationId xmlns:p14="http://schemas.microsoft.com/office/powerpoint/2010/main" val="381330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TextBox 1"/>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Kindergarten</a:t>
            </a:r>
            <a:endParaRPr lang="en-US" sz="6000" b="1" dirty="0">
              <a:solidFill>
                <a:schemeClr val="tx1"/>
              </a:solidFill>
            </a:endParaRPr>
          </a:p>
        </p:txBody>
      </p:sp>
    </p:spTree>
    <p:extLst>
      <p:ext uri="{BB962C8B-B14F-4D97-AF65-F5344CB8AC3E}">
        <p14:creationId xmlns:p14="http://schemas.microsoft.com/office/powerpoint/2010/main" val="16549753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TextBox 1"/>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Kindergarten</a:t>
            </a:r>
            <a:endParaRPr lang="en-US" sz="6000" b="1" dirty="0">
              <a:solidFill>
                <a:schemeClr val="tx1"/>
              </a:solidFill>
            </a:endParaRPr>
          </a:p>
        </p:txBody>
      </p:sp>
    </p:spTree>
    <p:extLst>
      <p:ext uri="{BB962C8B-B14F-4D97-AF65-F5344CB8AC3E}">
        <p14:creationId xmlns:p14="http://schemas.microsoft.com/office/powerpoint/2010/main" val="17891729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6" name="TextBox 5"/>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First Grade</a:t>
            </a:r>
            <a:endParaRPr lang="en-US" sz="6000" b="1" dirty="0">
              <a:solidFill>
                <a:schemeClr val="tx1"/>
              </a:solidFill>
            </a:endParaRPr>
          </a:p>
        </p:txBody>
      </p:sp>
    </p:spTree>
    <p:extLst>
      <p:ext uri="{BB962C8B-B14F-4D97-AF65-F5344CB8AC3E}">
        <p14:creationId xmlns:p14="http://schemas.microsoft.com/office/powerpoint/2010/main" val="8740439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6" name="TextBox 5"/>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Second Grade</a:t>
            </a:r>
            <a:endParaRPr lang="en-US" sz="6000" b="1" dirty="0">
              <a:solidFill>
                <a:schemeClr val="tx1"/>
              </a:solidFill>
            </a:endParaRPr>
          </a:p>
        </p:txBody>
      </p:sp>
    </p:spTree>
    <p:extLst>
      <p:ext uri="{BB962C8B-B14F-4D97-AF65-F5344CB8AC3E}">
        <p14:creationId xmlns:p14="http://schemas.microsoft.com/office/powerpoint/2010/main" val="4706891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6" name="TextBox 5"/>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Third Grade</a:t>
            </a:r>
            <a:endParaRPr lang="en-US" sz="6000" b="1" dirty="0">
              <a:solidFill>
                <a:schemeClr val="tx1"/>
              </a:solidFill>
            </a:endParaRPr>
          </a:p>
        </p:txBody>
      </p:sp>
    </p:spTree>
    <p:extLst>
      <p:ext uri="{BB962C8B-B14F-4D97-AF65-F5344CB8AC3E}">
        <p14:creationId xmlns:p14="http://schemas.microsoft.com/office/powerpoint/2010/main" val="33520651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5" name="TextBox 4"/>
          <p:cNvSpPr txBox="1"/>
          <p:nvPr/>
        </p:nvSpPr>
        <p:spPr>
          <a:xfrm>
            <a:off x="436610" y="6151118"/>
            <a:ext cx="8427947" cy="707886"/>
          </a:xfrm>
          <a:prstGeom prst="rect">
            <a:avLst/>
          </a:prstGeom>
          <a:noFill/>
        </p:spPr>
        <p:txBody>
          <a:bodyPr wrap="square" rtlCol="0">
            <a:spAutoFit/>
          </a:bodyPr>
          <a:lstStyle/>
          <a:p>
            <a:r>
              <a:rPr lang="en-US" sz="2000" dirty="0" smtClean="0"/>
              <a:t>Languages: Portuguese, Hindi, Spanish, Cantonese, Urdu, </a:t>
            </a:r>
            <a:r>
              <a:rPr lang="en-US" sz="2000" dirty="0" err="1" smtClean="0"/>
              <a:t>Luganda</a:t>
            </a:r>
            <a:r>
              <a:rPr lang="en-US" sz="2000" dirty="0" smtClean="0"/>
              <a:t>, </a:t>
            </a:r>
            <a:r>
              <a:rPr lang="en-US" sz="2000" dirty="0" err="1" smtClean="0"/>
              <a:t>Gujurati</a:t>
            </a:r>
            <a:endParaRPr lang="en-US" sz="2000" dirty="0"/>
          </a:p>
        </p:txBody>
      </p:sp>
      <p:sp>
        <p:nvSpPr>
          <p:cNvPr id="6" name="TextBox 5"/>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First Grade</a:t>
            </a:r>
            <a:endParaRPr lang="en-US" sz="6000" b="1" dirty="0">
              <a:solidFill>
                <a:schemeClr val="tx1"/>
              </a:solidFill>
            </a:endParaRPr>
          </a:p>
        </p:txBody>
      </p:sp>
    </p:spTree>
    <p:extLst>
      <p:ext uri="{BB962C8B-B14F-4D97-AF65-F5344CB8AC3E}">
        <p14:creationId xmlns:p14="http://schemas.microsoft.com/office/powerpoint/2010/main" val="42262235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6" name="TextBox 5"/>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4</a:t>
            </a:r>
            <a:r>
              <a:rPr lang="en-US" sz="6000" b="1" baseline="30000" dirty="0" smtClean="0">
                <a:solidFill>
                  <a:schemeClr val="tx1"/>
                </a:solidFill>
              </a:rPr>
              <a:t>th</a:t>
            </a:r>
            <a:r>
              <a:rPr lang="en-US" sz="6000" b="1" dirty="0" smtClean="0">
                <a:solidFill>
                  <a:schemeClr val="tx1"/>
                </a:solidFill>
              </a:rPr>
              <a:t> and 5</a:t>
            </a:r>
            <a:r>
              <a:rPr lang="en-US" sz="6000" b="1" baseline="30000" dirty="0" smtClean="0">
                <a:solidFill>
                  <a:schemeClr val="tx1"/>
                </a:solidFill>
              </a:rPr>
              <a:t>th</a:t>
            </a:r>
            <a:r>
              <a:rPr lang="en-US" sz="6000" b="1" dirty="0" smtClean="0">
                <a:solidFill>
                  <a:schemeClr val="tx1"/>
                </a:solidFill>
              </a:rPr>
              <a:t> Grade</a:t>
            </a:r>
            <a:endParaRPr lang="en-US" sz="6000" b="1" dirty="0">
              <a:solidFill>
                <a:schemeClr val="tx1"/>
              </a:solidFill>
            </a:endParaRPr>
          </a:p>
        </p:txBody>
      </p:sp>
    </p:spTree>
    <p:extLst>
      <p:ext uri="{BB962C8B-B14F-4D97-AF65-F5344CB8AC3E}">
        <p14:creationId xmlns:p14="http://schemas.microsoft.com/office/powerpoint/2010/main" val="32476410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5" name="Shape 127"/>
          <p:cNvSpPr txBox="1">
            <a:spLocks/>
          </p:cNvSpPr>
          <p:nvPr/>
        </p:nvSpPr>
        <p:spPr>
          <a:xfrm>
            <a:off x="787945" y="373533"/>
            <a:ext cx="7808471" cy="1688353"/>
          </a:xfrm>
          <a:prstGeom prst="rect">
            <a:avLst/>
          </a:prstGeom>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4800" dirty="0" smtClean="0"/>
              <a:t>These students are free, eager and confident</a:t>
            </a:r>
            <a:endParaRPr lang="en" sz="4800" dirty="0"/>
          </a:p>
        </p:txBody>
      </p:sp>
      <p:sp>
        <p:nvSpPr>
          <p:cNvPr id="3" name="Rounded Rectangle 2"/>
          <p:cNvSpPr/>
          <p:nvPr/>
        </p:nvSpPr>
        <p:spPr>
          <a:xfrm>
            <a:off x="657414" y="2061886"/>
            <a:ext cx="7799292" cy="4407643"/>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00" dirty="0" smtClean="0"/>
              <a:t>We see that the students are thriving in a language-rich academic environment</a:t>
            </a:r>
          </a:p>
          <a:p>
            <a:pPr algn="ctr"/>
            <a:endParaRPr lang="en-US" sz="3100" dirty="0"/>
          </a:p>
          <a:p>
            <a:pPr algn="ctr"/>
            <a:r>
              <a:rPr lang="en-US" sz="3100" dirty="0" smtClean="0"/>
              <a:t>Students use the language of Science, Social Studies, Math and Language Arts, and Social and Instructional Language</a:t>
            </a:r>
          </a:p>
          <a:p>
            <a:pPr algn="ctr"/>
            <a:endParaRPr lang="en-US" sz="3100" dirty="0" smtClean="0"/>
          </a:p>
          <a:p>
            <a:pPr algn="ctr"/>
            <a:r>
              <a:rPr lang="en-US" sz="3100" dirty="0" smtClean="0"/>
              <a:t>How does that translate as success in the classroom?</a:t>
            </a:r>
            <a:endParaRPr lang="en-US" sz="3100" dirty="0"/>
          </a:p>
        </p:txBody>
      </p:sp>
    </p:spTree>
    <p:extLst>
      <p:ext uri="{BB962C8B-B14F-4D97-AF65-F5344CB8AC3E}">
        <p14:creationId xmlns:p14="http://schemas.microsoft.com/office/powerpoint/2010/main" val="3190613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t>L</a:t>
            </a:r>
            <a:r>
              <a:rPr lang="en-US" sz="3200" dirty="0" smtClean="0"/>
              <a:t>et’s hear from a 5</a:t>
            </a:r>
            <a:r>
              <a:rPr lang="en-US" sz="3200" baseline="30000" dirty="0" smtClean="0"/>
              <a:t>th</a:t>
            </a:r>
            <a:r>
              <a:rPr lang="en-US" sz="3200" dirty="0" smtClean="0"/>
              <a:t> grade student who has appreciated the CIRCLE-ELD curriculum and classroom. Her confidence in using English has spread beyond the CIRCLE-ELD classroom, as the research suggests it should.</a:t>
            </a:r>
          </a:p>
          <a:p>
            <a:endParaRPr lang="en-US" sz="3200" dirty="0"/>
          </a:p>
        </p:txBody>
      </p:sp>
    </p:spTree>
    <p:extLst>
      <p:ext uri="{BB962C8B-B14F-4D97-AF65-F5344CB8AC3E}">
        <p14:creationId xmlns:p14="http://schemas.microsoft.com/office/powerpoint/2010/main" val="312639201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Tree>
    <p:extLst>
      <p:ext uri="{BB962C8B-B14F-4D97-AF65-F5344CB8AC3E}">
        <p14:creationId xmlns:p14="http://schemas.microsoft.com/office/powerpoint/2010/main" val="408225404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a:buChar char="•"/>
            </a:pPr>
            <a:r>
              <a:rPr lang="en-US" sz="3200" dirty="0" smtClean="0"/>
              <a:t>This young lady’s confidence in using English directly stems from her comfort with language associated with all standards. </a:t>
            </a:r>
          </a:p>
          <a:p>
            <a:pPr marL="457200" indent="-457200">
              <a:buFont typeface="Arial"/>
              <a:buChar char="•"/>
            </a:pPr>
            <a:r>
              <a:rPr lang="en-US" sz="3200" dirty="0" smtClean="0"/>
              <a:t>She is able to extend her linguistic confidence to Math and beyond. </a:t>
            </a:r>
          </a:p>
          <a:p>
            <a:pPr marL="457200" indent="-457200">
              <a:buFont typeface="Arial"/>
              <a:buChar char="•"/>
            </a:pPr>
            <a:r>
              <a:rPr lang="en-US" sz="3200" dirty="0" smtClean="0"/>
              <a:t>My job is to get her ready to succeed in all academic environments.</a:t>
            </a:r>
          </a:p>
          <a:p>
            <a:pPr marL="457200" indent="-457200">
              <a:buFont typeface="Arial"/>
              <a:buChar char="•"/>
            </a:pPr>
            <a:endParaRPr lang="en-US" sz="3200" dirty="0"/>
          </a:p>
        </p:txBody>
      </p:sp>
    </p:spTree>
    <p:extLst>
      <p:ext uri="{BB962C8B-B14F-4D97-AF65-F5344CB8AC3E}">
        <p14:creationId xmlns:p14="http://schemas.microsoft.com/office/powerpoint/2010/main" val="153795106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With 21 themes and 13 days per theme and 2 tiers per theme, CIRCLE-ELD will give you </a:t>
            </a:r>
            <a:r>
              <a:rPr lang="en-US" sz="3600" u="sng" dirty="0" smtClean="0"/>
              <a:t>546</a:t>
            </a:r>
            <a:r>
              <a:rPr lang="en-US" sz="3600" dirty="0" smtClean="0"/>
              <a:t> unique language filled </a:t>
            </a:r>
            <a:r>
              <a:rPr lang="en-US" sz="3600" i="1" dirty="0" smtClean="0"/>
              <a:t>days</a:t>
            </a:r>
            <a:r>
              <a:rPr lang="en-US" sz="3600" dirty="0" smtClean="0"/>
              <a:t> with your ELs. </a:t>
            </a:r>
          </a:p>
          <a:p>
            <a:pPr algn="ctr"/>
            <a:endParaRPr lang="en-US" sz="3600" dirty="0"/>
          </a:p>
        </p:txBody>
      </p:sp>
    </p:spTree>
    <p:extLst>
      <p:ext uri="{BB962C8B-B14F-4D97-AF65-F5344CB8AC3E}">
        <p14:creationId xmlns:p14="http://schemas.microsoft.com/office/powerpoint/2010/main" val="37176984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Work with parents and caregivers to keep language development going in the </a:t>
            </a:r>
            <a:r>
              <a:rPr lang="en-US" sz="3600" i="1" dirty="0" smtClean="0"/>
              <a:t>afternoon and evening </a:t>
            </a:r>
            <a:r>
              <a:rPr lang="en-US" sz="3600" dirty="0" smtClean="0"/>
              <a:t>too!</a:t>
            </a:r>
            <a:endParaRPr lang="en-US" sz="3600" dirty="0"/>
          </a:p>
        </p:txBody>
      </p:sp>
    </p:spTree>
    <p:extLst>
      <p:ext uri="{BB962C8B-B14F-4D97-AF65-F5344CB8AC3E}">
        <p14:creationId xmlns:p14="http://schemas.microsoft.com/office/powerpoint/2010/main" val="4142112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In development for each theme are the parent and caregiver presentations. Whether in English or L1, parental involvement is crucial. </a:t>
            </a:r>
            <a:endParaRPr lang="en-US" sz="4400" dirty="0"/>
          </a:p>
        </p:txBody>
      </p:sp>
    </p:spTree>
    <p:extLst>
      <p:ext uri="{BB962C8B-B14F-4D97-AF65-F5344CB8AC3E}">
        <p14:creationId xmlns:p14="http://schemas.microsoft.com/office/powerpoint/2010/main" val="350646590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5" name="Rounded Rectangle 4"/>
          <p:cNvSpPr/>
          <p:nvPr/>
        </p:nvSpPr>
        <p:spPr>
          <a:xfrm>
            <a:off x="944726" y="969251"/>
            <a:ext cx="7327110" cy="4971081"/>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t>Continued L1 Development Recommendations</a:t>
            </a:r>
            <a:endParaRPr lang="en-US" sz="6000" dirty="0"/>
          </a:p>
        </p:txBody>
      </p:sp>
    </p:spTree>
    <p:extLst>
      <p:ext uri="{BB962C8B-B14F-4D97-AF65-F5344CB8AC3E}">
        <p14:creationId xmlns:p14="http://schemas.microsoft.com/office/powerpoint/2010/main" val="289500521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624650" y="2882400"/>
            <a:ext cx="5894700" cy="1093199"/>
          </a:xfrm>
          <a:prstGeom prst="rect">
            <a:avLst/>
          </a:prstGeom>
        </p:spPr>
        <p:txBody>
          <a:bodyPr lIns="91425" tIns="91425" rIns="91425" bIns="91425" anchor="t" anchorCtr="0">
            <a:noAutofit/>
          </a:bodyPr>
          <a:lstStyle/>
          <a:p>
            <a:pPr lvl="0">
              <a:spcBef>
                <a:spcPts val="0"/>
              </a:spcBef>
              <a:buNone/>
            </a:pPr>
            <a:r>
              <a:rPr lang="mr-IN" dirty="0" smtClean="0"/>
              <a:t>…</a:t>
            </a:r>
            <a:r>
              <a:rPr lang="en-US" dirty="0" smtClean="0"/>
              <a:t>development of a students’ first language can facilitate development in the 2</a:t>
            </a:r>
            <a:r>
              <a:rPr lang="en-US" baseline="30000" dirty="0" smtClean="0"/>
              <a:t>nd</a:t>
            </a:r>
            <a:r>
              <a:rPr lang="en-US" dirty="0" smtClean="0"/>
              <a:t> language</a:t>
            </a:r>
          </a:p>
          <a:p>
            <a:pPr lvl="0">
              <a:spcBef>
                <a:spcPts val="0"/>
              </a:spcBef>
              <a:buNone/>
            </a:pPr>
            <a:r>
              <a:rPr lang="en-US" sz="2000" dirty="0" smtClean="0"/>
              <a:t>(</a:t>
            </a:r>
            <a:r>
              <a:rPr lang="en-US" sz="2000" dirty="0" err="1" smtClean="0"/>
              <a:t>Genessee</a:t>
            </a:r>
            <a:r>
              <a:rPr lang="en-US" sz="2000" dirty="0" smtClean="0"/>
              <a:t>, </a:t>
            </a:r>
            <a:r>
              <a:rPr lang="en-US" sz="2000" dirty="0" err="1" smtClean="0"/>
              <a:t>Geva</a:t>
            </a:r>
            <a:r>
              <a:rPr lang="en-US" sz="2000" dirty="0" smtClean="0"/>
              <a:t>, Dressler, and </a:t>
            </a:r>
            <a:r>
              <a:rPr lang="en-US" sz="2000" dirty="0" err="1" smtClean="0"/>
              <a:t>Kamil</a:t>
            </a:r>
            <a:r>
              <a:rPr lang="en-US" sz="2000" dirty="0" smtClean="0"/>
              <a:t>, 2007)</a:t>
            </a:r>
          </a:p>
          <a:p>
            <a:pPr lvl="0">
              <a:spcBef>
                <a:spcPts val="0"/>
              </a:spcBef>
              <a:buNone/>
            </a:pPr>
            <a:r>
              <a:rPr lang="en-US" sz="2000" dirty="0" smtClean="0"/>
              <a:t>(</a:t>
            </a:r>
            <a:r>
              <a:rPr lang="en-US" sz="2000" dirty="0" err="1" smtClean="0"/>
              <a:t>Guccione</a:t>
            </a:r>
            <a:r>
              <a:rPr lang="en-US" sz="2000" dirty="0" smtClean="0"/>
              <a:t>, 2012)</a:t>
            </a:r>
            <a:endParaRPr lang="en" sz="2000" dirty="0"/>
          </a:p>
        </p:txBody>
      </p:sp>
      <p:sp>
        <p:nvSpPr>
          <p:cNvPr id="3" name="Rounded Rectangle 2"/>
          <p:cNvSpPr/>
          <p:nvPr/>
        </p:nvSpPr>
        <p:spPr>
          <a:xfrm>
            <a:off x="1277777" y="5878218"/>
            <a:ext cx="6661009" cy="62685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Continued L1 Development</a:t>
            </a:r>
            <a:endParaRPr lang="en-US" sz="3000" dirty="0"/>
          </a:p>
        </p:txBody>
      </p:sp>
    </p:spTree>
    <p:extLst>
      <p:ext uri="{BB962C8B-B14F-4D97-AF65-F5344CB8AC3E}">
        <p14:creationId xmlns:p14="http://schemas.microsoft.com/office/powerpoint/2010/main" val="38511560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5" name="TextBox 4"/>
          <p:cNvSpPr txBox="1"/>
          <p:nvPr/>
        </p:nvSpPr>
        <p:spPr>
          <a:xfrm>
            <a:off x="436610" y="6151118"/>
            <a:ext cx="8427947" cy="400110"/>
          </a:xfrm>
          <a:prstGeom prst="rect">
            <a:avLst/>
          </a:prstGeom>
          <a:noFill/>
        </p:spPr>
        <p:txBody>
          <a:bodyPr wrap="square" rtlCol="0">
            <a:spAutoFit/>
          </a:bodyPr>
          <a:lstStyle/>
          <a:p>
            <a:r>
              <a:rPr lang="en-US" sz="2000" dirty="0" smtClean="0"/>
              <a:t>Languages: Korean, Urdu</a:t>
            </a:r>
            <a:endParaRPr lang="en-US" sz="2000" dirty="0"/>
          </a:p>
        </p:txBody>
      </p:sp>
      <p:sp>
        <p:nvSpPr>
          <p:cNvPr id="6" name="TextBox 5"/>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Second Grade</a:t>
            </a:r>
            <a:endParaRPr lang="en-US" sz="6000" b="1" dirty="0">
              <a:solidFill>
                <a:schemeClr val="tx1"/>
              </a:solidFill>
            </a:endParaRPr>
          </a:p>
        </p:txBody>
      </p:sp>
    </p:spTree>
    <p:extLst>
      <p:ext uri="{BB962C8B-B14F-4D97-AF65-F5344CB8AC3E}">
        <p14:creationId xmlns:p14="http://schemas.microsoft.com/office/powerpoint/2010/main" val="47687708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624650" y="2882400"/>
            <a:ext cx="5894700" cy="1093199"/>
          </a:xfrm>
          <a:prstGeom prst="rect">
            <a:avLst/>
          </a:prstGeom>
        </p:spPr>
        <p:txBody>
          <a:bodyPr lIns="91425" tIns="91425" rIns="91425" bIns="91425" anchor="t" anchorCtr="0">
            <a:noAutofit/>
          </a:bodyPr>
          <a:lstStyle/>
          <a:p>
            <a:pPr lvl="0">
              <a:spcBef>
                <a:spcPts val="0"/>
              </a:spcBef>
              <a:buNone/>
            </a:pPr>
            <a:r>
              <a:rPr lang="en-US" dirty="0" smtClean="0"/>
              <a:t>Among ELLs, both L1 vocabulary and L2 vocabulary contribute to English </a:t>
            </a:r>
            <a:r>
              <a:rPr lang="en-US" dirty="0"/>
              <a:t>r</a:t>
            </a:r>
            <a:r>
              <a:rPr lang="en-US" dirty="0" smtClean="0"/>
              <a:t>eading </a:t>
            </a:r>
            <a:r>
              <a:rPr lang="en-US" dirty="0"/>
              <a:t>c</a:t>
            </a:r>
            <a:r>
              <a:rPr lang="en-US" dirty="0" smtClean="0"/>
              <a:t>omprehension</a:t>
            </a:r>
          </a:p>
          <a:p>
            <a:pPr lvl="0">
              <a:spcBef>
                <a:spcPts val="0"/>
              </a:spcBef>
              <a:buNone/>
            </a:pPr>
            <a:r>
              <a:rPr lang="en-US" sz="2000" dirty="0" smtClean="0"/>
              <a:t>(Carlisle, </a:t>
            </a:r>
            <a:r>
              <a:rPr lang="en-US" sz="2000" dirty="0" err="1" smtClean="0"/>
              <a:t>Beeman</a:t>
            </a:r>
            <a:r>
              <a:rPr lang="en-US" sz="2000" dirty="0" smtClean="0"/>
              <a:t>, Davis, &amp; </a:t>
            </a:r>
            <a:r>
              <a:rPr lang="en-US" sz="2000" dirty="0" err="1" smtClean="0"/>
              <a:t>Spharim</a:t>
            </a:r>
            <a:r>
              <a:rPr lang="en-US" sz="2000" dirty="0" smtClean="0"/>
              <a:t>, 1999; Proctor, Carlo, August &amp; Snow, 2005; Ford 2005)</a:t>
            </a:r>
            <a:endParaRPr lang="en" sz="2000" dirty="0"/>
          </a:p>
        </p:txBody>
      </p:sp>
      <p:sp>
        <p:nvSpPr>
          <p:cNvPr id="3" name="Rounded Rectangle 2"/>
          <p:cNvSpPr/>
          <p:nvPr/>
        </p:nvSpPr>
        <p:spPr>
          <a:xfrm>
            <a:off x="1277777" y="5878218"/>
            <a:ext cx="6661009" cy="62685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Continued L1 Development</a:t>
            </a:r>
            <a:endParaRPr lang="en-US" sz="3000" dirty="0"/>
          </a:p>
        </p:txBody>
      </p:sp>
    </p:spTree>
    <p:extLst>
      <p:ext uri="{BB962C8B-B14F-4D97-AF65-F5344CB8AC3E}">
        <p14:creationId xmlns:p14="http://schemas.microsoft.com/office/powerpoint/2010/main" val="221326201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1624650" y="2882400"/>
            <a:ext cx="5894700" cy="1093199"/>
          </a:xfrm>
          <a:prstGeom prst="rect">
            <a:avLst/>
          </a:prstGeom>
        </p:spPr>
        <p:txBody>
          <a:bodyPr lIns="91425" tIns="91425" rIns="91425" bIns="91425" anchor="t" anchorCtr="0">
            <a:noAutofit/>
          </a:bodyPr>
          <a:lstStyle/>
          <a:p>
            <a:pPr lvl="0">
              <a:spcBef>
                <a:spcPts val="0"/>
              </a:spcBef>
              <a:buNone/>
            </a:pPr>
            <a:r>
              <a:rPr lang="mr-IN" dirty="0" smtClean="0"/>
              <a:t>…</a:t>
            </a:r>
            <a:r>
              <a:rPr lang="en-US" dirty="0" smtClean="0"/>
              <a:t>phonological awareness skills developed in L1 transfer to L2 and facilitates L2 literacy development</a:t>
            </a:r>
          </a:p>
          <a:p>
            <a:pPr lvl="0">
              <a:spcBef>
                <a:spcPts val="0"/>
              </a:spcBef>
              <a:buNone/>
            </a:pPr>
            <a:r>
              <a:rPr lang="en-US" sz="2000" dirty="0" smtClean="0"/>
              <a:t>(WIDA 2014)</a:t>
            </a:r>
            <a:endParaRPr lang="en" sz="2000" dirty="0"/>
          </a:p>
        </p:txBody>
      </p:sp>
      <p:sp>
        <p:nvSpPr>
          <p:cNvPr id="3" name="Rounded Rectangle 2"/>
          <p:cNvSpPr/>
          <p:nvPr/>
        </p:nvSpPr>
        <p:spPr>
          <a:xfrm>
            <a:off x="1277777" y="5878218"/>
            <a:ext cx="6661009" cy="62685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Continued L1 Development</a:t>
            </a:r>
            <a:endParaRPr lang="en-US" sz="3000" dirty="0"/>
          </a:p>
        </p:txBody>
      </p:sp>
    </p:spTree>
    <p:extLst>
      <p:ext uri="{BB962C8B-B14F-4D97-AF65-F5344CB8AC3E}">
        <p14:creationId xmlns:p14="http://schemas.microsoft.com/office/powerpoint/2010/main" val="289135813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256785" y="2882400"/>
            <a:ext cx="8630431" cy="1093199"/>
          </a:xfrm>
          <a:prstGeom prst="rect">
            <a:avLst/>
          </a:prstGeom>
        </p:spPr>
        <p:txBody>
          <a:bodyPr lIns="91425" tIns="91425" rIns="91425" bIns="91425" anchor="t" anchorCtr="0">
            <a:noAutofit/>
          </a:bodyPr>
          <a:lstStyle/>
          <a:p>
            <a:pPr lvl="0">
              <a:spcBef>
                <a:spcPts val="0"/>
              </a:spcBef>
              <a:buNone/>
            </a:pPr>
            <a:r>
              <a:rPr lang="en-US" dirty="0" smtClean="0"/>
              <a:t>Cognitive and academic development in one’s first language has been found to contribute positively in second-language learning.</a:t>
            </a:r>
          </a:p>
          <a:p>
            <a:pPr lvl="0">
              <a:spcBef>
                <a:spcPts val="0"/>
              </a:spcBef>
              <a:buNone/>
            </a:pPr>
            <a:r>
              <a:rPr lang="en-US" sz="2000" dirty="0" smtClean="0"/>
              <a:t>(</a:t>
            </a:r>
            <a:r>
              <a:rPr lang="en-US" sz="2000" dirty="0" err="1" smtClean="0"/>
              <a:t>Bialystock</a:t>
            </a:r>
            <a:r>
              <a:rPr lang="en-US" sz="2000" dirty="0" smtClean="0"/>
              <a:t>, 1991; Collier, 1989, 1992; Garcia, 1994; </a:t>
            </a:r>
            <a:r>
              <a:rPr lang="en-US" sz="2000" dirty="0" err="1" smtClean="0"/>
              <a:t>Genessee</a:t>
            </a:r>
            <a:r>
              <a:rPr lang="en-US" sz="2000" dirty="0" smtClean="0"/>
              <a:t>, 1987, 1994; Thomas &amp; Collier, 1997)</a:t>
            </a:r>
            <a:endParaRPr lang="en" sz="2000" dirty="0"/>
          </a:p>
        </p:txBody>
      </p:sp>
      <p:sp>
        <p:nvSpPr>
          <p:cNvPr id="3" name="Rounded Rectangle 2"/>
          <p:cNvSpPr/>
          <p:nvPr/>
        </p:nvSpPr>
        <p:spPr>
          <a:xfrm>
            <a:off x="1277777" y="5878218"/>
            <a:ext cx="6661009" cy="62685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Continued L1 Development</a:t>
            </a:r>
            <a:endParaRPr lang="en-US" sz="3000" dirty="0"/>
          </a:p>
        </p:txBody>
      </p:sp>
    </p:spTree>
    <p:extLst>
      <p:ext uri="{BB962C8B-B14F-4D97-AF65-F5344CB8AC3E}">
        <p14:creationId xmlns:p14="http://schemas.microsoft.com/office/powerpoint/2010/main" val="325541132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Shape 134"/>
          <p:cNvSpPr txBox="1">
            <a:spLocks noGrp="1"/>
          </p:cNvSpPr>
          <p:nvPr>
            <p:ph type="subTitle" idx="4294967295"/>
          </p:nvPr>
        </p:nvSpPr>
        <p:spPr>
          <a:xfrm>
            <a:off x="1465380" y="504781"/>
            <a:ext cx="6213239" cy="1046400"/>
          </a:xfrm>
          <a:prstGeom prst="rect">
            <a:avLst/>
          </a:prstGeom>
        </p:spPr>
        <p:txBody>
          <a:bodyPr lIns="91425" tIns="91425" rIns="91425" bIns="91425" anchor="t" anchorCtr="0">
            <a:noAutofit/>
          </a:bodyPr>
          <a:lstStyle/>
          <a:p>
            <a:pPr lvl="0" algn="ctr" rtl="0">
              <a:spcBef>
                <a:spcPts val="0"/>
              </a:spcBef>
              <a:buNone/>
            </a:pPr>
            <a:r>
              <a:rPr lang="en-US" sz="4400" dirty="0" smtClean="0">
                <a:solidFill>
                  <a:srgbClr val="FFFFFF"/>
                </a:solidFill>
              </a:rPr>
              <a:t>Quick Thank You!</a:t>
            </a:r>
          </a:p>
          <a:p>
            <a:pPr lvl="0" algn="ctr" rtl="0">
              <a:spcBef>
                <a:spcPts val="0"/>
              </a:spcBef>
              <a:buNone/>
            </a:pPr>
            <a:endParaRPr lang="en" sz="4400" dirty="0">
              <a:solidFill>
                <a:srgbClr val="FFFFFF"/>
              </a:solidFill>
            </a:endParaRPr>
          </a:p>
        </p:txBody>
      </p:sp>
      <p:sp>
        <p:nvSpPr>
          <p:cNvPr id="5" name="Shape 134"/>
          <p:cNvSpPr txBox="1">
            <a:spLocks/>
          </p:cNvSpPr>
          <p:nvPr/>
        </p:nvSpPr>
        <p:spPr>
          <a:xfrm>
            <a:off x="437089" y="2273040"/>
            <a:ext cx="8269821" cy="10464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8EC641"/>
              </a:buClr>
              <a:buSzPct val="100000"/>
              <a:buFont typeface="Roboto"/>
              <a:buChar char="◍"/>
              <a:defRPr sz="3000" b="0" i="0" u="none" strike="noStrike" cap="none">
                <a:solidFill>
                  <a:srgbClr val="666666"/>
                </a:solidFill>
                <a:latin typeface="Roboto"/>
                <a:ea typeface="Roboto"/>
                <a:cs typeface="Roboto"/>
                <a:sym typeface="Roboto"/>
              </a:defRPr>
            </a:lvl1pPr>
            <a:lvl2pPr marR="0" lvl="1" algn="l" rtl="0">
              <a:lnSpc>
                <a:spcPct val="100000"/>
              </a:lnSpc>
              <a:spcBef>
                <a:spcPts val="480"/>
              </a:spcBef>
              <a:spcAft>
                <a:spcPts val="0"/>
              </a:spcAft>
              <a:buClr>
                <a:srgbClr val="8EC641"/>
              </a:buClr>
              <a:buSzPct val="100000"/>
              <a:buFont typeface="Roboto"/>
              <a:buNone/>
              <a:defRPr sz="2400" b="0" i="0" u="none" strike="noStrike" cap="none">
                <a:solidFill>
                  <a:srgbClr val="666666"/>
                </a:solidFill>
                <a:latin typeface="Roboto"/>
                <a:ea typeface="Roboto"/>
                <a:cs typeface="Roboto"/>
                <a:sym typeface="Roboto"/>
              </a:defRPr>
            </a:lvl2pPr>
            <a:lvl3pPr marR="0" lvl="2" algn="l" rtl="0">
              <a:lnSpc>
                <a:spcPct val="100000"/>
              </a:lnSpc>
              <a:spcBef>
                <a:spcPts val="480"/>
              </a:spcBef>
              <a:spcAft>
                <a:spcPts val="0"/>
              </a:spcAft>
              <a:buClr>
                <a:srgbClr val="8EC641"/>
              </a:buClr>
              <a:buSzPct val="100000"/>
              <a:buFont typeface="Roboto"/>
              <a:buNone/>
              <a:defRPr sz="2400" b="0" i="0" u="none" strike="noStrike" cap="none">
                <a:solidFill>
                  <a:srgbClr val="666666"/>
                </a:solidFill>
                <a:latin typeface="Roboto"/>
                <a:ea typeface="Roboto"/>
                <a:cs typeface="Roboto"/>
                <a:sym typeface="Roboto"/>
              </a:defRPr>
            </a:lvl3pPr>
            <a:lvl4pPr marR="0" lvl="3" algn="l" rtl="0">
              <a:lnSpc>
                <a:spcPct val="100000"/>
              </a:lnSpc>
              <a:spcBef>
                <a:spcPts val="360"/>
              </a:spcBef>
              <a:spcAft>
                <a:spcPts val="0"/>
              </a:spcAft>
              <a:buClr>
                <a:srgbClr val="8EC641"/>
              </a:buClr>
              <a:buSzPct val="100000"/>
              <a:buFont typeface="Roboto"/>
              <a:buNone/>
              <a:defRPr sz="1800" b="0" i="0" u="none" strike="noStrike" cap="none">
                <a:solidFill>
                  <a:srgbClr val="666666"/>
                </a:solidFill>
                <a:latin typeface="Roboto"/>
                <a:ea typeface="Roboto"/>
                <a:cs typeface="Roboto"/>
                <a:sym typeface="Roboto"/>
              </a:defRPr>
            </a:lvl4pPr>
            <a:lvl5pPr marR="0" lvl="4" algn="l" rtl="0">
              <a:lnSpc>
                <a:spcPct val="100000"/>
              </a:lnSpc>
              <a:spcBef>
                <a:spcPts val="360"/>
              </a:spcBef>
              <a:spcAft>
                <a:spcPts val="0"/>
              </a:spcAft>
              <a:buClr>
                <a:srgbClr val="8EC641"/>
              </a:buClr>
              <a:buSzPct val="100000"/>
              <a:buFont typeface="Roboto"/>
              <a:buNone/>
              <a:defRPr sz="1800" b="0" i="0" u="none" strike="noStrike" cap="none">
                <a:solidFill>
                  <a:srgbClr val="666666"/>
                </a:solidFill>
                <a:latin typeface="Roboto"/>
                <a:ea typeface="Roboto"/>
                <a:cs typeface="Roboto"/>
                <a:sym typeface="Roboto"/>
              </a:defRPr>
            </a:lvl5pPr>
            <a:lvl6pPr marR="0" lvl="5" algn="l" rtl="0">
              <a:lnSpc>
                <a:spcPct val="100000"/>
              </a:lnSpc>
              <a:spcBef>
                <a:spcPts val="360"/>
              </a:spcBef>
              <a:spcAft>
                <a:spcPts val="0"/>
              </a:spcAft>
              <a:buClr>
                <a:srgbClr val="666666"/>
              </a:buClr>
              <a:buSzPct val="100000"/>
              <a:buFont typeface="Roboto"/>
              <a:buNone/>
              <a:defRPr sz="1800" b="0" i="0" u="none" strike="noStrike" cap="none">
                <a:solidFill>
                  <a:srgbClr val="666666"/>
                </a:solidFill>
                <a:latin typeface="Roboto"/>
                <a:ea typeface="Roboto"/>
                <a:cs typeface="Roboto"/>
                <a:sym typeface="Roboto"/>
              </a:defRPr>
            </a:lvl6pPr>
            <a:lvl7pPr marR="0" lvl="6" algn="l" rtl="0">
              <a:lnSpc>
                <a:spcPct val="100000"/>
              </a:lnSpc>
              <a:spcBef>
                <a:spcPts val="360"/>
              </a:spcBef>
              <a:spcAft>
                <a:spcPts val="0"/>
              </a:spcAft>
              <a:buClr>
                <a:srgbClr val="666666"/>
              </a:buClr>
              <a:buSzPct val="100000"/>
              <a:buFont typeface="Roboto"/>
              <a:buNone/>
              <a:defRPr sz="1800" b="0" i="0" u="none" strike="noStrike" cap="none">
                <a:solidFill>
                  <a:srgbClr val="666666"/>
                </a:solidFill>
                <a:latin typeface="Roboto"/>
                <a:ea typeface="Roboto"/>
                <a:cs typeface="Roboto"/>
                <a:sym typeface="Roboto"/>
              </a:defRPr>
            </a:lvl7pPr>
            <a:lvl8pPr marR="0" lvl="7" algn="l" rtl="0">
              <a:lnSpc>
                <a:spcPct val="100000"/>
              </a:lnSpc>
              <a:spcBef>
                <a:spcPts val="360"/>
              </a:spcBef>
              <a:spcAft>
                <a:spcPts val="0"/>
              </a:spcAft>
              <a:buClr>
                <a:srgbClr val="666666"/>
              </a:buClr>
              <a:buSzPct val="100000"/>
              <a:buFont typeface="Roboto"/>
              <a:buNone/>
              <a:defRPr sz="1800" b="0" i="0" u="none" strike="noStrike" cap="none">
                <a:solidFill>
                  <a:srgbClr val="666666"/>
                </a:solidFill>
                <a:latin typeface="Roboto"/>
                <a:ea typeface="Roboto"/>
                <a:cs typeface="Roboto"/>
                <a:sym typeface="Roboto"/>
              </a:defRPr>
            </a:lvl8pPr>
            <a:lvl9pPr marR="0" lvl="8" algn="l" rtl="0">
              <a:lnSpc>
                <a:spcPct val="100000"/>
              </a:lnSpc>
              <a:spcBef>
                <a:spcPts val="360"/>
              </a:spcBef>
              <a:spcAft>
                <a:spcPts val="0"/>
              </a:spcAft>
              <a:buClr>
                <a:srgbClr val="666666"/>
              </a:buClr>
              <a:buSzPct val="100000"/>
              <a:buFont typeface="Roboto"/>
              <a:buNone/>
              <a:defRPr sz="1800" b="0" i="0" u="none" strike="noStrike" cap="none">
                <a:solidFill>
                  <a:srgbClr val="666666"/>
                </a:solidFill>
                <a:latin typeface="Roboto"/>
                <a:ea typeface="Roboto"/>
                <a:cs typeface="Roboto"/>
                <a:sym typeface="Roboto"/>
              </a:defRPr>
            </a:lvl9pPr>
          </a:lstStyle>
          <a:p>
            <a:pPr>
              <a:spcBef>
                <a:spcPts val="0"/>
              </a:spcBef>
              <a:buFont typeface="Roboto"/>
              <a:buNone/>
            </a:pPr>
            <a:r>
              <a:rPr lang="en-US" sz="2800" dirty="0" smtClean="0">
                <a:solidFill>
                  <a:srgbClr val="FFFFFF"/>
                </a:solidFill>
              </a:rPr>
              <a:t>Thank you to my new and old colleagues in Taunton and Burlington.</a:t>
            </a:r>
          </a:p>
          <a:p>
            <a:pPr>
              <a:spcBef>
                <a:spcPts val="0"/>
              </a:spcBef>
              <a:buFont typeface="Roboto"/>
              <a:buNone/>
            </a:pPr>
            <a:r>
              <a:rPr lang="en-US" sz="2800" dirty="0" smtClean="0">
                <a:solidFill>
                  <a:srgbClr val="FFFFFF"/>
                </a:solidFill>
              </a:rPr>
              <a:t>Thank you to MATSOL for allowing me to speak today.</a:t>
            </a:r>
          </a:p>
          <a:p>
            <a:pPr>
              <a:spcBef>
                <a:spcPts val="0"/>
              </a:spcBef>
              <a:buFont typeface="Roboto"/>
              <a:buNone/>
            </a:pPr>
            <a:r>
              <a:rPr lang="en-US" sz="2800" dirty="0" smtClean="0">
                <a:solidFill>
                  <a:srgbClr val="FFFFFF"/>
                </a:solidFill>
              </a:rPr>
              <a:t>A special Thank you to my mentor and friend Mary Wohler, for taking a calculated risk on a new idea :)</a:t>
            </a:r>
            <a:endParaRPr lang="en" sz="2000" dirty="0">
              <a:solidFill>
                <a:srgbClr val="FFFFFF"/>
              </a:solidFill>
            </a:endParaRPr>
          </a:p>
        </p:txBody>
      </p:sp>
    </p:spTree>
    <p:extLst>
      <p:ext uri="{BB962C8B-B14F-4D97-AF65-F5344CB8AC3E}">
        <p14:creationId xmlns:p14="http://schemas.microsoft.com/office/powerpoint/2010/main" val="2694620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50" name="Shape 150"/>
          <p:cNvSpPr txBox="1">
            <a:spLocks noGrp="1"/>
          </p:cNvSpPr>
          <p:nvPr>
            <p:ph type="title"/>
          </p:nvPr>
        </p:nvSpPr>
        <p:spPr>
          <a:xfrm>
            <a:off x="2274134" y="4475474"/>
            <a:ext cx="6153300" cy="969300"/>
          </a:xfrm>
          <a:prstGeom prst="rect">
            <a:avLst/>
          </a:prstGeom>
        </p:spPr>
        <p:txBody>
          <a:bodyPr lIns="91425" tIns="91425" rIns="91425" bIns="91425" anchor="b" anchorCtr="0">
            <a:noAutofit/>
          </a:bodyPr>
          <a:lstStyle/>
          <a:p>
            <a:pPr lvl="0">
              <a:spcBef>
                <a:spcPts val="0"/>
              </a:spcBef>
              <a:buNone/>
            </a:pPr>
            <a:r>
              <a:rPr lang="en-US" sz="4400" dirty="0" smtClean="0"/>
              <a:t>Thank you for coming! </a:t>
            </a:r>
            <a:br>
              <a:rPr lang="en-US" sz="4400" dirty="0" smtClean="0"/>
            </a:br>
            <a:r>
              <a:rPr lang="en-US" sz="4400" dirty="0"/>
              <a:t/>
            </a:r>
            <a:br>
              <a:rPr lang="en-US" sz="4400" dirty="0"/>
            </a:br>
            <a:r>
              <a:rPr lang="en-US" sz="4400" dirty="0" smtClean="0"/>
              <a:t>Please use CIRCLE-ELD and let me know how it goes!</a:t>
            </a:r>
            <a:endParaRPr lang="en" sz="4400" dirty="0"/>
          </a:p>
        </p:txBody>
      </p:sp>
      <p:sp>
        <p:nvSpPr>
          <p:cNvPr id="9" name="Rounded Rectangle 8"/>
          <p:cNvSpPr/>
          <p:nvPr/>
        </p:nvSpPr>
        <p:spPr>
          <a:xfrm>
            <a:off x="1277777" y="5878218"/>
            <a:ext cx="6661009" cy="62685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www.circle-eld.org</a:t>
            </a: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5" name="TextBox 4"/>
          <p:cNvSpPr txBox="1"/>
          <p:nvPr/>
        </p:nvSpPr>
        <p:spPr>
          <a:xfrm>
            <a:off x="436610" y="6151118"/>
            <a:ext cx="8427947" cy="400110"/>
          </a:xfrm>
          <a:prstGeom prst="rect">
            <a:avLst/>
          </a:prstGeom>
          <a:noFill/>
        </p:spPr>
        <p:txBody>
          <a:bodyPr wrap="square" rtlCol="0">
            <a:spAutoFit/>
          </a:bodyPr>
          <a:lstStyle/>
          <a:p>
            <a:r>
              <a:rPr lang="en-US" sz="2000" dirty="0" smtClean="0"/>
              <a:t>Languages: </a:t>
            </a:r>
            <a:r>
              <a:rPr lang="en-US" sz="2000" dirty="0" err="1" smtClean="0"/>
              <a:t>Gujurati</a:t>
            </a:r>
            <a:r>
              <a:rPr lang="en-US" sz="2000" dirty="0" smtClean="0"/>
              <a:t>, Cantonese</a:t>
            </a:r>
            <a:endParaRPr lang="en-US" sz="2000" dirty="0"/>
          </a:p>
        </p:txBody>
      </p:sp>
      <p:sp>
        <p:nvSpPr>
          <p:cNvPr id="6" name="TextBox 5"/>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Third Grade</a:t>
            </a:r>
            <a:endParaRPr lang="en-US" sz="6000" b="1" dirty="0">
              <a:solidFill>
                <a:schemeClr val="tx1"/>
              </a:solidFill>
            </a:endParaRPr>
          </a:p>
        </p:txBody>
      </p:sp>
    </p:spTree>
    <p:extLst>
      <p:ext uri="{BB962C8B-B14F-4D97-AF65-F5344CB8AC3E}">
        <p14:creationId xmlns:p14="http://schemas.microsoft.com/office/powerpoint/2010/main" val="42549657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5" name="TextBox 4"/>
          <p:cNvSpPr txBox="1"/>
          <p:nvPr/>
        </p:nvSpPr>
        <p:spPr>
          <a:xfrm>
            <a:off x="436610" y="6151118"/>
            <a:ext cx="8427947" cy="707886"/>
          </a:xfrm>
          <a:prstGeom prst="rect">
            <a:avLst/>
          </a:prstGeom>
          <a:noFill/>
        </p:spPr>
        <p:txBody>
          <a:bodyPr wrap="square" rtlCol="0">
            <a:spAutoFit/>
          </a:bodyPr>
          <a:lstStyle/>
          <a:p>
            <a:r>
              <a:rPr lang="en-US" sz="2000" dirty="0" smtClean="0"/>
              <a:t>Languages: Spanish, Portuguese, Amharic, Malayalam, Hindi, </a:t>
            </a:r>
            <a:r>
              <a:rPr lang="en-US" sz="2000" dirty="0" err="1" smtClean="0"/>
              <a:t>Luganda</a:t>
            </a:r>
            <a:r>
              <a:rPr lang="en-US" sz="2000" dirty="0" smtClean="0"/>
              <a:t>, Urdu</a:t>
            </a:r>
            <a:endParaRPr lang="en-US" sz="2000" dirty="0"/>
          </a:p>
        </p:txBody>
      </p:sp>
      <p:sp>
        <p:nvSpPr>
          <p:cNvPr id="6" name="TextBox 5"/>
          <p:cNvSpPr txBox="1"/>
          <p:nvPr/>
        </p:nvSpPr>
        <p:spPr>
          <a:xfrm>
            <a:off x="1351885" y="532528"/>
            <a:ext cx="621320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0" b="1" dirty="0" smtClean="0">
                <a:solidFill>
                  <a:schemeClr val="tx1"/>
                </a:solidFill>
              </a:rPr>
              <a:t>4</a:t>
            </a:r>
            <a:r>
              <a:rPr lang="en-US" sz="6000" b="1" baseline="30000" dirty="0" smtClean="0">
                <a:solidFill>
                  <a:schemeClr val="tx1"/>
                </a:solidFill>
              </a:rPr>
              <a:t>th</a:t>
            </a:r>
            <a:r>
              <a:rPr lang="en-US" sz="6000" b="1" dirty="0" smtClean="0">
                <a:solidFill>
                  <a:schemeClr val="tx1"/>
                </a:solidFill>
              </a:rPr>
              <a:t> and 5</a:t>
            </a:r>
            <a:r>
              <a:rPr lang="en-US" sz="6000" b="1" baseline="30000" dirty="0" smtClean="0">
                <a:solidFill>
                  <a:schemeClr val="tx1"/>
                </a:solidFill>
              </a:rPr>
              <a:t>th</a:t>
            </a:r>
            <a:r>
              <a:rPr lang="en-US" sz="6000" b="1" dirty="0" smtClean="0">
                <a:solidFill>
                  <a:schemeClr val="tx1"/>
                </a:solidFill>
              </a:rPr>
              <a:t> Grade</a:t>
            </a:r>
            <a:endParaRPr lang="en-US" sz="6000" b="1" dirty="0">
              <a:solidFill>
                <a:schemeClr val="tx1"/>
              </a:solidFill>
            </a:endParaRPr>
          </a:p>
        </p:txBody>
      </p:sp>
    </p:spTree>
    <p:extLst>
      <p:ext uri="{BB962C8B-B14F-4D97-AF65-F5344CB8AC3E}">
        <p14:creationId xmlns:p14="http://schemas.microsoft.com/office/powerpoint/2010/main" val="4122580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184854" y="787305"/>
            <a:ext cx="6870556" cy="969300"/>
          </a:xfrm>
          <a:prstGeom prst="rect">
            <a:avLst/>
          </a:prstGeom>
        </p:spPr>
        <p:txBody>
          <a:bodyPr lIns="91425" tIns="91425" rIns="91425" bIns="91425" anchor="b" anchorCtr="0">
            <a:noAutofit/>
          </a:bodyPr>
          <a:lstStyle/>
          <a:p>
            <a:pPr lvl="0">
              <a:spcBef>
                <a:spcPts val="0"/>
              </a:spcBef>
              <a:buNone/>
            </a:pPr>
            <a:r>
              <a:rPr lang="en-US" sz="3600" dirty="0" smtClean="0"/>
              <a:t>2 Goals for this Presentation</a:t>
            </a:r>
            <a:endParaRPr lang="en" sz="3600" dirty="0"/>
          </a:p>
        </p:txBody>
      </p:sp>
      <p:sp>
        <p:nvSpPr>
          <p:cNvPr id="101" name="Shape 101"/>
          <p:cNvSpPr txBox="1"/>
          <p:nvPr/>
        </p:nvSpPr>
        <p:spPr>
          <a:xfrm>
            <a:off x="454911" y="2320450"/>
            <a:ext cx="8231841" cy="826499"/>
          </a:xfrm>
          <a:prstGeom prst="rect">
            <a:avLst/>
          </a:prstGeom>
          <a:noFill/>
          <a:ln>
            <a:noFill/>
          </a:ln>
        </p:spPr>
        <p:txBody>
          <a:bodyPr lIns="91425" tIns="91425" rIns="91425" bIns="91425" anchor="t" anchorCtr="0">
            <a:noAutofit/>
          </a:bodyPr>
          <a:lstStyle/>
          <a:p>
            <a:pPr lvl="0" rtl="0">
              <a:spcBef>
                <a:spcPts val="600"/>
              </a:spcBef>
              <a:buNone/>
            </a:pPr>
            <a:r>
              <a:rPr lang="en-US" sz="2600" b="1" dirty="0" smtClean="0">
                <a:solidFill>
                  <a:srgbClr val="666666"/>
                </a:solidFill>
                <a:latin typeface="Roboto"/>
                <a:ea typeface="Roboto"/>
                <a:cs typeface="Roboto"/>
                <a:sym typeface="Roboto"/>
              </a:rPr>
              <a:t>1. Examine the scope of the task at hand for English Learners (ELs)</a:t>
            </a:r>
            <a:endParaRPr lang="en" sz="2600" b="1" dirty="0">
              <a:solidFill>
                <a:srgbClr val="666666"/>
              </a:solidFill>
              <a:latin typeface="Roboto"/>
              <a:ea typeface="Roboto"/>
              <a:cs typeface="Roboto"/>
              <a:sym typeface="Roboto"/>
            </a:endParaRPr>
          </a:p>
        </p:txBody>
      </p:sp>
      <p:sp>
        <p:nvSpPr>
          <p:cNvPr id="7" name="Shape 101"/>
          <p:cNvSpPr txBox="1"/>
          <p:nvPr/>
        </p:nvSpPr>
        <p:spPr>
          <a:xfrm>
            <a:off x="439970" y="3763662"/>
            <a:ext cx="8231841" cy="826499"/>
          </a:xfrm>
          <a:prstGeom prst="rect">
            <a:avLst/>
          </a:prstGeom>
          <a:noFill/>
          <a:ln>
            <a:noFill/>
          </a:ln>
        </p:spPr>
        <p:txBody>
          <a:bodyPr lIns="91425" tIns="91425" rIns="91425" bIns="91425" anchor="t" anchorCtr="0">
            <a:noAutofit/>
          </a:bodyPr>
          <a:lstStyle/>
          <a:p>
            <a:pPr lvl="0" rtl="0">
              <a:spcBef>
                <a:spcPts val="600"/>
              </a:spcBef>
              <a:buNone/>
            </a:pPr>
            <a:r>
              <a:rPr lang="en-US" sz="2600" b="1" dirty="0">
                <a:solidFill>
                  <a:srgbClr val="666666"/>
                </a:solidFill>
                <a:latin typeface="Roboto"/>
                <a:ea typeface="Roboto"/>
                <a:cs typeface="Roboto"/>
                <a:sym typeface="Roboto"/>
              </a:rPr>
              <a:t>2</a:t>
            </a:r>
            <a:r>
              <a:rPr lang="en-US" sz="2600" b="1" dirty="0" smtClean="0">
                <a:solidFill>
                  <a:srgbClr val="666666"/>
                </a:solidFill>
                <a:latin typeface="Roboto"/>
                <a:ea typeface="Roboto"/>
                <a:cs typeface="Roboto"/>
                <a:sym typeface="Roboto"/>
              </a:rPr>
              <a:t>. Explore my LD curriculum CIRCLE-ELD and discover how it helps me meet the wide range of needs for ELs by seeing it in action</a:t>
            </a:r>
            <a:endParaRPr lang="en" sz="2600" b="1"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13394173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r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12898</TotalTime>
  <Words>1945</Words>
  <Application>Microsoft Macintosh PowerPoint</Application>
  <PresentationFormat>On-screen Show (4:3)</PresentationFormat>
  <Paragraphs>250</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Ariel template</vt:lpstr>
      <vt:lpstr>Using Oral Language Development to Develop Academic Language</vt:lpstr>
      <vt:lpstr>Introductions!</vt:lpstr>
      <vt:lpstr>Let’s go to my classroom and meet some students…</vt:lpstr>
      <vt:lpstr>PowerPoint Presentation</vt:lpstr>
      <vt:lpstr>PowerPoint Presentation</vt:lpstr>
      <vt:lpstr>PowerPoint Presentation</vt:lpstr>
      <vt:lpstr>PowerPoint Presentation</vt:lpstr>
      <vt:lpstr>PowerPoint Presentation</vt:lpstr>
      <vt:lpstr>2 Goals for this Presentation</vt:lpstr>
      <vt:lpstr>1. What is Language? Let’s look at…</vt:lpstr>
      <vt:lpstr>Language has 6+ overlapping, interconnected, and interdependent levels.   Mastery of each is prerequisite for fluency in a language</vt:lpstr>
      <vt:lpstr>Phonetics</vt:lpstr>
      <vt:lpstr>Phonology</vt:lpstr>
      <vt:lpstr>Morphology</vt:lpstr>
      <vt:lpstr>Syntax</vt:lpstr>
      <vt:lpstr>Syntax!</vt:lpstr>
      <vt:lpstr>Imagine how complex this 4th grader’s syntax is!</vt:lpstr>
      <vt:lpstr>Semantics</vt:lpstr>
      <vt:lpstr>Woah! That’s a lot.</vt:lpstr>
      <vt:lpstr>PowerPoint Presentation</vt:lpstr>
      <vt:lpstr>PowerPoint Presentation</vt:lpstr>
      <vt:lpstr>How can we ensure equitable access to education for L1?</vt:lpstr>
      <vt:lpstr>PowerPoint Presentation</vt:lpstr>
      <vt:lpstr>PowerPoint Presentation</vt:lpstr>
      <vt:lpstr>PowerPoint Presentation</vt:lpstr>
      <vt:lpstr>PowerPoint Presentation</vt:lpstr>
      <vt:lpstr>PowerPoint Presentation</vt:lpstr>
      <vt:lpstr>I wanted a curriculum that lets all my students have consistent opportunities to develop strong, academic oral language</vt:lpstr>
      <vt:lpstr>PowerPoint Presentation</vt:lpstr>
      <vt:lpstr>Give Students the Means to Have Meaningful, Sustained Oral Interaction</vt:lpstr>
      <vt:lpstr>CIRCLE-ELD</vt:lpstr>
      <vt:lpstr>Now you! Look at the following pictures and have a quick conversation with your table mates.   Any and all Questions, Comments and Observations are great!</vt:lpstr>
      <vt:lpstr>PowerPoint Presentation</vt:lpstr>
      <vt:lpstr>PowerPoint Presentation</vt:lpstr>
      <vt:lpstr>PowerPoint Presentation</vt:lpstr>
      <vt:lpstr>CIRCLE-ELD:  21+ completed themes  Wide variety of academic topics</vt:lpstr>
      <vt:lpstr>We begin each class by coming together</vt:lpstr>
      <vt:lpstr>Each theme has…</vt:lpstr>
      <vt:lpstr>Even more importantly…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coming!   Please use CIRCLE-ELD and let me know how it goes!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Oral Language Development to Develop Academic Language</dc:title>
  <cp:lastModifiedBy>Andrew Lord IV</cp:lastModifiedBy>
  <cp:revision>38</cp:revision>
  <dcterms:modified xsi:type="dcterms:W3CDTF">2017-06-03T13:13:52Z</dcterms:modified>
</cp:coreProperties>
</file>