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comments/comment1.xml" ContentType="application/vnd.openxmlformats-officedocument.presentationml.comments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549" r:id="rId2"/>
    <p:sldId id="606" r:id="rId3"/>
    <p:sldId id="577" r:id="rId4"/>
    <p:sldId id="664" r:id="rId5"/>
    <p:sldId id="550" r:id="rId6"/>
    <p:sldId id="650" r:id="rId7"/>
    <p:sldId id="653" r:id="rId8"/>
    <p:sldId id="552" r:id="rId9"/>
    <p:sldId id="596" r:id="rId10"/>
    <p:sldId id="597" r:id="rId11"/>
    <p:sldId id="651" r:id="rId12"/>
    <p:sldId id="654" r:id="rId13"/>
    <p:sldId id="621" r:id="rId14"/>
    <p:sldId id="622" r:id="rId15"/>
    <p:sldId id="655" r:id="rId16"/>
    <p:sldId id="663" r:id="rId17"/>
    <p:sldId id="571" r:id="rId18"/>
    <p:sldId id="636" r:id="rId19"/>
    <p:sldId id="638" r:id="rId20"/>
    <p:sldId id="640" r:id="rId21"/>
    <p:sldId id="641" r:id="rId22"/>
    <p:sldId id="644" r:id="rId23"/>
    <p:sldId id="656" r:id="rId24"/>
    <p:sldId id="657" r:id="rId25"/>
    <p:sldId id="660" r:id="rId26"/>
    <p:sldId id="662" r:id="rId27"/>
    <p:sldId id="658" r:id="rId28"/>
    <p:sldId id="600" r:id="rId29"/>
    <p:sldId id="645" r:id="rId30"/>
    <p:sldId id="648" r:id="rId31"/>
    <p:sldId id="649" r:id="rId32"/>
    <p:sldId id="629" r:id="rId33"/>
    <p:sldId id="624" r:id="rId34"/>
    <p:sldId id="572" r:id="rId35"/>
    <p:sldId id="608" r:id="rId36"/>
    <p:sldId id="613" r:id="rId37"/>
    <p:sldId id="614" r:id="rId38"/>
    <p:sldId id="618" r:id="rId39"/>
    <p:sldId id="619" r:id="rId40"/>
    <p:sldId id="620" r:id="rId41"/>
    <p:sldId id="497" r:id="rId42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measel" initials="r" lastIdx="6" clrIdx="0"/>
  <p:cmAuthor id="1" name="Sinclair-Slakk, Shawn" initials="SS" lastIdx="5" clrIdx="1">
    <p:extLst/>
  </p:cmAuthor>
  <p:cmAuthor id="2" name="Sinclair Slakk" initials="SS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D9991"/>
    <a:srgbClr val="FD7D73"/>
    <a:srgbClr val="FDCBBB"/>
    <a:srgbClr val="E7F9EA"/>
    <a:srgbClr val="84EC9D"/>
    <a:srgbClr val="B4F2D6"/>
    <a:srgbClr val="D3F5D9"/>
    <a:srgbClr val="FFFCF3"/>
    <a:srgbClr val="E6D89E"/>
    <a:srgbClr val="F4EED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7" autoAdjust="0"/>
    <p:restoredTop sz="89785" autoAdjust="0"/>
  </p:normalViewPr>
  <p:slideViewPr>
    <p:cSldViewPr>
      <p:cViewPr>
        <p:scale>
          <a:sx n="80" d="100"/>
          <a:sy n="80" d="100"/>
        </p:scale>
        <p:origin x="-2514" y="-606"/>
      </p:cViewPr>
      <p:guideLst>
        <p:guide orient="horz" pos="2160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9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010583746476135"/>
          <c:y val="3.7354111986001852E-2"/>
          <c:w val="0.8547041385451889"/>
          <c:h val="0.71297615923009661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No. of ELLs</c:v>
                </c:pt>
              </c:strCache>
            </c:strRef>
          </c:tx>
          <c:trendline>
            <c:spPr>
              <a:ln w="44450"/>
            </c:spPr>
            <c:trendlineType val="poly"/>
            <c:order val="2"/>
          </c:trendline>
          <c:cat>
            <c:strRef>
              <c:f>Sheet1!$A$2:$A$18</c:f>
              <c:strCache>
                <c:ptCount val="17"/>
                <c:pt idx="0">
                  <c:v>2000-2001</c:v>
                </c:pt>
                <c:pt idx="1">
                  <c:v>2001-2002</c:v>
                </c:pt>
                <c:pt idx="2">
                  <c:v>2002-2003</c:v>
                </c:pt>
                <c:pt idx="3">
                  <c:v>2003-2004</c:v>
                </c:pt>
                <c:pt idx="4">
                  <c:v>2004-2005</c:v>
                </c:pt>
                <c:pt idx="5">
                  <c:v>2005-2006</c:v>
                </c:pt>
                <c:pt idx="6">
                  <c:v>2006-2007</c:v>
                </c:pt>
                <c:pt idx="7">
                  <c:v>2007-2008</c:v>
                </c:pt>
                <c:pt idx="8">
                  <c:v>2008-2009</c:v>
                </c:pt>
                <c:pt idx="9">
                  <c:v>2009-2010</c:v>
                </c:pt>
                <c:pt idx="10">
                  <c:v>2010-2011</c:v>
                </c:pt>
                <c:pt idx="11">
                  <c:v>2011-2012</c:v>
                </c:pt>
                <c:pt idx="12">
                  <c:v>2012-2013</c:v>
                </c:pt>
                <c:pt idx="13">
                  <c:v>2013-2014</c:v>
                </c:pt>
                <c:pt idx="14">
                  <c:v>2014-2015</c:v>
                </c:pt>
                <c:pt idx="15">
                  <c:v>2015-2016</c:v>
                </c:pt>
                <c:pt idx="16">
                  <c:v>2016-2017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44717</c:v>
                </c:pt>
                <c:pt idx="1">
                  <c:v>46254</c:v>
                </c:pt>
                <c:pt idx="2">
                  <c:v>51622</c:v>
                </c:pt>
                <c:pt idx="3">
                  <c:v>49297</c:v>
                </c:pt>
                <c:pt idx="4">
                  <c:v>49773</c:v>
                </c:pt>
                <c:pt idx="5">
                  <c:v>51618</c:v>
                </c:pt>
                <c:pt idx="6">
                  <c:v>54071</c:v>
                </c:pt>
                <c:pt idx="7">
                  <c:v>55730</c:v>
                </c:pt>
                <c:pt idx="8">
                  <c:v>57002</c:v>
                </c:pt>
                <c:pt idx="9">
                  <c:v>59158</c:v>
                </c:pt>
                <c:pt idx="10">
                  <c:v>67567</c:v>
                </c:pt>
                <c:pt idx="11">
                  <c:v>69856</c:v>
                </c:pt>
                <c:pt idx="12">
                  <c:v>73217</c:v>
                </c:pt>
                <c:pt idx="13">
                  <c:v>75947</c:v>
                </c:pt>
                <c:pt idx="14">
                  <c:v>81146</c:v>
                </c:pt>
                <c:pt idx="15">
                  <c:v>85762</c:v>
                </c:pt>
                <c:pt idx="16">
                  <c:v>90204</c:v>
                </c:pt>
              </c:numCache>
            </c:numRef>
          </c:val>
        </c:ser>
        <c:axId val="73127424"/>
        <c:axId val="73128960"/>
      </c:barChart>
      <c:catAx>
        <c:axId val="7312742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3128960"/>
        <c:crosses val="autoZero"/>
        <c:auto val="1"/>
        <c:lblAlgn val="ctr"/>
        <c:lblOffset val="100"/>
      </c:catAx>
      <c:valAx>
        <c:axId val="731289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3127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1674139690871975"/>
          <c:y val="0.9434995625546847"/>
          <c:w val="0.20666022215973001"/>
          <c:h val="5.6500437445319712E-2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cat>
            <c:numRef>
              <c:f>Sheet1!$A$2:$A$4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18</c:v>
                </c:pt>
                <c:pt idx="1">
                  <c:v>18</c:v>
                </c:pt>
                <c:pt idx="2">
                  <c:v>19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Performance</c:v>
                </c:pt>
              </c:strCache>
            </c:strRef>
          </c:tx>
          <c:cat>
            <c:numRef>
              <c:f>Sheet1!$A$2:$A$4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19</c:v>
                </c:pt>
                <c:pt idx="1">
                  <c:v>21</c:v>
                </c:pt>
                <c:pt idx="2">
                  <c:v>26</c:v>
                </c:pt>
              </c:numCache>
            </c:numRef>
          </c:val>
        </c:ser>
        <c:axId val="75078272"/>
        <c:axId val="75084160"/>
      </c:barChart>
      <c:catAx>
        <c:axId val="75078272"/>
        <c:scaling>
          <c:orientation val="minMax"/>
        </c:scaling>
        <c:axPos val="b"/>
        <c:numFmt formatCode="General" sourceLinked="1"/>
        <c:tickLblPos val="nextTo"/>
        <c:crossAx val="75084160"/>
        <c:crosses val="autoZero"/>
        <c:auto val="1"/>
        <c:lblAlgn val="ctr"/>
        <c:lblOffset val="100"/>
      </c:catAx>
      <c:valAx>
        <c:axId val="75084160"/>
        <c:scaling>
          <c:orientation val="minMax"/>
        </c:scaling>
        <c:axPos val="l"/>
        <c:majorGridlines/>
        <c:numFmt formatCode="General" sourceLinked="1"/>
        <c:tickLblPos val="nextTo"/>
        <c:crossAx val="75078272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All Students</c:v>
                </c:pt>
              </c:strCache>
            </c:strRef>
          </c:tx>
          <c:cat>
            <c:numRef>
              <c:f>Sheet1!$A$2:$A$4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86.1</c:v>
                </c:pt>
                <c:pt idx="1">
                  <c:v>87.3</c:v>
                </c:pt>
                <c:pt idx="2">
                  <c:v>87.5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ELs</c:v>
                </c:pt>
              </c:strCache>
            </c:strRef>
          </c:tx>
          <c:cat>
            <c:numRef>
              <c:f>Sheet1!$A$2:$A$4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63.9</c:v>
                </c:pt>
                <c:pt idx="1">
                  <c:v>64</c:v>
                </c:pt>
                <c:pt idx="2">
                  <c:v>64.099999999999994</c:v>
                </c:pt>
              </c:numCache>
            </c:numRef>
          </c:val>
        </c:ser>
        <c:dLbls>
          <c:showVal val="1"/>
        </c:dLbls>
        <c:axId val="92429312"/>
        <c:axId val="92435200"/>
      </c:barChart>
      <c:catAx>
        <c:axId val="92429312"/>
        <c:scaling>
          <c:orientation val="minMax"/>
        </c:scaling>
        <c:axPos val="b"/>
        <c:numFmt formatCode="General" sourceLinked="1"/>
        <c:tickLblPos val="nextTo"/>
        <c:crossAx val="92435200"/>
        <c:crosses val="autoZero"/>
        <c:auto val="1"/>
        <c:lblAlgn val="ctr"/>
        <c:lblOffset val="100"/>
      </c:catAx>
      <c:valAx>
        <c:axId val="92435200"/>
        <c:scaling>
          <c:orientation val="minMax"/>
        </c:scaling>
        <c:axPos val="l"/>
        <c:majorGridlines/>
        <c:numFmt formatCode="General" sourceLinked="1"/>
        <c:tickLblPos val="nextTo"/>
        <c:crossAx val="92429312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All Students</c:v>
                </c:pt>
              </c:strCache>
            </c:strRef>
          </c:tx>
          <c:cat>
            <c:numRef>
              <c:f>Sheet1!$A$2:$A$4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1.9000000000000001</c:v>
                </c:pt>
                <c:pt idx="2">
                  <c:v>1.9000000000000001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ELs</c:v>
                </c:pt>
              </c:strCache>
            </c:strRef>
          </c:tx>
          <c:cat>
            <c:numRef>
              <c:f>Sheet1!$A$2:$A$4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6.2</c:v>
                </c:pt>
                <c:pt idx="1">
                  <c:v>5.7</c:v>
                </c:pt>
                <c:pt idx="2">
                  <c:v>6.6</c:v>
                </c:pt>
              </c:numCache>
            </c:numRef>
          </c:val>
        </c:ser>
        <c:dLbls>
          <c:showVal val="1"/>
        </c:dLbls>
        <c:axId val="92534656"/>
        <c:axId val="92536192"/>
      </c:barChart>
      <c:catAx>
        <c:axId val="92534656"/>
        <c:scaling>
          <c:orientation val="minMax"/>
        </c:scaling>
        <c:axPos val="b"/>
        <c:numFmt formatCode="General" sourceLinked="1"/>
        <c:tickLblPos val="nextTo"/>
        <c:crossAx val="92536192"/>
        <c:crosses val="autoZero"/>
        <c:auto val="1"/>
        <c:lblAlgn val="ctr"/>
        <c:lblOffset val="100"/>
      </c:catAx>
      <c:valAx>
        <c:axId val="92536192"/>
        <c:scaling>
          <c:orientation val="minMax"/>
        </c:scaling>
        <c:axPos val="l"/>
        <c:majorGridlines/>
        <c:numFmt formatCode="General" sourceLinked="1"/>
        <c:tickLblPos val="nextTo"/>
        <c:crossAx val="92534656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All Students</c:v>
                </c:pt>
              </c:strCache>
            </c:strRef>
          </c:tx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955844</c:v>
                </c:pt>
                <c:pt idx="1">
                  <c:v>953429</c:v>
                </c:pt>
                <c:pt idx="2">
                  <c:v>953748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FLNE</c:v>
                </c:pt>
              </c:strCache>
            </c:strRef>
          </c:tx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176274</c:v>
                </c:pt>
                <c:pt idx="1">
                  <c:v>181185</c:v>
                </c:pt>
                <c:pt idx="2">
                  <c:v>191964</c:v>
                </c:pt>
              </c:numCache>
            </c:numRef>
          </c:val>
        </c:ser>
        <c:axId val="74330496"/>
        <c:axId val="74332032"/>
      </c:barChart>
      <c:catAx>
        <c:axId val="74330496"/>
        <c:scaling>
          <c:orientation val="minMax"/>
        </c:scaling>
        <c:axPos val="b"/>
        <c:numFmt formatCode="General" sourceLinked="1"/>
        <c:tickLblPos val="nextTo"/>
        <c:crossAx val="74332032"/>
        <c:crosses val="autoZero"/>
        <c:auto val="1"/>
        <c:lblAlgn val="ctr"/>
        <c:lblOffset val="100"/>
      </c:catAx>
      <c:valAx>
        <c:axId val="74332032"/>
        <c:scaling>
          <c:orientation val="minMax"/>
        </c:scaling>
        <c:axPos val="l"/>
        <c:majorGridlines/>
        <c:numFmt formatCode="General" sourceLinked="1"/>
        <c:tickLblPos val="nextTo"/>
        <c:crossAx val="7433049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All Students</c:v>
                </c:pt>
              </c:strCache>
            </c:strRef>
          </c:tx>
          <c:dLbls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dLblPos val="outEnd"/>
            <c:showVal val="1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Sheet1!$B$2:$B$4</c:f>
              <c:numCache>
                <c:formatCode>0.0%</c:formatCode>
                <c:ptCount val="3"/>
                <c:pt idx="0">
                  <c:v>16.5</c:v>
                </c:pt>
                <c:pt idx="1">
                  <c:v>16.600000000000001</c:v>
                </c:pt>
                <c:pt idx="2">
                  <c:v>16.600000000000001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English Learners</c:v>
                </c:pt>
              </c:strCache>
            </c:strRef>
          </c:tx>
          <c:dLbls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dLblPos val="outEnd"/>
            <c:showVal val="1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Sheet1!$C$2:$C$4</c:f>
              <c:numCache>
                <c:formatCode>0.0%</c:formatCode>
                <c:ptCount val="3"/>
                <c:pt idx="0">
                  <c:v>16.5</c:v>
                </c:pt>
                <c:pt idx="1">
                  <c:v>16.5</c:v>
                </c:pt>
                <c:pt idx="2">
                  <c:v>17</c:v>
                </c:pt>
              </c:numCache>
            </c:numRef>
          </c:val>
        </c:ser>
        <c:dLbls>
          <c:showVal val="1"/>
        </c:dLbls>
        <c:axId val="74382336"/>
        <c:axId val="74404608"/>
      </c:barChart>
      <c:catAx>
        <c:axId val="74382336"/>
        <c:scaling>
          <c:orientation val="minMax"/>
        </c:scaling>
        <c:axPos val="b"/>
        <c:numFmt formatCode="General" sourceLinked="1"/>
        <c:tickLblPos val="nextTo"/>
        <c:crossAx val="74404608"/>
        <c:crosses val="autoZero"/>
        <c:auto val="1"/>
        <c:lblAlgn val="ctr"/>
        <c:lblOffset val="100"/>
      </c:catAx>
      <c:valAx>
        <c:axId val="74404608"/>
        <c:scaling>
          <c:orientation val="minMax"/>
          <c:max val="20"/>
          <c:min val="1"/>
        </c:scaling>
        <c:axPos val="l"/>
        <c:majorGridlines/>
        <c:numFmt formatCode="0%" sourceLinked="0"/>
        <c:tickLblPos val="nextTo"/>
        <c:crossAx val="74382336"/>
        <c:crosses val="autoZero"/>
        <c:crossBetween val="between"/>
        <c:dispUnits>
          <c:builtInUnit val="hundreds"/>
        </c:dispUnits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558428507247543"/>
          <c:y val="3.437500000000001E-2"/>
          <c:w val="0.78434584190489764"/>
          <c:h val="0.7807101273245106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 State</c:v>
                </c:pt>
              </c:strCache>
            </c:strRef>
          </c:tx>
          <c:cat>
            <c:strRef>
              <c:f>Sheet1!$A$2:$A$16</c:f>
              <c:strCache>
                <c:ptCount val="15"/>
                <c:pt idx="0">
                  <c:v>Boston</c:v>
                </c:pt>
                <c:pt idx="1">
                  <c:v>Worcester</c:v>
                </c:pt>
                <c:pt idx="2">
                  <c:v>Lawrence</c:v>
                </c:pt>
                <c:pt idx="3">
                  <c:v>Springfield</c:v>
                </c:pt>
                <c:pt idx="4">
                  <c:v>Lowell</c:v>
                </c:pt>
                <c:pt idx="5">
                  <c:v>Brockton</c:v>
                </c:pt>
                <c:pt idx="6">
                  <c:v>New Bedford</c:v>
                </c:pt>
                <c:pt idx="7">
                  <c:v>Lynn</c:v>
                </c:pt>
                <c:pt idx="8">
                  <c:v>Chelsea</c:v>
                </c:pt>
                <c:pt idx="9">
                  <c:v>Framingham</c:v>
                </c:pt>
                <c:pt idx="10">
                  <c:v>Revere</c:v>
                </c:pt>
                <c:pt idx="11">
                  <c:v>Quincy</c:v>
                </c:pt>
                <c:pt idx="12">
                  <c:v>Malden</c:v>
                </c:pt>
                <c:pt idx="13">
                  <c:v>Holyoke</c:v>
                </c:pt>
                <c:pt idx="14">
                  <c:v>Everett</c:v>
                </c:pt>
              </c:strCache>
            </c:strRef>
          </c:cat>
          <c:val>
            <c:numRef>
              <c:f>Sheet1!$B$2:$B$16</c:f>
              <c:numCache>
                <c:formatCode>0%</c:formatCode>
                <c:ptCount val="15"/>
                <c:pt idx="0">
                  <c:v>0.18433772338255511</c:v>
                </c:pt>
                <c:pt idx="1">
                  <c:v>9.6603254844574479E-2</c:v>
                </c:pt>
                <c:pt idx="2">
                  <c:v>4.7237373065495976E-2</c:v>
                </c:pt>
                <c:pt idx="3">
                  <c:v>4.4421533413152407E-2</c:v>
                </c:pt>
                <c:pt idx="4">
                  <c:v>4.0120172054454346E-2</c:v>
                </c:pt>
                <c:pt idx="5">
                  <c:v>3.850161855350101E-2</c:v>
                </c:pt>
                <c:pt idx="6">
                  <c:v>3.8490532570617811E-2</c:v>
                </c:pt>
                <c:pt idx="7">
                  <c:v>3.3834419759655891E-2</c:v>
                </c:pt>
                <c:pt idx="8">
                  <c:v>2.15289787592568E-2</c:v>
                </c:pt>
                <c:pt idx="9">
                  <c:v>1.7615626801472217E-2</c:v>
                </c:pt>
                <c:pt idx="10">
                  <c:v>1.5775353642853981E-2</c:v>
                </c:pt>
                <c:pt idx="11">
                  <c:v>1.569775176267128E-2</c:v>
                </c:pt>
                <c:pt idx="12">
                  <c:v>1.4677841337412983E-2</c:v>
                </c:pt>
                <c:pt idx="13">
                  <c:v>1.379096270675358E-2</c:v>
                </c:pt>
                <c:pt idx="14">
                  <c:v>1.34029533058401E-2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District</c:v>
                </c:pt>
              </c:strCache>
            </c:strRef>
          </c:tx>
          <c:cat>
            <c:strRef>
              <c:f>Sheet1!$A$2:$A$16</c:f>
              <c:strCache>
                <c:ptCount val="15"/>
                <c:pt idx="0">
                  <c:v>Boston</c:v>
                </c:pt>
                <c:pt idx="1">
                  <c:v>Worcester</c:v>
                </c:pt>
                <c:pt idx="2">
                  <c:v>Lawrence</c:v>
                </c:pt>
                <c:pt idx="3">
                  <c:v>Springfield</c:v>
                </c:pt>
                <c:pt idx="4">
                  <c:v>Lowell</c:v>
                </c:pt>
                <c:pt idx="5">
                  <c:v>Brockton</c:v>
                </c:pt>
                <c:pt idx="6">
                  <c:v>New Bedford</c:v>
                </c:pt>
                <c:pt idx="7">
                  <c:v>Lynn</c:v>
                </c:pt>
                <c:pt idx="8">
                  <c:v>Chelsea</c:v>
                </c:pt>
                <c:pt idx="9">
                  <c:v>Framingham</c:v>
                </c:pt>
                <c:pt idx="10">
                  <c:v>Revere</c:v>
                </c:pt>
                <c:pt idx="11">
                  <c:v>Quincy</c:v>
                </c:pt>
                <c:pt idx="12">
                  <c:v>Malden</c:v>
                </c:pt>
                <c:pt idx="13">
                  <c:v>Holyoke</c:v>
                </c:pt>
                <c:pt idx="14">
                  <c:v>Everett</c:v>
                </c:pt>
              </c:strCache>
            </c:strRef>
          </c:cat>
          <c:val>
            <c:numRef>
              <c:f>Sheet1!$C$2:$C$16</c:f>
              <c:numCache>
                <c:formatCode>0%</c:formatCode>
                <c:ptCount val="15"/>
                <c:pt idx="0">
                  <c:v>0.31000000000000089</c:v>
                </c:pt>
                <c:pt idx="1">
                  <c:v>0.34</c:v>
                </c:pt>
                <c:pt idx="2">
                  <c:v>0.31000000000000089</c:v>
                </c:pt>
                <c:pt idx="3">
                  <c:v>0.15000000000000024</c:v>
                </c:pt>
                <c:pt idx="4">
                  <c:v>0.25</c:v>
                </c:pt>
                <c:pt idx="5">
                  <c:v>0.2</c:v>
                </c:pt>
                <c:pt idx="6">
                  <c:v>0.27</c:v>
                </c:pt>
                <c:pt idx="7">
                  <c:v>0.2</c:v>
                </c:pt>
                <c:pt idx="8">
                  <c:v>0.30000000000000032</c:v>
                </c:pt>
                <c:pt idx="9">
                  <c:v>0.18000000000000024</c:v>
                </c:pt>
                <c:pt idx="10">
                  <c:v>0.19</c:v>
                </c:pt>
                <c:pt idx="11">
                  <c:v>0.15000000000000024</c:v>
                </c:pt>
                <c:pt idx="12">
                  <c:v>0.2</c:v>
                </c:pt>
                <c:pt idx="13">
                  <c:v>0.23</c:v>
                </c:pt>
                <c:pt idx="14">
                  <c:v>0.17</c:v>
                </c:pt>
              </c:numCache>
            </c:numRef>
          </c:val>
        </c:ser>
        <c:axId val="74728960"/>
        <c:axId val="74730496"/>
      </c:barChart>
      <c:catAx>
        <c:axId val="74728960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4730496"/>
        <c:crosses val="autoZero"/>
        <c:auto val="1"/>
        <c:lblAlgn val="ctr"/>
        <c:lblOffset val="100"/>
      </c:catAx>
      <c:valAx>
        <c:axId val="74730496"/>
        <c:scaling>
          <c:orientation val="minMax"/>
        </c:scaling>
        <c:axPos val="b"/>
        <c:majorGridlines/>
        <c:numFmt formatCode="0%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4728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076340119647195"/>
          <c:y val="0.23763852435112279"/>
          <c:w val="0.10716452673145621"/>
          <c:h val="9.4167395742199317E-2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0 ELLs</c:v>
                </c:pt>
                <c:pt idx="1">
                  <c:v>1-10 ELLs</c:v>
                </c:pt>
                <c:pt idx="2">
                  <c:v>11-50 ELLs</c:v>
                </c:pt>
                <c:pt idx="3">
                  <c:v>51-100 ELLs</c:v>
                </c:pt>
                <c:pt idx="4">
                  <c:v>&gt;100 ELLs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62</c:v>
                </c:pt>
                <c:pt idx="1">
                  <c:v>85</c:v>
                </c:pt>
                <c:pt idx="2">
                  <c:v>123</c:v>
                </c:pt>
                <c:pt idx="3">
                  <c:v>49</c:v>
                </c:pt>
                <c:pt idx="4">
                  <c:v>86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0 ELLs</c:v>
                </c:pt>
                <c:pt idx="1">
                  <c:v>1-10 ELLs</c:v>
                </c:pt>
                <c:pt idx="2">
                  <c:v>11-50 ELLs</c:v>
                </c:pt>
                <c:pt idx="3">
                  <c:v>51-100 ELLs</c:v>
                </c:pt>
                <c:pt idx="4">
                  <c:v>&gt;100 ELLs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54</c:v>
                </c:pt>
                <c:pt idx="1">
                  <c:v>76</c:v>
                </c:pt>
                <c:pt idx="2">
                  <c:v>131</c:v>
                </c:pt>
                <c:pt idx="3">
                  <c:v>53</c:v>
                </c:pt>
                <c:pt idx="4">
                  <c:v>93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0 ELLs</c:v>
                </c:pt>
                <c:pt idx="1">
                  <c:v>1-10 ELLs</c:v>
                </c:pt>
                <c:pt idx="2">
                  <c:v>11-50 ELLs</c:v>
                </c:pt>
                <c:pt idx="3">
                  <c:v>51-100 ELLs</c:v>
                </c:pt>
                <c:pt idx="4">
                  <c:v>&gt;100 ELLs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48</c:v>
                </c:pt>
                <c:pt idx="1">
                  <c:v>76</c:v>
                </c:pt>
                <c:pt idx="2">
                  <c:v>121</c:v>
                </c:pt>
                <c:pt idx="3">
                  <c:v>57</c:v>
                </c:pt>
                <c:pt idx="4">
                  <c:v>102</c:v>
                </c:pt>
              </c:numCache>
            </c:numRef>
          </c:val>
        </c:ser>
        <c:axId val="74868224"/>
        <c:axId val="74869760"/>
      </c:barChart>
      <c:catAx>
        <c:axId val="74868224"/>
        <c:scaling>
          <c:orientation val="minMax"/>
        </c:scaling>
        <c:axPos val="b"/>
        <c:tickLblPos val="nextTo"/>
        <c:crossAx val="74869760"/>
        <c:crosses val="autoZero"/>
        <c:auto val="1"/>
        <c:lblAlgn val="ctr"/>
        <c:lblOffset val="100"/>
      </c:catAx>
      <c:valAx>
        <c:axId val="74869760"/>
        <c:scaling>
          <c:orientation val="minMax"/>
        </c:scaling>
        <c:axPos val="l"/>
        <c:majorGridlines/>
        <c:numFmt formatCode="General" sourceLinked="1"/>
        <c:tickLblPos val="nextTo"/>
        <c:crossAx val="74868224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1-2%</c:v>
                </c:pt>
                <c:pt idx="1">
                  <c:v>3-5%</c:v>
                </c:pt>
                <c:pt idx="2">
                  <c:v>6-10%</c:v>
                </c:pt>
                <c:pt idx="3">
                  <c:v>&gt;10%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195</c:v>
                </c:pt>
                <c:pt idx="1">
                  <c:v>52</c:v>
                </c:pt>
                <c:pt idx="2">
                  <c:v>45</c:v>
                </c:pt>
                <c:pt idx="3">
                  <c:v>50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1-2%</c:v>
                </c:pt>
                <c:pt idx="1">
                  <c:v>3-5%</c:v>
                </c:pt>
                <c:pt idx="2">
                  <c:v>6-10%</c:v>
                </c:pt>
                <c:pt idx="3">
                  <c:v>&gt;10%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188</c:v>
                </c:pt>
                <c:pt idx="1">
                  <c:v>63</c:v>
                </c:pt>
                <c:pt idx="2">
                  <c:v>45</c:v>
                </c:pt>
                <c:pt idx="3">
                  <c:v>57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1-2%</c:v>
                </c:pt>
                <c:pt idx="1">
                  <c:v>3-5%</c:v>
                </c:pt>
                <c:pt idx="2">
                  <c:v>6-10%</c:v>
                </c:pt>
                <c:pt idx="3">
                  <c:v>&gt;10%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155</c:v>
                </c:pt>
                <c:pt idx="1">
                  <c:v>59</c:v>
                </c:pt>
                <c:pt idx="2">
                  <c:v>31</c:v>
                </c:pt>
                <c:pt idx="3">
                  <c:v>77</c:v>
                </c:pt>
              </c:numCache>
            </c:numRef>
          </c:val>
        </c:ser>
        <c:axId val="74275072"/>
        <c:axId val="74280960"/>
      </c:barChart>
      <c:catAx>
        <c:axId val="74275072"/>
        <c:scaling>
          <c:orientation val="minMax"/>
        </c:scaling>
        <c:axPos val="b"/>
        <c:tickLblPos val="nextTo"/>
        <c:crossAx val="74280960"/>
        <c:crosses val="autoZero"/>
        <c:auto val="1"/>
        <c:lblAlgn val="ctr"/>
        <c:lblOffset val="100"/>
      </c:catAx>
      <c:valAx>
        <c:axId val="74280960"/>
        <c:scaling>
          <c:orientation val="minMax"/>
        </c:scaling>
        <c:axPos val="l"/>
        <c:majorGridlines/>
        <c:numFmt formatCode="General" sourceLinked="1"/>
        <c:tickLblPos val="nextTo"/>
        <c:crossAx val="74275072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baseline="0" dirty="0">
                <a:solidFill>
                  <a:schemeClr val="bg1"/>
                </a:solidFill>
              </a:rPr>
              <a:t>%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dLbls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Sheet1!$A$2:$A$7</c:f>
              <c:strCache>
                <c:ptCount val="6"/>
                <c:pt idx="0">
                  <c:v>Spanish</c:v>
                </c:pt>
                <c:pt idx="1">
                  <c:v>Portuguese</c:v>
                </c:pt>
                <c:pt idx="2">
                  <c:v>Cape Verdean</c:v>
                </c:pt>
                <c:pt idx="3">
                  <c:v>Haitian Creole</c:v>
                </c:pt>
                <c:pt idx="4">
                  <c:v>Arabic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54.6</c:v>
                </c:pt>
                <c:pt idx="1">
                  <c:v>9.1</c:v>
                </c:pt>
                <c:pt idx="2">
                  <c:v>4</c:v>
                </c:pt>
                <c:pt idx="3">
                  <c:v>3.9</c:v>
                </c:pt>
                <c:pt idx="4">
                  <c:v>3.4</c:v>
                </c:pt>
                <c:pt idx="5">
                  <c:v>3.3</c:v>
                </c:pt>
              </c:numCache>
            </c:numRef>
          </c:val>
        </c:ser>
        <c:dLbls>
          <c:showVal val="1"/>
        </c:dLbls>
        <c:axId val="75014144"/>
        <c:axId val="75000064"/>
      </c:barChart>
      <c:valAx>
        <c:axId val="75000064"/>
        <c:scaling>
          <c:orientation val="minMax"/>
        </c:scaling>
        <c:axPos val="l"/>
        <c:majorGridlines/>
        <c:numFmt formatCode="General" sourceLinked="1"/>
        <c:tickLblPos val="nextTo"/>
        <c:crossAx val="75014144"/>
        <c:crosses val="autoZero"/>
        <c:crossBetween val="between"/>
      </c:valAx>
      <c:catAx>
        <c:axId val="75014144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aseline="0"/>
            </a:pPr>
            <a:endParaRPr lang="en-US"/>
          </a:p>
        </c:txPr>
        <c:crossAx val="75000064"/>
        <c:crosses val="autoZero"/>
        <c:auto val="1"/>
        <c:lblAlgn val="ctr"/>
        <c:lblOffset val="100"/>
      </c:catAx>
    </c:plotArea>
    <c:legend>
      <c:legendPos val="r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0250510352872559"/>
          <c:y val="6.6965858978520157E-2"/>
          <c:w val="0.83422329153300623"/>
          <c:h val="0.78872938201218512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z="900" baseline="0" smtClean="0"/>
                      <a:t>9</a:t>
                    </a:r>
                    <a:r>
                      <a:rPr lang="en-US" smtClean="0"/>
                      <a:t>2.8%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900" baseline="0" smtClean="0"/>
                      <a:t>1</a:t>
                    </a:r>
                    <a:r>
                      <a:rPr lang="en-US" smtClean="0"/>
                      <a:t>.2%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900" baseline="0" smtClean="0"/>
                      <a:t>1</a:t>
                    </a:r>
                    <a:r>
                      <a:rPr lang="en-US" smtClean="0"/>
                      <a:t>.8%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900" baseline="0" smtClean="0"/>
                      <a:t>1</a:t>
                    </a:r>
                    <a:r>
                      <a:rPr lang="en-US" smtClean="0"/>
                      <a:t>.6%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900" baseline="0" smtClean="0"/>
                      <a:t>2</a:t>
                    </a:r>
                    <a:r>
                      <a:rPr lang="en-US" smtClean="0"/>
                      <a:t>.6%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900" baseline="0"/>
                </a:pPr>
                <a:endParaRPr lang="en-US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Sheltered English Immersion (SEI)</c:v>
                </c:pt>
                <c:pt idx="1">
                  <c:v>Two-Way Bilingual</c:v>
                </c:pt>
                <c:pt idx="2">
                  <c:v>Opted out</c:v>
                </c:pt>
                <c:pt idx="3">
                  <c:v>Other</c:v>
                </c:pt>
                <c:pt idx="4">
                  <c:v>No Program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0.92221140632157783</c:v>
                </c:pt>
                <c:pt idx="1">
                  <c:v>1.5503321117727953E-2</c:v>
                </c:pt>
                <c:pt idx="2">
                  <c:v>2.0785616124599216E-2</c:v>
                </c:pt>
                <c:pt idx="3">
                  <c:v>1.8409299129638113E-2</c:v>
                </c:pt>
                <c:pt idx="4">
                  <c:v>2.3090357306459006E-2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0"/>
              <c:layout>
                <c:manualLayout>
                  <c:x val="9.2592592592593177E-3"/>
                  <c:y val="8.4180979826834704E-3"/>
                </c:manualLayout>
              </c:layout>
              <c:showVal val="1"/>
            </c:dLbl>
            <c:txPr>
              <a:bodyPr/>
              <a:lstStyle/>
              <a:p>
                <a:pPr>
                  <a:defRPr sz="900" baseline="0"/>
                </a:pPr>
                <a:endParaRPr lang="en-US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Sheltered English Immersion (SEI)</c:v>
                </c:pt>
                <c:pt idx="1">
                  <c:v>Two-Way Bilingual</c:v>
                </c:pt>
                <c:pt idx="2">
                  <c:v>Opted out</c:v>
                </c:pt>
                <c:pt idx="3">
                  <c:v>Other</c:v>
                </c:pt>
                <c:pt idx="4">
                  <c:v>No Program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0.93300000000000005</c:v>
                </c:pt>
                <c:pt idx="1">
                  <c:v>1.4999999999999998E-2</c:v>
                </c:pt>
                <c:pt idx="2">
                  <c:v>2.0000000000000011E-2</c:v>
                </c:pt>
                <c:pt idx="3">
                  <c:v>1.2E-2</c:v>
                </c:pt>
                <c:pt idx="4">
                  <c:v>2.0000000000000011E-2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0"/>
              <c:layout>
                <c:manualLayout>
                  <c:x val="2.9320866141732183E-2"/>
                  <c:y val="1.1224130643578025E-2"/>
                </c:manualLayout>
              </c:layout>
              <c:showVal val="1"/>
            </c:dLbl>
            <c:dLbl>
              <c:idx val="1"/>
              <c:layout>
                <c:manualLayout>
                  <c:x val="-1.5432098765432159E-3"/>
                  <c:y val="-5.6122862692425885E-3"/>
                </c:manualLayout>
              </c:layout>
              <c:showVal val="1"/>
            </c:dLbl>
            <c:txPr>
              <a:bodyPr/>
              <a:lstStyle/>
              <a:p>
                <a:pPr>
                  <a:defRPr sz="900" baseline="0"/>
                </a:pPr>
                <a:endParaRPr lang="en-US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Sheltered English Immersion (SEI)</c:v>
                </c:pt>
                <c:pt idx="1">
                  <c:v>Two-Way Bilingual</c:v>
                </c:pt>
                <c:pt idx="2">
                  <c:v>Opted out</c:v>
                </c:pt>
                <c:pt idx="3">
                  <c:v>Other</c:v>
                </c:pt>
                <c:pt idx="4">
                  <c:v>No Program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0.93200000000000005</c:v>
                </c:pt>
                <c:pt idx="1">
                  <c:v>1.6000000000000021E-2</c:v>
                </c:pt>
                <c:pt idx="2" formatCode="0%">
                  <c:v>2.0000000000000011E-2</c:v>
                </c:pt>
                <c:pt idx="3">
                  <c:v>1.2E-2</c:v>
                </c:pt>
                <c:pt idx="4" formatCode="0%">
                  <c:v>2.0000000000000011E-2</c:v>
                </c:pt>
              </c:numCache>
            </c:numRef>
          </c:val>
        </c:ser>
        <c:dLbls>
          <c:showVal val="1"/>
        </c:dLbls>
        <c:gapWidth val="75"/>
        <c:axId val="74955008"/>
        <c:axId val="74969088"/>
      </c:barChart>
      <c:catAx>
        <c:axId val="7495500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4969088"/>
        <c:crosses val="autoZero"/>
        <c:auto val="1"/>
        <c:lblAlgn val="ctr"/>
        <c:lblOffset val="100"/>
      </c:catAx>
      <c:valAx>
        <c:axId val="74969088"/>
        <c:scaling>
          <c:orientation val="minMax"/>
        </c:scaling>
        <c:axPos val="l"/>
        <c:numFmt formatCode="0%" sourceLinked="1"/>
        <c:maj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4955008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cat>
            <c:numRef>
              <c:f>Sheet1!$A$2:$A$4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50</c:v>
                </c:pt>
                <c:pt idx="1">
                  <c:v>51</c:v>
                </c:pt>
                <c:pt idx="2">
                  <c:v>52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Performance</c:v>
                </c:pt>
              </c:strCache>
            </c:strRef>
          </c:tx>
          <c:cat>
            <c:numRef>
              <c:f>Sheet1!$A$2:$A$4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52</c:v>
                </c:pt>
                <c:pt idx="1">
                  <c:v>56</c:v>
                </c:pt>
                <c:pt idx="2">
                  <c:v>62</c:v>
                </c:pt>
              </c:numCache>
            </c:numRef>
          </c:val>
        </c:ser>
        <c:axId val="75166464"/>
        <c:axId val="75168000"/>
      </c:barChart>
      <c:catAx>
        <c:axId val="75166464"/>
        <c:scaling>
          <c:orientation val="minMax"/>
        </c:scaling>
        <c:axPos val="b"/>
        <c:numFmt formatCode="General" sourceLinked="1"/>
        <c:tickLblPos val="nextTo"/>
        <c:crossAx val="75168000"/>
        <c:crosses val="autoZero"/>
        <c:auto val="1"/>
        <c:lblAlgn val="ctr"/>
        <c:lblOffset val="100"/>
      </c:catAx>
      <c:valAx>
        <c:axId val="75168000"/>
        <c:scaling>
          <c:orientation val="minMax"/>
        </c:scaling>
        <c:axPos val="l"/>
        <c:majorGridlines/>
        <c:numFmt formatCode="General" sourceLinked="1"/>
        <c:tickLblPos val="nextTo"/>
        <c:crossAx val="75166464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4-21T07:15:07.234" idx="5">
    <p:pos x="3960" y="2820"/>
    <p:text>Why is she included here and Fernanda is not? </p:text>
  </p:cm>
</p:cmLst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D50103-8C71-49E3-AA85-CE0636DE22B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7DF1EA-47FA-4105-8FC5-3639B00635EB}">
      <dgm:prSet phldrT="[Text]"/>
      <dgm:spPr/>
      <dgm:t>
        <a:bodyPr/>
        <a:lstStyle/>
        <a:p>
          <a:pPr marL="182880" algn="ctr"/>
          <a:r>
            <a:rPr lang="en-US" b="1" dirty="0" smtClean="0"/>
            <a:t>Pass No-Cost SEI Endorsement Course for Teachers  or </a:t>
          </a:r>
          <a:br>
            <a:rPr lang="en-US" b="1" dirty="0" smtClean="0"/>
          </a:br>
          <a:r>
            <a:rPr lang="en-US" b="1" dirty="0" smtClean="0"/>
            <a:t>       Administrators </a:t>
          </a:r>
          <a:r>
            <a:rPr lang="en-US" dirty="0" smtClean="0"/>
            <a:t>		</a:t>
          </a:r>
          <a:endParaRPr lang="en-US" dirty="0"/>
        </a:p>
      </dgm:t>
    </dgm:pt>
    <dgm:pt modelId="{1B8D89F3-83C9-414B-876D-7751541DBC9B}" type="parTrans" cxnId="{5F13E252-F5A4-483D-88AE-C1E03B1EA1A1}">
      <dgm:prSet/>
      <dgm:spPr/>
      <dgm:t>
        <a:bodyPr/>
        <a:lstStyle/>
        <a:p>
          <a:endParaRPr lang="en-US"/>
        </a:p>
      </dgm:t>
    </dgm:pt>
    <dgm:pt modelId="{F763BE2D-5314-4DC7-858B-EE5E629D9BC0}" type="sibTrans" cxnId="{5F13E252-F5A4-483D-88AE-C1E03B1EA1A1}">
      <dgm:prSet/>
      <dgm:spPr/>
      <dgm:t>
        <a:bodyPr/>
        <a:lstStyle/>
        <a:p>
          <a:endParaRPr lang="en-US"/>
        </a:p>
      </dgm:t>
    </dgm:pt>
    <dgm:pt modelId="{C03F7696-9D3B-49CA-8A35-39FB13EA1218}">
      <dgm:prSet phldrT="[Text]"/>
      <dgm:spPr/>
      <dgm:t>
        <a:bodyPr/>
        <a:lstStyle/>
        <a:p>
          <a:r>
            <a:rPr lang="en-US" b="1" dirty="0" smtClean="0"/>
            <a:t>Pass For-Cost SEI Endorsement Course from an Approved Provider (</a:t>
          </a:r>
          <a:r>
            <a:rPr lang="en-US" b="1" dirty="0" err="1" smtClean="0"/>
            <a:t>Collaboratives</a:t>
          </a:r>
          <a:r>
            <a:rPr lang="en-US" b="1" dirty="0" smtClean="0"/>
            <a:t>)</a:t>
          </a:r>
        </a:p>
        <a:p>
          <a:r>
            <a:rPr lang="en-US" b="1" dirty="0" smtClean="0"/>
            <a:t>Began Fall 2014</a:t>
          </a:r>
          <a:endParaRPr lang="en-US" b="1" dirty="0"/>
        </a:p>
      </dgm:t>
    </dgm:pt>
    <dgm:pt modelId="{8BC3ECDE-D958-4F52-B346-38FD06E1B535}" type="parTrans" cxnId="{DA44CB5A-6D31-49B1-9B96-63A8367DAE6A}">
      <dgm:prSet/>
      <dgm:spPr/>
      <dgm:t>
        <a:bodyPr/>
        <a:lstStyle/>
        <a:p>
          <a:endParaRPr lang="en-US"/>
        </a:p>
      </dgm:t>
    </dgm:pt>
    <dgm:pt modelId="{718C1F95-D1FE-4592-B6C7-6BC287804775}" type="sibTrans" cxnId="{DA44CB5A-6D31-49B1-9B96-63A8367DAE6A}">
      <dgm:prSet/>
      <dgm:spPr/>
      <dgm:t>
        <a:bodyPr/>
        <a:lstStyle/>
        <a:p>
          <a:endParaRPr lang="en-US"/>
        </a:p>
      </dgm:t>
    </dgm:pt>
    <dgm:pt modelId="{01C7AD25-1DA4-4167-8A2B-19219148B68B}">
      <dgm:prSet phldrT="[Text]"/>
      <dgm:spPr/>
      <dgm:t>
        <a:bodyPr/>
        <a:lstStyle/>
        <a:p>
          <a:r>
            <a:rPr lang="en-US" b="1" dirty="0" smtClean="0"/>
            <a:t>Hold an ESL License</a:t>
          </a:r>
          <a:endParaRPr lang="en-US" b="1" dirty="0"/>
        </a:p>
      </dgm:t>
    </dgm:pt>
    <dgm:pt modelId="{410573A6-FBA1-4C55-945F-7C53C798E443}" type="parTrans" cxnId="{DB9331D2-A33A-447F-A675-7A8CFB9C488C}">
      <dgm:prSet/>
      <dgm:spPr/>
      <dgm:t>
        <a:bodyPr/>
        <a:lstStyle/>
        <a:p>
          <a:endParaRPr lang="en-US"/>
        </a:p>
      </dgm:t>
    </dgm:pt>
    <dgm:pt modelId="{8CC070D0-6A2A-449C-BB0F-A78348AD8529}" type="sibTrans" cxnId="{DB9331D2-A33A-447F-A675-7A8CFB9C488C}">
      <dgm:prSet/>
      <dgm:spPr/>
      <dgm:t>
        <a:bodyPr/>
        <a:lstStyle/>
        <a:p>
          <a:endParaRPr lang="en-US"/>
        </a:p>
      </dgm:t>
    </dgm:pt>
    <dgm:pt modelId="{34B83579-DA7D-4FE7-B82A-8C9B569016DE}">
      <dgm:prSet phldrT="[Text]"/>
      <dgm:spPr/>
      <dgm:t>
        <a:bodyPr/>
        <a:lstStyle/>
        <a:p>
          <a:r>
            <a:rPr lang="en-US" b="1" dirty="0" smtClean="0"/>
            <a:t>Pass SEI MTEL</a:t>
          </a:r>
          <a:endParaRPr lang="en-US" b="1" dirty="0"/>
        </a:p>
      </dgm:t>
    </dgm:pt>
    <dgm:pt modelId="{DF98A3E0-3696-4ADF-A6BC-B6869BBAC467}" type="parTrans" cxnId="{2F1D5D35-FF65-4BFA-B467-3AAD214D2DB9}">
      <dgm:prSet/>
      <dgm:spPr/>
      <dgm:t>
        <a:bodyPr/>
        <a:lstStyle/>
        <a:p>
          <a:endParaRPr lang="en-US"/>
        </a:p>
      </dgm:t>
    </dgm:pt>
    <dgm:pt modelId="{ECE09E9C-5799-4EE8-90F2-8BD69E9E72F3}" type="sibTrans" cxnId="{2F1D5D35-FF65-4BFA-B467-3AAD214D2DB9}">
      <dgm:prSet/>
      <dgm:spPr/>
      <dgm:t>
        <a:bodyPr/>
        <a:lstStyle/>
        <a:p>
          <a:endParaRPr lang="en-US"/>
        </a:p>
      </dgm:t>
    </dgm:pt>
    <dgm:pt modelId="{72B1F311-EEEC-4A77-AA07-3447A5854B2D}">
      <dgm:prSet phldrT="[Text]"/>
      <dgm:spPr/>
      <dgm:t>
        <a:bodyPr/>
        <a:lstStyle/>
        <a:p>
          <a:r>
            <a:rPr lang="en-US" b="1" dirty="0" smtClean="0"/>
            <a:t>Approved Transcript Review via Licensure</a:t>
          </a:r>
          <a:endParaRPr lang="en-US" b="1" dirty="0"/>
        </a:p>
      </dgm:t>
    </dgm:pt>
    <dgm:pt modelId="{08D176E0-5C5D-474F-AE60-DF8F6218C3D6}" type="parTrans" cxnId="{4703AE79-36C4-439B-95E3-7FD299B9EFE3}">
      <dgm:prSet/>
      <dgm:spPr/>
      <dgm:t>
        <a:bodyPr/>
        <a:lstStyle/>
        <a:p>
          <a:endParaRPr lang="en-US"/>
        </a:p>
      </dgm:t>
    </dgm:pt>
    <dgm:pt modelId="{4B13BB0B-CFE6-44B1-A4F3-C7DEA9FBB96A}" type="sibTrans" cxnId="{4703AE79-36C4-439B-95E3-7FD299B9EFE3}">
      <dgm:prSet/>
      <dgm:spPr/>
      <dgm:t>
        <a:bodyPr/>
        <a:lstStyle/>
        <a:p>
          <a:endParaRPr lang="en-US"/>
        </a:p>
      </dgm:t>
    </dgm:pt>
    <dgm:pt modelId="{A7D4BF2F-8F87-4F60-8E2D-68230790187B}">
      <dgm:prSet phldrT="[Text]"/>
      <dgm:spPr/>
      <dgm:t>
        <a:bodyPr/>
        <a:lstStyle/>
        <a:p>
          <a:r>
            <a:rPr lang="en-US" b="1" dirty="0" smtClean="0"/>
            <a:t>Pass Pre-Service SEI Endorsement Course (s) at Pre-Service Institution for Teachers  or </a:t>
          </a:r>
          <a:br>
            <a:rPr lang="en-US" b="1" dirty="0" smtClean="0"/>
          </a:br>
          <a:r>
            <a:rPr lang="en-US" b="1" dirty="0" smtClean="0"/>
            <a:t> Administrators</a:t>
          </a:r>
          <a:endParaRPr lang="en-US" b="1" dirty="0"/>
        </a:p>
      </dgm:t>
    </dgm:pt>
    <dgm:pt modelId="{0D264379-5226-41DE-B57A-5527F1E3D172}" type="parTrans" cxnId="{6F39FE50-D7C9-4E2B-80A6-2DB0E3E94727}">
      <dgm:prSet/>
      <dgm:spPr/>
      <dgm:t>
        <a:bodyPr/>
        <a:lstStyle/>
        <a:p>
          <a:endParaRPr lang="en-US"/>
        </a:p>
      </dgm:t>
    </dgm:pt>
    <dgm:pt modelId="{7CD17032-1D83-4CB2-90D8-1751184B3FF2}" type="sibTrans" cxnId="{6F39FE50-D7C9-4E2B-80A6-2DB0E3E94727}">
      <dgm:prSet/>
      <dgm:spPr/>
      <dgm:t>
        <a:bodyPr/>
        <a:lstStyle/>
        <a:p>
          <a:endParaRPr lang="en-US"/>
        </a:p>
      </dgm:t>
    </dgm:pt>
    <dgm:pt modelId="{12254972-90BE-47EC-A0CD-25416C0F62EA}" type="pres">
      <dgm:prSet presAssocID="{45D50103-8C71-49E3-AA85-CE0636DE22B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412BF5-1553-413C-BFE5-567136A1FDDD}" type="pres">
      <dgm:prSet presAssocID="{D77DF1EA-47FA-4105-8FC5-3639B00635E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BA2D4-4981-4F3A-8A41-60BEA2A91EFF}" type="pres">
      <dgm:prSet presAssocID="{F763BE2D-5314-4DC7-858B-EE5E629D9BC0}" presName="sibTrans" presStyleCnt="0"/>
      <dgm:spPr/>
    </dgm:pt>
    <dgm:pt modelId="{60C69300-7AD1-4D59-B695-7E9ABB05B396}" type="pres">
      <dgm:prSet presAssocID="{C03F7696-9D3B-49CA-8A35-39FB13EA121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AECBD-F410-4613-8304-5B3859EA90F6}" type="pres">
      <dgm:prSet presAssocID="{718C1F95-D1FE-4592-B6C7-6BC287804775}" presName="sibTrans" presStyleCnt="0"/>
      <dgm:spPr/>
    </dgm:pt>
    <dgm:pt modelId="{38208AFA-DD73-4A13-96E6-ABFC3FBC5225}" type="pres">
      <dgm:prSet presAssocID="{01C7AD25-1DA4-4167-8A2B-19219148B68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A5DC95-970D-4A15-890D-5D9BE36C4463}" type="pres">
      <dgm:prSet presAssocID="{8CC070D0-6A2A-449C-BB0F-A78348AD8529}" presName="sibTrans" presStyleCnt="0"/>
      <dgm:spPr/>
    </dgm:pt>
    <dgm:pt modelId="{C3BA4E53-7AAE-478F-81BD-04533DA03821}" type="pres">
      <dgm:prSet presAssocID="{34B83579-DA7D-4FE7-B82A-8C9B569016DE}" presName="node" presStyleLbl="node1" presStyleIdx="3" presStyleCnt="6" custLinFactNeighborX="-55000" custLinFactNeighborY="-1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3FD933-C030-4D03-BE7A-9A37DECA0D1B}" type="pres">
      <dgm:prSet presAssocID="{ECE09E9C-5799-4EE8-90F2-8BD69E9E72F3}" presName="sibTrans" presStyleCnt="0"/>
      <dgm:spPr/>
    </dgm:pt>
    <dgm:pt modelId="{EA8733A0-368A-4832-BA86-DCCF6DDCD11A}" type="pres">
      <dgm:prSet presAssocID="{72B1F311-EEEC-4A77-AA07-3447A5854B2D}" presName="node" presStyleLbl="node1" presStyleIdx="4" presStyleCnt="6" custLinFactNeighborX="996" custLinFactNeighborY="-4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64F546-9E86-4CCA-8121-3314496180E2}" type="pres">
      <dgm:prSet presAssocID="{4B13BB0B-CFE6-44B1-A4F3-C7DEA9FBB96A}" presName="sibTrans" presStyleCnt="0"/>
      <dgm:spPr/>
    </dgm:pt>
    <dgm:pt modelId="{F68A67FA-5475-4034-B54A-70210CC9EB49}" type="pres">
      <dgm:prSet presAssocID="{A7D4BF2F-8F87-4F60-8E2D-68230790187B}" presName="node" presStyleLbl="node1" presStyleIdx="5" presStyleCnt="6" custLinFactNeighborX="1538" custLinFactNeighborY="-1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13E252-F5A4-483D-88AE-C1E03B1EA1A1}" srcId="{45D50103-8C71-49E3-AA85-CE0636DE22B4}" destId="{D77DF1EA-47FA-4105-8FC5-3639B00635EB}" srcOrd="0" destOrd="0" parTransId="{1B8D89F3-83C9-414B-876D-7751541DBC9B}" sibTransId="{F763BE2D-5314-4DC7-858B-EE5E629D9BC0}"/>
    <dgm:cxn modelId="{DB9331D2-A33A-447F-A675-7A8CFB9C488C}" srcId="{45D50103-8C71-49E3-AA85-CE0636DE22B4}" destId="{01C7AD25-1DA4-4167-8A2B-19219148B68B}" srcOrd="2" destOrd="0" parTransId="{410573A6-FBA1-4C55-945F-7C53C798E443}" sibTransId="{8CC070D0-6A2A-449C-BB0F-A78348AD8529}"/>
    <dgm:cxn modelId="{0DF6DDB4-6BFF-44A1-9F1B-632669422868}" type="presOf" srcId="{01C7AD25-1DA4-4167-8A2B-19219148B68B}" destId="{38208AFA-DD73-4A13-96E6-ABFC3FBC5225}" srcOrd="0" destOrd="0" presId="urn:microsoft.com/office/officeart/2005/8/layout/default"/>
    <dgm:cxn modelId="{6F39FE50-D7C9-4E2B-80A6-2DB0E3E94727}" srcId="{45D50103-8C71-49E3-AA85-CE0636DE22B4}" destId="{A7D4BF2F-8F87-4F60-8E2D-68230790187B}" srcOrd="5" destOrd="0" parTransId="{0D264379-5226-41DE-B57A-5527F1E3D172}" sibTransId="{7CD17032-1D83-4CB2-90D8-1751184B3FF2}"/>
    <dgm:cxn modelId="{B0EA13C6-C21A-4E35-BE31-1BF6F4A0F00A}" type="presOf" srcId="{72B1F311-EEEC-4A77-AA07-3447A5854B2D}" destId="{EA8733A0-368A-4832-BA86-DCCF6DDCD11A}" srcOrd="0" destOrd="0" presId="urn:microsoft.com/office/officeart/2005/8/layout/default"/>
    <dgm:cxn modelId="{0F5C7551-5127-4F2A-8EF5-0436E2B50D6B}" type="presOf" srcId="{34B83579-DA7D-4FE7-B82A-8C9B569016DE}" destId="{C3BA4E53-7AAE-478F-81BD-04533DA03821}" srcOrd="0" destOrd="0" presId="urn:microsoft.com/office/officeart/2005/8/layout/default"/>
    <dgm:cxn modelId="{4703AE79-36C4-439B-95E3-7FD299B9EFE3}" srcId="{45D50103-8C71-49E3-AA85-CE0636DE22B4}" destId="{72B1F311-EEEC-4A77-AA07-3447A5854B2D}" srcOrd="4" destOrd="0" parTransId="{08D176E0-5C5D-474F-AE60-DF8F6218C3D6}" sibTransId="{4B13BB0B-CFE6-44B1-A4F3-C7DEA9FBB96A}"/>
    <dgm:cxn modelId="{5F900982-646C-42B5-B7E3-D9939573F96C}" type="presOf" srcId="{C03F7696-9D3B-49CA-8A35-39FB13EA1218}" destId="{60C69300-7AD1-4D59-B695-7E9ABB05B396}" srcOrd="0" destOrd="0" presId="urn:microsoft.com/office/officeart/2005/8/layout/default"/>
    <dgm:cxn modelId="{2C1D3541-6112-4364-BCD5-95DFE394501A}" type="presOf" srcId="{45D50103-8C71-49E3-AA85-CE0636DE22B4}" destId="{12254972-90BE-47EC-A0CD-25416C0F62EA}" srcOrd="0" destOrd="0" presId="urn:microsoft.com/office/officeart/2005/8/layout/default"/>
    <dgm:cxn modelId="{FCD68964-2CDF-4AB1-BBED-AEF900F28432}" type="presOf" srcId="{D77DF1EA-47FA-4105-8FC5-3639B00635EB}" destId="{7C412BF5-1553-413C-BFE5-567136A1FDDD}" srcOrd="0" destOrd="0" presId="urn:microsoft.com/office/officeart/2005/8/layout/default"/>
    <dgm:cxn modelId="{DA44CB5A-6D31-49B1-9B96-63A8367DAE6A}" srcId="{45D50103-8C71-49E3-AA85-CE0636DE22B4}" destId="{C03F7696-9D3B-49CA-8A35-39FB13EA1218}" srcOrd="1" destOrd="0" parTransId="{8BC3ECDE-D958-4F52-B346-38FD06E1B535}" sibTransId="{718C1F95-D1FE-4592-B6C7-6BC287804775}"/>
    <dgm:cxn modelId="{6BA84C6B-0283-4A81-98D8-22FDC16C80D3}" type="presOf" srcId="{A7D4BF2F-8F87-4F60-8E2D-68230790187B}" destId="{F68A67FA-5475-4034-B54A-70210CC9EB49}" srcOrd="0" destOrd="0" presId="urn:microsoft.com/office/officeart/2005/8/layout/default"/>
    <dgm:cxn modelId="{2F1D5D35-FF65-4BFA-B467-3AAD214D2DB9}" srcId="{45D50103-8C71-49E3-AA85-CE0636DE22B4}" destId="{34B83579-DA7D-4FE7-B82A-8C9B569016DE}" srcOrd="3" destOrd="0" parTransId="{DF98A3E0-3696-4ADF-A6BC-B6869BBAC467}" sibTransId="{ECE09E9C-5799-4EE8-90F2-8BD69E9E72F3}"/>
    <dgm:cxn modelId="{933CD47B-27CC-4D23-A216-816AF5E28516}" type="presParOf" srcId="{12254972-90BE-47EC-A0CD-25416C0F62EA}" destId="{7C412BF5-1553-413C-BFE5-567136A1FDDD}" srcOrd="0" destOrd="0" presId="urn:microsoft.com/office/officeart/2005/8/layout/default"/>
    <dgm:cxn modelId="{D42988CF-8A32-4365-96CB-DD57520A2E20}" type="presParOf" srcId="{12254972-90BE-47EC-A0CD-25416C0F62EA}" destId="{05FBA2D4-4981-4F3A-8A41-60BEA2A91EFF}" srcOrd="1" destOrd="0" presId="urn:microsoft.com/office/officeart/2005/8/layout/default"/>
    <dgm:cxn modelId="{74C7B84F-2605-4B95-ABE4-3E299A2FCB22}" type="presParOf" srcId="{12254972-90BE-47EC-A0CD-25416C0F62EA}" destId="{60C69300-7AD1-4D59-B695-7E9ABB05B396}" srcOrd="2" destOrd="0" presId="urn:microsoft.com/office/officeart/2005/8/layout/default"/>
    <dgm:cxn modelId="{0319C13F-E208-4F57-B563-675EF4633A15}" type="presParOf" srcId="{12254972-90BE-47EC-A0CD-25416C0F62EA}" destId="{701AECBD-F410-4613-8304-5B3859EA90F6}" srcOrd="3" destOrd="0" presId="urn:microsoft.com/office/officeart/2005/8/layout/default"/>
    <dgm:cxn modelId="{45066CD1-6BEE-4C2E-BA9B-4CFB6B39D15E}" type="presParOf" srcId="{12254972-90BE-47EC-A0CD-25416C0F62EA}" destId="{38208AFA-DD73-4A13-96E6-ABFC3FBC5225}" srcOrd="4" destOrd="0" presId="urn:microsoft.com/office/officeart/2005/8/layout/default"/>
    <dgm:cxn modelId="{3F5FAFCC-99F8-4242-A3B5-4C905CB867D3}" type="presParOf" srcId="{12254972-90BE-47EC-A0CD-25416C0F62EA}" destId="{DEA5DC95-970D-4A15-890D-5D9BE36C4463}" srcOrd="5" destOrd="0" presId="urn:microsoft.com/office/officeart/2005/8/layout/default"/>
    <dgm:cxn modelId="{A0E59B82-BDA4-48D3-8B3D-FC78015CA96A}" type="presParOf" srcId="{12254972-90BE-47EC-A0CD-25416C0F62EA}" destId="{C3BA4E53-7AAE-478F-81BD-04533DA03821}" srcOrd="6" destOrd="0" presId="urn:microsoft.com/office/officeart/2005/8/layout/default"/>
    <dgm:cxn modelId="{52488BE7-5547-41FD-961D-0415A65640C9}" type="presParOf" srcId="{12254972-90BE-47EC-A0CD-25416C0F62EA}" destId="{F73FD933-C030-4D03-BE7A-9A37DECA0D1B}" srcOrd="7" destOrd="0" presId="urn:microsoft.com/office/officeart/2005/8/layout/default"/>
    <dgm:cxn modelId="{0AD4B13D-FE3A-4085-BD2A-468ACDEC92FB}" type="presParOf" srcId="{12254972-90BE-47EC-A0CD-25416C0F62EA}" destId="{EA8733A0-368A-4832-BA86-DCCF6DDCD11A}" srcOrd="8" destOrd="0" presId="urn:microsoft.com/office/officeart/2005/8/layout/default"/>
    <dgm:cxn modelId="{BF29BA06-EA40-427C-B705-0F14820147AE}" type="presParOf" srcId="{12254972-90BE-47EC-A0CD-25416C0F62EA}" destId="{3B64F546-9E86-4CCA-8121-3314496180E2}" srcOrd="9" destOrd="0" presId="urn:microsoft.com/office/officeart/2005/8/layout/default"/>
    <dgm:cxn modelId="{F76987D8-5AE3-40EB-991A-FCA09BDEDE8F}" type="presParOf" srcId="{12254972-90BE-47EC-A0CD-25416C0F62EA}" destId="{F68A67FA-5475-4034-B54A-70210CC9EB4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D50103-8C71-49E3-AA85-CE0636DE22B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7DF1EA-47FA-4105-8FC5-3639B00635EB}">
      <dgm:prSet phldrT="[Text]"/>
      <dgm:spPr/>
      <dgm:t>
        <a:bodyPr/>
        <a:lstStyle/>
        <a:p>
          <a:pPr marL="182880" algn="ctr"/>
          <a:r>
            <a:rPr lang="en-US" b="1" dirty="0" smtClean="0"/>
            <a:t>Pass No-Cost SEI Endorsement Course for Teachers  or </a:t>
          </a:r>
          <a:br>
            <a:rPr lang="en-US" b="1" dirty="0" smtClean="0"/>
          </a:br>
          <a:r>
            <a:rPr lang="en-US" b="1" dirty="0" smtClean="0"/>
            <a:t> Administrators</a:t>
          </a:r>
        </a:p>
        <a:p>
          <a:pPr marL="182880" algn="ctr"/>
          <a:r>
            <a:rPr lang="en-US" b="1" dirty="0" smtClean="0"/>
            <a:t>         (SY 2017 Only)</a:t>
          </a:r>
          <a:r>
            <a:rPr lang="en-US" dirty="0" smtClean="0"/>
            <a:t>		</a:t>
          </a:r>
          <a:endParaRPr lang="en-US" dirty="0"/>
        </a:p>
      </dgm:t>
    </dgm:pt>
    <dgm:pt modelId="{1B8D89F3-83C9-414B-876D-7751541DBC9B}" type="parTrans" cxnId="{5F13E252-F5A4-483D-88AE-C1E03B1EA1A1}">
      <dgm:prSet/>
      <dgm:spPr/>
      <dgm:t>
        <a:bodyPr/>
        <a:lstStyle/>
        <a:p>
          <a:endParaRPr lang="en-US"/>
        </a:p>
      </dgm:t>
    </dgm:pt>
    <dgm:pt modelId="{F763BE2D-5314-4DC7-858B-EE5E629D9BC0}" type="sibTrans" cxnId="{5F13E252-F5A4-483D-88AE-C1E03B1EA1A1}">
      <dgm:prSet/>
      <dgm:spPr/>
      <dgm:t>
        <a:bodyPr/>
        <a:lstStyle/>
        <a:p>
          <a:endParaRPr lang="en-US"/>
        </a:p>
      </dgm:t>
    </dgm:pt>
    <dgm:pt modelId="{C03F7696-9D3B-49CA-8A35-39FB13EA1218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Pass Vendor Provided SEI Endorsement Course from Approved Providers</a:t>
          </a:r>
        </a:p>
        <a:p>
          <a:r>
            <a:rPr lang="en-US" b="1" dirty="0" smtClean="0">
              <a:solidFill>
                <a:schemeClr val="bg1"/>
              </a:solidFill>
            </a:rPr>
            <a:t>(districts, </a:t>
          </a:r>
          <a:r>
            <a:rPr lang="en-US" b="1" dirty="0" err="1" smtClean="0">
              <a:solidFill>
                <a:schemeClr val="bg1"/>
              </a:solidFill>
            </a:rPr>
            <a:t>collaboratives</a:t>
          </a:r>
          <a:r>
            <a:rPr lang="en-US" b="1" dirty="0" smtClean="0">
              <a:solidFill>
                <a:schemeClr val="bg1"/>
              </a:solidFill>
            </a:rPr>
            <a:t>, other vendors and universities)</a:t>
          </a:r>
          <a:endParaRPr lang="en-US" dirty="0"/>
        </a:p>
      </dgm:t>
    </dgm:pt>
    <dgm:pt modelId="{8BC3ECDE-D958-4F52-B346-38FD06E1B535}" type="parTrans" cxnId="{DA44CB5A-6D31-49B1-9B96-63A8367DAE6A}">
      <dgm:prSet/>
      <dgm:spPr/>
      <dgm:t>
        <a:bodyPr/>
        <a:lstStyle/>
        <a:p>
          <a:endParaRPr lang="en-US"/>
        </a:p>
      </dgm:t>
    </dgm:pt>
    <dgm:pt modelId="{718C1F95-D1FE-4592-B6C7-6BC287804775}" type="sibTrans" cxnId="{DA44CB5A-6D31-49B1-9B96-63A8367DAE6A}">
      <dgm:prSet/>
      <dgm:spPr/>
      <dgm:t>
        <a:bodyPr/>
        <a:lstStyle/>
        <a:p>
          <a:endParaRPr lang="en-US"/>
        </a:p>
      </dgm:t>
    </dgm:pt>
    <dgm:pt modelId="{01C7AD25-1DA4-4167-8A2B-19219148B68B}">
      <dgm:prSet phldrT="[Text]"/>
      <dgm:spPr/>
      <dgm:t>
        <a:bodyPr/>
        <a:lstStyle/>
        <a:p>
          <a:r>
            <a:rPr lang="en-US" b="1" dirty="0" smtClean="0"/>
            <a:t>Hold an ESL License</a:t>
          </a:r>
          <a:endParaRPr lang="en-US" b="1" dirty="0"/>
        </a:p>
      </dgm:t>
    </dgm:pt>
    <dgm:pt modelId="{410573A6-FBA1-4C55-945F-7C53C798E443}" type="parTrans" cxnId="{DB9331D2-A33A-447F-A675-7A8CFB9C488C}">
      <dgm:prSet/>
      <dgm:spPr/>
      <dgm:t>
        <a:bodyPr/>
        <a:lstStyle/>
        <a:p>
          <a:endParaRPr lang="en-US"/>
        </a:p>
      </dgm:t>
    </dgm:pt>
    <dgm:pt modelId="{8CC070D0-6A2A-449C-BB0F-A78348AD8529}" type="sibTrans" cxnId="{DB9331D2-A33A-447F-A675-7A8CFB9C488C}">
      <dgm:prSet/>
      <dgm:spPr/>
      <dgm:t>
        <a:bodyPr/>
        <a:lstStyle/>
        <a:p>
          <a:endParaRPr lang="en-US"/>
        </a:p>
      </dgm:t>
    </dgm:pt>
    <dgm:pt modelId="{34B83579-DA7D-4FE7-B82A-8C9B569016DE}">
      <dgm:prSet phldrT="[Text]"/>
      <dgm:spPr/>
      <dgm:t>
        <a:bodyPr/>
        <a:lstStyle/>
        <a:p>
          <a:r>
            <a:rPr lang="en-US" b="1" dirty="0" smtClean="0"/>
            <a:t>Pass SEI MTEL</a:t>
          </a:r>
          <a:endParaRPr lang="en-US" b="1" dirty="0"/>
        </a:p>
      </dgm:t>
    </dgm:pt>
    <dgm:pt modelId="{DF98A3E0-3696-4ADF-A6BC-B6869BBAC467}" type="parTrans" cxnId="{2F1D5D35-FF65-4BFA-B467-3AAD214D2DB9}">
      <dgm:prSet/>
      <dgm:spPr/>
      <dgm:t>
        <a:bodyPr/>
        <a:lstStyle/>
        <a:p>
          <a:endParaRPr lang="en-US"/>
        </a:p>
      </dgm:t>
    </dgm:pt>
    <dgm:pt modelId="{ECE09E9C-5799-4EE8-90F2-8BD69E9E72F3}" type="sibTrans" cxnId="{2F1D5D35-FF65-4BFA-B467-3AAD214D2DB9}">
      <dgm:prSet/>
      <dgm:spPr/>
      <dgm:t>
        <a:bodyPr/>
        <a:lstStyle/>
        <a:p>
          <a:endParaRPr lang="en-US"/>
        </a:p>
      </dgm:t>
    </dgm:pt>
    <dgm:pt modelId="{72B1F311-EEEC-4A77-AA07-3447A5854B2D}">
      <dgm:prSet phldrT="[Text]"/>
      <dgm:spPr/>
      <dgm:t>
        <a:bodyPr/>
        <a:lstStyle/>
        <a:p>
          <a:r>
            <a:rPr lang="en-US" b="1" dirty="0" smtClean="0"/>
            <a:t>Approved Transcript Review via Licensure</a:t>
          </a:r>
          <a:endParaRPr lang="en-US" b="1" dirty="0"/>
        </a:p>
      </dgm:t>
    </dgm:pt>
    <dgm:pt modelId="{08D176E0-5C5D-474F-AE60-DF8F6218C3D6}" type="parTrans" cxnId="{4703AE79-36C4-439B-95E3-7FD299B9EFE3}">
      <dgm:prSet/>
      <dgm:spPr/>
      <dgm:t>
        <a:bodyPr/>
        <a:lstStyle/>
        <a:p>
          <a:endParaRPr lang="en-US"/>
        </a:p>
      </dgm:t>
    </dgm:pt>
    <dgm:pt modelId="{4B13BB0B-CFE6-44B1-A4F3-C7DEA9FBB96A}" type="sibTrans" cxnId="{4703AE79-36C4-439B-95E3-7FD299B9EFE3}">
      <dgm:prSet/>
      <dgm:spPr/>
      <dgm:t>
        <a:bodyPr/>
        <a:lstStyle/>
        <a:p>
          <a:endParaRPr lang="en-US"/>
        </a:p>
      </dgm:t>
    </dgm:pt>
    <dgm:pt modelId="{A7D4BF2F-8F87-4F60-8E2D-68230790187B}">
      <dgm:prSet phldrT="[Text]"/>
      <dgm:spPr/>
      <dgm:t>
        <a:bodyPr/>
        <a:lstStyle/>
        <a:p>
          <a:r>
            <a:rPr lang="en-US" b="1" dirty="0" smtClean="0"/>
            <a:t>Pass Pre-Service SEI Endorsement Course (s) at Pre-Service Institution for Teachers  or </a:t>
          </a:r>
          <a:br>
            <a:rPr lang="en-US" b="1" dirty="0" smtClean="0"/>
          </a:br>
          <a:r>
            <a:rPr lang="en-US" b="1" dirty="0" smtClean="0"/>
            <a:t> Administrators</a:t>
          </a:r>
          <a:endParaRPr lang="en-US" b="1" dirty="0"/>
        </a:p>
      </dgm:t>
    </dgm:pt>
    <dgm:pt modelId="{0D264379-5226-41DE-B57A-5527F1E3D172}" type="parTrans" cxnId="{6F39FE50-D7C9-4E2B-80A6-2DB0E3E94727}">
      <dgm:prSet/>
      <dgm:spPr/>
      <dgm:t>
        <a:bodyPr/>
        <a:lstStyle/>
        <a:p>
          <a:endParaRPr lang="en-US"/>
        </a:p>
      </dgm:t>
    </dgm:pt>
    <dgm:pt modelId="{7CD17032-1D83-4CB2-90D8-1751184B3FF2}" type="sibTrans" cxnId="{6F39FE50-D7C9-4E2B-80A6-2DB0E3E94727}">
      <dgm:prSet/>
      <dgm:spPr/>
      <dgm:t>
        <a:bodyPr/>
        <a:lstStyle/>
        <a:p>
          <a:endParaRPr lang="en-US"/>
        </a:p>
      </dgm:t>
    </dgm:pt>
    <dgm:pt modelId="{12254972-90BE-47EC-A0CD-25416C0F62EA}" type="pres">
      <dgm:prSet presAssocID="{45D50103-8C71-49E3-AA85-CE0636DE22B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412BF5-1553-413C-BFE5-567136A1FDDD}" type="pres">
      <dgm:prSet presAssocID="{D77DF1EA-47FA-4105-8FC5-3639B00635E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BA2D4-4981-4F3A-8A41-60BEA2A91EFF}" type="pres">
      <dgm:prSet presAssocID="{F763BE2D-5314-4DC7-858B-EE5E629D9BC0}" presName="sibTrans" presStyleCnt="0"/>
      <dgm:spPr/>
    </dgm:pt>
    <dgm:pt modelId="{60C69300-7AD1-4D59-B695-7E9ABB05B396}" type="pres">
      <dgm:prSet presAssocID="{C03F7696-9D3B-49CA-8A35-39FB13EA121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AECBD-F410-4613-8304-5B3859EA90F6}" type="pres">
      <dgm:prSet presAssocID="{718C1F95-D1FE-4592-B6C7-6BC287804775}" presName="sibTrans" presStyleCnt="0"/>
      <dgm:spPr/>
    </dgm:pt>
    <dgm:pt modelId="{38208AFA-DD73-4A13-96E6-ABFC3FBC5225}" type="pres">
      <dgm:prSet presAssocID="{01C7AD25-1DA4-4167-8A2B-19219148B68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A5DC95-970D-4A15-890D-5D9BE36C4463}" type="pres">
      <dgm:prSet presAssocID="{8CC070D0-6A2A-449C-BB0F-A78348AD8529}" presName="sibTrans" presStyleCnt="0"/>
      <dgm:spPr/>
    </dgm:pt>
    <dgm:pt modelId="{C3BA4E53-7AAE-478F-81BD-04533DA03821}" type="pres">
      <dgm:prSet presAssocID="{34B83579-DA7D-4FE7-B82A-8C9B569016DE}" presName="node" presStyleLbl="node1" presStyleIdx="3" presStyleCnt="6" custLinFactNeighborX="-55000" custLinFactNeighborY="-1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3FD933-C030-4D03-BE7A-9A37DECA0D1B}" type="pres">
      <dgm:prSet presAssocID="{ECE09E9C-5799-4EE8-90F2-8BD69E9E72F3}" presName="sibTrans" presStyleCnt="0"/>
      <dgm:spPr/>
    </dgm:pt>
    <dgm:pt modelId="{EA8733A0-368A-4832-BA86-DCCF6DDCD11A}" type="pres">
      <dgm:prSet presAssocID="{72B1F311-EEEC-4A77-AA07-3447A5854B2D}" presName="node" presStyleLbl="node1" presStyleIdx="4" presStyleCnt="6" custLinFactNeighborX="996" custLinFactNeighborY="-4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64F546-9E86-4CCA-8121-3314496180E2}" type="pres">
      <dgm:prSet presAssocID="{4B13BB0B-CFE6-44B1-A4F3-C7DEA9FBB96A}" presName="sibTrans" presStyleCnt="0"/>
      <dgm:spPr/>
    </dgm:pt>
    <dgm:pt modelId="{F68A67FA-5475-4034-B54A-70210CC9EB49}" type="pres">
      <dgm:prSet presAssocID="{A7D4BF2F-8F87-4F60-8E2D-68230790187B}" presName="node" presStyleLbl="node1" presStyleIdx="5" presStyleCnt="6" custLinFactNeighborX="1538" custLinFactNeighborY="-1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13E252-F5A4-483D-88AE-C1E03B1EA1A1}" srcId="{45D50103-8C71-49E3-AA85-CE0636DE22B4}" destId="{D77DF1EA-47FA-4105-8FC5-3639B00635EB}" srcOrd="0" destOrd="0" parTransId="{1B8D89F3-83C9-414B-876D-7751541DBC9B}" sibTransId="{F763BE2D-5314-4DC7-858B-EE5E629D9BC0}"/>
    <dgm:cxn modelId="{DB9331D2-A33A-447F-A675-7A8CFB9C488C}" srcId="{45D50103-8C71-49E3-AA85-CE0636DE22B4}" destId="{01C7AD25-1DA4-4167-8A2B-19219148B68B}" srcOrd="2" destOrd="0" parTransId="{410573A6-FBA1-4C55-945F-7C53C798E443}" sibTransId="{8CC070D0-6A2A-449C-BB0F-A78348AD8529}"/>
    <dgm:cxn modelId="{DE3CDEE9-63F2-4D23-A303-A9D800540EEA}" type="presOf" srcId="{01C7AD25-1DA4-4167-8A2B-19219148B68B}" destId="{38208AFA-DD73-4A13-96E6-ABFC3FBC5225}" srcOrd="0" destOrd="0" presId="urn:microsoft.com/office/officeart/2005/8/layout/default"/>
    <dgm:cxn modelId="{6F39FE50-D7C9-4E2B-80A6-2DB0E3E94727}" srcId="{45D50103-8C71-49E3-AA85-CE0636DE22B4}" destId="{A7D4BF2F-8F87-4F60-8E2D-68230790187B}" srcOrd="5" destOrd="0" parTransId="{0D264379-5226-41DE-B57A-5527F1E3D172}" sibTransId="{7CD17032-1D83-4CB2-90D8-1751184B3FF2}"/>
    <dgm:cxn modelId="{99101F0D-B176-4305-BDA2-BB19CE70727B}" type="presOf" srcId="{A7D4BF2F-8F87-4F60-8E2D-68230790187B}" destId="{F68A67FA-5475-4034-B54A-70210CC9EB49}" srcOrd="0" destOrd="0" presId="urn:microsoft.com/office/officeart/2005/8/layout/default"/>
    <dgm:cxn modelId="{4703AE79-36C4-439B-95E3-7FD299B9EFE3}" srcId="{45D50103-8C71-49E3-AA85-CE0636DE22B4}" destId="{72B1F311-EEEC-4A77-AA07-3447A5854B2D}" srcOrd="4" destOrd="0" parTransId="{08D176E0-5C5D-474F-AE60-DF8F6218C3D6}" sibTransId="{4B13BB0B-CFE6-44B1-A4F3-C7DEA9FBB96A}"/>
    <dgm:cxn modelId="{786E4428-792A-44ED-A27F-D7D0EF688B3A}" type="presOf" srcId="{45D50103-8C71-49E3-AA85-CE0636DE22B4}" destId="{12254972-90BE-47EC-A0CD-25416C0F62EA}" srcOrd="0" destOrd="0" presId="urn:microsoft.com/office/officeart/2005/8/layout/default"/>
    <dgm:cxn modelId="{7B835E84-FA3B-49E8-BF43-3B4247A16CCA}" type="presOf" srcId="{D77DF1EA-47FA-4105-8FC5-3639B00635EB}" destId="{7C412BF5-1553-413C-BFE5-567136A1FDDD}" srcOrd="0" destOrd="0" presId="urn:microsoft.com/office/officeart/2005/8/layout/default"/>
    <dgm:cxn modelId="{3978DBD5-4D89-4046-9573-73E0FBEDEF2F}" type="presOf" srcId="{C03F7696-9D3B-49CA-8A35-39FB13EA1218}" destId="{60C69300-7AD1-4D59-B695-7E9ABB05B396}" srcOrd="0" destOrd="0" presId="urn:microsoft.com/office/officeart/2005/8/layout/default"/>
    <dgm:cxn modelId="{2505E57E-11C7-4807-B6E0-3E7054E273CE}" type="presOf" srcId="{34B83579-DA7D-4FE7-B82A-8C9B569016DE}" destId="{C3BA4E53-7AAE-478F-81BD-04533DA03821}" srcOrd="0" destOrd="0" presId="urn:microsoft.com/office/officeart/2005/8/layout/default"/>
    <dgm:cxn modelId="{E0B931D0-64CD-42D9-9180-04C42A4352CE}" type="presOf" srcId="{72B1F311-EEEC-4A77-AA07-3447A5854B2D}" destId="{EA8733A0-368A-4832-BA86-DCCF6DDCD11A}" srcOrd="0" destOrd="0" presId="urn:microsoft.com/office/officeart/2005/8/layout/default"/>
    <dgm:cxn modelId="{DA44CB5A-6D31-49B1-9B96-63A8367DAE6A}" srcId="{45D50103-8C71-49E3-AA85-CE0636DE22B4}" destId="{C03F7696-9D3B-49CA-8A35-39FB13EA1218}" srcOrd="1" destOrd="0" parTransId="{8BC3ECDE-D958-4F52-B346-38FD06E1B535}" sibTransId="{718C1F95-D1FE-4592-B6C7-6BC287804775}"/>
    <dgm:cxn modelId="{2F1D5D35-FF65-4BFA-B467-3AAD214D2DB9}" srcId="{45D50103-8C71-49E3-AA85-CE0636DE22B4}" destId="{34B83579-DA7D-4FE7-B82A-8C9B569016DE}" srcOrd="3" destOrd="0" parTransId="{DF98A3E0-3696-4ADF-A6BC-B6869BBAC467}" sibTransId="{ECE09E9C-5799-4EE8-90F2-8BD69E9E72F3}"/>
    <dgm:cxn modelId="{0A306935-1ABB-418A-A468-F7C1ED48D024}" type="presParOf" srcId="{12254972-90BE-47EC-A0CD-25416C0F62EA}" destId="{7C412BF5-1553-413C-BFE5-567136A1FDDD}" srcOrd="0" destOrd="0" presId="urn:microsoft.com/office/officeart/2005/8/layout/default"/>
    <dgm:cxn modelId="{F776AEDD-4AD1-4D36-9889-EB74279AFEB6}" type="presParOf" srcId="{12254972-90BE-47EC-A0CD-25416C0F62EA}" destId="{05FBA2D4-4981-4F3A-8A41-60BEA2A91EFF}" srcOrd="1" destOrd="0" presId="urn:microsoft.com/office/officeart/2005/8/layout/default"/>
    <dgm:cxn modelId="{3F782066-E56F-4F3F-9F05-5340667572C2}" type="presParOf" srcId="{12254972-90BE-47EC-A0CD-25416C0F62EA}" destId="{60C69300-7AD1-4D59-B695-7E9ABB05B396}" srcOrd="2" destOrd="0" presId="urn:microsoft.com/office/officeart/2005/8/layout/default"/>
    <dgm:cxn modelId="{D6540C21-F835-4E80-860C-1D45E41BF2A4}" type="presParOf" srcId="{12254972-90BE-47EC-A0CD-25416C0F62EA}" destId="{701AECBD-F410-4613-8304-5B3859EA90F6}" srcOrd="3" destOrd="0" presId="urn:microsoft.com/office/officeart/2005/8/layout/default"/>
    <dgm:cxn modelId="{E7080C8B-FDEC-44B6-8094-78F99F344C66}" type="presParOf" srcId="{12254972-90BE-47EC-A0CD-25416C0F62EA}" destId="{38208AFA-DD73-4A13-96E6-ABFC3FBC5225}" srcOrd="4" destOrd="0" presId="urn:microsoft.com/office/officeart/2005/8/layout/default"/>
    <dgm:cxn modelId="{3BEA152B-F55B-4E06-A649-42383C06F15B}" type="presParOf" srcId="{12254972-90BE-47EC-A0CD-25416C0F62EA}" destId="{DEA5DC95-970D-4A15-890D-5D9BE36C4463}" srcOrd="5" destOrd="0" presId="urn:microsoft.com/office/officeart/2005/8/layout/default"/>
    <dgm:cxn modelId="{01FC7D26-23A8-445B-B914-43DE51B7A7CB}" type="presParOf" srcId="{12254972-90BE-47EC-A0CD-25416C0F62EA}" destId="{C3BA4E53-7AAE-478F-81BD-04533DA03821}" srcOrd="6" destOrd="0" presId="urn:microsoft.com/office/officeart/2005/8/layout/default"/>
    <dgm:cxn modelId="{1652A8ED-0E36-407F-9C45-01D7DFC64539}" type="presParOf" srcId="{12254972-90BE-47EC-A0CD-25416C0F62EA}" destId="{F73FD933-C030-4D03-BE7A-9A37DECA0D1B}" srcOrd="7" destOrd="0" presId="urn:microsoft.com/office/officeart/2005/8/layout/default"/>
    <dgm:cxn modelId="{4E56E242-60FA-4FB5-B755-52672D4B3BA0}" type="presParOf" srcId="{12254972-90BE-47EC-A0CD-25416C0F62EA}" destId="{EA8733A0-368A-4832-BA86-DCCF6DDCD11A}" srcOrd="8" destOrd="0" presId="urn:microsoft.com/office/officeart/2005/8/layout/default"/>
    <dgm:cxn modelId="{E9228A7B-B79B-4D21-A858-3FA140B9E19D}" type="presParOf" srcId="{12254972-90BE-47EC-A0CD-25416C0F62EA}" destId="{3B64F546-9E86-4CCA-8121-3314496180E2}" srcOrd="9" destOrd="0" presId="urn:microsoft.com/office/officeart/2005/8/layout/default"/>
    <dgm:cxn modelId="{445DBDDB-3D5D-40D8-A237-6765CBBA310E}" type="presParOf" srcId="{12254972-90BE-47EC-A0CD-25416C0F62EA}" destId="{F68A67FA-5475-4034-B54A-70210CC9EB4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E4CD9A-20CC-48C6-8D99-51636614C372}" type="doc">
      <dgm:prSet loTypeId="urn:microsoft.com/office/officeart/2005/8/layout/hList7" loCatId="relationship" qsTypeId="urn:microsoft.com/office/officeart/2005/8/quickstyle/simple1" qsCatId="simple" csTypeId="urn:microsoft.com/office/officeart/2005/8/colors/colorful5" csCatId="colorful" phldr="1"/>
      <dgm:spPr/>
    </dgm:pt>
    <dgm:pt modelId="{3CE959A8-1D5B-4EC7-B23C-89869854D989}">
      <dgm:prSet phldrT="[Text]"/>
      <dgm:spPr/>
      <dgm:t>
        <a:bodyPr/>
        <a:lstStyle/>
        <a:p>
          <a:r>
            <a:rPr lang="en-US" dirty="0" smtClean="0"/>
            <a:t>Direct District Support </a:t>
          </a:r>
          <a:endParaRPr lang="en-US" dirty="0"/>
        </a:p>
      </dgm:t>
    </dgm:pt>
    <dgm:pt modelId="{27657639-8DC8-4303-80A0-36892BC06106}" type="parTrans" cxnId="{07EFBB5E-8F40-47F7-9BB5-C927962BB5A8}">
      <dgm:prSet/>
      <dgm:spPr/>
      <dgm:t>
        <a:bodyPr/>
        <a:lstStyle/>
        <a:p>
          <a:endParaRPr lang="en-US"/>
        </a:p>
      </dgm:t>
    </dgm:pt>
    <dgm:pt modelId="{9B47BF0D-0C0F-4372-BFBD-83182A1616D7}" type="sibTrans" cxnId="{07EFBB5E-8F40-47F7-9BB5-C927962BB5A8}">
      <dgm:prSet/>
      <dgm:spPr/>
      <dgm:t>
        <a:bodyPr/>
        <a:lstStyle/>
        <a:p>
          <a:endParaRPr lang="en-US"/>
        </a:p>
      </dgm:t>
    </dgm:pt>
    <dgm:pt modelId="{AEAD1FFF-9864-4B12-AC6E-6B3876A511EC}">
      <dgm:prSet phldrT="[Text]"/>
      <dgm:spPr/>
      <dgm:t>
        <a:bodyPr/>
        <a:lstStyle/>
        <a:p>
          <a:r>
            <a:rPr lang="en-US" dirty="0" smtClean="0"/>
            <a:t>Projects that Support the Districts’ work </a:t>
          </a:r>
          <a:endParaRPr lang="en-US" dirty="0"/>
        </a:p>
      </dgm:t>
    </dgm:pt>
    <dgm:pt modelId="{D90D66B9-C472-49B1-9403-A8539D0C3AF9}" type="parTrans" cxnId="{84F9543A-CB41-42BC-8672-E4C264C61465}">
      <dgm:prSet/>
      <dgm:spPr/>
      <dgm:t>
        <a:bodyPr/>
        <a:lstStyle/>
        <a:p>
          <a:endParaRPr lang="en-US"/>
        </a:p>
      </dgm:t>
    </dgm:pt>
    <dgm:pt modelId="{2B073EA4-48A7-481F-AE46-D1EC53875939}" type="sibTrans" cxnId="{84F9543A-CB41-42BC-8672-E4C264C61465}">
      <dgm:prSet/>
      <dgm:spPr/>
      <dgm:t>
        <a:bodyPr/>
        <a:lstStyle/>
        <a:p>
          <a:endParaRPr lang="en-US"/>
        </a:p>
      </dgm:t>
    </dgm:pt>
    <dgm:pt modelId="{0F5C5D13-6566-49F7-9730-A2D661E02806}">
      <dgm:prSet phldrT="[Text]"/>
      <dgm:spPr/>
      <dgm:t>
        <a:bodyPr/>
        <a:lstStyle/>
        <a:p>
          <a:r>
            <a:rPr lang="en-US" dirty="0" smtClean="0"/>
            <a:t>Urban ELL Directors Network </a:t>
          </a:r>
          <a:endParaRPr lang="en-US" dirty="0"/>
        </a:p>
      </dgm:t>
    </dgm:pt>
    <dgm:pt modelId="{A287F3E4-7731-4318-8C75-8043E617C88C}" type="sibTrans" cxnId="{23D16BE2-12B0-4965-B45D-82B2E55BD67F}">
      <dgm:prSet/>
      <dgm:spPr/>
      <dgm:t>
        <a:bodyPr/>
        <a:lstStyle/>
        <a:p>
          <a:endParaRPr lang="en-US"/>
        </a:p>
      </dgm:t>
    </dgm:pt>
    <dgm:pt modelId="{11CA1D9F-9CD4-4175-B79A-F6A5CD63C18F}" type="parTrans" cxnId="{23D16BE2-12B0-4965-B45D-82B2E55BD67F}">
      <dgm:prSet/>
      <dgm:spPr/>
      <dgm:t>
        <a:bodyPr/>
        <a:lstStyle/>
        <a:p>
          <a:endParaRPr lang="en-US"/>
        </a:p>
      </dgm:t>
    </dgm:pt>
    <dgm:pt modelId="{4B3BFFFC-DAC6-4D05-A3FA-69FFA3CB6724}" type="pres">
      <dgm:prSet presAssocID="{88E4CD9A-20CC-48C6-8D99-51636614C372}" presName="Name0" presStyleCnt="0">
        <dgm:presLayoutVars>
          <dgm:dir/>
          <dgm:resizeHandles val="exact"/>
        </dgm:presLayoutVars>
      </dgm:prSet>
      <dgm:spPr/>
    </dgm:pt>
    <dgm:pt modelId="{74013408-6C24-4572-B4A1-D7CC3AEB739A}" type="pres">
      <dgm:prSet presAssocID="{88E4CD9A-20CC-48C6-8D99-51636614C372}" presName="fgShape" presStyleLbl="fgShp" presStyleIdx="0" presStyleCnt="1"/>
      <dgm:spPr/>
    </dgm:pt>
    <dgm:pt modelId="{FA824891-1B8C-4EEF-A38F-C146ABADF100}" type="pres">
      <dgm:prSet presAssocID="{88E4CD9A-20CC-48C6-8D99-51636614C372}" presName="linComp" presStyleCnt="0"/>
      <dgm:spPr/>
    </dgm:pt>
    <dgm:pt modelId="{9FB038C6-7D41-4621-8199-933BFACB1103}" type="pres">
      <dgm:prSet presAssocID="{3CE959A8-1D5B-4EC7-B23C-89869854D989}" presName="compNode" presStyleCnt="0"/>
      <dgm:spPr/>
    </dgm:pt>
    <dgm:pt modelId="{38F5340E-5AA0-427B-95CA-9E2CA41B45FF}" type="pres">
      <dgm:prSet presAssocID="{3CE959A8-1D5B-4EC7-B23C-89869854D989}" presName="bkgdShape" presStyleLbl="node1" presStyleIdx="0" presStyleCnt="3"/>
      <dgm:spPr/>
      <dgm:t>
        <a:bodyPr/>
        <a:lstStyle/>
        <a:p>
          <a:endParaRPr lang="en-US"/>
        </a:p>
      </dgm:t>
    </dgm:pt>
    <dgm:pt modelId="{E1A59030-8F7B-4B75-B673-87E39DE25DA5}" type="pres">
      <dgm:prSet presAssocID="{3CE959A8-1D5B-4EC7-B23C-89869854D989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AE6ABA-58B3-429D-BFAB-A1D232FFE14A}" type="pres">
      <dgm:prSet presAssocID="{3CE959A8-1D5B-4EC7-B23C-89869854D989}" presName="invisiNode" presStyleLbl="node1" presStyleIdx="0" presStyleCnt="3"/>
      <dgm:spPr/>
    </dgm:pt>
    <dgm:pt modelId="{218406E7-EFD0-49B7-B7F2-33A38FD0C111}" type="pres">
      <dgm:prSet presAssocID="{3CE959A8-1D5B-4EC7-B23C-89869854D989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D7458D9-005B-4BA0-BD06-E37894A9B3D3}" type="pres">
      <dgm:prSet presAssocID="{9B47BF0D-0C0F-4372-BFBD-83182A1616D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AEBBE9E-78F1-40E8-AF25-34F43F2C93A0}" type="pres">
      <dgm:prSet presAssocID="{0F5C5D13-6566-49F7-9730-A2D661E02806}" presName="compNode" presStyleCnt="0"/>
      <dgm:spPr/>
    </dgm:pt>
    <dgm:pt modelId="{F7D42E4E-D809-4EDE-B2AC-DB565F577F7B}" type="pres">
      <dgm:prSet presAssocID="{0F5C5D13-6566-49F7-9730-A2D661E02806}" presName="bkgdShape" presStyleLbl="node1" presStyleIdx="1" presStyleCnt="3" custLinFactNeighborX="-1021"/>
      <dgm:spPr/>
      <dgm:t>
        <a:bodyPr/>
        <a:lstStyle/>
        <a:p>
          <a:endParaRPr lang="en-US"/>
        </a:p>
      </dgm:t>
    </dgm:pt>
    <dgm:pt modelId="{0E634FB1-888D-4F02-8B2C-F27B6D5F9251}" type="pres">
      <dgm:prSet presAssocID="{0F5C5D13-6566-49F7-9730-A2D661E02806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AB8BC9-85D3-46C6-ACFF-CAB1BF36C759}" type="pres">
      <dgm:prSet presAssocID="{0F5C5D13-6566-49F7-9730-A2D661E02806}" presName="invisiNode" presStyleLbl="node1" presStyleIdx="1" presStyleCnt="3"/>
      <dgm:spPr/>
    </dgm:pt>
    <dgm:pt modelId="{4D35E6E9-B212-4AD5-AAF6-05F9B5F46825}" type="pres">
      <dgm:prSet presAssocID="{0F5C5D13-6566-49F7-9730-A2D661E02806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CD2B1FE-EE6F-4F9D-A69E-BC5714C93EAF}" type="pres">
      <dgm:prSet presAssocID="{A287F3E4-7731-4318-8C75-8043E617C88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9AA4330-4364-452C-A8F7-8FA0564A3071}" type="pres">
      <dgm:prSet presAssocID="{AEAD1FFF-9864-4B12-AC6E-6B3876A511EC}" presName="compNode" presStyleCnt="0"/>
      <dgm:spPr/>
    </dgm:pt>
    <dgm:pt modelId="{6C131FCC-F80B-4749-8221-C8D5BF3E03A2}" type="pres">
      <dgm:prSet presAssocID="{AEAD1FFF-9864-4B12-AC6E-6B3876A511EC}" presName="bkgdShape" presStyleLbl="node1" presStyleIdx="2" presStyleCnt="3"/>
      <dgm:spPr/>
      <dgm:t>
        <a:bodyPr/>
        <a:lstStyle/>
        <a:p>
          <a:endParaRPr lang="en-US"/>
        </a:p>
      </dgm:t>
    </dgm:pt>
    <dgm:pt modelId="{4A6D62AF-23CD-449B-960D-DB5A99AE93D6}" type="pres">
      <dgm:prSet presAssocID="{AEAD1FFF-9864-4B12-AC6E-6B3876A511EC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44D63E-722F-40B8-AB16-948A3926E5A2}" type="pres">
      <dgm:prSet presAssocID="{AEAD1FFF-9864-4B12-AC6E-6B3876A511EC}" presName="invisiNode" presStyleLbl="node1" presStyleIdx="2" presStyleCnt="3"/>
      <dgm:spPr/>
    </dgm:pt>
    <dgm:pt modelId="{0C146B82-F2C6-4E08-9724-8281ED34FA70}" type="pres">
      <dgm:prSet presAssocID="{AEAD1FFF-9864-4B12-AC6E-6B3876A511EC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C2CF77E-908E-442E-97CD-21C3DBD23BBC}" type="presOf" srcId="{88E4CD9A-20CC-48C6-8D99-51636614C372}" destId="{4B3BFFFC-DAC6-4D05-A3FA-69FFA3CB6724}" srcOrd="0" destOrd="0" presId="urn:microsoft.com/office/officeart/2005/8/layout/hList7"/>
    <dgm:cxn modelId="{23D16BE2-12B0-4965-B45D-82B2E55BD67F}" srcId="{88E4CD9A-20CC-48C6-8D99-51636614C372}" destId="{0F5C5D13-6566-49F7-9730-A2D661E02806}" srcOrd="1" destOrd="0" parTransId="{11CA1D9F-9CD4-4175-B79A-F6A5CD63C18F}" sibTransId="{A287F3E4-7731-4318-8C75-8043E617C88C}"/>
    <dgm:cxn modelId="{F5374F7E-B6E3-4272-A490-D8FA24846220}" type="presOf" srcId="{AEAD1FFF-9864-4B12-AC6E-6B3876A511EC}" destId="{4A6D62AF-23CD-449B-960D-DB5A99AE93D6}" srcOrd="1" destOrd="0" presId="urn:microsoft.com/office/officeart/2005/8/layout/hList7"/>
    <dgm:cxn modelId="{332C9DE9-52E2-43CB-946C-A8E75410B646}" type="presOf" srcId="{9B47BF0D-0C0F-4372-BFBD-83182A1616D7}" destId="{DD7458D9-005B-4BA0-BD06-E37894A9B3D3}" srcOrd="0" destOrd="0" presId="urn:microsoft.com/office/officeart/2005/8/layout/hList7"/>
    <dgm:cxn modelId="{85ED0A78-559C-4311-95EC-C1F89288BCC7}" type="presOf" srcId="{3CE959A8-1D5B-4EC7-B23C-89869854D989}" destId="{38F5340E-5AA0-427B-95CA-9E2CA41B45FF}" srcOrd="0" destOrd="0" presId="urn:microsoft.com/office/officeart/2005/8/layout/hList7"/>
    <dgm:cxn modelId="{EBF0D39F-EEEB-4F0E-935D-2892F30BB73F}" type="presOf" srcId="{0F5C5D13-6566-49F7-9730-A2D661E02806}" destId="{F7D42E4E-D809-4EDE-B2AC-DB565F577F7B}" srcOrd="0" destOrd="0" presId="urn:microsoft.com/office/officeart/2005/8/layout/hList7"/>
    <dgm:cxn modelId="{07EFBB5E-8F40-47F7-9BB5-C927962BB5A8}" srcId="{88E4CD9A-20CC-48C6-8D99-51636614C372}" destId="{3CE959A8-1D5B-4EC7-B23C-89869854D989}" srcOrd="0" destOrd="0" parTransId="{27657639-8DC8-4303-80A0-36892BC06106}" sibTransId="{9B47BF0D-0C0F-4372-BFBD-83182A1616D7}"/>
    <dgm:cxn modelId="{B8335120-219D-4B11-BDA2-EA06E51E859B}" type="presOf" srcId="{A287F3E4-7731-4318-8C75-8043E617C88C}" destId="{4CD2B1FE-EE6F-4F9D-A69E-BC5714C93EAF}" srcOrd="0" destOrd="0" presId="urn:microsoft.com/office/officeart/2005/8/layout/hList7"/>
    <dgm:cxn modelId="{5CE9411C-433E-49EE-9147-45BC75C96FE9}" type="presOf" srcId="{0F5C5D13-6566-49F7-9730-A2D661E02806}" destId="{0E634FB1-888D-4F02-8B2C-F27B6D5F9251}" srcOrd="1" destOrd="0" presId="urn:microsoft.com/office/officeart/2005/8/layout/hList7"/>
    <dgm:cxn modelId="{84F9543A-CB41-42BC-8672-E4C264C61465}" srcId="{88E4CD9A-20CC-48C6-8D99-51636614C372}" destId="{AEAD1FFF-9864-4B12-AC6E-6B3876A511EC}" srcOrd="2" destOrd="0" parTransId="{D90D66B9-C472-49B1-9403-A8539D0C3AF9}" sibTransId="{2B073EA4-48A7-481F-AE46-D1EC53875939}"/>
    <dgm:cxn modelId="{AA59E994-E352-445A-93AC-FD269D15EA2F}" type="presOf" srcId="{3CE959A8-1D5B-4EC7-B23C-89869854D989}" destId="{E1A59030-8F7B-4B75-B673-87E39DE25DA5}" srcOrd="1" destOrd="0" presId="urn:microsoft.com/office/officeart/2005/8/layout/hList7"/>
    <dgm:cxn modelId="{36F5668E-65FB-4BD2-98A4-C668CE585A46}" type="presOf" srcId="{AEAD1FFF-9864-4B12-AC6E-6B3876A511EC}" destId="{6C131FCC-F80B-4749-8221-C8D5BF3E03A2}" srcOrd="0" destOrd="0" presId="urn:microsoft.com/office/officeart/2005/8/layout/hList7"/>
    <dgm:cxn modelId="{BCA97D5B-84ED-4C34-927C-876079EDA8FA}" type="presParOf" srcId="{4B3BFFFC-DAC6-4D05-A3FA-69FFA3CB6724}" destId="{74013408-6C24-4572-B4A1-D7CC3AEB739A}" srcOrd="0" destOrd="0" presId="urn:microsoft.com/office/officeart/2005/8/layout/hList7"/>
    <dgm:cxn modelId="{70650DA5-5B64-4699-9E54-D3C6B5977BC6}" type="presParOf" srcId="{4B3BFFFC-DAC6-4D05-A3FA-69FFA3CB6724}" destId="{FA824891-1B8C-4EEF-A38F-C146ABADF100}" srcOrd="1" destOrd="0" presId="urn:microsoft.com/office/officeart/2005/8/layout/hList7"/>
    <dgm:cxn modelId="{AFEB7D20-DEAA-4FA8-9312-F3FA6AD7F36D}" type="presParOf" srcId="{FA824891-1B8C-4EEF-A38F-C146ABADF100}" destId="{9FB038C6-7D41-4621-8199-933BFACB1103}" srcOrd="0" destOrd="0" presId="urn:microsoft.com/office/officeart/2005/8/layout/hList7"/>
    <dgm:cxn modelId="{2FFE4A54-E8EE-485A-81B5-FC6C8BAB4403}" type="presParOf" srcId="{9FB038C6-7D41-4621-8199-933BFACB1103}" destId="{38F5340E-5AA0-427B-95CA-9E2CA41B45FF}" srcOrd="0" destOrd="0" presId="urn:microsoft.com/office/officeart/2005/8/layout/hList7"/>
    <dgm:cxn modelId="{346F3382-0149-4032-8386-F8E8B0A8602D}" type="presParOf" srcId="{9FB038C6-7D41-4621-8199-933BFACB1103}" destId="{E1A59030-8F7B-4B75-B673-87E39DE25DA5}" srcOrd="1" destOrd="0" presId="urn:microsoft.com/office/officeart/2005/8/layout/hList7"/>
    <dgm:cxn modelId="{75E2FF8D-7195-43C4-A1FB-9E9C5A73A617}" type="presParOf" srcId="{9FB038C6-7D41-4621-8199-933BFACB1103}" destId="{1BAE6ABA-58B3-429D-BFAB-A1D232FFE14A}" srcOrd="2" destOrd="0" presId="urn:microsoft.com/office/officeart/2005/8/layout/hList7"/>
    <dgm:cxn modelId="{862C3D1F-51EC-40D7-B20A-6A7AAE0A6B87}" type="presParOf" srcId="{9FB038C6-7D41-4621-8199-933BFACB1103}" destId="{218406E7-EFD0-49B7-B7F2-33A38FD0C111}" srcOrd="3" destOrd="0" presId="urn:microsoft.com/office/officeart/2005/8/layout/hList7"/>
    <dgm:cxn modelId="{EA4A0F13-9EB1-447C-922B-3D922E0B6739}" type="presParOf" srcId="{FA824891-1B8C-4EEF-A38F-C146ABADF100}" destId="{DD7458D9-005B-4BA0-BD06-E37894A9B3D3}" srcOrd="1" destOrd="0" presId="urn:microsoft.com/office/officeart/2005/8/layout/hList7"/>
    <dgm:cxn modelId="{C3033CC6-E661-4D6C-8954-157DA31A9F9C}" type="presParOf" srcId="{FA824891-1B8C-4EEF-A38F-C146ABADF100}" destId="{4AEBBE9E-78F1-40E8-AF25-34F43F2C93A0}" srcOrd="2" destOrd="0" presId="urn:microsoft.com/office/officeart/2005/8/layout/hList7"/>
    <dgm:cxn modelId="{5E8D0F12-1B75-4A5D-8516-73BFE873487F}" type="presParOf" srcId="{4AEBBE9E-78F1-40E8-AF25-34F43F2C93A0}" destId="{F7D42E4E-D809-4EDE-B2AC-DB565F577F7B}" srcOrd="0" destOrd="0" presId="urn:microsoft.com/office/officeart/2005/8/layout/hList7"/>
    <dgm:cxn modelId="{E24BF15B-C34D-4B36-BF84-6803F1F84C52}" type="presParOf" srcId="{4AEBBE9E-78F1-40E8-AF25-34F43F2C93A0}" destId="{0E634FB1-888D-4F02-8B2C-F27B6D5F9251}" srcOrd="1" destOrd="0" presId="urn:microsoft.com/office/officeart/2005/8/layout/hList7"/>
    <dgm:cxn modelId="{60808A6C-4D81-40E3-AA92-CD8A0A3A65F0}" type="presParOf" srcId="{4AEBBE9E-78F1-40E8-AF25-34F43F2C93A0}" destId="{40AB8BC9-85D3-46C6-ACFF-CAB1BF36C759}" srcOrd="2" destOrd="0" presId="urn:microsoft.com/office/officeart/2005/8/layout/hList7"/>
    <dgm:cxn modelId="{1DBB2555-D216-4474-ACD5-186BEABD0A84}" type="presParOf" srcId="{4AEBBE9E-78F1-40E8-AF25-34F43F2C93A0}" destId="{4D35E6E9-B212-4AD5-AAF6-05F9B5F46825}" srcOrd="3" destOrd="0" presId="urn:microsoft.com/office/officeart/2005/8/layout/hList7"/>
    <dgm:cxn modelId="{68ED5789-54D2-4044-927D-273561D44A40}" type="presParOf" srcId="{FA824891-1B8C-4EEF-A38F-C146ABADF100}" destId="{4CD2B1FE-EE6F-4F9D-A69E-BC5714C93EAF}" srcOrd="3" destOrd="0" presId="urn:microsoft.com/office/officeart/2005/8/layout/hList7"/>
    <dgm:cxn modelId="{6BE248D1-527C-48DD-888A-C4B2398BD5C0}" type="presParOf" srcId="{FA824891-1B8C-4EEF-A38F-C146ABADF100}" destId="{69AA4330-4364-452C-A8F7-8FA0564A3071}" srcOrd="4" destOrd="0" presId="urn:microsoft.com/office/officeart/2005/8/layout/hList7"/>
    <dgm:cxn modelId="{F1ECE342-2C22-4C75-9A22-E59402FCEC80}" type="presParOf" srcId="{69AA4330-4364-452C-A8F7-8FA0564A3071}" destId="{6C131FCC-F80B-4749-8221-C8D5BF3E03A2}" srcOrd="0" destOrd="0" presId="urn:microsoft.com/office/officeart/2005/8/layout/hList7"/>
    <dgm:cxn modelId="{B046F38F-EA60-4C5F-8341-5BFE9BE24DC6}" type="presParOf" srcId="{69AA4330-4364-452C-A8F7-8FA0564A3071}" destId="{4A6D62AF-23CD-449B-960D-DB5A99AE93D6}" srcOrd="1" destOrd="0" presId="urn:microsoft.com/office/officeart/2005/8/layout/hList7"/>
    <dgm:cxn modelId="{08CC3879-E361-4A4E-9C67-8E34ED7941DB}" type="presParOf" srcId="{69AA4330-4364-452C-A8F7-8FA0564A3071}" destId="{E644D63E-722F-40B8-AB16-948A3926E5A2}" srcOrd="2" destOrd="0" presId="urn:microsoft.com/office/officeart/2005/8/layout/hList7"/>
    <dgm:cxn modelId="{054EBEC2-354D-4E90-8C41-5553EBD5DE09}" type="presParOf" srcId="{69AA4330-4364-452C-A8F7-8FA0564A3071}" destId="{0C146B82-F2C6-4E08-9724-8281ED34FA7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0.27451</cdr:x>
      <cdr:y>0.66875</cdr:y>
    </cdr:from>
    <cdr:to>
      <cdr:x>0.33333</cdr:x>
      <cdr:y>0.725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33600" y="2717800"/>
          <a:ext cx="457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0.47059</cdr:x>
      <cdr:y>0.65</cdr:y>
    </cdr:from>
    <cdr:to>
      <cdr:x>0.53922</cdr:x>
      <cdr:y>0.70625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657600" y="2641600"/>
          <a:ext cx="533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19%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0.68627</cdr:x>
      <cdr:y>0.65</cdr:y>
    </cdr:from>
    <cdr:to>
      <cdr:x>0.76471</cdr:x>
      <cdr:y>0.725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334000" y="2641600"/>
          <a:ext cx="609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20%</a:t>
          </a:r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38AE5D3-7EC3-498C-8A93-D1F55A96F4C1}" type="datetimeFigureOut">
              <a:rPr lang="en-US" smtClean="0"/>
              <a:pPr/>
              <a:t>6/9/2017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545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545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0820B25-C917-4208-BDDF-C72B78E7CC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856118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63F597-CE17-476A-A5CB-91589ED997B7}" type="datetimeFigureOut">
              <a:rPr lang="en-US" smtClean="0"/>
              <a:pPr/>
              <a:t>6/9/2017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545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545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45724FF-A098-4B60-9000-6891DF0985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700118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to Check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4300" y="1163638"/>
            <a:ext cx="4186238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3617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4300" y="1163638"/>
            <a:ext cx="4186238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3617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21 districts – most only service their</a:t>
            </a:r>
            <a:r>
              <a:rPr lang="en-US" baseline="0" dirty="0" smtClean="0"/>
              <a:t> own teachers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I’m going to get confirmation from districts</a:t>
            </a:r>
            <a:r>
              <a:rPr lang="en-US" baseline="0" dirty="0" smtClean="0"/>
              <a:t> not currently listed on the website that they do NOT offer the courses to teachers outside of their district, and then I’ll update this for you.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21 districts – most only service their</a:t>
            </a:r>
            <a:r>
              <a:rPr lang="en-US" baseline="0" dirty="0" smtClean="0"/>
              <a:t> own teachers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8500"/>
            <a:ext cx="46545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632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E95236-7341-4283-BC7A-9F99783A257F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EC55BA-89B1-4942-9D61-6FE98A078A23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Massachusetts Department of Elementary and Secondary Education</a:t>
            </a: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AMAOs will be used for measuring program effectiveness and improvement and will be required to be reported on the FY18 grant application.  Will be required to submit 2017 AMAOs/Reporting Elements with FY19 grant.</a:t>
            </a:r>
          </a:p>
        </p:txBody>
      </p:sp>
      <p:sp>
        <p:nvSpPr>
          <p:cNvPr id="5124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Massachusetts Department of Elementary and Secondary Education</a:t>
            </a: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C94FE9-3DE6-4EF7-96E7-98817F6DB531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Paul introduce</a:t>
            </a:r>
            <a:r>
              <a:rPr lang="en-US" baseline="0" dirty="0" smtClean="0"/>
              <a:t>s staff and Zhaneta and David (as similar job types)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32168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D517F0-6616-4C0C-AFAC-828B9E05DC44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59426" name="Rectangle 7"/>
          <p:cNvSpPr txBox="1">
            <a:spLocks noGrp="1" noChangeArrowheads="1"/>
          </p:cNvSpPr>
          <p:nvPr/>
        </p:nvSpPr>
        <p:spPr bwMode="auto">
          <a:xfrm>
            <a:off x="3939466" y="8841738"/>
            <a:ext cx="301376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46" tIns="46572" rIns="93146" bIns="46572" anchor="b"/>
          <a:lstStyle/>
          <a:p>
            <a:pPr algn="r"/>
            <a:fld id="{B427373B-FE7E-4ACC-9CA1-0EC343172179}" type="slidenum">
              <a:rPr lang="en-US" sz="1200">
                <a:ea typeface="ＭＳ Ｐゴシック"/>
                <a:cs typeface="ＭＳ Ｐゴシック"/>
              </a:rPr>
              <a:pPr algn="r"/>
              <a:t>11</a:t>
            </a:fld>
            <a:endParaRPr lang="en-US" sz="1200" dirty="0">
              <a:ea typeface="ＭＳ Ｐゴシック"/>
              <a:cs typeface="ＭＳ Ｐゴシック"/>
            </a:endParaRPr>
          </a:p>
        </p:txBody>
      </p:sp>
      <p:sp>
        <p:nvSpPr>
          <p:cNvPr id="359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b="0" dirty="0" smtClean="0">
                <a:latin typeface="Arial" pitchFamily="34" charset="0"/>
              </a:rPr>
              <a:t>Over 50% of all ELLs in MA are native Spanish speakers. “other” went UP from last year.</a:t>
            </a: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SE Logo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r="77994"/>
          <a:stretch>
            <a:fillRect/>
          </a:stretch>
        </p:blipFill>
        <p:spPr>
          <a:xfrm>
            <a:off x="5867400" y="-381000"/>
            <a:ext cx="3505200" cy="774574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33400" y="990601"/>
            <a:ext cx="7772400" cy="1905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33400" y="2895600"/>
            <a:ext cx="6400800" cy="1066800"/>
          </a:xfrm>
        </p:spPr>
        <p:txBody>
          <a:bodyPr anchor="t" anchorCtr="0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2" descr="Massachusetts Department of Elementary and Secondary Educatio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562600"/>
            <a:ext cx="2714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 Left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285750"/>
            <a:ext cx="4191000" cy="1162050"/>
          </a:xfrm>
        </p:spPr>
        <p:txBody>
          <a:bodyPr anchor="b">
            <a:noAutofit/>
          </a:bodyPr>
          <a:lstStyle>
            <a:lvl1pPr algn="l">
              <a:defRPr sz="4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572000" cy="685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1E6B5-DF8F-4F35-9C22-065D7BE9E4B7}" type="datetime1">
              <a:rPr lang="en-US" smtClean="0"/>
              <a:pPr/>
              <a:t>6/9/2017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fld id="{BD26C40E-487C-40A4-A841-8174FD7B71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648200" y="1524000"/>
            <a:ext cx="38862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00600"/>
            <a:ext cx="7620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12775"/>
            <a:ext cx="76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367338"/>
            <a:ext cx="7620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BB20C-3BAA-4859-9839-5BAEA0CEC623}" type="datetime1">
              <a:rPr lang="en-US" smtClean="0"/>
              <a:pPr/>
              <a:t>6/9/2017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BD26C40E-487C-40A4-A841-8174FD7B71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CEA80-56A6-4DB9-9761-C760175460BA}" type="datetime1">
              <a:rPr lang="en-US" smtClean="0"/>
              <a:pPr/>
              <a:t>6/9/2017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BD26C40E-487C-40A4-A841-8174FD7B71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410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7264B-1990-4B18-8280-E9A645A3791A}" type="datetime1">
              <a:rPr lang="en-US" smtClean="0"/>
              <a:pPr/>
              <a:t>6/9/2017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BD26C40E-487C-40A4-A841-8174FD7B71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5A6E4-5645-4976-86AA-03AB77AE9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43C5-07DF-44A7-A741-3A47BEAB6463}" type="datetime1">
              <a:rPr lang="en-US" smtClean="0"/>
              <a:pPr/>
              <a:t>6/9/2017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BD26C40E-487C-40A4-A841-8174FD7B71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6B68-B4E9-40FD-AD07-97C570840FD4}" type="datetime1">
              <a:rPr lang="en-US" smtClean="0"/>
              <a:pPr/>
              <a:t>6/9/2017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7924800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7924800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SE Logo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t="-1145" r="79429" b="6542"/>
          <a:stretch>
            <a:fillRect/>
          </a:stretch>
        </p:blipFill>
        <p:spPr>
          <a:xfrm>
            <a:off x="6895187" y="1828800"/>
            <a:ext cx="2248812" cy="50292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2209800"/>
            <a:ext cx="6781800" cy="2895600"/>
          </a:xfrm>
        </p:spPr>
        <p:txBody>
          <a:bodyPr anchor="b" anchorCtr="0">
            <a:noAutofit/>
          </a:bodyPr>
          <a:lstStyle>
            <a:lvl1pPr algn="l">
              <a:def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85800" y="5105401"/>
            <a:ext cx="6781800" cy="685800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2" descr="Massachusetts Department of Elementary and Secondary Educatio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6019800"/>
            <a:ext cx="2514600" cy="59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SE Logo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t="-1145" r="79429" b="6542"/>
          <a:stretch>
            <a:fillRect/>
          </a:stretch>
        </p:blipFill>
        <p:spPr>
          <a:xfrm>
            <a:off x="6895187" y="1828800"/>
            <a:ext cx="2248812" cy="50292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2209800"/>
            <a:ext cx="6781800" cy="2895600"/>
          </a:xfrm>
        </p:spPr>
        <p:txBody>
          <a:bodyPr anchor="b" anchorCtr="0">
            <a:noAutofit/>
          </a:bodyPr>
          <a:lstStyle>
            <a:lvl1pPr algn="l">
              <a:def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85800" y="5105401"/>
            <a:ext cx="6781800" cy="685800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685800" y="381000"/>
            <a:ext cx="67818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2" descr="Massachusetts Department of Elementary and Secondary Educatio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6019800"/>
            <a:ext cx="2514600" cy="59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A4CF-4824-4E60-853B-D05D0C54E51D}" type="datetime1">
              <a:rPr lang="en-US" smtClean="0"/>
              <a:pPr/>
              <a:t>6/9/2017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BD26C40E-487C-40A4-A841-8174FD7B71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3810000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3810000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2904" y="1535113"/>
            <a:ext cx="3811496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2904" y="2174875"/>
            <a:ext cx="3811496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AB02-8592-4C65-A845-947C230B513E}" type="datetime1">
              <a:rPr lang="en-US" smtClean="0"/>
              <a:pPr/>
              <a:t>6/9/2017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BD26C40E-487C-40A4-A841-8174FD7B71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96DE-A10F-4BA1-ACE6-78D006AB6222}" type="datetime1">
              <a:rPr lang="en-US" smtClean="0"/>
              <a:pPr/>
              <a:t>6/9/2017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BD26C40E-487C-40A4-A841-8174FD7B71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F002-9E73-49C5-9AC8-4C9DCEAD1BA5}" type="datetime1">
              <a:rPr lang="en-US" smtClean="0"/>
              <a:pPr/>
              <a:t>6/9/2017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BD26C40E-487C-40A4-A841-8174FD7B71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SE_StarLogo_2881_1401_transparent_color.gif"/>
          <p:cNvPicPr>
            <a:picLocks noChangeAspect="1"/>
          </p:cNvPicPr>
          <p:nvPr/>
        </p:nvPicPr>
        <p:blipFill>
          <a:blip r:embed="rId16" cstate="print">
            <a:lum bright="40000"/>
          </a:blip>
          <a:srcRect r="76032"/>
          <a:stretch>
            <a:fillRect/>
          </a:stretch>
        </p:blipFill>
        <p:spPr>
          <a:xfrm>
            <a:off x="8258088" y="4953000"/>
            <a:ext cx="914400" cy="1905000"/>
          </a:xfrm>
          <a:prstGeom prst="rect">
            <a:avLst/>
          </a:prstGeom>
        </p:spPr>
      </p:pic>
      <p:pic>
        <p:nvPicPr>
          <p:cNvPr id="8" name="Picture 7" descr="ESE_StarLogo_2881_1401_transparent_color.gif"/>
          <p:cNvPicPr>
            <a:picLocks noChangeAspect="1"/>
          </p:cNvPicPr>
          <p:nvPr/>
        </p:nvPicPr>
        <p:blipFill>
          <a:blip r:embed="rId16" cstate="print">
            <a:lum bright="40000"/>
          </a:blip>
          <a:srcRect r="76032"/>
          <a:stretch>
            <a:fillRect/>
          </a:stretch>
        </p:blipFill>
        <p:spPr>
          <a:xfrm>
            <a:off x="8258088" y="4953000"/>
            <a:ext cx="914400" cy="1905000"/>
          </a:xfrm>
          <a:prstGeom prst="rect">
            <a:avLst/>
          </a:prstGeom>
        </p:spPr>
      </p:pic>
      <p:pic>
        <p:nvPicPr>
          <p:cNvPr id="7" name="Picture 6" descr="ESE Logo"/>
          <p:cNvPicPr>
            <a:picLocks noChangeAspect="1"/>
          </p:cNvPicPr>
          <p:nvPr/>
        </p:nvPicPr>
        <p:blipFill>
          <a:blip r:embed="rId16" cstate="print">
            <a:lum bright="40000"/>
          </a:blip>
          <a:srcRect r="76032"/>
          <a:stretch>
            <a:fillRect/>
          </a:stretch>
        </p:blipFill>
        <p:spPr>
          <a:xfrm>
            <a:off x="8258088" y="4953000"/>
            <a:ext cx="914400" cy="1905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" y="155448"/>
            <a:ext cx="85953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98448"/>
            <a:ext cx="7924800" cy="4827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C6336-C9D8-4EA8-8D69-17C516EB2BCE}" type="datetime1">
              <a:rPr lang="en-US" smtClean="0"/>
              <a:pPr/>
              <a:t>6/9/2017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41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6688" y="5257800"/>
            <a:ext cx="533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BD26C40E-487C-40A4-A841-8174FD7B71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"/>
        <a:defRPr sz="2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ê"/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ê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ê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ê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retell/For-Cost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1524000"/>
            <a:ext cx="6781800" cy="3124200"/>
          </a:xfrm>
        </p:spPr>
        <p:txBody>
          <a:bodyPr anchor="ctr"/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The State of the State: Updates on OELAAA and ELs in MA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81000" y="4419600"/>
            <a:ext cx="6781800" cy="1447799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MATSOL CONFERENCE, June 1, 2017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Paul J. Aguiar, Director, OELAAA, MA DESE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10600" y="5257800"/>
            <a:ext cx="533400" cy="457200"/>
          </a:xfrm>
        </p:spPr>
        <p:txBody>
          <a:bodyPr/>
          <a:lstStyle/>
          <a:p>
            <a:fld id="{BD26C40E-487C-40A4-A841-8174FD7B714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3810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Office of English Language Acquisition &amp;  Academic Achievement</a:t>
            </a:r>
          </a:p>
          <a:p>
            <a:pPr algn="ctr"/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presents</a:t>
            </a:r>
            <a:endParaRPr lang="en-US" sz="24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5A6E4-5645-4976-86AA-03AB77AE994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28600" y="152400"/>
            <a:ext cx="8686800" cy="8683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Percent of District EL Population Profile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2015-2017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304800" y="1397000"/>
          <a:ext cx="8534400" cy="492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6488668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SIMS</a:t>
            </a:r>
            <a:endParaRPr lang="en-US" sz="1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Over 120 Languages are Spoken by ELs in MA; the Majority of ELs Speak Spanish 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609600" y="1298575"/>
          <a:ext cx="7924800" cy="4827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58405" name="Text Box 6"/>
          <p:cNvSpPr txBox="1">
            <a:spLocks noChangeArrowheads="1"/>
          </p:cNvSpPr>
          <p:nvPr/>
        </p:nvSpPr>
        <p:spPr bwMode="auto">
          <a:xfrm>
            <a:off x="3294063" y="6019800"/>
            <a:ext cx="23939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1400" b="1">
              <a:latin typeface="Trebuchet MS" pitchFamily="34" charset="0"/>
              <a:ea typeface="ＭＳ Ｐゴシック"/>
              <a:cs typeface="ＭＳ Ｐゴシック"/>
            </a:endParaRPr>
          </a:p>
          <a:p>
            <a:pPr algn="ctr"/>
            <a:endParaRPr lang="en-US" sz="2000">
              <a:latin typeface="Trebuchet M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6488668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SIMS</a:t>
            </a:r>
            <a:endParaRPr lang="en-US" sz="1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ELLs by Program Enrollment</a:t>
            </a:r>
          </a:p>
        </p:txBody>
      </p:sp>
      <p:graphicFrame>
        <p:nvGraphicFramePr>
          <p:cNvPr id="5" name="Chart Placeholder 4"/>
          <p:cNvGraphicFramePr>
            <a:graphicFrameLocks noGrp="1"/>
          </p:cNvGraphicFramePr>
          <p:nvPr>
            <p:ph type="chart" idx="1"/>
          </p:nvPr>
        </p:nvGraphicFramePr>
        <p:xfrm>
          <a:off x="304800" y="15240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3246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SIMS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5A6E4-5645-4976-86AA-03AB77AE994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Statewide ELD Progress Results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2895600" cy="4449763"/>
          </a:xfrm>
        </p:spPr>
        <p:txBody>
          <a:bodyPr>
            <a:normAutofit fontScale="92500" lnSpcReduction="20000"/>
          </a:bodyPr>
          <a:lstStyle/>
          <a:p>
            <a:pPr marL="0">
              <a:spcBef>
                <a:spcPts val="0"/>
              </a:spcBef>
              <a:buNone/>
            </a:pPr>
            <a:r>
              <a:rPr lang="en-US" b="1" dirty="0" smtClean="0"/>
              <a:t>AMAO 1: Progress in Learning the English Language</a:t>
            </a:r>
          </a:p>
          <a:p>
            <a:endParaRPr lang="en-US" dirty="0" smtClean="0"/>
          </a:p>
          <a:p>
            <a:pPr marL="0">
              <a:spcBef>
                <a:spcPts val="0"/>
              </a:spcBef>
              <a:buNone/>
            </a:pPr>
            <a:r>
              <a:rPr lang="en-US" dirty="0" smtClean="0"/>
              <a:t>Percentage of ELs in grades K-12 who met their target student growth percentile on ACCESS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3810000" y="1524000"/>
          <a:ext cx="49530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5A6E4-5645-4976-86AA-03AB77AE994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Statewide ELD Attainment Results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2895600" cy="4449763"/>
          </a:xfrm>
        </p:spPr>
        <p:txBody>
          <a:bodyPr>
            <a:normAutofit fontScale="92500" lnSpcReduction="20000"/>
          </a:bodyPr>
          <a:lstStyle/>
          <a:p>
            <a:pPr marL="0">
              <a:spcBef>
                <a:spcPts val="0"/>
              </a:spcBef>
              <a:buNone/>
            </a:pPr>
            <a:r>
              <a:rPr lang="en-US" b="1" dirty="0" smtClean="0"/>
              <a:t>AMAO 2: Attainment of English Language Proficiency</a:t>
            </a:r>
          </a:p>
          <a:p>
            <a:endParaRPr lang="en-US" dirty="0" smtClean="0"/>
          </a:p>
          <a:p>
            <a:pPr marL="0">
              <a:spcBef>
                <a:spcPts val="0"/>
              </a:spcBef>
              <a:buNone/>
            </a:pPr>
            <a:r>
              <a:rPr lang="en-US" dirty="0" smtClean="0"/>
              <a:t>Percentage of ELs in grades K-12 who achieved a composite level of 5.0 or above on spring ACCESS for ELLs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3810000" y="1524000"/>
          <a:ext cx="49530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5A6E4-5645-4976-86AA-03AB77AE994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5A6E4-5645-4976-86AA-03AB77AE994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4 Year Graduation rates for ELs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55626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685800" y="1397000"/>
          <a:ext cx="77724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4800" y="6488668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SIMS</a:t>
            </a:r>
            <a:endParaRPr lang="en-US" sz="12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5A6E4-5645-4976-86AA-03AB77AE994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Dropout rates for ELs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55626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685800" y="1397000"/>
          <a:ext cx="77724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6488668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SIMS</a:t>
            </a:r>
            <a:endParaRPr lang="en-US" sz="12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7162800" cy="1981200"/>
          </a:xfrm>
        </p:spPr>
        <p:txBody>
          <a:bodyPr anchor="t"/>
          <a:lstStyle/>
          <a:p>
            <a:pPr algn="ctr"/>
            <a:r>
              <a:rPr lang="en-US" sz="4800" b="1" dirty="0" smtClean="0">
                <a:latin typeface="Arial" pitchFamily="34" charset="0"/>
                <a:cs typeface="Arial" pitchFamily="34" charset="0"/>
              </a:rPr>
              <a:t>RETELL</a:t>
            </a:r>
            <a:br>
              <a:rPr lang="en-US" sz="4800" b="1" dirty="0" smtClean="0">
                <a:latin typeface="Arial" pitchFamily="34" charset="0"/>
                <a:cs typeface="Arial" pitchFamily="34" charset="0"/>
              </a:rPr>
            </a:br>
            <a:r>
              <a:rPr lang="en-US" sz="4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800" b="1" dirty="0" smtClean="0"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SEI Endorsement Courses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54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564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Options to Earn the SEI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Endorsement 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SY 2013 to SY 2016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609600" y="1298575"/>
          <a:ext cx="7924800" cy="4827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669384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RETELL SY2013-SY2016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Cohorts were established to prioritize training of CATs in large urban districts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There were three cohorts based on EL population and need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Cohort 1 began in 2012 and lasted until 2015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Cohort 2 began in 2013 and lasted until 2016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Cohort 3 began in 2014 and lasted until 2016 (only 2 years because these were the districts with the smallest number of ELs)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Additional year for any CAT who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Any core academic teacher of an EL or administrator who supervised or evaluated a CAT of an EL during their district’s cohort years was “assigned to the cohort”, which meant that they had until the end of the cohort years to obtain the endorsement.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b="1" dirty="0" smtClean="0"/>
              <a:t>license</a:t>
            </a:r>
            <a:r>
              <a:rPr lang="en-US" dirty="0" smtClean="0"/>
              <a:t> of any CAT of ELs or Administrator of a </a:t>
            </a:r>
            <a:r>
              <a:rPr lang="en-US" b="1" dirty="0" smtClean="0"/>
              <a:t>CAT of ELs who was assigned to a cohort and did not obtain the endorsement by the end of the cohort window</a:t>
            </a:r>
            <a:r>
              <a:rPr lang="en-US" dirty="0" smtClean="0"/>
              <a:t> for their district was </a:t>
            </a:r>
            <a:r>
              <a:rPr lang="en-US" b="1" dirty="0" smtClean="0"/>
              <a:t>restricted </a:t>
            </a:r>
            <a:r>
              <a:rPr lang="en-US" dirty="0" smtClean="0"/>
              <a:t>so that it could not be renewed or advanced until the endorsement was obtained</a:t>
            </a:r>
            <a:r>
              <a:rPr lang="en-US" b="1" dirty="0" smtClean="0"/>
              <a:t>. This was extended for one more year for some (SY2017).</a:t>
            </a:r>
          </a:p>
        </p:txBody>
      </p:sp>
    </p:spTree>
    <p:extLst>
      <p:ext uri="{BB962C8B-B14F-4D97-AF65-F5344CB8AC3E}">
        <p14:creationId xmlns:p14="http://schemas.microsoft.com/office/powerpoint/2010/main" xmlns="" val="136651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Agenda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/>
            </a:r>
            <a:br>
              <a:rPr lang="en-US" sz="4800" dirty="0">
                <a:latin typeface="Arial" pitchFamily="34" charset="0"/>
                <a:cs typeface="Arial" pitchFamily="34" charset="0"/>
              </a:rPr>
            </a:b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8575"/>
            <a:ext cx="8382000" cy="48275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 smtClean="0"/>
              <a:t>Introduction &amp; OELAAA Staff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 smtClean="0"/>
              <a:t>Data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 smtClean="0"/>
              <a:t>SEI Endorsement Courses 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 smtClean="0"/>
              <a:t>Extending RETELL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 smtClean="0"/>
              <a:t>District Support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 smtClean="0"/>
              <a:t>Title III &amp; ELE Compliance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 smtClean="0"/>
              <a:t>Q&amp;A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055CCA-BF50-4B5B-9E9D-3C3231419098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1295400"/>
          <a:ext cx="8305799" cy="5254073"/>
        </p:xfrm>
        <a:graphic>
          <a:graphicData uri="http://schemas.openxmlformats.org/drawingml/2006/table">
            <a:tbl>
              <a:tblPr/>
              <a:tblGrid>
                <a:gridCol w="1951863"/>
                <a:gridCol w="1248537"/>
                <a:gridCol w="1371600"/>
                <a:gridCol w="1371600"/>
                <a:gridCol w="1524000"/>
                <a:gridCol w="838199"/>
              </a:tblGrid>
              <a:tr h="685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</a:rPr>
                        <a:t>SEI ENDORSEMENT 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</a:rPr>
                        <a:t>COURSES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</a:rPr>
                        <a:t>Full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</a:rPr>
                        <a:t>SEI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</a:rPr>
                        <a:t>Long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</a:rPr>
                        <a:t>Bridge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</a:rPr>
                        <a:t>Short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</a:rPr>
                        <a:t>Bridge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</a:rPr>
                        <a:t>Administrator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</a:rPr>
                        <a:t>Endorsement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</a:rPr>
                        <a:t>Total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2012-2013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2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85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DD"/>
                    </a:solidFill>
                  </a:tcPr>
                </a:tc>
              </a:tr>
              <a:tr h="753948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2013-2014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3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194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3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3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3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3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418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3C2"/>
                    </a:solidFill>
                  </a:tcPr>
                </a:tc>
              </a:tr>
              <a:tr h="75916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2014-2015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276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60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72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96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504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DD"/>
                    </a:solidFill>
                  </a:tcPr>
                </a:tc>
              </a:tr>
              <a:tr h="764386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2015-2016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337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30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28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36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431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64386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2016-2017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109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NA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NA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10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119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64386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999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160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183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215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1557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685800" y="304800"/>
            <a:ext cx="789113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SEI ENDORSEMENT COURSES PROVIDED BY DESE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015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0998" y="1142999"/>
          <a:ext cx="8534401" cy="5543409"/>
        </p:xfrm>
        <a:graphic>
          <a:graphicData uri="http://schemas.openxmlformats.org/drawingml/2006/table">
            <a:tbl>
              <a:tblPr/>
              <a:tblGrid>
                <a:gridCol w="1673412"/>
                <a:gridCol w="1298390"/>
                <a:gridCol w="1524000"/>
                <a:gridCol w="1447800"/>
                <a:gridCol w="1600200"/>
                <a:gridCol w="990599"/>
              </a:tblGrid>
              <a:tr h="12192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</a:rPr>
                        <a:t>Number of 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</a:rPr>
                        <a:t>Teachers or Administrators 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</a:rPr>
                        <a:t>Enrolled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41376" marR="413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</a:rPr>
                        <a:t>Full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</a:rPr>
                        <a:t>SEI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41376" marR="413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</a:rPr>
                        <a:t>Long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</a:rPr>
                        <a:t>Bridge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41376" marR="413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</a:rPr>
                        <a:t>Short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</a:rPr>
                        <a:t>Bridge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41376" marR="413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</a:rPr>
                        <a:t>Administrator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</a:rPr>
                        <a:t>Endorsement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41376" marR="413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</a:rPr>
                        <a:t>Total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41376" marR="413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2012-2013</a:t>
                      </a:r>
                    </a:p>
                  </a:txBody>
                  <a:tcPr marL="41376" marR="413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3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1,978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41376" marR="413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3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NA</a:t>
                      </a:r>
                    </a:p>
                  </a:txBody>
                  <a:tcPr marL="41376" marR="413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3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NA</a:t>
                      </a:r>
                    </a:p>
                  </a:txBody>
                  <a:tcPr marL="41376" marR="413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3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NA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41376" marR="413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3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1,978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41376" marR="413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3C2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2013-2014</a:t>
                      </a:r>
                    </a:p>
                  </a:txBody>
                  <a:tcPr marL="41376" marR="413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4,932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41376" marR="413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1,725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41376" marR="413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2,395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41376" marR="413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1,674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41376" marR="413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10,726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41376" marR="413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DDD"/>
                    </a:solidFill>
                  </a:tcPr>
                </a:tc>
              </a:tr>
              <a:tr h="738152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2014-2015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41376" marR="413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3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7,020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41376" marR="413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3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1,177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41376" marR="413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3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1,769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41376" marR="413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3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1,857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41376" marR="413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3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11,823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41376" marR="413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C3C2"/>
                    </a:solidFill>
                  </a:tcPr>
                </a:tc>
              </a:tr>
              <a:tr h="738152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42745" algn="r"/>
                        </a:tabLs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2015-2016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41376" marR="413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10,479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41376" marR="413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761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41376" marR="413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702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41376" marR="413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890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41376" marR="413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12,832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41376" marR="413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38152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42745" algn="r"/>
                        </a:tabLs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2016-2017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41376" marR="413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1,550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41376" marR="413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NA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41376" marR="413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NA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41376" marR="413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94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41376" marR="413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1,644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41376" marR="413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38152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642745" algn="r"/>
                        </a:tabLs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Total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41376" marR="413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29,959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41376" marR="413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3,663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41376" marR="413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4,866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41376" marR="413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4,515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41376" marR="413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</a:rPr>
                        <a:t>39,003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41376" marR="413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838200" y="304800"/>
            <a:ext cx="73821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43063" algn="r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ENROLLMENT IN SEI ENDORSEMENT COURSES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902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Options to Earn the SEI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Endorsement 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SY 2017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Onward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609600" y="1298575"/>
          <a:ext cx="7924800" cy="4827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669384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RETELL Post SY2017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298448"/>
            <a:ext cx="7924800" cy="5178552"/>
          </a:xfrm>
        </p:spPr>
        <p:txBody>
          <a:bodyPr>
            <a:normAutofit fontScale="55000" lnSpcReduction="2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Two new provisions of the regulation began on July1, 2016:</a:t>
            </a:r>
          </a:p>
          <a:p>
            <a:pPr lvl="1">
              <a:buFont typeface="Arial" pitchFamily="34" charset="0"/>
              <a:buChar char="•"/>
            </a:pPr>
            <a:r>
              <a:rPr lang="en-US" sz="3600" b="1" dirty="0" smtClean="0"/>
              <a:t>Any core academic teacher </a:t>
            </a:r>
            <a:r>
              <a:rPr lang="en-US" sz="3600" dirty="0" smtClean="0"/>
              <a:t>(or administrator of said teacher)</a:t>
            </a:r>
            <a:r>
              <a:rPr lang="en-US" sz="3600" b="1" dirty="0" smtClean="0"/>
              <a:t> who receives an EL for the first time must obtain the endorsement within one year </a:t>
            </a:r>
            <a:r>
              <a:rPr lang="en-US" sz="3600" dirty="0" smtClean="0"/>
              <a:t>(calendar year)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If an EL is assigned to a non-endorsed teacher, the </a:t>
            </a:r>
            <a:r>
              <a:rPr lang="en-US" sz="3600" b="1" dirty="0" smtClean="0"/>
              <a:t>districts must take all “reasonable steps”</a:t>
            </a:r>
            <a:r>
              <a:rPr lang="en-US" sz="3600" dirty="0" smtClean="0"/>
              <a:t> to assign that student only to endorsed teachers inn subsequent years.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Districts have an obligation to take all </a:t>
            </a:r>
            <a:r>
              <a:rPr lang="en-US" sz="3600" b="1" dirty="0" smtClean="0"/>
              <a:t>“reasonable steps” </a:t>
            </a:r>
            <a:r>
              <a:rPr lang="en-US" sz="3600" dirty="0" smtClean="0"/>
              <a:t>to assign ELs only to endorsed CATs.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There will be </a:t>
            </a:r>
            <a:r>
              <a:rPr lang="en-US" sz="3600" b="1" dirty="0" smtClean="0"/>
              <a:t>no new license restrictions </a:t>
            </a:r>
            <a:r>
              <a:rPr lang="en-US" sz="3600" dirty="0" smtClean="0"/>
              <a:t>placed on the licenses of educators beyond SY2017.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Teachers and administrators are required to earn the endorsement when they are assigned ELs, but the </a:t>
            </a:r>
            <a:r>
              <a:rPr lang="en-US" sz="3600" b="1" dirty="0" smtClean="0"/>
              <a:t>consequences for not doing so come from the district</a:t>
            </a:r>
            <a:r>
              <a:rPr lang="en-US" sz="3600" dirty="0" smtClean="0"/>
              <a:t>, not the state.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New vendors have been approved to offer the course as well as districts through an open, rolling RFR.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All professionally licensed educators are required to earn 15 PDPs each licensure cycle in ESL or SEI.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94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 smtClean="0"/>
              <a:t>“All Reasonable Steps” </a:t>
            </a:r>
            <a:br>
              <a:rPr lang="en-US" sz="3200" b="1" dirty="0" smtClean="0"/>
            </a:br>
            <a:r>
              <a:rPr lang="en-US" sz="3200" b="1" dirty="0" smtClean="0"/>
              <a:t>(from DESE May 26, 2016 Memorandum)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buFont typeface="Arial" pitchFamily="34" charset="0"/>
              <a:buChar char="•"/>
            </a:pPr>
            <a:r>
              <a:rPr lang="en-US" dirty="0" smtClean="0"/>
              <a:t>Providing the SEI Endorsement course to core academic teachers to deepen the pool of SEI-endorsed core academic teachers across the district. (Districts, </a:t>
            </a:r>
            <a:r>
              <a:rPr lang="en-US" dirty="0" err="1" smtClean="0"/>
              <a:t>collaboratives</a:t>
            </a:r>
            <a:r>
              <a:rPr lang="en-US" dirty="0" smtClean="0"/>
              <a:t>, universities, and other vendors are able to become vendors of the SEI Endorsement courses through rolling RFR);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Planning teacher schedules appropriately to make assignment of English Learners to SEI-endorsed core academic teachers in subsequent years possible;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Incentivizing core academic teachers in subsequent grades to gain the SEI Endorsement before English Learners from the current grade transition to the next; and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Ensuring that newly hired teachers for positions in which English Learners will be enrolled are SEI-endorsed at the time of hire.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298448"/>
            <a:ext cx="7924800" cy="5407152"/>
          </a:xfrm>
        </p:spPr>
        <p:txBody>
          <a:bodyPr>
            <a:normAutofit fontScale="85000" lnSpcReduction="10000"/>
          </a:bodyPr>
          <a:lstStyle/>
          <a:p>
            <a:pPr marL="0" indent="4763">
              <a:buClrTx/>
              <a:buNone/>
            </a:pPr>
            <a:r>
              <a:rPr lang="en-US" dirty="0" smtClean="0">
                <a:solidFill>
                  <a:srgbClr val="000000"/>
                </a:solidFill>
              </a:rPr>
              <a:t>The following collaboratives are authorized to offer SEI Endorsement courses at cost:</a:t>
            </a:r>
          </a:p>
          <a:p>
            <a:pPr marL="0" indent="4763">
              <a:buClrTx/>
              <a:buNone/>
            </a:pPr>
            <a:endParaRPr lang="en-US" sz="1400" dirty="0" smtClean="0">
              <a:solidFill>
                <a:srgbClr val="000000"/>
              </a:solidFill>
            </a:endParaRPr>
          </a:p>
          <a:p>
            <a:pPr lvl="1"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Bi-County Collaborative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Collaborative for Educational Services (CES)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EDCO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The Education Cooperative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French River Education Center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0000"/>
                </a:solidFill>
              </a:rPr>
              <a:t>Ribas</a:t>
            </a:r>
            <a:r>
              <a:rPr lang="en-US" dirty="0" smtClean="0">
                <a:solidFill>
                  <a:srgbClr val="000000"/>
                </a:solidFill>
              </a:rPr>
              <a:t> Associates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MATSOL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SEEM Collaborative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Southeastern MA Educational Collaborative (SMEC)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South Shore Educational Collaborative (SSEC)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0000"/>
                </a:solidFill>
              </a:rPr>
              <a:t>Assabet</a:t>
            </a:r>
            <a:r>
              <a:rPr lang="en-US" dirty="0" smtClean="0">
                <a:solidFill>
                  <a:srgbClr val="000000"/>
                </a:solidFill>
              </a:rPr>
              <a:t> Valley </a:t>
            </a:r>
            <a:r>
              <a:rPr lang="en-US" dirty="0" err="1" smtClean="0">
                <a:solidFill>
                  <a:srgbClr val="000000"/>
                </a:solidFill>
              </a:rPr>
              <a:t>Coolaborative</a:t>
            </a:r>
            <a:endParaRPr lang="en-US" dirty="0" smtClean="0">
              <a:solidFill>
                <a:srgbClr val="000000"/>
              </a:solidFill>
            </a:endParaRPr>
          </a:p>
          <a:p>
            <a:pPr lvl="1"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Teach for America*</a:t>
            </a:r>
          </a:p>
          <a:p>
            <a:pPr marL="0" lvl="1" indent="4763">
              <a:buClrTx/>
              <a:buNone/>
            </a:pPr>
            <a:r>
              <a:rPr lang="en-US" dirty="0" smtClean="0">
                <a:solidFill>
                  <a:srgbClr val="000000"/>
                </a:solidFill>
              </a:rPr>
              <a:t>*Offer courses internally only. Courses not available to the public.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1752" y="155448"/>
            <a:ext cx="8080248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Current Vendors </a:t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Collaboratives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and other organizations)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971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55448"/>
            <a:ext cx="8595360" cy="98755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Current Vendors (Districts)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flipV="1">
            <a:off x="609600" y="1489394"/>
            <a:ext cx="38100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143000"/>
            <a:ext cx="3810000" cy="4800600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Amherst</a:t>
            </a:r>
            <a:endParaRPr lang="en-US" sz="40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Auburn</a:t>
            </a:r>
            <a:endParaRPr lang="en-US" sz="40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Billerica*</a:t>
            </a:r>
            <a:endParaRPr lang="en-US" sz="40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Boston*</a:t>
            </a:r>
            <a:endParaRPr lang="en-US" sz="40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Brockton*</a:t>
            </a:r>
            <a:endParaRPr lang="en-US" sz="40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Excel Academy Charter Schools*</a:t>
            </a:r>
            <a:endParaRPr lang="en-US" sz="40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Fall River*</a:t>
            </a:r>
            <a:endParaRPr lang="en-US" sz="40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Groton-</a:t>
            </a:r>
            <a:r>
              <a:rPr lang="en-US" dirty="0" err="1" smtClean="0"/>
              <a:t>Dunstable</a:t>
            </a:r>
            <a:r>
              <a:rPr lang="en-US" dirty="0" smtClean="0"/>
              <a:t>*</a:t>
            </a:r>
            <a:endParaRPr lang="en-US" sz="40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Lexington*</a:t>
            </a:r>
            <a:endParaRPr lang="en-US" sz="40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Littleton*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Ludlow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Millbury*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flipV="1">
            <a:off x="4722904" y="1489394"/>
            <a:ext cx="3811496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2904" y="1066800"/>
            <a:ext cx="3811496" cy="4953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Nantucket*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Nauset</a:t>
            </a:r>
            <a:r>
              <a:rPr lang="en-US" sz="2400" dirty="0" smtClean="0"/>
              <a:t>*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New Bedford*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Pittsfield*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Southbridge*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Stoughton*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Tewksbury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Wachusett</a:t>
            </a:r>
            <a:r>
              <a:rPr lang="en-US" sz="2400" dirty="0" smtClean="0"/>
              <a:t>*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Wellesley*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Wilmington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Worcester*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62484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4763">
              <a:buClrTx/>
              <a:buNone/>
            </a:pPr>
            <a:r>
              <a:rPr lang="en-US" dirty="0" smtClean="0">
                <a:solidFill>
                  <a:srgbClr val="000000"/>
                </a:solidFill>
              </a:rPr>
              <a:t>*Offer courses internally only. Courses not available to the public.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298448"/>
            <a:ext cx="7924800" cy="5407152"/>
          </a:xfrm>
        </p:spPr>
        <p:txBody>
          <a:bodyPr>
            <a:normAutofit fontScale="70000" lnSpcReduction="20000"/>
          </a:bodyPr>
          <a:lstStyle/>
          <a:p>
            <a:pPr marL="0" indent="4763">
              <a:buClrTx/>
              <a:buNone/>
            </a:pPr>
            <a:r>
              <a:rPr lang="en-US" dirty="0" smtClean="0"/>
              <a:t>Some colleges, universities, and other sponsoring organizations have been approved to provide the SEI Endorsement course(s) </a:t>
            </a:r>
            <a:r>
              <a:rPr lang="en-US" b="1" dirty="0" smtClean="0"/>
              <a:t>stand-alone</a:t>
            </a:r>
            <a:r>
              <a:rPr lang="en-US" dirty="0" smtClean="0"/>
              <a:t>. That means that a participant in the course will be awarded the SEI Endorsement even if they are not enrolled in a pre-service licensure program through the organization offering the course. </a:t>
            </a:r>
            <a:endParaRPr lang="en-US" sz="1400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Brandeis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Bridgewater State University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Catherine Leahy Brine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Collaborative for Educational Services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Emmanuel College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Endicott College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Gordon College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Reading Institute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UMass Boston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Westfield State University</a:t>
            </a:r>
          </a:p>
          <a:p>
            <a:pPr>
              <a:buNone/>
            </a:pPr>
            <a:r>
              <a:rPr lang="en-US" dirty="0" smtClean="0"/>
              <a:t>For more information please go to </a:t>
            </a:r>
            <a:r>
              <a:rPr lang="en-US" dirty="0" smtClean="0">
                <a:hlinkClick r:id="rId3"/>
              </a:rPr>
              <a:t>http://www.doe.mass.edu/retell/For-Cost.html</a:t>
            </a: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1752" y="155448"/>
            <a:ext cx="82326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Current Vendors (Stand Alone)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971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162800" cy="2590800"/>
          </a:xfrm>
        </p:spPr>
        <p:txBody>
          <a:bodyPr anchor="t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Extending RETELL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Beyond endorsement courses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854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55448"/>
            <a:ext cx="8839200" cy="98755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OELAAA Guidance and Supports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6"/>
          <p:cNvSpPr>
            <a:spLocks noGrp="1"/>
          </p:cNvSpPr>
          <p:nvPr>
            <p:ph idx="1"/>
          </p:nvPr>
        </p:nvSpPr>
        <p:spPr>
          <a:xfrm>
            <a:off x="228600" y="1219200"/>
            <a:ext cx="8305800" cy="5334000"/>
          </a:xfrm>
          <a:solidFill>
            <a:schemeClr val="accent4">
              <a:lumMod val="20000"/>
              <a:lumOff val="80000"/>
              <a:alpha val="46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4763">
              <a:buClrTx/>
              <a:buNone/>
            </a:pPr>
            <a:r>
              <a:rPr lang="en-US" sz="2400" b="1" u="sng" dirty="0" smtClean="0">
                <a:solidFill>
                  <a:srgbClr val="000000"/>
                </a:solidFill>
              </a:rPr>
              <a:t>Guidance (Completed):</a:t>
            </a:r>
          </a:p>
          <a:p>
            <a:pPr marL="0" indent="4763">
              <a:buClrTx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Overall EL Guidance </a:t>
            </a:r>
          </a:p>
          <a:p>
            <a:pPr marL="0" indent="4763">
              <a:buClrTx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ESL Programmatic &amp; ESL MCU Development Guidance</a:t>
            </a:r>
          </a:p>
          <a:p>
            <a:pPr marL="0" indent="4763">
              <a:buClrTx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Two Way Bilingual &amp; TBE Guidance</a:t>
            </a:r>
          </a:p>
          <a:p>
            <a:pPr marL="0" indent="4763">
              <a:buClrTx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SLIFE Guidance (Additional guidance summer 2017; Numeracy Assessment Protocol &amp; SLIFE Programming Considerations tool)</a:t>
            </a:r>
          </a:p>
          <a:p>
            <a:pPr marL="0" indent="4763">
              <a:buClrTx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Title III (Updated guidance SY 2018 including ESSA changes) </a:t>
            </a:r>
          </a:p>
          <a:p>
            <a:pPr marL="0" indent="4763">
              <a:buClrTx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Guidance EL/SWD Guidance (Under Legal Review – Will be posted Summer 2017)</a:t>
            </a:r>
          </a:p>
          <a:p>
            <a:pPr marL="0" indent="4763">
              <a:buClrTx/>
              <a:buNone/>
            </a:pPr>
            <a:r>
              <a:rPr lang="en-US" sz="2400" b="1" u="sng" dirty="0" smtClean="0">
                <a:solidFill>
                  <a:srgbClr val="000000"/>
                </a:solidFill>
              </a:rPr>
              <a:t>Guidance To Be Completed: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0" indent="4763">
              <a:buClrTx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SEI Programmatic Guidance (SY2018)</a:t>
            </a:r>
          </a:p>
          <a:p>
            <a:pPr marL="0" indent="4763">
              <a:buClrTx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Sheltering Content MCU Guidance (TBD-Depends on WIDA)</a:t>
            </a:r>
          </a:p>
          <a:p>
            <a:pPr marL="0" indent="4763">
              <a:buClrTx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Long Term ELs (SY2018)</a:t>
            </a:r>
          </a:p>
          <a:p>
            <a:pPr marL="0" indent="4763">
              <a:buClrTx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EL Data Literacy (SY2019)</a:t>
            </a:r>
          </a:p>
          <a:p>
            <a:pPr marL="0" lvl="1" indent="4763">
              <a:buClrTx/>
              <a:buNone/>
            </a:pPr>
            <a:endParaRPr lang="en-US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latin typeface="Arial" pitchFamily="34" charset="0"/>
                <a:cs typeface="Arial" pitchFamily="34" charset="0"/>
              </a:rPr>
              <a:t>OELAAA Staff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Content Placeholder 9"/>
          <p:cNvPicPr>
            <a:picLocks noGrp="1"/>
          </p:cNvPicPr>
          <p:nvPr>
            <p:ph idx="1"/>
          </p:nvPr>
        </p:nvPicPr>
        <p:blipFill>
          <a:blip r:embed="rId3" cstate="print"/>
          <a:srcRect l="26000" t="24923" r="34000" b="24000"/>
          <a:stretch>
            <a:fillRect/>
          </a:stretch>
        </p:blipFill>
        <p:spPr bwMode="auto">
          <a:xfrm>
            <a:off x="838200" y="990600"/>
            <a:ext cx="7696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6060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OELAAA Guidance and Supports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lvl="0" indent="4763">
              <a:buClrTx/>
              <a:buNone/>
              <a:defRPr/>
            </a:pPr>
            <a:r>
              <a:rPr lang="en-US" b="1" u="sng" dirty="0" smtClean="0">
                <a:solidFill>
                  <a:srgbClr val="000000"/>
                </a:solidFill>
              </a:rPr>
              <a:t>Supports:</a:t>
            </a:r>
          </a:p>
          <a:p>
            <a:pPr marL="228600" lvl="0" indent="-228600">
              <a:buClrTx/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rgbClr val="000000"/>
                </a:solidFill>
              </a:rPr>
              <a:t>ESL Curriculum Development Training (provided by vendors)</a:t>
            </a:r>
          </a:p>
          <a:p>
            <a:pPr marL="228600" lvl="0" indent="-228600">
              <a:buClrTx/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rgbClr val="000000"/>
                </a:solidFill>
              </a:rPr>
              <a:t>SEI Endorsement Courses (SY 2017 only)</a:t>
            </a:r>
          </a:p>
          <a:p>
            <a:pPr marL="228600" lvl="0" indent="-228600">
              <a:buClrTx/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rgbClr val="000000"/>
                </a:solidFill>
              </a:rPr>
              <a:t>RETELL Instructor and Evaluator Training (on-going)</a:t>
            </a:r>
          </a:p>
          <a:p>
            <a:pPr marL="228600" lvl="0" indent="-228600">
              <a:buClrTx/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rgbClr val="000000"/>
                </a:solidFill>
              </a:rPr>
              <a:t>SEI Coaching Courses for Literacy &amp; Math Coaches and School Leaders (provided by vendors)</a:t>
            </a:r>
          </a:p>
          <a:p>
            <a:pPr marL="228600" lvl="0" indent="-228600">
              <a:buClrTx/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rgbClr val="000000"/>
                </a:solidFill>
              </a:rPr>
              <a:t>WIDA Trainings (provided by WIDA; see next slide)</a:t>
            </a:r>
          </a:p>
          <a:p>
            <a:pPr marL="228600" lvl="0" indent="-228600">
              <a:buClrTx/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rgbClr val="000000"/>
                </a:solidFill>
              </a:rPr>
              <a:t>Technical Assistance &amp; compliance for LEAs (on-going)</a:t>
            </a:r>
          </a:p>
          <a:p>
            <a:pPr marL="228600" lvl="0" indent="-228600">
              <a:buClrTx/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rgbClr val="000000"/>
                </a:solidFill>
              </a:rPr>
              <a:t>SEI Smart Card &amp; Training (provided by vendors)</a:t>
            </a:r>
          </a:p>
          <a:p>
            <a:pPr lvl="0">
              <a:buNone/>
              <a:defRPr/>
            </a:pPr>
            <a:r>
              <a:rPr lang="en-US" sz="2900" b="1" u="sng" dirty="0" smtClean="0">
                <a:solidFill>
                  <a:srgbClr val="000000"/>
                </a:solidFill>
              </a:rPr>
              <a:t>Supports in Development:</a:t>
            </a:r>
          </a:p>
          <a:p>
            <a:pPr marL="228600" lvl="0" indent="-228600">
              <a:buClrTx/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rgbClr val="000000"/>
                </a:solidFill>
              </a:rPr>
              <a:t>ESL Videos (Summer 2017)</a:t>
            </a:r>
          </a:p>
          <a:p>
            <a:pPr marL="228600" lvl="0" indent="-228600">
              <a:buClrTx/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rgbClr val="000000"/>
                </a:solidFill>
              </a:rPr>
              <a:t>ESL Collaboration Tool On Line (Summer 2017)</a:t>
            </a:r>
          </a:p>
          <a:p>
            <a:pPr marL="228600" lvl="0" indent="-228600">
              <a:buClrTx/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rgbClr val="000000"/>
                </a:solidFill>
              </a:rPr>
              <a:t>On-Line Tutorials (SY 2018-SY2019)</a:t>
            </a:r>
          </a:p>
          <a:p>
            <a:pPr marL="228600" lvl="0" indent="-228600">
              <a:buClrTx/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rgbClr val="000000"/>
                </a:solidFill>
              </a:rPr>
              <a:t> EL Data/Reports Dashboard (SY 2018)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OELAAA Guidance and Supports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lvl="0" indent="4763">
              <a:buClrTx/>
              <a:buNone/>
              <a:defRPr/>
            </a:pPr>
            <a:r>
              <a:rPr lang="en-US" sz="2900" b="1" u="sng" dirty="0" smtClean="0">
                <a:solidFill>
                  <a:srgbClr val="000000"/>
                </a:solidFill>
              </a:rPr>
              <a:t>WIDA Trainings SY 2017</a:t>
            </a:r>
          </a:p>
          <a:p>
            <a:pPr marL="0" indent="4763">
              <a:buClrTx/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rgbClr val="000000"/>
                </a:solidFill>
              </a:rPr>
              <a:t> Unit Planning</a:t>
            </a:r>
          </a:p>
          <a:p>
            <a:pPr marL="0" indent="4763">
              <a:buClrTx/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rgbClr val="000000"/>
                </a:solidFill>
              </a:rPr>
              <a:t> Formative Language Assessments</a:t>
            </a:r>
          </a:p>
          <a:p>
            <a:pPr marL="0" indent="4763">
              <a:buClrTx/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rgbClr val="000000"/>
                </a:solidFill>
              </a:rPr>
              <a:t> ELs in Science</a:t>
            </a:r>
          </a:p>
          <a:p>
            <a:pPr marL="0" indent="4763">
              <a:buClrTx/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rgbClr val="000000"/>
                </a:solidFill>
              </a:rPr>
              <a:t> Lesson Planning</a:t>
            </a:r>
          </a:p>
          <a:p>
            <a:pPr marL="0" indent="4763">
              <a:buClrTx/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rgbClr val="000000"/>
                </a:solidFill>
              </a:rPr>
              <a:t> Leading Schools for EL Achievement</a:t>
            </a:r>
          </a:p>
          <a:p>
            <a:pPr marL="0" indent="4763">
              <a:buClrTx/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rgbClr val="000000"/>
                </a:solidFill>
              </a:rPr>
              <a:t> Engaging ELs in Math</a:t>
            </a:r>
          </a:p>
          <a:p>
            <a:pPr marL="0" indent="4763">
              <a:buClrTx/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rgbClr val="000000"/>
                </a:solidFill>
              </a:rPr>
              <a:t> Differentiation</a:t>
            </a:r>
          </a:p>
          <a:p>
            <a:pPr marL="0" indent="4763">
              <a:buClrTx/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rgbClr val="000000"/>
                </a:solidFill>
              </a:rPr>
              <a:t> Data for Districts</a:t>
            </a:r>
          </a:p>
          <a:p>
            <a:pPr marL="0" indent="4763">
              <a:buClrTx/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rgbClr val="000000"/>
                </a:solidFill>
              </a:rPr>
              <a:t> Data for Schools</a:t>
            </a:r>
          </a:p>
          <a:p>
            <a:pPr marL="0" indent="4763">
              <a:buClrTx/>
              <a:buFont typeface="Arial" pitchFamily="34" charset="0"/>
              <a:buChar char="•"/>
              <a:defRPr/>
            </a:pPr>
            <a:r>
              <a:rPr lang="en-US" sz="2900" dirty="0" smtClean="0">
                <a:solidFill>
                  <a:srgbClr val="000000"/>
                </a:solidFill>
              </a:rPr>
              <a:t> Facilitator’s Retreat (Summer)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ESL MCU Project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898CE0-318F-4AA8-99D5-BC93B88AE6AC}" type="slidenum">
              <a:rPr lang="en-US" smtClean="0"/>
              <a:pPr/>
              <a:t>32</a:t>
            </a:fld>
            <a:endParaRPr lang="en-US" smtClean="0"/>
          </a:p>
        </p:txBody>
      </p:sp>
      <p:grpSp>
        <p:nvGrpSpPr>
          <p:cNvPr id="3" name="Content Placeholder 12"/>
          <p:cNvGrpSpPr>
            <a:grpSpLocks noGrp="1"/>
          </p:cNvGrpSpPr>
          <p:nvPr/>
        </p:nvGrpSpPr>
        <p:grpSpPr bwMode="auto">
          <a:xfrm>
            <a:off x="457200" y="838200"/>
            <a:ext cx="8266113" cy="4572000"/>
            <a:chOff x="38711" y="298450"/>
            <a:chExt cx="9094048" cy="6019800"/>
          </a:xfrm>
        </p:grpSpPr>
        <p:sp>
          <p:nvSpPr>
            <p:cNvPr id="14" name="Rounded Rectangle 13"/>
            <p:cNvSpPr/>
            <p:nvPr/>
          </p:nvSpPr>
          <p:spPr>
            <a:xfrm>
              <a:off x="2621791" y="3118142"/>
              <a:ext cx="4053636" cy="320010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eaLnBrk="1" hangingPunct="1">
                <a:spcBef>
                  <a:spcPct val="20000"/>
                </a:spcBef>
                <a:defRPr/>
              </a:pPr>
              <a:r>
                <a:rPr lang="en-US" sz="4000" dirty="0" smtClean="0"/>
                <a:t>12 </a:t>
              </a:r>
              <a:r>
                <a:rPr lang="en-US" sz="4000" dirty="0"/>
                <a:t>ESL Model Curriculum Units</a:t>
              </a:r>
            </a:p>
            <a:p>
              <a:pPr algn="ctr" eaLnBrk="1" hangingPunct="1">
                <a:spcBef>
                  <a:spcPct val="20000"/>
                </a:spcBef>
                <a:defRPr/>
              </a:pPr>
              <a:r>
                <a:rPr lang="en-US" sz="1400" dirty="0"/>
                <a:t>K-12, Foundational Levels (ELP 1-3)</a:t>
              </a:r>
            </a:p>
          </p:txBody>
        </p:sp>
        <p:grpSp>
          <p:nvGrpSpPr>
            <p:cNvPr id="4" name="Group 1"/>
            <p:cNvGrpSpPr>
              <a:grpSpLocks/>
            </p:cNvGrpSpPr>
            <p:nvPr/>
          </p:nvGrpSpPr>
          <p:grpSpPr bwMode="auto">
            <a:xfrm>
              <a:off x="38711" y="298450"/>
              <a:ext cx="9094048" cy="5886027"/>
              <a:chOff x="38711" y="298450"/>
              <a:chExt cx="9094048" cy="5886027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3308167" y="1602740"/>
                <a:ext cx="0" cy="197524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547691" y="3208020"/>
                <a:ext cx="1067114" cy="105555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6661455" y="2907030"/>
                <a:ext cx="854041" cy="92805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1883019" y="5214620"/>
                <a:ext cx="70384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6661455" y="4712970"/>
                <a:ext cx="705588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ounded Rectangle 20"/>
              <p:cNvSpPr/>
              <p:nvPr/>
            </p:nvSpPr>
            <p:spPr>
              <a:xfrm>
                <a:off x="38711" y="4813300"/>
                <a:ext cx="2052143" cy="1371177"/>
              </a:xfrm>
              <a:prstGeom prst="roundRect">
                <a:avLst/>
              </a:prstGeom>
              <a:solidFill>
                <a:srgbClr val="35AC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spcBef>
                    <a:spcPct val="20000"/>
                  </a:spcBef>
                  <a:defRPr/>
                </a:pPr>
                <a:r>
                  <a:rPr lang="en-US" sz="1400" dirty="0">
                    <a:solidFill>
                      <a:srgbClr val="FFFFFF"/>
                    </a:solidFill>
                    <a:ea typeface="ＭＳ Ｐゴシック" charset="-128"/>
                  </a:rPr>
                  <a:t>Clear learning goals: </a:t>
                </a:r>
                <a:r>
                  <a:rPr lang="en-US" sz="2000" dirty="0">
                    <a:solidFill>
                      <a:srgbClr val="FFFFFF"/>
                    </a:solidFill>
                    <a:ea typeface="ＭＳ Ｐゴシック" charset="-128"/>
                  </a:rPr>
                  <a:t>Collaboration Tool </a:t>
                </a: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122543" y="2204720"/>
                <a:ext cx="1749997" cy="1371177"/>
              </a:xfrm>
              <a:prstGeom prst="roundRect">
                <a:avLst>
                  <a:gd name="adj" fmla="val 0"/>
                </a:avLst>
              </a:prstGeom>
              <a:solidFill>
                <a:srgbClr val="DD58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spcBef>
                    <a:spcPct val="20000"/>
                  </a:spcBef>
                  <a:defRPr/>
                </a:pPr>
                <a:r>
                  <a:rPr lang="en-US" sz="2500" dirty="0"/>
                  <a:t>ESL Unit &amp; Lesson Template</a:t>
                </a: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2469845" y="298450"/>
                <a:ext cx="1769208" cy="1371177"/>
              </a:xfrm>
              <a:prstGeom prst="roundRect">
                <a:avLst/>
              </a:prstGeom>
              <a:solidFill>
                <a:srgbClr val="F671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spcBef>
                    <a:spcPct val="20000"/>
                  </a:spcBef>
                  <a:defRPr/>
                </a:pPr>
                <a:r>
                  <a:rPr lang="en-US" sz="2700" dirty="0"/>
                  <a:t>Unit Rubric</a:t>
                </a: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7248280" y="1903730"/>
                <a:ext cx="1753490" cy="1371177"/>
              </a:xfrm>
              <a:prstGeom prst="roundRect">
                <a:avLst/>
              </a:prstGeom>
              <a:solidFill>
                <a:srgbClr val="72D1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spcBef>
                    <a:spcPct val="20000"/>
                  </a:spcBef>
                  <a:defRPr/>
                </a:pPr>
                <a:r>
                  <a:rPr lang="en-US" sz="2800" dirty="0" err="1"/>
                  <a:t>ToT</a:t>
                </a:r>
                <a:r>
                  <a:rPr lang="en-US" sz="2800" dirty="0"/>
                  <a:t> &amp; Support</a:t>
                </a: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7248281" y="4010660"/>
                <a:ext cx="1884478" cy="1764136"/>
              </a:xfrm>
              <a:prstGeom prst="roundRect">
                <a:avLst/>
              </a:prstGeom>
              <a:solidFill>
                <a:srgbClr val="A46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spcBef>
                    <a:spcPct val="20000"/>
                  </a:spcBef>
                  <a:defRPr/>
                </a:pPr>
                <a:r>
                  <a:rPr lang="en-US" sz="2200" dirty="0"/>
                  <a:t>Curriculum Resource Guide</a:t>
                </a:r>
              </a:p>
              <a:p>
                <a:pPr algn="ctr">
                  <a:spcBef>
                    <a:spcPct val="20000"/>
                  </a:spcBef>
                  <a:defRPr/>
                </a:pPr>
                <a:r>
                  <a:rPr lang="en-US" sz="1200" dirty="0"/>
                  <a:t>How-to, scenarios,  PLC, protocols formative, SWD</a:t>
                </a:r>
              </a:p>
              <a:p>
                <a:pPr algn="ctr" eaLnBrk="1" hangingPunct="1">
                  <a:spcBef>
                    <a:spcPct val="20000"/>
                  </a:spcBef>
                  <a:defRPr/>
                </a:pPr>
                <a:endParaRPr lang="en-US" sz="2200" dirty="0"/>
              </a:p>
            </p:txBody>
          </p:sp>
        </p:grpSp>
      </p:grpSp>
      <p:sp>
        <p:nvSpPr>
          <p:cNvPr id="27" name="Rounded Rectangle 26"/>
          <p:cNvSpPr/>
          <p:nvPr/>
        </p:nvSpPr>
        <p:spPr>
          <a:xfrm>
            <a:off x="0" y="6477000"/>
            <a:ext cx="9144000" cy="304800"/>
          </a:xfrm>
          <a:prstGeom prst="roundRect">
            <a:avLst/>
          </a:prstGeom>
          <a:solidFill>
            <a:srgbClr val="0EA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2100" dirty="0"/>
              <a:t>Clarify roles in a coherent, comprehensive program (ESL </a:t>
            </a:r>
            <a:r>
              <a:rPr lang="en-US" sz="2100"/>
              <a:t>&amp; SCI = SEI)</a:t>
            </a:r>
            <a:endParaRPr lang="en-US" sz="2100" dirty="0"/>
          </a:p>
        </p:txBody>
      </p:sp>
      <p:sp>
        <p:nvSpPr>
          <p:cNvPr id="28" name="Rounded Rectangle 27"/>
          <p:cNvSpPr/>
          <p:nvPr/>
        </p:nvSpPr>
        <p:spPr>
          <a:xfrm>
            <a:off x="1524000" y="6096000"/>
            <a:ext cx="6248400" cy="304800"/>
          </a:xfrm>
          <a:prstGeom prst="roundRect">
            <a:avLst/>
          </a:prstGeom>
          <a:solidFill>
            <a:srgbClr val="5BA5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2000" dirty="0"/>
              <a:t>Define focus of ESL instruction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209800" y="5638800"/>
            <a:ext cx="4724400" cy="381000"/>
          </a:xfrm>
          <a:prstGeom prst="roundRect">
            <a:avLst/>
          </a:prstGeom>
          <a:solidFill>
            <a:srgbClr val="F16B6B"/>
          </a:solidFill>
          <a:ln>
            <a:solidFill>
              <a:srgbClr val="F16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bg1"/>
                </a:solidFill>
              </a:rPr>
              <a:t>Operationalize</a:t>
            </a:r>
            <a:r>
              <a:rPr lang="en-US" dirty="0">
                <a:solidFill>
                  <a:schemeClr val="bg1"/>
                </a:solidFill>
              </a:rPr>
              <a:t> broad WIDA standards in ESL  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5638800" y="1752600"/>
            <a:ext cx="0" cy="15001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 bwMode="auto">
          <a:xfrm>
            <a:off x="4876800" y="838200"/>
            <a:ext cx="1593850" cy="10414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2800" dirty="0" smtClean="0"/>
              <a:t>8 ESL Videos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55448"/>
            <a:ext cx="85953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Under Development:</a:t>
            </a:r>
            <a:br>
              <a:rPr lang="en-US" b="1" dirty="0"/>
            </a:br>
            <a:r>
              <a:rPr lang="en-US" b="1" dirty="0"/>
              <a:t>SEI Programmatic Guidance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96885"/>
            <a:ext cx="8765406" cy="4827715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Developing, structuring, optimizing SEI Programs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Field-based: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Needs assessment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Field interviews / focus groups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Working group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Evidence-based: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Theory &amp; Research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Data analysis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Local, state, and national pk-12 expertise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Focus on </a:t>
            </a:r>
            <a:r>
              <a:rPr lang="en-US" dirty="0" smtClean="0"/>
              <a:t>collaboration between ESL and SCI teachers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Deliverables: static &amp; interactive </a:t>
            </a:r>
            <a:r>
              <a:rPr lang="en-US" dirty="0" smtClean="0"/>
              <a:t>documents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Future SEI MCU project on hold due to potential changes in WIDA Standards</a:t>
            </a: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>
                <a:solidFill>
                  <a:srgbClr val="0D1969">
                    <a:tint val="75000"/>
                  </a:srgbClr>
                </a:solidFill>
              </a:rPr>
              <a:pPr/>
              <a:t>33</a:t>
            </a:fld>
            <a:endParaRPr lang="en-US" dirty="0">
              <a:solidFill>
                <a:srgbClr val="0D1969">
                  <a:tint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6553200" cy="5181600"/>
          </a:xfrm>
        </p:spPr>
        <p:txBody>
          <a:bodyPr anchor="t"/>
          <a:lstStyle/>
          <a:p>
            <a:pPr algn="ctr"/>
            <a:r>
              <a:rPr lang="en-US" sz="5400" b="1" dirty="0" smtClean="0">
                <a:latin typeface="Arial" pitchFamily="34" charset="0"/>
                <a:cs typeface="Arial" pitchFamily="34" charset="0"/>
              </a:rPr>
              <a:t>District </a:t>
            </a:r>
            <a:br>
              <a:rPr lang="en-US" sz="5400" b="1" dirty="0" smtClean="0">
                <a:latin typeface="Arial" pitchFamily="34" charset="0"/>
                <a:cs typeface="Arial" pitchFamily="34" charset="0"/>
              </a:rPr>
            </a:b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Support 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5400" dirty="0" smtClean="0">
                <a:latin typeface="Arial" pitchFamily="34" charset="0"/>
                <a:cs typeface="Arial" pitchFamily="34" charset="0"/>
              </a:rPr>
            </a:b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078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Urban EL Coordinator Services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Massachusetts Department of Elementary and Secondary Education</a:t>
            </a:r>
            <a:endParaRPr lang="en-US"/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2404DF-5602-46B4-9973-8793938A41DF}" type="slidenum">
              <a:rPr lang="en-US" smtClean="0"/>
              <a:pPr/>
              <a:t>35</a:t>
            </a:fld>
            <a:endParaRPr lang="en-US" smtClean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524000"/>
          <a:ext cx="7924800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Other Support to Districts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SzPct val="132000"/>
              <a:buFont typeface="Arial" pitchFamily="34" charset="0"/>
              <a:buChar char="•"/>
            </a:pPr>
            <a:r>
              <a:rPr lang="en-US" sz="2400" dirty="0" smtClean="0"/>
              <a:t>Phone calls, e-mail correspondence, and technical assistance on-site visits</a:t>
            </a:r>
          </a:p>
          <a:p>
            <a:pPr>
              <a:lnSpc>
                <a:spcPct val="120000"/>
              </a:lnSpc>
              <a:spcBef>
                <a:spcPts val="0"/>
              </a:spcBef>
              <a:buSzPct val="132000"/>
              <a:buFont typeface="Arial" pitchFamily="34" charset="0"/>
              <a:buChar char="•"/>
            </a:pPr>
            <a:r>
              <a:rPr lang="en-US" sz="2400" dirty="0" smtClean="0"/>
              <a:t>Title III conference calls, webinars, technical assistance sessions/training and meetings</a:t>
            </a:r>
          </a:p>
          <a:p>
            <a:pPr>
              <a:lnSpc>
                <a:spcPct val="120000"/>
              </a:lnSpc>
              <a:spcBef>
                <a:spcPts val="0"/>
              </a:spcBef>
              <a:buSzPct val="132000"/>
              <a:buFont typeface="Arial" pitchFamily="34" charset="0"/>
              <a:buChar char="•"/>
            </a:pPr>
            <a:r>
              <a:rPr lang="en-US" sz="2400" dirty="0" smtClean="0"/>
              <a:t>Low-incidence and (New) Medium Incidence EL Director network meetings 2x a year</a:t>
            </a:r>
          </a:p>
          <a:p>
            <a:pPr marL="342900" lvl="1" indent="-342900">
              <a:lnSpc>
                <a:spcPct val="120000"/>
              </a:lnSpc>
              <a:spcBef>
                <a:spcPts val="0"/>
              </a:spcBef>
              <a:buSzPct val="132000"/>
              <a:buFont typeface="Arial" pitchFamily="34" charset="0"/>
              <a:buChar char="•"/>
            </a:pPr>
            <a:r>
              <a:rPr lang="en-US" dirty="0" smtClean="0"/>
              <a:t>The Western MA ELL Leadership Network professional learning community </a:t>
            </a:r>
          </a:p>
          <a:p>
            <a:pPr marL="342900" lvl="1" indent="-342900">
              <a:lnSpc>
                <a:spcPct val="120000"/>
              </a:lnSpc>
              <a:spcBef>
                <a:spcPts val="0"/>
              </a:spcBef>
              <a:buSzPct val="132000"/>
              <a:buFont typeface="Arial" pitchFamily="34" charset="0"/>
              <a:buChar char="•"/>
            </a:pPr>
            <a:r>
              <a:rPr lang="en-US" dirty="0" smtClean="0"/>
              <a:t>(New) Combined Title Conferences (Title I, IIA, III, IV) 2x a year</a:t>
            </a:r>
          </a:p>
          <a:p>
            <a:pPr marL="342900" lvl="1" indent="-342900">
              <a:lnSpc>
                <a:spcPct val="120000"/>
              </a:lnSpc>
              <a:spcBef>
                <a:spcPts val="0"/>
              </a:spcBef>
              <a:buSzPct val="132000"/>
              <a:buFont typeface="Arial" pitchFamily="34" charset="0"/>
              <a:buChar char="•"/>
            </a:pPr>
            <a:r>
              <a:rPr lang="en-US" dirty="0" smtClean="0"/>
              <a:t>(New) EL and Special Education Directors meetings in SY 2017</a:t>
            </a:r>
          </a:p>
          <a:p>
            <a:pPr marL="342900" lvl="1" indent="-342900">
              <a:lnSpc>
                <a:spcPct val="120000"/>
              </a:lnSpc>
              <a:spcBef>
                <a:spcPts val="0"/>
              </a:spcBef>
              <a:buSzPct val="132000"/>
              <a:buFont typeface="Arial" pitchFamily="34" charset="0"/>
              <a:buChar char="•"/>
            </a:pPr>
            <a:r>
              <a:rPr lang="en-US" dirty="0" smtClean="0"/>
              <a:t>(New) SLIFE Network of Practitioners meetings SY 2017</a:t>
            </a:r>
          </a:p>
          <a:p>
            <a:pPr>
              <a:spcAft>
                <a:spcPts val="1200"/>
              </a:spcAft>
              <a:buSzPct val="132000"/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Massachusetts Department of Elementary and Secondary Education</a:t>
            </a:r>
            <a:endParaRPr lang="en-US"/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05919F-1728-4E84-9365-1A6CBDFC53F2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6934200" cy="4114800"/>
          </a:xfrm>
        </p:spPr>
        <p:txBody>
          <a:bodyPr anchor="t"/>
          <a:lstStyle/>
          <a:p>
            <a:pPr algn="ctr" eaLnBrk="1" hangingPunct="1"/>
            <a:r>
              <a:rPr altLang="en-US" b="1" dirty="0" smtClean="0">
                <a:latin typeface="Arial" charset="0"/>
                <a:cs typeface="Arial" charset="0"/>
              </a:rPr>
              <a:t>Title III &amp; ELE Compliance</a:t>
            </a:r>
            <a:r>
              <a:rPr altLang="en-US" dirty="0" smtClean="0">
                <a:latin typeface="Arial" charset="0"/>
                <a:cs typeface="Arial" charset="0"/>
              </a:rPr>
              <a:t/>
            </a:r>
            <a:br>
              <a:rPr altLang="en-US" dirty="0" smtClean="0">
                <a:latin typeface="Arial" charset="0"/>
                <a:cs typeface="Arial" charset="0"/>
              </a:rPr>
            </a:br>
            <a:r>
              <a:rPr altLang="en-US" sz="2800" dirty="0" smtClean="0">
                <a:latin typeface="Arial" charset="0"/>
                <a:cs typeface="Arial" charset="0"/>
              </a:rPr>
              <a:t/>
            </a:r>
            <a:br>
              <a:rPr altLang="en-US" sz="2800" dirty="0" smtClean="0">
                <a:latin typeface="Arial" charset="0"/>
                <a:cs typeface="Arial" charset="0"/>
              </a:rPr>
            </a:br>
            <a:endParaRPr altLang="en-US" sz="2400" b="1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" charset="0"/>
                <a:cs typeface="Arial" charset="0"/>
              </a:rPr>
              <a:t>Title III in FY17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8448"/>
            <a:ext cx="7924800" cy="5178552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SzPct val="124000"/>
              <a:buFont typeface="Arial" pitchFamily="34" charset="0"/>
              <a:buChar char="•"/>
              <a:defRPr/>
            </a:pPr>
            <a:r>
              <a:rPr lang="en-US" dirty="0" smtClean="0"/>
              <a:t>Title III award available to Districts </a:t>
            </a:r>
            <a:r>
              <a:rPr lang="en-US" b="1" dirty="0" smtClean="0"/>
              <a:t>$13,796,776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Included formula and immigrant grants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84 individual districts and 10 consortia received grants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147 districts served by Title III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80,763 ELLs and 11,899 immigrants served through Title III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14 immigrant grants worth </a:t>
            </a:r>
            <a:r>
              <a:rPr lang="en-US" b="1" dirty="0" smtClean="0"/>
              <a:t>$892,425</a:t>
            </a:r>
          </a:p>
          <a:p>
            <a:pPr fontAlgn="auto">
              <a:spcAft>
                <a:spcPts val="0"/>
              </a:spcAft>
              <a:buSzPct val="124000"/>
              <a:buFont typeface="Arial" pitchFamily="34" charset="0"/>
              <a:buChar char="•"/>
              <a:defRPr/>
            </a:pPr>
            <a:r>
              <a:rPr lang="en-US" dirty="0" smtClean="0"/>
              <a:t>Required activities are professional development, instruction, parent engagement</a:t>
            </a:r>
          </a:p>
          <a:p>
            <a:pPr fontAlgn="auto">
              <a:spcAft>
                <a:spcPts val="0"/>
              </a:spcAft>
              <a:buSzPct val="124000"/>
              <a:buFont typeface="Arial" pitchFamily="34" charset="0"/>
              <a:buChar char="•"/>
              <a:defRPr/>
            </a:pPr>
            <a:r>
              <a:rPr lang="en-US" dirty="0" smtClean="0"/>
              <a:t>Services and professional development for private schools in the district, if private schools choose to participate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Massachusetts Department of Elementary and Secondary Education</a:t>
            </a:r>
            <a:endParaRPr lang="en-US"/>
          </a:p>
        </p:txBody>
      </p:sp>
      <p:sp>
        <p:nvSpPr>
          <p:cNvPr id="46085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72FF328-C61F-4258-ACB5-ADF4DB5AEF38}" type="slidenum">
              <a:rPr lang="en-US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 smtClean="0">
                <a:latin typeface="Arial" charset="0"/>
                <a:cs typeface="Arial" charset="0"/>
              </a:rPr>
              <a:t>New to Title III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609600" y="1143001"/>
            <a:ext cx="7924800" cy="5715000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600"/>
              </a:spcAft>
              <a:buSzPct val="127000"/>
              <a:buFont typeface="Arial" panose="020B0604020202020204" pitchFamily="34" charset="0"/>
              <a:buChar char="•"/>
              <a:defRPr/>
            </a:pPr>
            <a:r>
              <a:rPr lang="en-US" altLang="en-US" sz="4200" dirty="0" smtClean="0"/>
              <a:t>We will continue to use AMAOs in FY18 – 2016 AMAOs will be submitted with grant.</a:t>
            </a:r>
          </a:p>
          <a:p>
            <a:pPr fontAlgn="auto">
              <a:spcAft>
                <a:spcPts val="600"/>
              </a:spcAft>
              <a:buSzPct val="127000"/>
              <a:buFont typeface="Arial" panose="020B0604020202020204" pitchFamily="34" charset="0"/>
              <a:buChar char="•"/>
              <a:defRPr/>
            </a:pPr>
            <a:r>
              <a:rPr lang="en-US" altLang="en-US" sz="4200" dirty="0" smtClean="0"/>
              <a:t>Consolidated grants process and will be due earlier; Title I, II, III, IV)</a:t>
            </a:r>
          </a:p>
          <a:p>
            <a:pPr fontAlgn="auto">
              <a:spcAft>
                <a:spcPts val="600"/>
              </a:spcAft>
              <a:buSzPct val="127000"/>
              <a:buFont typeface="Arial" panose="020B0604020202020204" pitchFamily="34" charset="0"/>
              <a:buChar char="•"/>
              <a:defRPr/>
            </a:pPr>
            <a:r>
              <a:rPr lang="en-US" altLang="en-US" sz="4200" dirty="0" smtClean="0"/>
              <a:t>Reporting Elements will eventually replace AMAOs –  planned for FY19 grant submission</a:t>
            </a:r>
          </a:p>
          <a:p>
            <a:pPr fontAlgn="auto">
              <a:spcAft>
                <a:spcPts val="600"/>
              </a:spcAft>
              <a:buSzPct val="127000"/>
              <a:buFont typeface="Arial" panose="020B0604020202020204" pitchFamily="34" charset="0"/>
              <a:buChar char="•"/>
              <a:defRPr/>
            </a:pPr>
            <a:r>
              <a:rPr lang="en-US" altLang="en-US" sz="4200" dirty="0" smtClean="0"/>
              <a:t>Title III will continue to support the improvement of ELE programs, and to bolster support for ELs as districts meet accountability for the EL subgroup under Title I</a:t>
            </a:r>
          </a:p>
          <a:p>
            <a:pPr fontAlgn="auto">
              <a:spcAft>
                <a:spcPts val="600"/>
              </a:spcAft>
              <a:buSzPct val="127000"/>
              <a:buFont typeface="Arial" panose="020B0604020202020204" pitchFamily="34" charset="0"/>
              <a:buChar char="•"/>
              <a:defRPr/>
            </a:pPr>
            <a:r>
              <a:rPr lang="en-US" altLang="en-US" sz="4200" b="1" dirty="0" smtClean="0"/>
              <a:t>Grants will be approved on Ed Grants only</a:t>
            </a:r>
            <a:r>
              <a:rPr lang="en-US" altLang="en-US" sz="4200" dirty="0" smtClean="0"/>
              <a:t>  (no WBMS)</a:t>
            </a:r>
          </a:p>
          <a:p>
            <a:pPr fontAlgn="auto">
              <a:spcAft>
                <a:spcPts val="600"/>
              </a:spcAft>
              <a:buSzPct val="127000"/>
              <a:buFont typeface="Arial" panose="020B0604020202020204" pitchFamily="34" charset="0"/>
              <a:buChar char="•"/>
              <a:defRPr/>
            </a:pPr>
            <a:r>
              <a:rPr lang="en-US" altLang="en-US" sz="4200" b="1" dirty="0" smtClean="0"/>
              <a:t>Application </a:t>
            </a:r>
            <a:r>
              <a:rPr lang="en-US" altLang="en-US" sz="4200" dirty="0" smtClean="0"/>
              <a:t>form will still be required (Local Plan, Private School information, etc), but much </a:t>
            </a:r>
            <a:r>
              <a:rPr lang="en-US" altLang="en-US" sz="4200" b="1" dirty="0" smtClean="0"/>
              <a:t>shorter.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2683269-E2E5-43FB-9BFC-484F84EF37EA}" type="slidenum">
              <a:rPr lang="en-US" altLang="en-US"/>
              <a:pPr>
                <a:defRPr/>
              </a:pPr>
              <a:t>39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Data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5257800"/>
            <a:ext cx="533400" cy="457200"/>
          </a:xfrm>
        </p:spPr>
        <p:txBody>
          <a:bodyPr/>
          <a:lstStyle/>
          <a:p>
            <a:fld id="{BD26C40E-487C-40A4-A841-8174FD7B714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New to ELE Compliance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924800" cy="5334000"/>
          </a:xfrm>
        </p:spPr>
        <p:txBody>
          <a:bodyPr>
            <a:normAutofit fontScale="92500"/>
          </a:bodyPr>
          <a:lstStyle/>
          <a:p>
            <a:pPr>
              <a:buSzPct val="128000"/>
              <a:buFont typeface="Arial" pitchFamily="34" charset="0"/>
              <a:buChar char="•"/>
            </a:pPr>
            <a:r>
              <a:rPr lang="en-US" dirty="0" smtClean="0"/>
              <a:t>Possible transition to </a:t>
            </a:r>
            <a:r>
              <a:rPr lang="en-US" b="1" dirty="0" smtClean="0"/>
              <a:t>tiered-focused monitoring system beginning 2018-19 for all compliance DESE wide.</a:t>
            </a:r>
          </a:p>
          <a:p>
            <a:pPr>
              <a:buSzPct val="128000"/>
              <a:buFont typeface="Arial" pitchFamily="34" charset="0"/>
              <a:buChar char="•"/>
            </a:pPr>
            <a:r>
              <a:rPr lang="en-US" dirty="0" smtClean="0"/>
              <a:t>OELAAA is working on </a:t>
            </a:r>
            <a:r>
              <a:rPr lang="en-US" b="1" dirty="0" smtClean="0"/>
              <a:t>Key Performance Indicators (KPI)</a:t>
            </a:r>
            <a:r>
              <a:rPr lang="en-US" dirty="0" smtClean="0"/>
              <a:t> that could be used to place districts into tiers as part of the tiered-focused monitoring system. </a:t>
            </a:r>
          </a:p>
          <a:p>
            <a:pPr lvl="1">
              <a:buSzPct val="128000"/>
              <a:buFont typeface="Arial" pitchFamily="34" charset="0"/>
              <a:buChar char="•"/>
            </a:pPr>
            <a:r>
              <a:rPr lang="en-US" sz="2800" dirty="0" smtClean="0"/>
              <a:t>Possible Core Indicators (Growth, Attainment, FEL performance on MCAS)</a:t>
            </a:r>
          </a:p>
          <a:p>
            <a:pPr lvl="1">
              <a:buSzPct val="128000"/>
              <a:buFont typeface="Arial" pitchFamily="34" charset="0"/>
              <a:buChar char="•"/>
            </a:pPr>
            <a:r>
              <a:rPr lang="en-US" sz="2800" dirty="0" smtClean="0"/>
              <a:t>Possible Additional Indicators ( Graduation rate, long term EL data, drop-out rate, etc.)</a:t>
            </a:r>
          </a:p>
          <a:p>
            <a:pPr>
              <a:buSzPct val="128000"/>
              <a:buFont typeface="Arial" pitchFamily="34" charset="0"/>
              <a:buChar char="•"/>
            </a:pPr>
            <a:r>
              <a:rPr lang="en-US" altLang="en-US" dirty="0" smtClean="0"/>
              <a:t>2019-20: ELE program review for collaboratives </a:t>
            </a:r>
            <a:r>
              <a:rPr lang="en-US" sz="2400" dirty="0" smtClean="0"/>
              <a:t> 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Massachusetts Department of Elementary and Secondary Education</a:t>
            </a:r>
            <a:endParaRPr lang="en-US"/>
          </a:p>
        </p:txBody>
      </p:sp>
      <p:sp>
        <p:nvSpPr>
          <p:cNvPr id="4813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D8AE11-FE58-4BD2-B9A7-B3F6B6C0BA7A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33400" y="1752599"/>
            <a:ext cx="7772400" cy="2286001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Q &amp; A</a:t>
            </a:r>
            <a:b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lang="en-US" b="1" dirty="0">
                <a:latin typeface="Arial" pitchFamily="34" charset="0"/>
                <a:ea typeface="Tahoma" pitchFamily="34" charset="0"/>
                <a:cs typeface="Arial" pitchFamily="34" charset="0"/>
              </a:rPr>
              <a:t>        Comments</a:t>
            </a:r>
          </a:p>
        </p:txBody>
      </p:sp>
    </p:spTree>
    <p:extLst>
      <p:ext uri="{BB962C8B-B14F-4D97-AF65-F5344CB8AC3E}">
        <p14:creationId xmlns="" xmlns:p14="http://schemas.microsoft.com/office/powerpoint/2010/main" val="38329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EL Enrollment Statewide is at 90,204 and has more than doubled since 2000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6488668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SIMS</a:t>
            </a:r>
            <a:endParaRPr lang="en-US" sz="1200" dirty="0">
              <a:latin typeface="+mj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8" name="Chart 7"/>
          <p:cNvGraphicFramePr/>
          <p:nvPr/>
        </p:nvGraphicFramePr>
        <p:xfrm>
          <a:off x="228600" y="1600200"/>
          <a:ext cx="8534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5A6E4-5645-4976-86AA-03AB77AE994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First Language Not English</a:t>
            </a:r>
          </a:p>
        </p:txBody>
      </p:sp>
      <p:graphicFrame>
        <p:nvGraphicFramePr>
          <p:cNvPr id="8" name="Chart 7"/>
          <p:cNvGraphicFramePr/>
          <p:nvPr/>
        </p:nvGraphicFramePr>
        <p:xfrm>
          <a:off x="685800" y="1397000"/>
          <a:ext cx="77724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67000" y="40386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18.5%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6488668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SIMS</a:t>
            </a:r>
            <a:endParaRPr lang="en-US" sz="12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5A6E4-5645-4976-86AA-03AB77AE994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IEP rates for ELs</a:t>
            </a:r>
          </a:p>
        </p:txBody>
      </p:sp>
      <p:graphicFrame>
        <p:nvGraphicFramePr>
          <p:cNvPr id="8" name="Chart 7"/>
          <p:cNvGraphicFramePr/>
          <p:nvPr/>
        </p:nvGraphicFramePr>
        <p:xfrm>
          <a:off x="685800" y="1397000"/>
          <a:ext cx="77724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6488668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SIMS</a:t>
            </a:r>
            <a:endParaRPr lang="en-US" sz="12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" y="152400"/>
            <a:ext cx="883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u="sng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u="sng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u="sng" dirty="0" smtClean="0">
                <a:latin typeface="Arial" pitchFamily="34" charset="0"/>
                <a:ea typeface="+mj-ea"/>
                <a:cs typeface="Arial" pitchFamily="34" charset="0"/>
              </a:rPr>
              <a:t>SY2017 - 63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% of MA ELLs Are Enrolled in 15 Districts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Boston enrolls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  <a:sym typeface="Symbol"/>
              </a:rPr>
              <a:t>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18% of all ELLs statewide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304800" y="1219200"/>
          <a:ext cx="8458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64008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SIMS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5A6E4-5645-4976-86AA-03AB77AE994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228600" y="1397000"/>
          <a:ext cx="8686800" cy="492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28600" y="152400"/>
            <a:ext cx="8686800" cy="8683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Numbers of ELs Reported by Districts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2015-2017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6488668"/>
            <a:ext cx="449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SIMS</a:t>
            </a:r>
            <a:endParaRPr lang="en-US" sz="1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7_ESE_Template">
  <a:themeElements>
    <a:clrScheme name="ESE">
      <a:dk1>
        <a:srgbClr val="0D1969"/>
      </a:dk1>
      <a:lt1>
        <a:sysClr val="window" lastClr="FFFFFF"/>
      </a:lt1>
      <a:dk2>
        <a:srgbClr val="0D1969"/>
      </a:dk2>
      <a:lt2>
        <a:srgbClr val="EEECE1"/>
      </a:lt2>
      <a:accent1>
        <a:srgbClr val="E86B01"/>
      </a:accent1>
      <a:accent2>
        <a:srgbClr val="0D1969"/>
      </a:accent2>
      <a:accent3>
        <a:srgbClr val="FBC40E"/>
      </a:accent3>
      <a:accent4>
        <a:srgbClr val="006600"/>
      </a:accent4>
      <a:accent5>
        <a:srgbClr val="C00000"/>
      </a:accent5>
      <a:accent6>
        <a:srgbClr val="800080"/>
      </a:accent6>
      <a:hlink>
        <a:srgbClr val="0000FF"/>
      </a:hlink>
      <a:folHlink>
        <a:srgbClr val="7F7F7F"/>
      </a:folHlink>
    </a:clrScheme>
    <a:fontScheme name="ESE">
      <a:majorFont>
        <a:latin typeface="Georgi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2007_ESE_Template</Template>
  <TotalTime>182035</TotalTime>
  <Words>2328</Words>
  <Application>Microsoft Office PowerPoint</Application>
  <PresentationFormat>On-screen Show (4:3)</PresentationFormat>
  <Paragraphs>433</Paragraphs>
  <Slides>41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2007_ESE_Template</vt:lpstr>
      <vt:lpstr>The State of the State: Updates on OELAAA and ELs in MA</vt:lpstr>
      <vt:lpstr> Agenda </vt:lpstr>
      <vt:lpstr>OELAAA Staff</vt:lpstr>
      <vt:lpstr>  Data   </vt:lpstr>
      <vt:lpstr>EL Enrollment Statewide is at 90,204 and has more than doubled since 2000</vt:lpstr>
      <vt:lpstr>First Language Not English</vt:lpstr>
      <vt:lpstr>IEP rates for ELs</vt:lpstr>
      <vt:lpstr>Slide 8</vt:lpstr>
      <vt:lpstr>Slide 9</vt:lpstr>
      <vt:lpstr>Slide 10</vt:lpstr>
      <vt:lpstr>Over 120 Languages are Spoken by ELs in MA; the Majority of ELs Speak Spanish </vt:lpstr>
      <vt:lpstr>ELLs by Program Enrollment</vt:lpstr>
      <vt:lpstr>Statewide ELD Progress Results</vt:lpstr>
      <vt:lpstr>Statewide ELD Attainment Results</vt:lpstr>
      <vt:lpstr> 4 Year Graduation rates for ELs</vt:lpstr>
      <vt:lpstr> Dropout rates for ELs</vt:lpstr>
      <vt:lpstr>RETELL  SEI Endorsement Courses    </vt:lpstr>
      <vt:lpstr>Options to Earn the SEI Endorsement SY 2013 to SY 2016</vt:lpstr>
      <vt:lpstr>RETELL SY2013-SY2016</vt:lpstr>
      <vt:lpstr>Slide 20</vt:lpstr>
      <vt:lpstr>Slide 21</vt:lpstr>
      <vt:lpstr>Options to Earn the SEI Endorsement SY 2017 Onward</vt:lpstr>
      <vt:lpstr>RETELL Post SY2017</vt:lpstr>
      <vt:lpstr>“All Reasonable Steps”  (from DESE May 26, 2016 Memorandum)</vt:lpstr>
      <vt:lpstr>Current Vendors  (Collaboratives and other organizations)</vt:lpstr>
      <vt:lpstr>Current Vendors (Districts)</vt:lpstr>
      <vt:lpstr>Current Vendors (Stand Alone)</vt:lpstr>
      <vt:lpstr>Extending RETELL  Beyond endorsement courses</vt:lpstr>
      <vt:lpstr>OELAAA Guidance and Supports</vt:lpstr>
      <vt:lpstr>OELAAA Guidance and Supports</vt:lpstr>
      <vt:lpstr>OELAAA Guidance and Supports</vt:lpstr>
      <vt:lpstr>ESL MCU Project </vt:lpstr>
      <vt:lpstr>Under Development: SEI Programmatic Guidance</vt:lpstr>
      <vt:lpstr>District  Support  </vt:lpstr>
      <vt:lpstr>Urban EL Coordinator Services </vt:lpstr>
      <vt:lpstr>Other Support to Districts</vt:lpstr>
      <vt:lpstr>Title III &amp; ELE Compliance  </vt:lpstr>
      <vt:lpstr>Title III in FY17</vt:lpstr>
      <vt:lpstr>New to Title III</vt:lpstr>
      <vt:lpstr>New to ELE Compliance</vt:lpstr>
      <vt:lpstr>Q &amp; A          Comments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fkx</dc:creator>
  <cp:lastModifiedBy>dgx</cp:lastModifiedBy>
  <cp:revision>3090</cp:revision>
  <dcterms:created xsi:type="dcterms:W3CDTF">2014-12-17T00:23:56Z</dcterms:created>
  <dcterms:modified xsi:type="dcterms:W3CDTF">2017-06-09T19:28:39Z</dcterms:modified>
</cp:coreProperties>
</file>