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68807" autoAdjust="0"/>
  </p:normalViewPr>
  <p:slideViewPr>
    <p:cSldViewPr>
      <p:cViewPr>
        <p:scale>
          <a:sx n="100" d="100"/>
          <a:sy n="100" d="100"/>
        </p:scale>
        <p:origin x="-282" y="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102"/>
      </p:cViewPr>
      <p:guideLst>
        <p:guide orient="horz" pos="2911"/>
        <p:guide pos="219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Happiness Level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cat>
            <c:strRef>
              <c:f>Sheet1!$A$2:$A$4</c:f>
              <c:strCache>
                <c:ptCount val="3"/>
                <c:pt idx="0">
                  <c:v>Non-SHREC Members</c:v>
                </c:pt>
                <c:pt idx="1">
                  <c:v>SHREC Members</c:v>
                </c:pt>
                <c:pt idx="2">
                  <c:v>SHREC Experts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</c:ser>
        <c:axId val="137040256"/>
        <c:axId val="137041792"/>
      </c:barChart>
      <c:catAx>
        <c:axId val="137040256"/>
        <c:scaling>
          <c:orientation val="minMax"/>
        </c:scaling>
        <c:axPos val="b"/>
        <c:tickLblPos val="nextTo"/>
        <c:crossAx val="137041792"/>
        <c:crosses val="autoZero"/>
        <c:auto val="1"/>
        <c:lblAlgn val="ctr"/>
        <c:lblOffset val="100"/>
      </c:catAx>
      <c:valAx>
        <c:axId val="137041792"/>
        <c:scaling>
          <c:orientation val="minMax"/>
        </c:scaling>
        <c:axPos val="l"/>
        <c:majorGridlines/>
        <c:numFmt formatCode="General" sourceLinked="1"/>
        <c:tickLblPos val="nextTo"/>
        <c:crossAx val="137040256"/>
        <c:crosses val="autoZero"/>
        <c:crossBetween val="between"/>
      </c:valAx>
    </c:plotArea>
    <c:legend>
      <c:legendPos val="r"/>
      <c:layout/>
      <c:spPr>
        <a:noFill/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r>
              <a:rPr lang="en-US" dirty="0" smtClean="0"/>
              <a:t>Reading, ‘Riting, Robotics and Respect:</a:t>
            </a:r>
          </a:p>
          <a:p>
            <a:r>
              <a:rPr lang="en-US" dirty="0" smtClean="0"/>
              <a:t>WIDA Key Uses and Technology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r>
              <a:rPr lang="en-US" dirty="0" smtClean="0"/>
              <a:t>Jennifer L. Otto 06/02/2017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3A4810BB-1880-4E8E-A037-2F55BDBEB43B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3F9FE0A-B6C6-452F-8C39-6FB0117931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9FE0A-B6C6-452F-8C39-6FB0117931B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9FE0A-B6C6-452F-8C39-6FB0117931B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9FE0A-B6C6-452F-8C39-6FB0117931B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81DBC-CAF5-428F-BC6F-9B028B3EF911}" type="datetimeFigureOut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E4637-7054-488D-A68D-41D52AEE9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otto@sevenhillscharter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14617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Reading, ‘Riting, </a:t>
            </a:r>
            <a:r>
              <a:rPr lang="en-US" sz="4000" dirty="0" smtClean="0"/>
              <a:t>Robotics and </a:t>
            </a:r>
            <a:r>
              <a:rPr lang="en-US" sz="4000" dirty="0"/>
              <a:t>Respect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1"/>
                </a:solidFill>
              </a:rPr>
              <a:t>WIDA Key Uses and Technology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/>
              <a:t>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Jennifer L. Otto, MSA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Teacher 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Seven Hills Charter Public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School</a:t>
            </a:r>
          </a:p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2, 2017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REAL</a:t>
            </a:r>
            <a:r>
              <a:rPr lang="en-US" dirty="0" smtClean="0"/>
              <a:t>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RESPECT (in Social Emotional Learning terminology):  </a:t>
            </a:r>
          </a:p>
          <a:p>
            <a:pPr lvl="1"/>
            <a:r>
              <a:rPr lang="en-US" dirty="0" smtClean="0"/>
              <a:t>Connect </a:t>
            </a:r>
          </a:p>
          <a:p>
            <a:pPr lvl="1"/>
            <a:r>
              <a:rPr lang="en-US" dirty="0" smtClean="0"/>
              <a:t>Capable </a:t>
            </a:r>
          </a:p>
          <a:p>
            <a:pPr lvl="1"/>
            <a:r>
              <a:rPr lang="en-US" dirty="0" smtClean="0"/>
              <a:t>Count </a:t>
            </a:r>
          </a:p>
          <a:p>
            <a:pPr lvl="1"/>
            <a:r>
              <a:rPr lang="en-US" dirty="0" smtClean="0"/>
              <a:t>Courage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ROBOTICS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Successful in building robots and programming them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Learned many key concepts.  </a:t>
            </a:r>
            <a:endParaRPr lang="en-US" sz="1800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READING and ‘RITING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Extremely interested in our non-fiction library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Enjoyed our informational poster project, especially working on Google docs.  </a:t>
            </a:r>
            <a:endParaRPr lang="en-US" sz="1400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Ran out of time to read some of the fiction together.  Some students borrowed books for their personal enjoyment.</a:t>
            </a:r>
            <a:endParaRPr lang="en-US" sz="1400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AND ORAL LANGUAGE SKILLS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WIDA Key Uses we were targeting.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Presentations in April at New England Botfest, and at MATSOL today!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FUTURE OF SHREC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Restructuring for next year.  </a:t>
            </a:r>
          </a:p>
          <a:p>
            <a:r>
              <a:rPr lang="en-US" dirty="0" smtClean="0"/>
              <a:t>Instructing third-, fourth- and fifth-graders. </a:t>
            </a:r>
          </a:p>
          <a:p>
            <a:r>
              <a:rPr lang="en-US" dirty="0" smtClean="0"/>
              <a:t>Change in format  or students serviced</a:t>
            </a:r>
          </a:p>
          <a:p>
            <a:r>
              <a:rPr lang="en-US" dirty="0" smtClean="0"/>
              <a:t>More materials, mentors needed?  Train other staff?</a:t>
            </a:r>
          </a:p>
          <a:p>
            <a:r>
              <a:rPr lang="en-US" dirty="0" smtClean="0"/>
              <a:t>Increased collaboration between SHREC and other robotics programs at the school. </a:t>
            </a:r>
          </a:p>
          <a:p>
            <a:r>
              <a:rPr lang="en-US" dirty="0" smtClean="0"/>
              <a:t>More field trips, invited speakers, and presentations.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CURRICULUM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 to MATSOL</a:t>
            </a:r>
          </a:p>
          <a:p>
            <a:r>
              <a:rPr lang="en-US" dirty="0" smtClean="0"/>
              <a:t>Extensive revision</a:t>
            </a:r>
          </a:p>
          <a:p>
            <a:r>
              <a:rPr lang="en-US" dirty="0" smtClean="0"/>
              <a:t>Concepts Curriculum and Mindstorms Curriculum </a:t>
            </a:r>
          </a:p>
          <a:p>
            <a:r>
              <a:rPr lang="en-US" dirty="0" smtClean="0"/>
              <a:t>Also posting this presentation, my library, and information on materials, funding and robotics instruction.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EXTENSION OF THE CONCEPTS: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Integrate English Language Development with Authentic, Student-Interest-Led Content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Create your own </a:t>
            </a:r>
            <a:r>
              <a:rPr lang="en-US" b="1" dirty="0" smtClean="0">
                <a:solidFill>
                  <a:srgbClr val="00B050"/>
                </a:solidFill>
              </a:rPr>
              <a:t>robotics program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Cuisine </a:t>
            </a:r>
            <a:r>
              <a:rPr lang="en-US" dirty="0" smtClean="0">
                <a:solidFill>
                  <a:srgbClr val="FF0000"/>
                </a:solidFill>
              </a:rPr>
              <a:t>Theme</a:t>
            </a:r>
            <a:r>
              <a:rPr lang="en-US" dirty="0" smtClean="0"/>
              <a:t>  </a:t>
            </a:r>
          </a:p>
          <a:p>
            <a:pPr lvl="0"/>
            <a:r>
              <a:rPr lang="en-US" dirty="0" smtClean="0"/>
              <a:t>Explore the </a:t>
            </a:r>
            <a:r>
              <a:rPr lang="en-US" b="1" dirty="0" smtClean="0"/>
              <a:t>Maker Movement</a:t>
            </a:r>
            <a:endParaRPr lang="en-US" dirty="0" smtClean="0"/>
          </a:p>
          <a:p>
            <a:pPr lvl="0"/>
            <a:r>
              <a:rPr lang="en-US" b="1" dirty="0" smtClean="0">
                <a:solidFill>
                  <a:schemeClr val="tx2"/>
                </a:solidFill>
              </a:rPr>
              <a:t>Jigsaw puzzles</a:t>
            </a:r>
            <a:r>
              <a:rPr lang="en-US" dirty="0" smtClean="0">
                <a:solidFill>
                  <a:schemeClr val="tx2"/>
                </a:solidFill>
              </a:rPr>
              <a:t> on different themes</a:t>
            </a:r>
          </a:p>
          <a:p>
            <a:pPr lvl="0"/>
            <a:r>
              <a:rPr lang="en-US" b="1" dirty="0" smtClean="0">
                <a:solidFill>
                  <a:srgbClr val="7030A0"/>
                </a:solidFill>
              </a:rPr>
              <a:t>Dance, music or shoes</a:t>
            </a:r>
            <a:endParaRPr lang="en-US" dirty="0" smtClean="0">
              <a:solidFill>
                <a:srgbClr val="7030A0"/>
              </a:solidFill>
            </a:endParaRPr>
          </a:p>
          <a:p>
            <a:pPr lvl="0"/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Home Designer Software</a:t>
            </a:r>
          </a:p>
          <a:p>
            <a:pPr lvl="0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Family Histories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Nearby Landmarks, Attractions, Town History…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dirty="0" smtClean="0"/>
              <a:t>Get creative and envision new ways to develop English language </a:t>
            </a:r>
            <a:r>
              <a:rPr lang="en-US" dirty="0" smtClean="0"/>
              <a:t>skills </a:t>
            </a:r>
            <a:r>
              <a:rPr lang="en-US" dirty="0" smtClean="0"/>
              <a:t>through engaging content!  </a:t>
            </a:r>
          </a:p>
          <a:p>
            <a:r>
              <a:rPr lang="en-US" dirty="0" smtClean="0"/>
              <a:t>Be sure to put in a proposal to the </a:t>
            </a:r>
            <a:r>
              <a:rPr lang="en-US" b="1" dirty="0" smtClean="0"/>
              <a:t>Linda Schulman Innovation Fund </a:t>
            </a:r>
            <a:r>
              <a:rPr lang="en-US" dirty="0" smtClean="0"/>
              <a:t>next winter!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Gather around one of the Experts’ tables.  </a:t>
            </a:r>
          </a:p>
          <a:p>
            <a:r>
              <a:rPr lang="en-US" dirty="0" smtClean="0"/>
              <a:t>Leave comments for your Expert!  </a:t>
            </a:r>
          </a:p>
          <a:p>
            <a:r>
              <a:rPr lang="en-US" dirty="0" smtClean="0"/>
              <a:t>Fill out the brief evaluation of the workshop! </a:t>
            </a:r>
          </a:p>
          <a:p>
            <a:endParaRPr lang="en-US" dirty="0" smtClean="0"/>
          </a:p>
          <a:p>
            <a:r>
              <a:rPr lang="en-US" dirty="0" smtClean="0"/>
              <a:t>Questions or Comments? Please email Jennifer Otto at </a:t>
            </a:r>
            <a:r>
              <a:rPr lang="en-US" dirty="0" smtClean="0">
                <a:hlinkClick r:id="rId2"/>
              </a:rPr>
              <a:t>jotto@sevenhillscharter.org</a:t>
            </a:r>
            <a:endParaRPr lang="en-US" dirty="0" smtClean="0"/>
          </a:p>
          <a:p>
            <a:r>
              <a:rPr lang="en-US" sz="2800" dirty="0" smtClean="0"/>
              <a:t>Many thanks to our Experts, SHCPS staff, MATSOL and the Linda Schulman Innovation Fund!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BEGINNINGS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 want to build a robot!”  “</a:t>
            </a:r>
            <a:r>
              <a:rPr lang="en-US" dirty="0"/>
              <a:t>Well, that’s </a:t>
            </a:r>
            <a:r>
              <a:rPr lang="en-US" dirty="0" smtClean="0"/>
              <a:t>impossible!”</a:t>
            </a:r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Seven </a:t>
            </a:r>
            <a:r>
              <a:rPr lang="en-US" dirty="0">
                <a:solidFill>
                  <a:srgbClr val="00B050"/>
                </a:solidFill>
              </a:rPr>
              <a:t>Hills Robotics Education </a:t>
            </a:r>
            <a:r>
              <a:rPr lang="en-US" dirty="0" smtClean="0">
                <a:solidFill>
                  <a:srgbClr val="00B050"/>
                </a:solidFill>
              </a:rPr>
              <a:t>Club 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-grade multilingual students:  </a:t>
            </a:r>
          </a:p>
          <a:p>
            <a:pPr lvl="1"/>
            <a:r>
              <a:rPr lang="en-US" sz="2400" dirty="0" smtClean="0"/>
              <a:t>Hold partner </a:t>
            </a:r>
            <a:r>
              <a:rPr lang="en-US" sz="2400" dirty="0"/>
              <a:t>conversations and academic </a:t>
            </a:r>
            <a:r>
              <a:rPr lang="en-US" sz="2400" dirty="0" smtClean="0"/>
              <a:t>discussions</a:t>
            </a:r>
          </a:p>
          <a:p>
            <a:pPr lvl="1"/>
            <a:r>
              <a:rPr lang="en-US" sz="2400" dirty="0" smtClean="0"/>
              <a:t>Read </a:t>
            </a:r>
            <a:r>
              <a:rPr lang="en-US" sz="2400" dirty="0"/>
              <a:t>for information and </a:t>
            </a:r>
            <a:r>
              <a:rPr lang="en-US" sz="2400" dirty="0" smtClean="0"/>
              <a:t>pleasure</a:t>
            </a:r>
          </a:p>
          <a:p>
            <a:pPr lvl="1"/>
            <a:r>
              <a:rPr lang="en-US" sz="2400" dirty="0" smtClean="0"/>
              <a:t>Write on </a:t>
            </a:r>
            <a:r>
              <a:rPr lang="en-US" sz="2400" dirty="0"/>
              <a:t>robotics </a:t>
            </a:r>
            <a:r>
              <a:rPr lang="en-US" sz="2400" dirty="0" smtClean="0"/>
              <a:t>topics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uild, program and debug LEGO Mindstorms Ev-3 robots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evelop </a:t>
            </a:r>
            <a:r>
              <a:rPr lang="en-US" sz="2400" dirty="0"/>
              <a:t>social and emotional skills in the real-world scenario of working as </a:t>
            </a:r>
            <a:r>
              <a:rPr lang="en-US" sz="2400" dirty="0" smtClean="0"/>
              <a:t>teammates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ELD </a:t>
            </a:r>
            <a:r>
              <a:rPr lang="en-US" dirty="0"/>
              <a:t>instruction should integrate meaning and communication to support explicit teaching of language (Saunders, W., Goldenberg, C., &amp; Marcelletti, D. (2013)  </a:t>
            </a:r>
            <a:endParaRPr lang="en-US" dirty="0" smtClean="0"/>
          </a:p>
          <a:p>
            <a:r>
              <a:rPr lang="en-US" dirty="0" smtClean="0"/>
              <a:t>ESL teachers can select a unit based on students' interests and their personal backgrounds and choose authentic texts that are comprehensible to their level of English.  (Brown, C.L. (2007) </a:t>
            </a:r>
          </a:p>
          <a:p>
            <a:r>
              <a:rPr lang="en-US" dirty="0" smtClean="0"/>
              <a:t>Salem </a:t>
            </a:r>
            <a:r>
              <a:rPr lang="en-US" dirty="0"/>
              <a:t>State University </a:t>
            </a:r>
            <a:r>
              <a:rPr lang="en-US" dirty="0" smtClean="0"/>
              <a:t>summer </a:t>
            </a:r>
            <a:r>
              <a:rPr lang="en-US" dirty="0"/>
              <a:t>literacy </a:t>
            </a:r>
            <a:r>
              <a:rPr lang="en-US" dirty="0" smtClean="0"/>
              <a:t>program: students as scientists (“Increasing Elementary ELs’ Writing Achievement through Authentic Experiences and Texts”, Cami Condie of Salem State University at MATSOL  2017)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SHREC began in 2015 as a response to student interest in building robots. </a:t>
            </a:r>
          </a:p>
          <a:p>
            <a:r>
              <a:rPr lang="en-US" dirty="0" smtClean="0"/>
              <a:t>English Language developed around robotics</a:t>
            </a:r>
          </a:p>
          <a:p>
            <a:r>
              <a:rPr lang="en-US" dirty="0" smtClean="0"/>
              <a:t>With Director of Student Support, worked out the logistics and started the club:</a:t>
            </a:r>
          </a:p>
          <a:p>
            <a:pPr lvl="1"/>
            <a:r>
              <a:rPr lang="en-US" dirty="0" smtClean="0"/>
              <a:t>Friday mornings (half day at Seven Hills)</a:t>
            </a:r>
          </a:p>
          <a:p>
            <a:pPr lvl="1"/>
            <a:r>
              <a:rPr lang="en-US" dirty="0" smtClean="0"/>
              <a:t>3 one-hour sessions</a:t>
            </a:r>
          </a:p>
          <a:p>
            <a:pPr lvl="1"/>
            <a:r>
              <a:rPr lang="en-US" dirty="0" smtClean="0"/>
              <a:t>4 third-graders in each session</a:t>
            </a:r>
          </a:p>
          <a:p>
            <a:pPr lvl="1"/>
            <a:r>
              <a:rPr lang="en-US" dirty="0" smtClean="0"/>
              <a:t>3 seventh-grade mentors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UMass Lowell robotics workshop for educators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 </a:t>
            </a:r>
            <a:r>
              <a:rPr lang="en-US" dirty="0">
                <a:solidFill>
                  <a:srgbClr val="FF0000"/>
                </a:solidFill>
              </a:rPr>
              <a:t>LEGO Mindstorms EV-3 Robotics kits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3 from UMass Lowell</a:t>
            </a:r>
          </a:p>
          <a:p>
            <a:pPr lvl="1"/>
            <a:r>
              <a:rPr lang="en-US" dirty="0" smtClean="0"/>
              <a:t>1 through DonorsChoose.org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Students built </a:t>
            </a:r>
            <a:r>
              <a:rPr lang="en-US" dirty="0">
                <a:solidFill>
                  <a:srgbClr val="00B050"/>
                </a:solidFill>
              </a:rPr>
              <a:t>and </a:t>
            </a:r>
            <a:r>
              <a:rPr lang="en-US" dirty="0" smtClean="0">
                <a:solidFill>
                  <a:srgbClr val="00B050"/>
                </a:solidFill>
              </a:rPr>
              <a:t>programmed robots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trong </a:t>
            </a:r>
            <a:r>
              <a:rPr lang="en-US" dirty="0"/>
              <a:t>emphasis on working in teams to require authentic language </a:t>
            </a:r>
            <a:r>
              <a:rPr lang="en-US" dirty="0" smtClean="0"/>
              <a:t>use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rote </a:t>
            </a:r>
            <a:r>
              <a:rPr lang="en-US" dirty="0"/>
              <a:t>brief descriptions of their robots and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Ten third-graders </a:t>
            </a:r>
            <a:r>
              <a:rPr lang="en-US" dirty="0"/>
              <a:t>and </a:t>
            </a:r>
            <a:r>
              <a:rPr lang="en-US" dirty="0" smtClean="0"/>
              <a:t>three </a:t>
            </a:r>
            <a:r>
              <a:rPr lang="en-US" dirty="0"/>
              <a:t>seventh-graders presented </a:t>
            </a:r>
            <a:r>
              <a:rPr lang="en-US" dirty="0" smtClean="0"/>
              <a:t>robots and writing at </a:t>
            </a:r>
            <a:r>
              <a:rPr lang="en-US" dirty="0"/>
              <a:t>Botfest New </a:t>
            </a:r>
            <a:r>
              <a:rPr lang="en-US" dirty="0" smtClean="0"/>
              <a:t>England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GROWTH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More LEGO Mindstorms EV-3 kits</a:t>
            </a:r>
          </a:p>
          <a:p>
            <a:pPr lvl="1"/>
            <a:r>
              <a:rPr lang="en-US" dirty="0" smtClean="0"/>
              <a:t>3 Core Kits from </a:t>
            </a:r>
            <a:r>
              <a:rPr lang="en-US" dirty="0"/>
              <a:t>the Linda Schulman Innovation </a:t>
            </a:r>
            <a:r>
              <a:rPr lang="en-US" dirty="0" smtClean="0"/>
              <a:t>Fund</a:t>
            </a:r>
          </a:p>
          <a:p>
            <a:pPr lvl="1"/>
            <a:r>
              <a:rPr lang="en-US" dirty="0" smtClean="0"/>
              <a:t>2 Expansion Kits </a:t>
            </a:r>
            <a:r>
              <a:rPr lang="en-US" dirty="0"/>
              <a:t>from </a:t>
            </a:r>
            <a:r>
              <a:rPr lang="en-US" dirty="0" smtClean="0"/>
              <a:t>Church of the Nativity</a:t>
            </a:r>
          </a:p>
          <a:p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wo </a:t>
            </a:r>
            <a:r>
              <a:rPr lang="en-US" dirty="0">
                <a:solidFill>
                  <a:schemeClr val="tx2"/>
                </a:solidFill>
              </a:rPr>
              <a:t>new </a:t>
            </a:r>
            <a:r>
              <a:rPr lang="en-US" dirty="0" smtClean="0">
                <a:solidFill>
                  <a:schemeClr val="tx2"/>
                </a:solidFill>
              </a:rPr>
              <a:t>goals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ncorporate </a:t>
            </a:r>
            <a:r>
              <a:rPr lang="en-US" dirty="0"/>
              <a:t>the </a:t>
            </a:r>
            <a:r>
              <a:rPr lang="en-US" b="1" dirty="0"/>
              <a:t>WIDA Key Uses </a:t>
            </a:r>
            <a:r>
              <a:rPr lang="en-US" dirty="0"/>
              <a:t>into </a:t>
            </a:r>
            <a:r>
              <a:rPr lang="en-US" dirty="0" smtClean="0"/>
              <a:t>robotics curriculum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rain 6 third-graders </a:t>
            </a:r>
            <a:r>
              <a:rPr lang="en-US" dirty="0"/>
              <a:t>as “Experts” to assist with the twelve other </a:t>
            </a:r>
            <a:r>
              <a:rPr lang="en-US" dirty="0" smtClean="0"/>
              <a:t>students</a:t>
            </a:r>
          </a:p>
          <a:p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dd Respect to our motto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WIDA KEY USES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R</a:t>
            </a:r>
            <a:r>
              <a:rPr lang="en-US" sz="2000" dirty="0" smtClean="0">
                <a:solidFill>
                  <a:schemeClr val="tx2"/>
                </a:solidFill>
              </a:rPr>
              <a:t>ecount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E</a:t>
            </a:r>
            <a:r>
              <a:rPr lang="en-US" sz="2000" dirty="0" smtClean="0">
                <a:solidFill>
                  <a:schemeClr val="tx2"/>
                </a:solidFill>
              </a:rPr>
              <a:t>xplain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A</a:t>
            </a:r>
            <a:r>
              <a:rPr lang="en-US" sz="2000" dirty="0" smtClean="0">
                <a:solidFill>
                  <a:schemeClr val="tx2"/>
                </a:solidFill>
              </a:rPr>
              <a:t>rgue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D</a:t>
            </a:r>
            <a:r>
              <a:rPr lang="en-US" sz="2000" dirty="0">
                <a:solidFill>
                  <a:schemeClr val="tx2"/>
                </a:solidFill>
              </a:rPr>
              <a:t>iscuss. 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1800" dirty="0" smtClean="0"/>
              <a:t>Students practiced </a:t>
            </a:r>
            <a:r>
              <a:rPr lang="en-US" sz="1800" b="1" dirty="0" smtClean="0"/>
              <a:t>micro </a:t>
            </a:r>
            <a:r>
              <a:rPr lang="en-US" sz="1800" b="1" dirty="0"/>
              <a:t>functions </a:t>
            </a:r>
            <a:r>
              <a:rPr lang="en-US" sz="1800" dirty="0"/>
              <a:t>including naming, describing, sequencing, comparing and contrasting, cause and effect, stating and justifying an opinion, and </a:t>
            </a:r>
            <a:r>
              <a:rPr lang="en-US" sz="1800" dirty="0" smtClean="0"/>
              <a:t>predicting:</a:t>
            </a:r>
          </a:p>
          <a:p>
            <a:pPr lvl="1"/>
            <a:r>
              <a:rPr lang="en-US" sz="1600" dirty="0">
                <a:solidFill>
                  <a:srgbClr val="00B050"/>
                </a:solidFill>
              </a:rPr>
              <a:t>R</a:t>
            </a:r>
            <a:r>
              <a:rPr lang="en-US" sz="1600" dirty="0" smtClean="0">
                <a:solidFill>
                  <a:srgbClr val="00B050"/>
                </a:solidFill>
              </a:rPr>
              <a:t>ecounted </a:t>
            </a:r>
            <a:r>
              <a:rPr lang="en-US" sz="1600" dirty="0">
                <a:solidFill>
                  <a:srgbClr val="00B050"/>
                </a:solidFill>
              </a:rPr>
              <a:t>key concepts of robotics and classified robots by function or appearance.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W</a:t>
            </a:r>
            <a:r>
              <a:rPr lang="en-US" sz="1600" dirty="0" smtClean="0">
                <a:solidFill>
                  <a:schemeClr val="tx2"/>
                </a:solidFill>
              </a:rPr>
              <a:t>riting project:    recounted </a:t>
            </a:r>
            <a:r>
              <a:rPr lang="en-US" sz="1600" dirty="0">
                <a:solidFill>
                  <a:schemeClr val="tx2"/>
                </a:solidFill>
              </a:rPr>
              <a:t>a main idea and details about a particular class of robot.   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E</a:t>
            </a:r>
            <a:r>
              <a:rPr lang="en-US" sz="1600" dirty="0" smtClean="0">
                <a:solidFill>
                  <a:srgbClr val="FF0000"/>
                </a:solidFill>
              </a:rPr>
              <a:t>xplained </a:t>
            </a:r>
            <a:r>
              <a:rPr lang="en-US" sz="1600" dirty="0">
                <a:solidFill>
                  <a:srgbClr val="FF0000"/>
                </a:solidFill>
              </a:rPr>
              <a:t>the steps in building a robot to their partners, or described their robots and programs, </a:t>
            </a:r>
            <a:r>
              <a:rPr lang="en-US" sz="1600" dirty="0" smtClean="0">
                <a:solidFill>
                  <a:srgbClr val="FF0000"/>
                </a:solidFill>
              </a:rPr>
              <a:t>using </a:t>
            </a:r>
            <a:r>
              <a:rPr lang="en-US" sz="1600" dirty="0">
                <a:solidFill>
                  <a:srgbClr val="FF0000"/>
                </a:solidFill>
              </a:rPr>
              <a:t>predictions and cause and effect. </a:t>
            </a:r>
          </a:p>
          <a:p>
            <a:pPr lvl="1"/>
            <a:r>
              <a:rPr lang="en-US" sz="1600" dirty="0">
                <a:solidFill>
                  <a:srgbClr val="00B050"/>
                </a:solidFill>
              </a:rPr>
              <a:t>C</a:t>
            </a:r>
            <a:r>
              <a:rPr lang="en-US" sz="1600" dirty="0" smtClean="0">
                <a:solidFill>
                  <a:srgbClr val="00B050"/>
                </a:solidFill>
              </a:rPr>
              <a:t>ompared </a:t>
            </a:r>
            <a:r>
              <a:rPr lang="en-US" sz="1600" dirty="0">
                <a:solidFill>
                  <a:srgbClr val="00B050"/>
                </a:solidFill>
              </a:rPr>
              <a:t>and contrasted humans and robots.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W</a:t>
            </a:r>
            <a:r>
              <a:rPr lang="en-US" sz="1600" dirty="0" smtClean="0">
                <a:solidFill>
                  <a:schemeClr val="tx2"/>
                </a:solidFill>
              </a:rPr>
              <a:t>ill </a:t>
            </a:r>
            <a:r>
              <a:rPr lang="en-US" sz="1600" dirty="0">
                <a:solidFill>
                  <a:schemeClr val="tx2"/>
                </a:solidFill>
              </a:rPr>
              <a:t>argue about the pros and cons of robots in society.</a:t>
            </a:r>
          </a:p>
          <a:p>
            <a:r>
              <a:rPr lang="en-US" sz="1800" dirty="0" smtClean="0"/>
              <a:t>Resources:  SHREC library </a:t>
            </a:r>
            <a:r>
              <a:rPr lang="en-US" sz="1800" dirty="0"/>
              <a:t>of fiction and </a:t>
            </a:r>
            <a:r>
              <a:rPr lang="en-US" sz="1800" dirty="0" smtClean="0"/>
              <a:t>non-fiction texts; Internet research </a:t>
            </a:r>
            <a:r>
              <a:rPr lang="en-US" sz="1800" dirty="0"/>
              <a:t>	</a:t>
            </a:r>
            <a:r>
              <a:rPr lang="en-US" sz="1800" b="1" dirty="0" smtClean="0"/>
              <a:t>	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Only 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out of </a:t>
            </a:r>
            <a:r>
              <a:rPr lang="en-US" dirty="0" smtClean="0">
                <a:solidFill>
                  <a:srgbClr val="FF0000"/>
                </a:solidFill>
              </a:rPr>
              <a:t>26</a:t>
            </a:r>
            <a:r>
              <a:rPr lang="en-US" dirty="0" smtClean="0"/>
              <a:t> students in club (limited by logistics)</a:t>
            </a:r>
          </a:p>
          <a:p>
            <a:r>
              <a:rPr lang="en-US" dirty="0">
                <a:solidFill>
                  <a:schemeClr val="tx2"/>
                </a:solidFill>
              </a:rPr>
              <a:t>I</a:t>
            </a:r>
            <a:r>
              <a:rPr lang="en-US" dirty="0" smtClean="0">
                <a:solidFill>
                  <a:schemeClr val="tx2"/>
                </a:solidFill>
              </a:rPr>
              <a:t>nitial goals:  motivate </a:t>
            </a:r>
            <a:r>
              <a:rPr lang="en-US" dirty="0">
                <a:solidFill>
                  <a:schemeClr val="tx2"/>
                </a:solidFill>
              </a:rPr>
              <a:t>lower-level </a:t>
            </a:r>
            <a:r>
              <a:rPr lang="en-US" dirty="0" smtClean="0">
                <a:solidFill>
                  <a:schemeClr val="tx2"/>
                </a:solidFill>
              </a:rPr>
              <a:t>readers; attract girls to technology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S</a:t>
            </a:r>
            <a:r>
              <a:rPr lang="en-US" dirty="0" smtClean="0"/>
              <a:t>tudents nearly </a:t>
            </a:r>
            <a:r>
              <a:rPr lang="en-US" dirty="0"/>
              <a:t>at grade level </a:t>
            </a:r>
            <a:r>
              <a:rPr lang="en-US" dirty="0" smtClean="0"/>
              <a:t>in reading deserved this opportunity!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SHREC </a:t>
            </a:r>
            <a:r>
              <a:rPr lang="en-US" dirty="0">
                <a:solidFill>
                  <a:srgbClr val="00B050"/>
                </a:solidFill>
              </a:rPr>
              <a:t>Experts </a:t>
            </a:r>
            <a:r>
              <a:rPr lang="en-US" dirty="0" smtClean="0">
                <a:solidFill>
                  <a:srgbClr val="00B050"/>
                </a:solidFill>
              </a:rPr>
              <a:t>Group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Three sessions </a:t>
            </a:r>
            <a:r>
              <a:rPr lang="en-US" dirty="0">
                <a:solidFill>
                  <a:srgbClr val="00B050"/>
                </a:solidFill>
              </a:rPr>
              <a:t>of four </a:t>
            </a:r>
            <a:r>
              <a:rPr lang="en-US" dirty="0" smtClean="0">
                <a:solidFill>
                  <a:srgbClr val="00B050"/>
                </a:solidFill>
              </a:rPr>
              <a:t>students, each meeting for </a:t>
            </a:r>
            <a:r>
              <a:rPr lang="en-US" dirty="0">
                <a:solidFill>
                  <a:srgbClr val="00B050"/>
                </a:solidFill>
              </a:rPr>
              <a:t>an hour </a:t>
            </a:r>
            <a:r>
              <a:rPr lang="en-US" dirty="0" smtClean="0">
                <a:solidFill>
                  <a:srgbClr val="00B050"/>
                </a:solidFill>
              </a:rPr>
              <a:t>on </a:t>
            </a:r>
            <a:r>
              <a:rPr lang="en-US" dirty="0">
                <a:solidFill>
                  <a:srgbClr val="00B050"/>
                </a:solidFill>
              </a:rPr>
              <a:t>Friday mornings. 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dirty="0" smtClean="0">
                <a:solidFill>
                  <a:srgbClr val="00B050"/>
                </a:solidFill>
              </a:rPr>
              <a:t>ix experts attended one </a:t>
            </a:r>
            <a:r>
              <a:rPr lang="en-US" dirty="0">
                <a:solidFill>
                  <a:srgbClr val="00B050"/>
                </a:solidFill>
              </a:rPr>
              <a:t>Friday afternoon a </a:t>
            </a:r>
            <a:r>
              <a:rPr lang="en-US" dirty="0" smtClean="0">
                <a:solidFill>
                  <a:srgbClr val="00B050"/>
                </a:solidFill>
              </a:rPr>
              <a:t>month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dditional </a:t>
            </a:r>
            <a:r>
              <a:rPr lang="en-US" dirty="0">
                <a:solidFill>
                  <a:srgbClr val="00B050"/>
                </a:solidFill>
              </a:rPr>
              <a:t>training in building, programming, and leadership skills.  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Each </a:t>
            </a:r>
            <a:r>
              <a:rPr lang="en-US" dirty="0">
                <a:solidFill>
                  <a:srgbClr val="00B050"/>
                </a:solidFill>
              </a:rPr>
              <a:t>expert mentored two other students.  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Used </a:t>
            </a:r>
            <a:r>
              <a:rPr lang="en-US" dirty="0">
                <a:solidFill>
                  <a:srgbClr val="00B050"/>
                </a:solidFill>
              </a:rPr>
              <a:t>language to tell students what parts they needed and how to assemble the robot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dirty="0" smtClean="0">
                <a:solidFill>
                  <a:srgbClr val="00B050"/>
                </a:solidFill>
              </a:rPr>
              <a:t>howed </a:t>
            </a:r>
            <a:r>
              <a:rPr lang="en-US" dirty="0">
                <a:solidFill>
                  <a:srgbClr val="00B050"/>
                </a:solidFill>
              </a:rPr>
              <a:t>other students how to program.  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dirty="0" smtClean="0">
                <a:solidFill>
                  <a:srgbClr val="00B050"/>
                </a:solidFill>
              </a:rPr>
              <a:t>eminded </a:t>
            </a:r>
            <a:r>
              <a:rPr lang="en-US" dirty="0">
                <a:solidFill>
                  <a:srgbClr val="00B050"/>
                </a:solidFill>
              </a:rPr>
              <a:t>to set a good example by their behavior at SHREC and </a:t>
            </a:r>
            <a:r>
              <a:rPr lang="en-US" dirty="0" smtClean="0">
                <a:solidFill>
                  <a:srgbClr val="00B050"/>
                </a:solidFill>
              </a:rPr>
              <a:t>during </a:t>
            </a:r>
            <a:r>
              <a:rPr lang="en-US" dirty="0">
                <a:solidFill>
                  <a:srgbClr val="00B050"/>
                </a:solidFill>
              </a:rPr>
              <a:t>the rest of </a:t>
            </a:r>
            <a:r>
              <a:rPr lang="en-US" dirty="0" smtClean="0">
                <a:solidFill>
                  <a:srgbClr val="00B050"/>
                </a:solidFill>
              </a:rPr>
              <a:t>the </a:t>
            </a:r>
            <a:r>
              <a:rPr lang="en-US" dirty="0">
                <a:solidFill>
                  <a:srgbClr val="00B050"/>
                </a:solidFill>
              </a:rPr>
              <a:t>school day.  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OUTCOMES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881</Words>
  <Application>Microsoft Office PowerPoint</Application>
  <PresentationFormat>On-screen Show (4:3)</PresentationFormat>
  <Paragraphs>117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Reading, ‘Riting, Robotics and Respect: WIDA Key Uses and Technology    </vt:lpstr>
      <vt:lpstr>BEGINNINGS</vt:lpstr>
      <vt:lpstr>Research…</vt:lpstr>
      <vt:lpstr>…and Development</vt:lpstr>
      <vt:lpstr>Year One</vt:lpstr>
      <vt:lpstr>GROWTH </vt:lpstr>
      <vt:lpstr>WIDA KEY USES 2016</vt:lpstr>
      <vt:lpstr>EXPERTS</vt:lpstr>
      <vt:lpstr>OUTCOMES</vt:lpstr>
      <vt:lpstr>THE REAL OUTCOMES</vt:lpstr>
      <vt:lpstr>THE FUTURE OF SHREC</vt:lpstr>
      <vt:lpstr>CURRICULUM and RESOURCES</vt:lpstr>
      <vt:lpstr>EXTENSION OF THE CONCEPTS: Integrate English Language Development with Authentic, Student-Interest-Led Content</vt:lpstr>
      <vt:lpstr>STUDENT PRESENTATIONS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jotto</dc:creator>
  <cp:lastModifiedBy>jotto</cp:lastModifiedBy>
  <cp:revision>51</cp:revision>
  <dcterms:created xsi:type="dcterms:W3CDTF">2017-05-29T16:43:21Z</dcterms:created>
  <dcterms:modified xsi:type="dcterms:W3CDTF">2017-06-01T11:27:17Z</dcterms:modified>
</cp:coreProperties>
</file>