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handoutMasterIdLst>
    <p:handoutMasterId r:id="rId16"/>
  </p:handoutMasterIdLst>
  <p:sldIdLst>
    <p:sldId id="256" r:id="rId2"/>
    <p:sldId id="257" r:id="rId3"/>
    <p:sldId id="267" r:id="rId4"/>
    <p:sldId id="258" r:id="rId5"/>
    <p:sldId id="259" r:id="rId6"/>
    <p:sldId id="260" r:id="rId7"/>
    <p:sldId id="270" r:id="rId8"/>
    <p:sldId id="261" r:id="rId9"/>
    <p:sldId id="263" r:id="rId10"/>
    <p:sldId id="269" r:id="rId11"/>
    <p:sldId id="265" r:id="rId12"/>
    <p:sldId id="266" r:id="rId13"/>
    <p:sldId id="268" r:id="rId14"/>
    <p:sldId id="271" r:id="rId15"/>
  </p:sldIdLst>
  <p:sldSz cx="12192000" cy="6858000"/>
  <p:notesSz cx="7315200" cy="96012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75D5919-4CD7-444E-AEB0-0F64ABBAA6A7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9D18549-CD1E-48FC-B845-24DE6DAEB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94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4619625"/>
            <a:ext cx="11582400" cy="914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34025"/>
            <a:ext cx="11582400" cy="711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smtClean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8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25418" y="76200"/>
            <a:ext cx="2772833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76200"/>
            <a:ext cx="8117417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7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2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1" y="1828800"/>
            <a:ext cx="5213349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901" y="1828800"/>
            <a:ext cx="5213351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376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25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6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090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7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863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1" y="1828800"/>
            <a:ext cx="106299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CA4235F-192D-4D5B-95B8-5DB22BD45C79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F22271-2207-4E02-B621-6DDB7D6C4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9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00"/>
            <a:ext cx="12192000" cy="1973943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latin typeface="Arial Black" panose="020B0A04020102020204" pitchFamily="34" charset="0"/>
              </a:rPr>
              <a:t>Small Investment for Big Returns:</a:t>
            </a:r>
            <a:br>
              <a:rPr lang="en-US" sz="5300" b="1" dirty="0" smtClean="0">
                <a:latin typeface="Arial Black" panose="020B0A04020102020204" pitchFamily="34" charset="0"/>
              </a:rPr>
            </a:br>
            <a:r>
              <a:rPr lang="en-US" sz="3200" b="1" dirty="0" smtClean="0">
                <a:latin typeface="Arial Black" panose="020B0A04020102020204" pitchFamily="34" charset="0"/>
              </a:rPr>
              <a:t>Construction Management Online Certificate</a:t>
            </a:r>
            <a:endParaRPr lang="en-US" sz="32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9152" y="0"/>
            <a:ext cx="2832847" cy="711200"/>
          </a:xfrm>
        </p:spPr>
        <p:txBody>
          <a:bodyPr>
            <a:noAutofit/>
          </a:bodyPr>
          <a:lstStyle/>
          <a:p>
            <a:pPr algn="r"/>
            <a:r>
              <a:rPr lang="en-US" sz="2000" b="1" dirty="0" err="1">
                <a:solidFill>
                  <a:schemeClr val="tx1"/>
                </a:solidFill>
              </a:rPr>
              <a:t>Bouchra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Bakach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Instructional Designer, PhD Student</a:t>
            </a:r>
          </a:p>
          <a:p>
            <a:pPr algn="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bbakach@uh.edu</a:t>
            </a:r>
            <a:endPara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Houston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689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1" y="103094"/>
            <a:ext cx="6714565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Certificate Courses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58588" y="2568388"/>
            <a:ext cx="10629900" cy="3818964"/>
          </a:xfrm>
        </p:spPr>
        <p:txBody>
          <a:bodyPr>
            <a:noAutofit/>
          </a:bodyPr>
          <a:lstStyle/>
          <a:p>
            <a:pPr marL="1200150" lvl="1" indent="-7429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Construction </a:t>
            </a:r>
            <a:r>
              <a:rPr lang="en-US" sz="4000" dirty="0">
                <a:solidFill>
                  <a:schemeClr val="tx1"/>
                </a:solidFill>
              </a:rPr>
              <a:t>Management </a:t>
            </a:r>
            <a:r>
              <a:rPr lang="en-US" sz="4000" dirty="0" smtClean="0">
                <a:solidFill>
                  <a:schemeClr val="tx1"/>
                </a:solidFill>
              </a:rPr>
              <a:t>Principles</a:t>
            </a:r>
          </a:p>
          <a:p>
            <a:pPr marL="1200150" lvl="1" indent="-7429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Construction Contracts </a:t>
            </a:r>
          </a:p>
          <a:p>
            <a:pPr marL="1200150" lvl="1" indent="-7429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Construction </a:t>
            </a:r>
            <a:r>
              <a:rPr lang="en-US" sz="4000" dirty="0">
                <a:solidFill>
                  <a:schemeClr val="tx1"/>
                </a:solidFill>
              </a:rPr>
              <a:t>Cost </a:t>
            </a:r>
            <a:r>
              <a:rPr lang="en-US" sz="4000" dirty="0" smtClean="0">
                <a:solidFill>
                  <a:schemeClr val="tx1"/>
                </a:solidFill>
              </a:rPr>
              <a:t>Estimating</a:t>
            </a:r>
          </a:p>
          <a:p>
            <a:pPr marL="1200150" lvl="1" indent="-7429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Planning </a:t>
            </a:r>
            <a:r>
              <a:rPr lang="en-US" sz="4000" dirty="0">
                <a:solidFill>
                  <a:schemeClr val="tx1"/>
                </a:solidFill>
              </a:rPr>
              <a:t>and Scheduling </a:t>
            </a:r>
            <a:r>
              <a:rPr lang="en-US" sz="4000" dirty="0" smtClean="0">
                <a:solidFill>
                  <a:schemeClr val="tx1"/>
                </a:solidFill>
              </a:rPr>
              <a:t>Techniques</a:t>
            </a:r>
          </a:p>
          <a:p>
            <a:pPr algn="l"/>
            <a:endParaRPr lang="en-US" sz="4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946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Development Procedure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51329" y="1828799"/>
            <a:ext cx="10999694" cy="4343400"/>
          </a:xfrm>
        </p:spPr>
        <p:txBody>
          <a:bodyPr>
            <a:noAutofit/>
          </a:bodyPr>
          <a:lstStyle/>
          <a:p>
            <a:pPr marL="806450" lvl="1" indent="-349250" algn="l">
              <a:buAutoNum type="arabicPeriod"/>
            </a:pPr>
            <a:r>
              <a:rPr lang="en-US" sz="2600" dirty="0" smtClean="0"/>
              <a:t>Storyboard </a:t>
            </a:r>
            <a:r>
              <a:rPr lang="en-US" sz="2600" dirty="0"/>
              <a:t>for </a:t>
            </a:r>
            <a:r>
              <a:rPr lang="en-US" sz="2600" dirty="0" smtClean="0"/>
              <a:t>Each </a:t>
            </a:r>
            <a:r>
              <a:rPr lang="en-US" sz="2600" dirty="0" smtClean="0"/>
              <a:t>Module</a:t>
            </a:r>
          </a:p>
          <a:p>
            <a:pPr marL="806450" lvl="1" indent="-349250">
              <a:buFontTx/>
              <a:buAutoNum type="arabicPeriod"/>
            </a:pPr>
            <a:r>
              <a:rPr lang="en-US" sz="2600" dirty="0"/>
              <a:t>Team </a:t>
            </a:r>
            <a:r>
              <a:rPr lang="en-US" sz="2600" dirty="0" smtClean="0"/>
              <a:t>reviews Storyboard</a:t>
            </a:r>
          </a:p>
          <a:p>
            <a:pPr marL="806450" lvl="1" indent="-349250">
              <a:buFontTx/>
              <a:buAutoNum type="arabicPeriod"/>
            </a:pPr>
            <a:r>
              <a:rPr lang="en-US" sz="2600" dirty="0" smtClean="0"/>
              <a:t>SMEs C</a:t>
            </a:r>
            <a:r>
              <a:rPr lang="en-US" sz="2600" dirty="0" smtClean="0"/>
              <a:t>reate Contents </a:t>
            </a:r>
            <a:endParaRPr lang="en-US" sz="2600" dirty="0" smtClean="0"/>
          </a:p>
          <a:p>
            <a:pPr marL="806450" lvl="1" indent="-349250" algn="l">
              <a:buAutoNum type="arabicPeriod"/>
            </a:pPr>
            <a:r>
              <a:rPr lang="en-US" sz="2600" dirty="0" smtClean="0"/>
              <a:t>ID </a:t>
            </a:r>
            <a:r>
              <a:rPr lang="en-US" sz="2600" dirty="0" smtClean="0"/>
              <a:t>Ensures Alignments and Gives Feedback</a:t>
            </a:r>
          </a:p>
          <a:p>
            <a:pPr marL="806450" lvl="1" indent="-349250" algn="l">
              <a:buAutoNum type="arabicPeriod"/>
            </a:pPr>
            <a:r>
              <a:rPr lang="en-US" sz="2600" dirty="0" smtClean="0"/>
              <a:t>SMEs Make Adjustments and Create Final Draft</a:t>
            </a:r>
          </a:p>
          <a:p>
            <a:pPr marL="806450" lvl="1" indent="-349250" algn="l">
              <a:buAutoNum type="arabicPeriod"/>
            </a:pPr>
            <a:r>
              <a:rPr lang="en-US" sz="2600" dirty="0" smtClean="0"/>
              <a:t>ID Creates Course Shells and Adds Content</a:t>
            </a:r>
          </a:p>
          <a:p>
            <a:pPr marL="806450" lvl="1" indent="-349250" algn="l">
              <a:buAutoNum type="arabicPeriod"/>
            </a:pPr>
            <a:r>
              <a:rPr lang="en-US" sz="2600" dirty="0" smtClean="0"/>
              <a:t>SMSs Review Course and Give feedback to ID</a:t>
            </a:r>
          </a:p>
          <a:p>
            <a:pPr marL="806450" lvl="1" indent="-349250" algn="l">
              <a:buAutoNum type="arabicPeriod"/>
            </a:pPr>
            <a:r>
              <a:rPr lang="en-US" sz="2600" dirty="0" smtClean="0"/>
              <a:t>ID Makes Corrections and Publishes the Course </a:t>
            </a:r>
            <a:endParaRPr lang="en-US" sz="2600" dirty="0" smtClean="0"/>
          </a:p>
          <a:p>
            <a:pPr marL="806450" lvl="1" indent="-349250" algn="l">
              <a:buAutoNum type="arabicPeriod"/>
            </a:pPr>
            <a:r>
              <a:rPr lang="en-US" sz="2600" dirty="0" smtClean="0"/>
              <a:t>Learners Give Feedback at the End of Each Module</a:t>
            </a:r>
          </a:p>
          <a:p>
            <a:pPr marL="806450" lvl="1" indent="-349250" algn="l">
              <a:buAutoNum type="arabicPeriod"/>
            </a:pPr>
            <a:r>
              <a:rPr lang="en-US" sz="2600" dirty="0" smtClean="0"/>
              <a:t>SMSs and ID review Feedback and Make Necessary Changes</a:t>
            </a:r>
            <a:endParaRPr lang="en-US" sz="2600" dirty="0" smtClean="0"/>
          </a:p>
          <a:p>
            <a:pPr marL="1200150" lvl="1" indent="-742950" algn="l">
              <a:buAutoNum type="arabicPeriod"/>
            </a:pPr>
            <a:endParaRPr lang="en-US" sz="2600" dirty="0" smtClean="0"/>
          </a:p>
          <a:p>
            <a:pPr marL="1200150" lvl="1" indent="-742950" algn="l">
              <a:buAutoNum type="arabicPeriod"/>
            </a:pPr>
            <a:endParaRPr lang="en-US" sz="2600" dirty="0" smtClean="0"/>
          </a:p>
          <a:p>
            <a:pPr marL="1200150" lvl="1" indent="-742950" algn="l">
              <a:buAutoNum type="arabicPeriod"/>
            </a:pPr>
            <a:endParaRPr lang="en-US" sz="2600" dirty="0" smtClean="0"/>
          </a:p>
          <a:p>
            <a:pPr marL="1200150" lvl="1" indent="-742950" algn="l">
              <a:buAutoNum type="arabicPeriod"/>
            </a:pPr>
            <a:endParaRPr lang="en-US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1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Details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2568387"/>
            <a:ext cx="12192000" cy="3993777"/>
          </a:xfrm>
        </p:spPr>
        <p:txBody>
          <a:bodyPr>
            <a:no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600" dirty="0" err="1" smtClean="0"/>
              <a:t>Canvas</a:t>
            </a:r>
            <a:r>
              <a:rPr lang="en-US" sz="2400" baseline="30000" dirty="0" err="1" smtClean="0"/>
              <a:t>TM</a:t>
            </a:r>
            <a:r>
              <a:rPr lang="en-US" sz="3600" baseline="30000" dirty="0" smtClean="0"/>
              <a:t> </a:t>
            </a:r>
            <a:r>
              <a:rPr lang="en-US" sz="3600" dirty="0"/>
              <a:t>as LMS</a:t>
            </a:r>
            <a:endParaRPr lang="en-US" sz="3600" dirty="0"/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3600" dirty="0" smtClean="0"/>
              <a:t>Interactive Online Lectures Using Articulate </a:t>
            </a:r>
            <a:r>
              <a:rPr lang="en-US" sz="3600" dirty="0" err="1" smtClean="0"/>
              <a:t>Studio</a:t>
            </a:r>
            <a:r>
              <a:rPr lang="en-US" sz="3600" baseline="30000" dirty="0" err="1" smtClean="0"/>
              <a:t>TM</a:t>
            </a:r>
            <a:endParaRPr lang="en-US" sz="3600" baseline="30000" dirty="0" smtClean="0"/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3600" dirty="0" smtClean="0"/>
              <a:t>Each </a:t>
            </a:r>
            <a:r>
              <a:rPr lang="en-US" sz="3600" dirty="0"/>
              <a:t>Course Offers </a:t>
            </a:r>
            <a:r>
              <a:rPr lang="en-US" sz="3600" dirty="0" smtClean="0"/>
              <a:t>an Interactive Workbook</a:t>
            </a:r>
            <a:endParaRPr lang="en-US" sz="3600" dirty="0"/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3600" dirty="0" smtClean="0"/>
              <a:t>Discussion </a:t>
            </a:r>
            <a:r>
              <a:rPr lang="en-US" sz="3600" dirty="0" smtClean="0"/>
              <a:t>Boards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sz="3600" dirty="0" smtClean="0"/>
              <a:t>Videos </a:t>
            </a:r>
            <a:r>
              <a:rPr lang="en-US" sz="3600" dirty="0" smtClean="0"/>
              <a:t>Library</a:t>
            </a:r>
          </a:p>
          <a:p>
            <a:pPr algn="l">
              <a:buFont typeface="Wingdings" panose="05000000000000000000" pitchFamily="2" charset="2"/>
              <a:buChar char="ü"/>
            </a:pP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311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Concluding Remarks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4800" y="2339788"/>
            <a:ext cx="11528612" cy="3603812"/>
          </a:xfrm>
        </p:spPr>
        <p:txBody>
          <a:bodyPr>
            <a:noAutofit/>
          </a:bodyPr>
          <a:lstStyle/>
          <a:p>
            <a:pPr marL="1200150" lvl="1" indent="-742950" algn="l">
              <a:buAutoNum type="arabicPeriod"/>
            </a:pPr>
            <a:r>
              <a:rPr lang="en-US" sz="3600" dirty="0" smtClean="0"/>
              <a:t>Industry-academia Partnerships are Fruitful</a:t>
            </a:r>
            <a:endParaRPr lang="en-US" sz="3600" baseline="30000" dirty="0" smtClean="0"/>
          </a:p>
          <a:p>
            <a:pPr marL="1200150" lvl="1" indent="-742950" algn="l">
              <a:buFont typeface="Wingdings 3" panose="05040102010807070707" pitchFamily="18" charset="2"/>
              <a:buAutoNum type="arabicPeriod"/>
            </a:pPr>
            <a:r>
              <a:rPr lang="en-US" sz="3600" dirty="0" smtClean="0"/>
              <a:t>Certificate Completed in Two Semesters </a:t>
            </a:r>
          </a:p>
          <a:p>
            <a:pPr marL="1200150" lvl="1" indent="-742950" algn="l">
              <a:buAutoNum type="arabicPeriod"/>
            </a:pPr>
            <a:r>
              <a:rPr lang="en-US" sz="3600" dirty="0" smtClean="0"/>
              <a:t>Good Income Stream for Departments</a:t>
            </a:r>
          </a:p>
          <a:p>
            <a:pPr marL="1200150" lvl="1" indent="-742950" algn="l">
              <a:buAutoNum type="arabicPeriod"/>
            </a:pPr>
            <a:r>
              <a:rPr lang="en-US" sz="3600" dirty="0" smtClean="0"/>
              <a:t>Planning Summative Evaluation to Assess Employees and Employers Satisfaction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56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93376" y="1855694"/>
            <a:ext cx="10757648" cy="4343400"/>
          </a:xfrm>
        </p:spPr>
        <p:txBody>
          <a:bodyPr/>
          <a:lstStyle/>
          <a:p>
            <a:pPr marL="0" indent="0">
              <a:buNone/>
            </a:pPr>
            <a:r>
              <a:rPr lang="en-US" sz="11500" dirty="0" smtClean="0"/>
              <a:t>Discussion!</a:t>
            </a:r>
          </a:p>
          <a:p>
            <a:pPr marL="0" indent="0" algn="r">
              <a:buNone/>
            </a:pPr>
            <a:r>
              <a:rPr lang="en-US" sz="11500" dirty="0" smtClean="0"/>
              <a:t>Questions? </a:t>
            </a:r>
            <a:endParaRPr lang="en-US" sz="115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19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ial Black" panose="020B0A04020102020204" pitchFamily="34" charset="0"/>
              </a:rPr>
              <a:t>Project Background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14562" y="2299447"/>
            <a:ext cx="11091955" cy="43434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</a:rPr>
              <a:t>Industry-Academia </a:t>
            </a:r>
            <a:r>
              <a:rPr lang="en-US" sz="3600" dirty="0" smtClean="0">
                <a:solidFill>
                  <a:schemeClr val="tx1"/>
                </a:solidFill>
              </a:rPr>
              <a:t>Skills Mismatch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</a:rPr>
              <a:t>Construction Employers Identified Training Needs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Projects Suffer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Money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Time)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029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66" y="0"/>
            <a:ext cx="8610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 Black" panose="020B0A04020102020204" pitchFamily="34" charset="0"/>
              </a:rPr>
              <a:t>Construction </a:t>
            </a:r>
            <a:r>
              <a:rPr lang="en-US" sz="4800" b="1" dirty="0" smtClean="0">
                <a:latin typeface="Arial Black" panose="020B0A04020102020204" pitchFamily="34" charset="0"/>
              </a:rPr>
              <a:t>Industry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81798" y="2218765"/>
            <a:ext cx="10629900" cy="43434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>
                <a:solidFill>
                  <a:schemeClr val="tx1"/>
                </a:solidFill>
              </a:rPr>
              <a:t>$1.7 Trillion </a:t>
            </a:r>
            <a:r>
              <a:rPr lang="en-US" sz="4000" dirty="0" smtClean="0">
                <a:solidFill>
                  <a:schemeClr val="tx1"/>
                </a:solidFill>
              </a:rPr>
              <a:t>Annual Revenue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 Growth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Diversity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(education, Experience, Age,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ethnicity, etc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to Make a Difference</a:t>
            </a:r>
          </a:p>
          <a:p>
            <a:pPr algn="l"/>
            <a:endPara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116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223" y="116542"/>
            <a:ext cx="8201211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Construction Management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84093" y="2393576"/>
            <a:ext cx="11080378" cy="4343400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</a:rPr>
              <a:t>Bridge </a:t>
            </a:r>
            <a:r>
              <a:rPr lang="en-US" sz="3600" dirty="0" smtClean="0">
                <a:solidFill>
                  <a:schemeClr val="tx1"/>
                </a:solidFill>
              </a:rPr>
              <a:t>Between </a:t>
            </a:r>
            <a:r>
              <a:rPr lang="en-US" sz="3600" dirty="0" smtClean="0">
                <a:solidFill>
                  <a:schemeClr val="tx1"/>
                </a:solidFill>
              </a:rPr>
              <a:t>Architects, Engineers &amp; </a:t>
            </a:r>
            <a:r>
              <a:rPr lang="en-US" sz="3600" dirty="0" smtClean="0">
                <a:solidFill>
                  <a:schemeClr val="tx1"/>
                </a:solidFill>
              </a:rPr>
              <a:t>Field </a:t>
            </a:r>
            <a:r>
              <a:rPr lang="en-US" sz="3600" dirty="0" smtClean="0">
                <a:solidFill>
                  <a:schemeClr val="tx1"/>
                </a:solidFill>
              </a:rPr>
              <a:t>Staff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3600" dirty="0"/>
              <a:t>Effective Communication </a:t>
            </a:r>
            <a:r>
              <a:rPr lang="en-US" sz="3600" dirty="0" smtClean="0"/>
              <a:t>is Necessary</a:t>
            </a:r>
          </a:p>
          <a:p>
            <a:pPr marL="0" indent="0" algn="l">
              <a:buNone/>
            </a:pPr>
            <a:endParaRPr lang="en-US" sz="3600" dirty="0" smtClean="0"/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3600" dirty="0"/>
          </a:p>
          <a:p>
            <a:pPr marL="0" indent="0" algn="l">
              <a:buNone/>
            </a:pPr>
            <a:endParaRPr lang="en-US" sz="3600" dirty="0"/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203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718176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Arial Black" panose="020B0A04020102020204" pitchFamily="34" charset="0"/>
              </a:rPr>
              <a:t>UH CM </a:t>
            </a:r>
            <a:r>
              <a:rPr lang="en-US" sz="4800" b="1" dirty="0" smtClean="0">
                <a:latin typeface="Arial Black" panose="020B0A04020102020204" pitchFamily="34" charset="0"/>
              </a:rPr>
              <a:t>Certificate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03412" y="2232212"/>
            <a:ext cx="11788588" cy="4343400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</a:rPr>
              <a:t>Architects and Engineers (A/E</a:t>
            </a:r>
            <a:r>
              <a:rPr lang="en-US" sz="4000" dirty="0" smtClean="0">
                <a:solidFill>
                  <a:schemeClr val="tx1"/>
                </a:solidFill>
              </a:rPr>
              <a:t>) 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Cost Estimating and Project Scheduling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Two Semesters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0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ial Black" panose="020B0A04020102020204" pitchFamily="34" charset="0"/>
              </a:rPr>
              <a:t>Project </a:t>
            </a:r>
            <a:r>
              <a:rPr lang="en-US" sz="4800" b="1" dirty="0" smtClean="0">
                <a:latin typeface="Arial Black" panose="020B0A04020102020204" pitchFamily="34" charset="0"/>
              </a:rPr>
              <a:t>Team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50739" y="2124635"/>
            <a:ext cx="10629900" cy="4343400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</a:rPr>
              <a:t>Instructional Designer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Dept. Chair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Industry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  <a:endPara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65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65" y="129988"/>
            <a:ext cx="9094694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Instructional Design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61765"/>
            <a:ext cx="12192000" cy="3200400"/>
          </a:xfrm>
        </p:spPr>
        <p:txBody>
          <a:bodyPr/>
          <a:lstStyle/>
          <a:p>
            <a:pPr marL="7397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600" b="1" dirty="0" smtClean="0">
                <a:solidFill>
                  <a:srgbClr val="FF0000"/>
                </a:solidFill>
              </a:rPr>
              <a:t>A</a:t>
            </a:r>
            <a:r>
              <a:rPr lang="en-US" altLang="en-US" sz="3600" dirty="0" smtClean="0"/>
              <a:t>ssess and Analyze Needs</a:t>
            </a:r>
          </a:p>
          <a:p>
            <a:pPr marL="7397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600" b="1" dirty="0" smtClean="0">
                <a:solidFill>
                  <a:srgbClr val="FF0000"/>
                </a:solidFill>
              </a:rPr>
              <a:t>D</a:t>
            </a:r>
            <a:r>
              <a:rPr lang="en-US" altLang="en-US" sz="3600" dirty="0" smtClean="0"/>
              <a:t>esign Instruction and Presentation</a:t>
            </a:r>
          </a:p>
          <a:p>
            <a:pPr marL="7397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600" b="1" dirty="0" smtClean="0">
                <a:solidFill>
                  <a:srgbClr val="FF0000"/>
                </a:solidFill>
              </a:rPr>
              <a:t>D</a:t>
            </a:r>
            <a:r>
              <a:rPr lang="en-US" altLang="en-US" sz="3600" dirty="0" smtClean="0"/>
              <a:t>evelop Materials</a:t>
            </a:r>
          </a:p>
          <a:p>
            <a:pPr marL="7397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600" b="1" dirty="0" smtClean="0">
                <a:solidFill>
                  <a:srgbClr val="FF0000"/>
                </a:solidFill>
              </a:rPr>
              <a:t>I</a:t>
            </a:r>
            <a:r>
              <a:rPr lang="en-US" altLang="en-US" sz="3600" dirty="0" smtClean="0"/>
              <a:t>mplement Activities and Courses</a:t>
            </a:r>
          </a:p>
          <a:p>
            <a:pPr marL="7397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600" b="1" dirty="0" smtClean="0">
                <a:solidFill>
                  <a:srgbClr val="FF0000"/>
                </a:solidFill>
              </a:rPr>
              <a:t>E</a:t>
            </a:r>
            <a:r>
              <a:rPr lang="en-US" altLang="en-US" sz="3600" dirty="0" smtClean="0"/>
              <a:t>valuate Participant Progress &amp; Instructional Materials</a:t>
            </a: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9965" y="2460812"/>
            <a:ext cx="58763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ADDIE Model: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31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Educational Model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4800" y="2568387"/>
            <a:ext cx="11595847" cy="4007224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Malcolm </a:t>
            </a:r>
            <a:r>
              <a:rPr lang="en-US" sz="4000" dirty="0" smtClean="0">
                <a:solidFill>
                  <a:schemeClr val="tx1"/>
                </a:solidFill>
              </a:rPr>
              <a:t>Knowles Theory of Andragogy:</a:t>
            </a:r>
          </a:p>
          <a:p>
            <a:pPr marL="914400" indent="-514350" algn="l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Are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Self-Directed</a:t>
            </a:r>
          </a:p>
          <a:p>
            <a:pPr marL="914400" indent="-514350" algn="l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Bring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 Range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Experiences</a:t>
            </a:r>
          </a:p>
          <a:p>
            <a:pPr marL="914400" indent="-514350" algn="l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Environment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eady to Learn</a:t>
            </a:r>
          </a:p>
          <a:p>
            <a:pPr marL="914400" indent="-514350" algn="l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 Problem/Task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riented</a:t>
            </a:r>
          </a:p>
          <a:p>
            <a:pPr marL="914400" indent="-514350" algn="l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When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earning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irectly Applies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Life Situation</a:t>
            </a:r>
          </a:p>
          <a:p>
            <a:pPr marL="914400" indent="-514350" algn="l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Motivated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Internal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actors: Self-Esteem, Quality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L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ife…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004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Development Overview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28009" y="2326341"/>
            <a:ext cx="10629900" cy="4141694"/>
          </a:xfrm>
        </p:spPr>
        <p:txBody>
          <a:bodyPr>
            <a:noAutofit/>
          </a:bodyPr>
          <a:lstStyle/>
          <a:p>
            <a:pPr marL="742950" indent="-7429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Identification </a:t>
            </a:r>
            <a:r>
              <a:rPr lang="en-US" sz="4000" dirty="0">
                <a:solidFill>
                  <a:schemeClr val="tx1"/>
                </a:solidFill>
              </a:rPr>
              <a:t>of </a:t>
            </a:r>
            <a:r>
              <a:rPr lang="en-US" sz="4000" dirty="0" smtClean="0">
                <a:solidFill>
                  <a:schemeClr val="tx1"/>
                </a:solidFill>
              </a:rPr>
              <a:t>Audience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742950" indent="-742950" algn="l">
              <a:buAutoNum type="arabicPeriod"/>
            </a:pPr>
            <a:r>
              <a:rPr lang="en-US" sz="4000" dirty="0">
                <a:solidFill>
                  <a:schemeClr val="tx1"/>
                </a:solidFill>
              </a:rPr>
              <a:t>C</a:t>
            </a:r>
            <a:r>
              <a:rPr lang="en-US" sz="4000" dirty="0" smtClean="0">
                <a:solidFill>
                  <a:schemeClr val="tx1"/>
                </a:solidFill>
              </a:rPr>
              <a:t>larification of Learners’ </a:t>
            </a:r>
            <a:r>
              <a:rPr lang="en-US" sz="4000" dirty="0" smtClean="0">
                <a:solidFill>
                  <a:schemeClr val="tx1"/>
                </a:solidFill>
              </a:rPr>
              <a:t>Needs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742950" indent="-742950" algn="l">
              <a:buAutoNum type="arabicPeriod"/>
            </a:pPr>
            <a:r>
              <a:rPr lang="en-US" sz="4000" dirty="0">
                <a:solidFill>
                  <a:schemeClr val="tx1"/>
                </a:solidFill>
              </a:rPr>
              <a:t>E</a:t>
            </a:r>
            <a:r>
              <a:rPr lang="en-US" sz="4000" dirty="0" smtClean="0">
                <a:solidFill>
                  <a:schemeClr val="tx1"/>
                </a:solidFill>
              </a:rPr>
              <a:t>stablishment of </a:t>
            </a:r>
            <a:r>
              <a:rPr lang="en-US" sz="4000" dirty="0">
                <a:solidFill>
                  <a:schemeClr val="tx1"/>
                </a:solidFill>
              </a:rPr>
              <a:t>T</a:t>
            </a:r>
            <a:r>
              <a:rPr lang="en-US" sz="4000" dirty="0" smtClean="0">
                <a:solidFill>
                  <a:schemeClr val="tx1"/>
                </a:solidFill>
              </a:rPr>
              <a:t>raining </a:t>
            </a:r>
            <a:r>
              <a:rPr lang="en-US" sz="4000" dirty="0" smtClean="0">
                <a:solidFill>
                  <a:schemeClr val="tx1"/>
                </a:solidFill>
              </a:rPr>
              <a:t>Objectives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742950" indent="-7429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Determination of Outcomes</a:t>
            </a:r>
          </a:p>
          <a:p>
            <a:pPr marL="742950" indent="-742950" algn="l">
              <a:buAutoNum type="arabicPeriod"/>
            </a:pPr>
            <a:r>
              <a:rPr lang="en-US" sz="4000" dirty="0" smtClean="0">
                <a:solidFill>
                  <a:schemeClr val="tx1"/>
                </a:solidFill>
              </a:rPr>
              <a:t>Preparation of Instructional Contents</a:t>
            </a:r>
            <a:endPara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59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elearning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learning" id="{F3042DB5-BB3F-4FF8-AE77-B25F18DD4929}" vid="{9A644D09-6C73-4433-9684-3129EFC20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elearning</Template>
  <TotalTime>1203</TotalTime>
  <Words>327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Wingdings</vt:lpstr>
      <vt:lpstr>Wingdings 3</vt:lpstr>
      <vt:lpstr>elearning</vt:lpstr>
      <vt:lpstr>Small Investment for Big Returns: Construction Management Online Certificate</vt:lpstr>
      <vt:lpstr>Project Background</vt:lpstr>
      <vt:lpstr>Construction Industry</vt:lpstr>
      <vt:lpstr>Construction Management</vt:lpstr>
      <vt:lpstr>UH CM Certificate</vt:lpstr>
      <vt:lpstr>Project Team</vt:lpstr>
      <vt:lpstr>Instructional Design Model</vt:lpstr>
      <vt:lpstr>Educational Model</vt:lpstr>
      <vt:lpstr>Development Overview</vt:lpstr>
      <vt:lpstr>Certificate Courses</vt:lpstr>
      <vt:lpstr>Development Procedure</vt:lpstr>
      <vt:lpstr>Details</vt:lpstr>
      <vt:lpstr>Concluding Remarks</vt:lpstr>
      <vt:lpstr>PowerPoint Presentation</vt:lpstr>
    </vt:vector>
  </TitlesOfParts>
  <Company>College of Technology-University of Houston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Investment for Big Returns: Construction Management Online Certificate</dc:title>
  <dc:creator>Eldin, Neil N</dc:creator>
  <cp:lastModifiedBy>Bakach, Bouchra</cp:lastModifiedBy>
  <cp:revision>42</cp:revision>
  <cp:lastPrinted>2017-11-02T03:16:37Z</cp:lastPrinted>
  <dcterms:created xsi:type="dcterms:W3CDTF">2017-10-22T21:39:22Z</dcterms:created>
  <dcterms:modified xsi:type="dcterms:W3CDTF">2017-11-02T03:18:47Z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2D5AC9A8-C815-4036-8542-96D8F18DA537</vt:lpwstr>
  </property>
  <property fmtid="{D5CDD505-2E9C-101B-9397-08002B2CF9AE}" pid="3" name="ArticulatePath">
    <vt:lpwstr>Small Investment for Big Returns</vt:lpwstr>
  </property>
</Properties>
</file>