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76" r:id="rId4"/>
    <p:sldId id="258" r:id="rId5"/>
    <p:sldId id="259" r:id="rId6"/>
    <p:sldId id="260" r:id="rId7"/>
    <p:sldId id="261" r:id="rId8"/>
    <p:sldId id="279" r:id="rId9"/>
    <p:sldId id="262" r:id="rId10"/>
    <p:sldId id="263" r:id="rId11"/>
    <p:sldId id="264" r:id="rId12"/>
    <p:sldId id="265" r:id="rId13"/>
    <p:sldId id="266" r:id="rId14"/>
    <p:sldId id="277" r:id="rId15"/>
    <p:sldId id="267" r:id="rId16"/>
    <p:sldId id="278" r:id="rId17"/>
    <p:sldId id="268" r:id="rId18"/>
    <p:sldId id="269" r:id="rId19"/>
    <p:sldId id="270" r:id="rId20"/>
    <p:sldId id="272" r:id="rId21"/>
    <p:sldId id="273" r:id="rId22"/>
    <p:sldId id="274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>
      <p:cViewPr varScale="1">
        <p:scale>
          <a:sx n="72" d="100"/>
          <a:sy n="72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D4FE-288D-4525-B48D-08B3E218A260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D5EB-0E3C-461F-A0A9-4E9990E03A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D4FE-288D-4525-B48D-08B3E218A260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D5EB-0E3C-461F-A0A9-4E9990E03A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D4FE-288D-4525-B48D-08B3E218A260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D5EB-0E3C-461F-A0A9-4E9990E03A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D4FE-288D-4525-B48D-08B3E218A260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D5EB-0E3C-461F-A0A9-4E9990E03A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D4FE-288D-4525-B48D-08B3E218A260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D5EB-0E3C-461F-A0A9-4E9990E03A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D4FE-288D-4525-B48D-08B3E218A260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D5EB-0E3C-461F-A0A9-4E9990E03A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D4FE-288D-4525-B48D-08B3E218A260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D5EB-0E3C-461F-A0A9-4E9990E03A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D4FE-288D-4525-B48D-08B3E218A260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D5EB-0E3C-461F-A0A9-4E9990E03A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D4FE-288D-4525-B48D-08B3E218A260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D5EB-0E3C-461F-A0A9-4E9990E03A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D4FE-288D-4525-B48D-08B3E218A260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D5EB-0E3C-461F-A0A9-4E9990E03AF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D4FE-288D-4525-B48D-08B3E218A260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BDD5EB-0E3C-461F-A0A9-4E9990E03AF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DBDD5EB-0E3C-461F-A0A9-4E9990E03AF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0A8D4FE-288D-4525-B48D-08B3E218A260}" type="datetimeFigureOut">
              <a:rPr lang="en-US" smtClean="0"/>
              <a:t>4/28/2018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nuic.deviantart.com/art/Fireworks-269800551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d/3.0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Msaxton@iliff.edu" TargetMode="External"/><Relationship Id="rId2" Type="http://schemas.openxmlformats.org/officeDocument/2006/relationships/hyperlink" Target="mailto:Ryan.Buller@du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066800"/>
            <a:ext cx="8153400" cy="2593975"/>
          </a:xfrm>
        </p:spPr>
        <p:txBody>
          <a:bodyPr/>
          <a:lstStyle/>
          <a:p>
            <a:r>
              <a:rPr lang="en-US" sz="6000" dirty="0">
                <a:latin typeface="Trebuchet MS" panose="020B0603020202020204" pitchFamily="34" charset="0"/>
              </a:rPr>
              <a:t>Email Branding for a Multi-Institutional Instance of Alma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038600"/>
            <a:ext cx="6461760" cy="10668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Ryan Buller- University of Denver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Micah Saxton-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Iliff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 School of Theology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5273726"/>
            <a:ext cx="2796708" cy="112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774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F415F-677B-4AA7-821D-62CB2575C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How to differentiate?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1C0F4B4-9E95-47C2-81FB-DB6C62020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</p:spPr>
        <p:txBody>
          <a:bodyPr/>
          <a:lstStyle/>
          <a:p>
            <a:r>
              <a:rPr lang="en-US" dirty="0"/>
              <a:t>How to determine who would get what branding</a:t>
            </a:r>
          </a:p>
          <a:p>
            <a:pPr lvl="1"/>
            <a:r>
              <a:rPr lang="en-US" dirty="0"/>
              <a:t>Based on patron’s home library</a:t>
            </a:r>
          </a:p>
          <a:p>
            <a:pPr lvl="2"/>
            <a:r>
              <a:rPr lang="en-US" dirty="0"/>
              <a:t>Pro- provides expected branding to patron</a:t>
            </a:r>
          </a:p>
          <a:p>
            <a:pPr lvl="2"/>
            <a:r>
              <a:rPr lang="en-US" dirty="0"/>
              <a:t>Con- doesn’t direct patron to the people who could help them in case of questions or concerns</a:t>
            </a:r>
          </a:p>
          <a:p>
            <a:pPr lvl="1"/>
            <a:r>
              <a:rPr lang="en-US" dirty="0"/>
              <a:t>Based on owning library for the material</a:t>
            </a:r>
          </a:p>
          <a:p>
            <a:pPr lvl="2"/>
            <a:r>
              <a:rPr lang="en-US" dirty="0"/>
              <a:t>Pro- branding associated with library the material belongs to</a:t>
            </a:r>
          </a:p>
          <a:p>
            <a:pPr lvl="2"/>
            <a:r>
              <a:rPr lang="en-US" dirty="0"/>
              <a:t>Con- confusing for patrons; which branding when there are items from multiple libraries on one notice</a:t>
            </a:r>
          </a:p>
        </p:txBody>
      </p:sp>
    </p:spTree>
    <p:extLst>
      <p:ext uri="{BB962C8B-B14F-4D97-AF65-F5344CB8AC3E}">
        <p14:creationId xmlns:p14="http://schemas.microsoft.com/office/powerpoint/2010/main" val="3026581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721EE-D45A-45BB-9AFC-D95B17D8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Trebuchet MS" panose="020B0603020202020204" pitchFamily="34" charset="0"/>
              </a:rPr>
              <a:t>Using XML to identify branding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35CE6-6822-477F-8E58-5F0ED0260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Determined value to differentiate patrons and what branding/URL needed to be inserted in the notice.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>
                <a:latin typeface="Trebuchet MS" panose="020B0603020202020204" pitchFamily="34" charset="0"/>
              </a:rPr>
              <a:t>&lt;</a:t>
            </a:r>
            <a:r>
              <a:rPr lang="en-US" dirty="0" err="1">
                <a:latin typeface="Trebuchet MS" panose="020B0603020202020204" pitchFamily="34" charset="0"/>
              </a:rPr>
              <a:t>xsl:variable</a:t>
            </a:r>
            <a:r>
              <a:rPr lang="en-US" dirty="0">
                <a:latin typeface="Trebuchet MS" panose="020B0603020202020204" pitchFamily="34" charset="0"/>
              </a:rPr>
              <a:t> name="</a:t>
            </a:r>
            <a:r>
              <a:rPr lang="en-US" dirty="0" err="1">
                <a:latin typeface="Trebuchet MS" panose="020B0603020202020204" pitchFamily="34" charset="0"/>
              </a:rPr>
              <a:t>usergroup</a:t>
            </a:r>
            <a:r>
              <a:rPr lang="en-US" dirty="0">
                <a:latin typeface="Trebuchet MS" panose="020B0603020202020204" pitchFamily="34" charset="0"/>
              </a:rPr>
              <a:t>"&gt;</a:t>
            </a:r>
          </a:p>
          <a:p>
            <a:pPr marL="114300" indent="0">
              <a:buNone/>
            </a:pPr>
            <a:r>
              <a:rPr lang="en-US" dirty="0">
                <a:latin typeface="Trebuchet MS" panose="020B0603020202020204" pitchFamily="34" charset="0"/>
              </a:rPr>
              <a:t>	&lt;</a:t>
            </a:r>
            <a:r>
              <a:rPr lang="en-US" dirty="0" err="1">
                <a:latin typeface="Trebuchet MS" panose="020B0603020202020204" pitchFamily="34" charset="0"/>
              </a:rPr>
              <a:t>xsl:value-of</a:t>
            </a:r>
            <a:r>
              <a:rPr lang="en-US" dirty="0">
                <a:latin typeface="Trebuchet MS" panose="020B0603020202020204" pitchFamily="34" charset="0"/>
              </a:rPr>
              <a:t> select="</a:t>
            </a:r>
            <a:r>
              <a:rPr lang="en-US" dirty="0" err="1">
                <a:latin typeface="Trebuchet MS" panose="020B0603020202020204" pitchFamily="34" charset="0"/>
              </a:rPr>
              <a:t>notification_data</a:t>
            </a:r>
            <a:r>
              <a:rPr lang="en-US" dirty="0">
                <a:latin typeface="Trebuchet MS" panose="020B0603020202020204" pitchFamily="34" charset="0"/>
              </a:rPr>
              <a:t>/user_ 	</a:t>
            </a:r>
            <a:r>
              <a:rPr lang="en-US" dirty="0" err="1">
                <a:latin typeface="Trebuchet MS" panose="020B0603020202020204" pitchFamily="34" charset="0"/>
              </a:rPr>
              <a:t>for_printing</a:t>
            </a:r>
            <a:r>
              <a:rPr lang="en-US" dirty="0">
                <a:latin typeface="Trebuchet MS" panose="020B0603020202020204" pitchFamily="34" charset="0"/>
              </a:rPr>
              <a:t>/ </a:t>
            </a:r>
            <a:r>
              <a:rPr lang="en-US" dirty="0" err="1">
                <a:latin typeface="Trebuchet MS" panose="020B0603020202020204" pitchFamily="34" charset="0"/>
              </a:rPr>
              <a:t>user_group</a:t>
            </a:r>
            <a:r>
              <a:rPr lang="en-US" dirty="0">
                <a:latin typeface="Trebuchet MS" panose="020B0603020202020204" pitchFamily="34" charset="0"/>
              </a:rPr>
              <a:t>"/&gt;</a:t>
            </a:r>
          </a:p>
          <a:p>
            <a:pPr marL="114300" indent="0">
              <a:buNone/>
            </a:pPr>
            <a:r>
              <a:rPr lang="en-US" dirty="0">
                <a:latin typeface="Trebuchet MS" panose="020B0603020202020204" pitchFamily="34" charset="0"/>
              </a:rPr>
              <a:t>&lt;/</a:t>
            </a:r>
            <a:r>
              <a:rPr lang="en-US" dirty="0" err="1">
                <a:latin typeface="Trebuchet MS" panose="020B0603020202020204" pitchFamily="34" charset="0"/>
              </a:rPr>
              <a:t>xsl:variable</a:t>
            </a:r>
            <a:r>
              <a:rPr lang="en-US" dirty="0">
                <a:latin typeface="Trebuchet MS" panose="020B0603020202020204" pitchFamily="34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751390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D9828-1DEF-455C-AC01-0E6E2ADC5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First approach…of many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8FAAC-DD51-4089-BBDA-250A2A357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Define variable outside of conditional logic</a:t>
            </a:r>
          </a:p>
          <a:p>
            <a:r>
              <a:rPr lang="en-US" dirty="0">
                <a:latin typeface="Trebuchet MS" panose="020B0603020202020204" pitchFamily="34" charset="0"/>
              </a:rPr>
              <a:t>Looking at an elegant solution</a:t>
            </a:r>
          </a:p>
          <a:p>
            <a:endParaRPr lang="en-US" dirty="0">
              <a:latin typeface="Trebuchet MS" panose="020B0603020202020204" pitchFamily="34" charset="0"/>
            </a:endParaRPr>
          </a:p>
          <a:p>
            <a:r>
              <a:rPr lang="en-US" dirty="0">
                <a:latin typeface="Trebuchet MS" panose="020B0603020202020204" pitchFamily="34" charset="0"/>
              </a:rPr>
              <a:t>Way beyond our skill level</a:t>
            </a:r>
          </a:p>
          <a:p>
            <a:r>
              <a:rPr lang="en-US" dirty="0">
                <a:latin typeface="Trebuchet MS" panose="020B0603020202020204" pitchFamily="34" charset="0"/>
              </a:rPr>
              <a:t>Could get it to validate with external tools, but not within Alma.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639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2CA92-6D5B-4F7E-961F-AFD3676AF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Second approach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7535ED-235A-42CD-BE39-4F04753643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54" t="20671" r="2366" b="35555"/>
          <a:stretch/>
        </p:blipFill>
        <p:spPr>
          <a:xfrm>
            <a:off x="304800" y="1828800"/>
            <a:ext cx="7627859" cy="353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771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7D5EE-9919-447A-9F60-3C77F9F40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approach continued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B81F3C-D827-4E07-9CEA-A17E061C28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54" t="47778" r="6777" b="25919"/>
          <a:stretch/>
        </p:blipFill>
        <p:spPr>
          <a:xfrm>
            <a:off x="457200" y="1752600"/>
            <a:ext cx="746760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34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8545B-8966-4B88-A6DC-BCC2AD162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Third approach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613819-F258-4D39-96B3-BC28065B3B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23" t="26227" r="3119" b="20440"/>
          <a:stretch/>
        </p:blipFill>
        <p:spPr>
          <a:xfrm>
            <a:off x="457200" y="1676400"/>
            <a:ext cx="7421564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91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41B10-A6A5-4604-B0DF-810523811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approach continued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1CE6E1-52CE-4DC9-96F6-AB59490287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49" t="31112" r="3956" b="37198"/>
          <a:stretch/>
        </p:blipFill>
        <p:spPr>
          <a:xfrm>
            <a:off x="246371" y="1828800"/>
            <a:ext cx="8041657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98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42DE5-3DC1-4E7C-867F-65088173A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D5C6F-E56D-4C3B-9351-B9533577D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696" y="1524000"/>
            <a:ext cx="7620000" cy="4800600"/>
          </a:xfrm>
        </p:spPr>
        <p:txBody>
          <a:bodyPr/>
          <a:lstStyle/>
          <a:p>
            <a:r>
              <a:rPr lang="en-US" dirty="0"/>
              <a:t>Overdue, hold shelf, borrowing activity letters all working!</a:t>
            </a:r>
          </a:p>
          <a:p>
            <a:pPr lvl="1"/>
            <a:r>
              <a:rPr lang="en-US" dirty="0"/>
              <a:t>Correct branding based on patron’s home library</a:t>
            </a:r>
          </a:p>
          <a:p>
            <a:pPr lvl="1"/>
            <a:r>
              <a:rPr lang="en-US" dirty="0"/>
              <a:t>Correct URL for patron to log into their account</a:t>
            </a:r>
          </a:p>
          <a:p>
            <a:pPr lvl="1"/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BUT…</a:t>
            </a:r>
          </a:p>
          <a:p>
            <a:r>
              <a:rPr lang="en-US" dirty="0"/>
              <a:t>Realized a week or so after implementation that some notices not sending with the correct branding/URL</a:t>
            </a:r>
          </a:p>
          <a:p>
            <a:r>
              <a:rPr lang="en-US" dirty="0"/>
              <a:t>Determined that the path we were using to identify what library a patron belonged to was not present in all XML  </a:t>
            </a:r>
          </a:p>
        </p:txBody>
      </p:sp>
    </p:spTree>
    <p:extLst>
      <p:ext uri="{BB962C8B-B14F-4D97-AF65-F5344CB8AC3E}">
        <p14:creationId xmlns:p14="http://schemas.microsoft.com/office/powerpoint/2010/main" val="776478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96FEF-D1D9-4F4B-94D5-96A2628D4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Trebuchet MS" panose="020B0603020202020204" pitchFamily="34" charset="0"/>
              </a:rPr>
              <a:t>Fixed issue-XPath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933921-CDEB-4334-96EE-5F34A446C6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20" t="44444" r="18188" b="45556"/>
          <a:stretch/>
        </p:blipFill>
        <p:spPr>
          <a:xfrm>
            <a:off x="457200" y="2438400"/>
            <a:ext cx="749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42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7CCDA-1DE8-4403-9A0B-B09A1E3D5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FCF04-0303-422F-A729-1F5CC87F2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patron notices sending out!</a:t>
            </a:r>
          </a:p>
          <a:p>
            <a:endParaRPr lang="en-US" dirty="0"/>
          </a:p>
          <a:p>
            <a:endParaRPr lang="en-US" dirty="0"/>
          </a:p>
          <a:p>
            <a:pPr marL="114300" indent="0">
              <a:buNone/>
            </a:pPr>
            <a:r>
              <a:rPr lang="en-US" dirty="0"/>
              <a:t>BUT…</a:t>
            </a:r>
          </a:p>
          <a:p>
            <a:r>
              <a:rPr lang="en-US" dirty="0"/>
              <a:t>Non-patron emails from the system started to fail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651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DFB6A-BE3A-4DB6-9D95-0EC8D3157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Three Institutions- One Alma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39A290-7F8A-4F30-9A68-4777A103CF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49" r="42501"/>
          <a:stretch/>
        </p:blipFill>
        <p:spPr>
          <a:xfrm>
            <a:off x="3154252" y="1891747"/>
            <a:ext cx="2225896" cy="4524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34E692-D8DC-4DA5-AF8C-A05C83799B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59" t="422" r="44877" b="-422"/>
          <a:stretch/>
        </p:blipFill>
        <p:spPr>
          <a:xfrm>
            <a:off x="609600" y="1904999"/>
            <a:ext cx="2286000" cy="45243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1F8463-D9DC-4187-ADE9-F3FB6C80A3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264" t="17778" r="35442" b="12222"/>
          <a:stretch/>
        </p:blipFill>
        <p:spPr>
          <a:xfrm>
            <a:off x="5638800" y="1891747"/>
            <a:ext cx="2438400" cy="452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135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27BC6-1732-4017-AA07-460360A7B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Changed variable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79A2F-E609-4A2F-98D0-FF5173C4C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Syntax in header indicated that there must be a value in the field for the determined </a:t>
            </a:r>
            <a:r>
              <a:rPr lang="en-US" dirty="0" err="1"/>
              <a:t>Xpath</a:t>
            </a:r>
            <a:r>
              <a:rPr lang="en-US" dirty="0"/>
              <a:t>.</a:t>
            </a:r>
          </a:p>
          <a:p>
            <a:r>
              <a:rPr lang="en-US" dirty="0"/>
              <a:t>When the path did not exist, the system didn’t know what to do.</a:t>
            </a:r>
          </a:p>
          <a:p>
            <a:r>
              <a:rPr lang="en-US" dirty="0"/>
              <a:t>Changed syntax to allow for when the path does not exist in the XML.</a:t>
            </a:r>
          </a:p>
        </p:txBody>
      </p:sp>
    </p:spTree>
    <p:extLst>
      <p:ext uri="{BB962C8B-B14F-4D97-AF65-F5344CB8AC3E}">
        <p14:creationId xmlns:p14="http://schemas.microsoft.com/office/powerpoint/2010/main" val="1655377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766CD-D7D6-4D2F-A025-C34598E28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Success…and it still works</a:t>
            </a:r>
            <a:r>
              <a:rPr lang="en-US" dirty="0"/>
              <a:t>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7A66ED-9EB9-4F34-B659-8A537D4692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00200" y="1643810"/>
            <a:ext cx="5334000" cy="35571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6C9595-B3B7-4FAE-BC7D-016360821446}"/>
              </a:ext>
            </a:extLst>
          </p:cNvPr>
          <p:cNvSpPr txBox="1"/>
          <p:nvPr/>
        </p:nvSpPr>
        <p:spPr>
          <a:xfrm>
            <a:off x="1600200" y="5311677"/>
            <a:ext cx="6096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nuic.deviantart.com/art/Fireworks-269800551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d/3.0/"/>
              </a:rPr>
              <a:t>CC BY-ND</a:t>
            </a:r>
            <a:endParaRPr lang="en-US" sz="9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A76C40-C014-438E-9AE6-F2B91CCE1162}"/>
              </a:ext>
            </a:extLst>
          </p:cNvPr>
          <p:cNvSpPr/>
          <p:nvPr/>
        </p:nvSpPr>
        <p:spPr>
          <a:xfrm>
            <a:off x="4419600" y="5653265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600" spc="-100" dirty="0">
                <a:solidFill>
                  <a:srgbClr val="8B2332"/>
                </a:solidFill>
                <a:latin typeface="Trebuchet MS" panose="020B0603020202020204" pitchFamily="34" charset="0"/>
                <a:ea typeface="+mj-ea"/>
                <a:cs typeface="+mj-cs"/>
              </a:rPr>
              <a:t>Sort of…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136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BE676-44C6-4DBA-BF77-EDFE81D50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All done…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363CB-1E76-4FAB-888C-3725827A6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Trebuchet MS" panose="020B0603020202020204" pitchFamily="34" charset="0"/>
            </a:endParaRPr>
          </a:p>
          <a:p>
            <a:r>
              <a:rPr lang="en-US" dirty="0">
                <a:latin typeface="Trebuchet MS" panose="020B0603020202020204" pitchFamily="34" charset="0"/>
              </a:rPr>
              <a:t>Until Micah dropped a bomb on me while working on this presentation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AD9A59-2A9D-49B2-BDC6-D680FAA2F4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885" r="2500" b="6232"/>
          <a:stretch/>
        </p:blipFill>
        <p:spPr>
          <a:xfrm>
            <a:off x="1143000" y="3502269"/>
            <a:ext cx="6477000" cy="99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29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B085F-3755-4591-9B11-E6C6F5331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87BA3-044D-4FD4-AFA3-8E2B9981F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1676400"/>
            <a:ext cx="6629400" cy="3810000"/>
          </a:xfrm>
        </p:spPr>
        <p:txBody>
          <a:bodyPr>
            <a:normAutofit lnSpcReduction="10000"/>
          </a:bodyPr>
          <a:lstStyle/>
          <a:p>
            <a:pPr marL="114300" indent="0" algn="ctr">
              <a:buNone/>
            </a:pPr>
            <a:r>
              <a:rPr lang="en-US" sz="2400" dirty="0">
                <a:latin typeface="Trebuchet MS" panose="020B0603020202020204" pitchFamily="34" charset="0"/>
              </a:rPr>
              <a:t>Contact Information</a:t>
            </a:r>
          </a:p>
          <a:p>
            <a:pPr marL="114300" indent="0" algn="ctr">
              <a:buNone/>
            </a:pPr>
            <a:endParaRPr lang="en-US" sz="2600" dirty="0">
              <a:latin typeface="Trebuchet MS" panose="020B0603020202020204" pitchFamily="34" charset="0"/>
            </a:endParaRPr>
          </a:p>
          <a:p>
            <a:pPr marL="114300" indent="0" algn="ctr">
              <a:buNone/>
            </a:pPr>
            <a:r>
              <a:rPr lang="en-US" sz="2600" dirty="0">
                <a:latin typeface="Trebuchet MS" panose="020B0603020202020204" pitchFamily="34" charset="0"/>
              </a:rPr>
              <a:t>Ryan Buller</a:t>
            </a:r>
          </a:p>
          <a:p>
            <a:pPr lvl="1" algn="ctr"/>
            <a:r>
              <a:rPr lang="en-US" sz="2400" dirty="0">
                <a:latin typeface="Trebuchet MS" panose="020B0603020202020204" pitchFamily="34" charset="0"/>
              </a:rPr>
              <a:t>University of Denver</a:t>
            </a:r>
          </a:p>
          <a:p>
            <a:pPr lvl="1" algn="ctr"/>
            <a:r>
              <a:rPr lang="en-US" sz="2200" dirty="0">
                <a:latin typeface="Trebuchet MS" panose="020B0603020202020204" pitchFamily="34" charset="0"/>
                <a:hlinkClick r:id="rId2"/>
              </a:rPr>
              <a:t>Ryan.Buller@du.edu</a:t>
            </a:r>
            <a:endParaRPr lang="en-US" sz="2200" dirty="0">
              <a:latin typeface="Trebuchet MS" panose="020B0603020202020204" pitchFamily="34" charset="0"/>
            </a:endParaRPr>
          </a:p>
          <a:p>
            <a:pPr marL="411480" lvl="1" indent="0" algn="ctr">
              <a:buNone/>
            </a:pPr>
            <a:endParaRPr lang="en-US" sz="2200" dirty="0">
              <a:latin typeface="Trebuchet MS" panose="020B0603020202020204" pitchFamily="34" charset="0"/>
            </a:endParaRPr>
          </a:p>
          <a:p>
            <a:pPr marL="114300" indent="0" algn="ctr">
              <a:buNone/>
            </a:pPr>
            <a:r>
              <a:rPr lang="en-US" sz="2400" dirty="0">
                <a:latin typeface="Trebuchet MS" panose="020B0603020202020204" pitchFamily="34" charset="0"/>
              </a:rPr>
              <a:t>Micah Saxton</a:t>
            </a:r>
          </a:p>
          <a:p>
            <a:pPr lvl="1" algn="ctr"/>
            <a:r>
              <a:rPr lang="en-US" sz="2400" dirty="0" err="1">
                <a:latin typeface="Trebuchet MS" panose="020B0603020202020204" pitchFamily="34" charset="0"/>
              </a:rPr>
              <a:t>Iliff</a:t>
            </a:r>
            <a:r>
              <a:rPr lang="en-US" sz="2400" dirty="0">
                <a:latin typeface="Trebuchet MS" panose="020B0603020202020204" pitchFamily="34" charset="0"/>
              </a:rPr>
              <a:t> School of Theology</a:t>
            </a:r>
          </a:p>
          <a:p>
            <a:pPr lvl="1" algn="ctr"/>
            <a:r>
              <a:rPr lang="en-US" sz="2400" dirty="0">
                <a:latin typeface="Trebuchet MS" panose="020B0603020202020204" pitchFamily="34" charset="0"/>
                <a:hlinkClick r:id="rId3"/>
              </a:rPr>
              <a:t>Msaxton@iliff.edu</a:t>
            </a:r>
            <a:endParaRPr lang="en-US" sz="2400" dirty="0">
              <a:latin typeface="Trebuchet MS" panose="020B0603020202020204" pitchFamily="34" charset="0"/>
            </a:endParaRP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11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DE1FF-1EBD-43D7-89D7-AE5787C2C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The Problem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A82243-6F46-4C3F-96DB-37F706DB7D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2" t="23253" r="65001" b="61309"/>
          <a:stretch/>
        </p:blipFill>
        <p:spPr>
          <a:xfrm>
            <a:off x="838200" y="2132029"/>
            <a:ext cx="3386010" cy="10486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534E53-67BA-43A4-860E-F9D3F4473A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50946"/>
            <a:ext cx="2731416" cy="11297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69ECEA-6352-4B04-BF20-50F051D269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3895085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67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0D7A7-6011-4FAA-B8FA-1EDCBACC2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Who worked on the problem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210D57-6FA5-4F21-97F5-45BA70A7F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04052"/>
            <a:ext cx="2438400" cy="2438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D04B2A-A439-45A6-88E7-B471A41D4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248" y="2604052"/>
            <a:ext cx="2464904" cy="2464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8934EA-B43D-43C0-B435-35181925B9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67609"/>
            <a:ext cx="1676924" cy="2514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4E1DDE-F2A3-4FC0-8073-9082E9B2DBBB}"/>
              </a:ext>
            </a:extLst>
          </p:cNvPr>
          <p:cNvSpPr txBox="1"/>
          <p:nvPr/>
        </p:nvSpPr>
        <p:spPr>
          <a:xfrm>
            <a:off x="838200" y="5486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Michael- </a:t>
            </a:r>
            <a:r>
              <a:rPr lang="en-US" dirty="0" err="1"/>
              <a:t>Iliff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A0A0DC-46DE-46AC-B8CB-B09FA8432CA9}"/>
              </a:ext>
            </a:extLst>
          </p:cNvPr>
          <p:cNvSpPr txBox="1"/>
          <p:nvPr/>
        </p:nvSpPr>
        <p:spPr>
          <a:xfrm>
            <a:off x="6401062" y="5486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Ryan- DU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F70A09-C7EF-4AFC-8847-88CF4520B582}"/>
              </a:ext>
            </a:extLst>
          </p:cNvPr>
          <p:cNvSpPr txBox="1"/>
          <p:nvPr/>
        </p:nvSpPr>
        <p:spPr>
          <a:xfrm>
            <a:off x="3760304" y="5486400"/>
            <a:ext cx="139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Micah- </a:t>
            </a:r>
            <a:r>
              <a:rPr lang="en-US" dirty="0" err="1"/>
              <a:t>Iliff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440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75044-EE69-4789-ADEB-8D538DDB6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Overview of notices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BD146A-48D7-48EA-8949-EDF2BF1AF5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667" t="31542" r="26667" b="40771"/>
          <a:stretch/>
        </p:blipFill>
        <p:spPr>
          <a:xfrm>
            <a:off x="838200" y="2133600"/>
            <a:ext cx="2902855" cy="304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6C18D4-0D4B-4CFC-9CA0-8ACFC1229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4435" y="2126974"/>
            <a:ext cx="3724275" cy="24955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4A3E6E-9722-466C-916A-A3760F15A941}"/>
              </a:ext>
            </a:extLst>
          </p:cNvPr>
          <p:cNvSpPr txBox="1"/>
          <p:nvPr/>
        </p:nvSpPr>
        <p:spPr>
          <a:xfrm>
            <a:off x="4191000" y="51816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Source:</a:t>
            </a:r>
          </a:p>
          <a:p>
            <a:r>
              <a:rPr lang="en-US" dirty="0"/>
              <a:t>http://anupamshakya.blogspot.com/2014/04/transform-xml-file-using-xslt-in-python.html</a:t>
            </a:r>
          </a:p>
        </p:txBody>
      </p:sp>
    </p:spTree>
    <p:extLst>
      <p:ext uri="{BB962C8B-B14F-4D97-AF65-F5344CB8AC3E}">
        <p14:creationId xmlns:p14="http://schemas.microsoft.com/office/powerpoint/2010/main" val="667857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D8373-D5A0-4EE4-9B42-17FEAF651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What needed to be done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2191E6-3EFE-4D99-A946-D18BDA36B2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" t="23253" r="58334" b="52432"/>
          <a:stretch/>
        </p:blipFill>
        <p:spPr>
          <a:xfrm>
            <a:off x="685800" y="2004219"/>
            <a:ext cx="3733800" cy="1524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85880C-2D3E-463A-8CB5-A358C3A801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666" t="23253" r="1667" b="52432"/>
          <a:stretch/>
        </p:blipFill>
        <p:spPr>
          <a:xfrm>
            <a:off x="4419600" y="4114800"/>
            <a:ext cx="28956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775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34B4A-FEEE-40C5-9A23-A780D6282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Structure of email notices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7FA742-1B76-4EDB-B4EB-73676EC55B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" t="7137" r="45833" b="46218"/>
          <a:stretch/>
        </p:blipFill>
        <p:spPr>
          <a:xfrm>
            <a:off x="304800" y="1615281"/>
            <a:ext cx="4083180" cy="25606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34D5EF-2C8D-4633-8B74-9838A6486D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33" t="23619" r="45834" b="28611"/>
          <a:stretch/>
        </p:blipFill>
        <p:spPr>
          <a:xfrm>
            <a:off x="4495800" y="1615281"/>
            <a:ext cx="3703674" cy="25606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240A97-526F-4375-B502-4D09C0EC24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33" t="34925" r="44168" b="22363"/>
          <a:stretch/>
        </p:blipFill>
        <p:spPr>
          <a:xfrm>
            <a:off x="1905000" y="4175919"/>
            <a:ext cx="43434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35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59DAB-8E50-48FB-867B-82776098C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 XSLT-default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48EE02-4664-4205-A0F6-E840267CE1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00" t="31539" r="38333" b="11539"/>
          <a:stretch/>
        </p:blipFill>
        <p:spPr>
          <a:xfrm>
            <a:off x="1409700" y="1417638"/>
            <a:ext cx="5715000" cy="449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220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95248-19A7-4BBE-AEB4-6888139BB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Tools used for project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DED3CD-5632-4C15-81ED-D811C4E13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05000"/>
            <a:ext cx="1833563" cy="18335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FB8E73-AB22-4536-AC68-CF18E8DFF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864311"/>
            <a:ext cx="1914939" cy="19149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196B22-C57D-4C1D-AB74-CCFB5A098A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4252429"/>
            <a:ext cx="1600200" cy="240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533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ustom 1">
      <a:dk1>
        <a:sysClr val="windowText" lastClr="000000"/>
      </a:dk1>
      <a:lt1>
        <a:srgbClr val="F2F2F2"/>
      </a:lt1>
      <a:dk2>
        <a:srgbClr val="8B2332"/>
      </a:dk2>
      <a:lt2>
        <a:srgbClr val="F2F2F2"/>
      </a:lt2>
      <a:accent1>
        <a:srgbClr val="8B6F4B"/>
      </a:accent1>
      <a:accent2>
        <a:srgbClr val="000000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3619</TotalTime>
  <Words>421</Words>
  <Application>Microsoft Office PowerPoint</Application>
  <PresentationFormat>On-screen Show (4:3)</PresentationFormat>
  <Paragraphs>77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Cambria</vt:lpstr>
      <vt:lpstr>Trebuchet MS</vt:lpstr>
      <vt:lpstr>Adjacency</vt:lpstr>
      <vt:lpstr>Email Branding for a Multi-Institutional Instance of Alma</vt:lpstr>
      <vt:lpstr>Three Institutions- One Alma</vt:lpstr>
      <vt:lpstr>The Problem</vt:lpstr>
      <vt:lpstr>Who worked on the problem</vt:lpstr>
      <vt:lpstr>Overview of notices</vt:lpstr>
      <vt:lpstr>What needed to be done</vt:lpstr>
      <vt:lpstr>Structure of email notices</vt:lpstr>
      <vt:lpstr>Header XSLT-default</vt:lpstr>
      <vt:lpstr>Tools used for project</vt:lpstr>
      <vt:lpstr>How to differentiate?</vt:lpstr>
      <vt:lpstr>Using XML to identify branding</vt:lpstr>
      <vt:lpstr>First approach…of many</vt:lpstr>
      <vt:lpstr>Second approach</vt:lpstr>
      <vt:lpstr>Second approach continued</vt:lpstr>
      <vt:lpstr>Third approach</vt:lpstr>
      <vt:lpstr>Third approach continued</vt:lpstr>
      <vt:lpstr>Success!</vt:lpstr>
      <vt:lpstr>Fixed issue-XPath</vt:lpstr>
      <vt:lpstr>Success!</vt:lpstr>
      <vt:lpstr>Changed variable</vt:lpstr>
      <vt:lpstr>Success…and it still works!</vt:lpstr>
      <vt:lpstr>All done…</vt:lpstr>
      <vt:lpstr>Questions?</vt:lpstr>
    </vt:vector>
  </TitlesOfParts>
  <Company>University of Denver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temp</dc:creator>
  <cp:lastModifiedBy>Ryan Buller</cp:lastModifiedBy>
  <cp:revision>212</cp:revision>
  <dcterms:created xsi:type="dcterms:W3CDTF">2015-02-10T17:10:42Z</dcterms:created>
  <dcterms:modified xsi:type="dcterms:W3CDTF">2018-04-29T21:45:14Z</dcterms:modified>
</cp:coreProperties>
</file>