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2" r:id="rId3"/>
    <p:sldId id="263" r:id="rId4"/>
    <p:sldId id="293" r:id="rId5"/>
    <p:sldId id="292" r:id="rId6"/>
    <p:sldId id="276" r:id="rId7"/>
    <p:sldId id="281" r:id="rId8"/>
    <p:sldId id="291" r:id="rId9"/>
    <p:sldId id="277" r:id="rId10"/>
    <p:sldId id="287" r:id="rId11"/>
    <p:sldId id="285" r:id="rId12"/>
    <p:sldId id="294" r:id="rId13"/>
    <p:sldId id="298" r:id="rId14"/>
    <p:sldId id="296" r:id="rId15"/>
    <p:sldId id="297" r:id="rId16"/>
    <p:sldId id="278" r:id="rId17"/>
    <p:sldId id="295" r:id="rId18"/>
    <p:sldId id="299" r:id="rId19"/>
    <p:sldId id="300" r:id="rId20"/>
    <p:sldId id="301" r:id="rId21"/>
    <p:sldId id="279" r:id="rId22"/>
    <p:sldId id="302" r:id="rId23"/>
    <p:sldId id="265" r:id="rId24"/>
    <p:sldId id="260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Academic Writing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A3-4544-9476-6D6317E6A6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A3-4544-9476-6D6317E6A64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A3-4544-9476-6D6317E6A64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A3-4544-9476-6D6317E6A64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A3-4544-9476-6D6317E6A64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A3-4544-9476-6D6317E6A6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FA3-4544-9476-6D6317E6A64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FA3-4544-9476-6D6317E6A644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FA3-4544-9476-6D6317E6A644}"/>
              </c:ext>
            </c:extLst>
          </c:dPt>
          <c:dLbls>
            <c:dLbl>
              <c:idx val="0"/>
              <c:layout>
                <c:manualLayout>
                  <c:x val="-4.297080857888614E-2"/>
                  <c:y val="0.157627254655148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A3-4544-9476-6D6317E6A644}"/>
                </c:ext>
              </c:extLst>
            </c:dLbl>
            <c:dLbl>
              <c:idx val="2"/>
              <c:layout>
                <c:manualLayout>
                  <c:x val="-0.21130230581343104"/>
                  <c:y val="-6.508530349901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A3-4544-9476-6D6317E6A644}"/>
                </c:ext>
              </c:extLst>
            </c:dLbl>
            <c:dLbl>
              <c:idx val="3"/>
              <c:layout>
                <c:manualLayout>
                  <c:x val="-0.13804251841659934"/>
                  <c:y val="-0.194300994574512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A3-4544-9476-6D6317E6A644}"/>
                </c:ext>
              </c:extLst>
            </c:dLbl>
            <c:dLbl>
              <c:idx val="4"/>
              <c:layout>
                <c:manualLayout>
                  <c:x val="2.4601321946786464E-2"/>
                  <c:y val="-8.2250377417873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A3-4544-9476-6D6317E6A644}"/>
                </c:ext>
              </c:extLst>
            </c:dLbl>
            <c:dLbl>
              <c:idx val="5"/>
              <c:layout>
                <c:manualLayout>
                  <c:x val="0.10914120017231024"/>
                  <c:y val="-0.189654916655302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A3-4544-9476-6D6317E6A644}"/>
                </c:ext>
              </c:extLst>
            </c:dLbl>
            <c:dLbl>
              <c:idx val="8"/>
              <c:layout>
                <c:manualLayout>
                  <c:x val="5.4359757266927176E-2"/>
                  <c:y val="0.144800497993211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A3-4544-9476-6D6317E6A64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Hook</c:v>
                </c:pt>
                <c:pt idx="1">
                  <c:v>Thesis</c:v>
                </c:pt>
                <c:pt idx="2">
                  <c:v>Supporting Ideas</c:v>
                </c:pt>
                <c:pt idx="3">
                  <c:v>In-text Citations</c:v>
                </c:pt>
                <c:pt idx="4">
                  <c:v>Conclusion</c:v>
                </c:pt>
                <c:pt idx="5">
                  <c:v>Transitions</c:v>
                </c:pt>
                <c:pt idx="6">
                  <c:v>Grammar</c:v>
                </c:pt>
                <c:pt idx="7">
                  <c:v>Vocabulary</c:v>
                </c:pt>
                <c:pt idx="8">
                  <c:v>MLA Format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61</c:v>
                </c:pt>
                <c:pt idx="1">
                  <c:v>122</c:v>
                </c:pt>
                <c:pt idx="2">
                  <c:v>119</c:v>
                </c:pt>
                <c:pt idx="3">
                  <c:v>100</c:v>
                </c:pt>
                <c:pt idx="4">
                  <c:v>87</c:v>
                </c:pt>
                <c:pt idx="5">
                  <c:v>76</c:v>
                </c:pt>
                <c:pt idx="6">
                  <c:v>101</c:v>
                </c:pt>
                <c:pt idx="7">
                  <c:v>118</c:v>
                </c:pt>
                <c:pt idx="8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A3-4544-9476-6D6317E6A6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7F-4E5B-B496-0545D73F4E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7F-4E5B-B496-0545D73F4E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7F-4E5B-B496-0545D73F4E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7F-4E5B-B496-0545D73F4E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High School</c:v>
                </c:pt>
                <c:pt idx="1">
                  <c:v>Undergraduate</c:v>
                </c:pt>
                <c:pt idx="2">
                  <c:v>Graduate</c:v>
                </c:pt>
                <c:pt idx="3">
                  <c:v>Post Doc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126</c:v>
                </c:pt>
                <c:pt idx="2">
                  <c:v>85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7F-4E5B-B496-0545D73F4E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2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00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9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7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0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6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5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3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0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9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95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a.edu/" TargetMode="External"/><Relationship Id="rId2" Type="http://schemas.openxmlformats.org/officeDocument/2006/relationships/hyperlink" Target="mailto:judith.w@mai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yle.mla.org/formatting-pape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uides.library.unlv.edu/ci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34979"/>
            <a:ext cx="8825658" cy="3329581"/>
          </a:xfrm>
        </p:spPr>
        <p:txBody>
          <a:bodyPr/>
          <a:lstStyle/>
          <a:p>
            <a:r>
              <a:rPr lang="en-US" sz="3600" dirty="0"/>
              <a:t>Practical Applications for Teaching Academic Writing to ESL/ELL Students: A Teacher vs. Student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584875"/>
            <a:ext cx="8825658" cy="861420"/>
          </a:xfrm>
        </p:spPr>
        <p:txBody>
          <a:bodyPr>
            <a:noAutofit/>
          </a:bodyPr>
          <a:lstStyle/>
          <a:p>
            <a:r>
              <a:rPr lang="en-US" sz="2400" dirty="0" err="1"/>
              <a:t>MAtSOL</a:t>
            </a:r>
            <a:r>
              <a:rPr lang="en-US" sz="2400" dirty="0"/>
              <a:t> Spring 2018</a:t>
            </a:r>
          </a:p>
          <a:p>
            <a:r>
              <a:rPr lang="en-US" sz="2400" dirty="0"/>
              <a:t>Presenter: </a:t>
            </a:r>
            <a:r>
              <a:rPr lang="en-US" sz="2400" dirty="0" err="1"/>
              <a:t>Judithann</a:t>
            </a:r>
            <a:r>
              <a:rPr lang="en-US" sz="2400" dirty="0"/>
              <a:t> </a:t>
            </a:r>
            <a:r>
              <a:rPr lang="en-US" sz="2400" dirty="0" err="1"/>
              <a:t>walz</a:t>
            </a:r>
            <a:endParaRPr lang="en-US" sz="2400" dirty="0"/>
          </a:p>
          <a:p>
            <a:r>
              <a:rPr lang="en-US" sz="2400" dirty="0"/>
              <a:t>Co-presenters: </a:t>
            </a:r>
            <a:r>
              <a:rPr lang="en-US" sz="2400" dirty="0" err="1"/>
              <a:t>Haru</a:t>
            </a:r>
            <a:r>
              <a:rPr lang="en-US" sz="2400" dirty="0"/>
              <a:t> Huang &amp; </a:t>
            </a:r>
            <a:r>
              <a:rPr lang="en-US" sz="2400" dirty="0" err="1"/>
              <a:t>Zhaoyu</a:t>
            </a:r>
            <a:r>
              <a:rPr lang="en-US" sz="2400" dirty="0"/>
              <a:t> </a:t>
            </a:r>
            <a:r>
              <a:rPr lang="en-US" sz="2400" dirty="0" err="1"/>
              <a:t>wei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79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Writing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8825658" cy="924919"/>
          </a:xfrm>
        </p:spPr>
        <p:txBody>
          <a:bodyPr>
            <a:normAutofit/>
          </a:bodyPr>
          <a:lstStyle/>
          <a:p>
            <a:r>
              <a:rPr lang="en-US" sz="2400" i="1" dirty="0"/>
              <a:t>“A good style must first be clear” </a:t>
            </a:r>
            <a:r>
              <a:rPr lang="en-US" sz="2400" dirty="0"/>
              <a:t>Aristotle, </a:t>
            </a:r>
            <a:r>
              <a:rPr lang="en-US" sz="2400" i="1" dirty="0"/>
              <a:t>The Art of Rhetoric</a:t>
            </a:r>
            <a:r>
              <a:rPr lang="en-US" sz="2400" dirty="0"/>
              <a:t>, 350 B.C.E.</a:t>
            </a:r>
          </a:p>
        </p:txBody>
      </p:sp>
    </p:spTree>
    <p:extLst>
      <p:ext uri="{BB962C8B-B14F-4D97-AF65-F5344CB8AC3E}">
        <p14:creationId xmlns:p14="http://schemas.microsoft.com/office/powerpoint/2010/main" val="114505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Essential Question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5789"/>
            <a:ext cx="10160000" cy="57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Brainstorm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09194"/>
            <a:ext cx="10225089" cy="57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1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7537"/>
            <a:ext cx="11722100" cy="65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Academic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2400"/>
            <a:ext cx="8946541" cy="482599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Author(s)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Title of an article/journal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Date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Website name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Publisher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Website URL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.</a:t>
            </a:r>
            <a:r>
              <a:rPr lang="en-US" sz="2400" dirty="0" err="1"/>
              <a:t>edu</a:t>
            </a:r>
            <a:r>
              <a:rPr lang="en-US" sz="2400" dirty="0"/>
              <a:t>, .</a:t>
            </a:r>
            <a:r>
              <a:rPr lang="en-US" sz="2400" dirty="0" err="1"/>
              <a:t>gov</a:t>
            </a:r>
            <a:r>
              <a:rPr lang="en-US" sz="2400" dirty="0"/>
              <a:t>, .org, .com such as journals, newspapers, peer-reviewed articles (these are published university written articles from students for students), books in print or as a PDF,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Research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9"/>
            <a:ext cx="8946541" cy="202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Thesis</a:t>
            </a:r>
          </a:p>
          <a:p>
            <a:r>
              <a:rPr lang="en-US" sz="2400" dirty="0"/>
              <a:t>Travel is amazing because we experience new cultures, visit historical places, and try new foods.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4293" y="3873500"/>
            <a:ext cx="8946541" cy="202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Google</a:t>
            </a:r>
          </a:p>
          <a:p>
            <a:r>
              <a:rPr lang="en-US" sz="2400" dirty="0"/>
              <a:t>Academic articles on/about________</a:t>
            </a:r>
          </a:p>
          <a:p>
            <a:r>
              <a:rPr lang="en-US" sz="2400" dirty="0"/>
              <a:t>Journal articles on/about_________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072">
            <a:off x="7793838" y="3416268"/>
            <a:ext cx="3811057" cy="29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Approach: Color Coding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4293" y="1853248"/>
            <a:ext cx="9208107" cy="4195481"/>
          </a:xfrm>
        </p:spPr>
        <p:txBody>
          <a:bodyPr>
            <a:normAutofit/>
          </a:bodyPr>
          <a:lstStyle/>
          <a:p>
            <a:r>
              <a:rPr lang="en-US" sz="2400" dirty="0"/>
              <a:t>Thesis is broken up into colors</a:t>
            </a:r>
          </a:p>
          <a:p>
            <a:r>
              <a:rPr lang="en-US" sz="2400" dirty="0"/>
              <a:t>Each color starts a body paragraph</a:t>
            </a:r>
          </a:p>
          <a:p>
            <a:r>
              <a:rPr lang="en-US" sz="2400" dirty="0"/>
              <a:t>Each part is summarized in the conclusion</a:t>
            </a:r>
          </a:p>
          <a:p>
            <a:r>
              <a:rPr lang="en-US" sz="2400" dirty="0"/>
              <a:t>Thesis:</a:t>
            </a:r>
            <a:r>
              <a:rPr lang="en-US" sz="2400" b="1" dirty="0"/>
              <a:t> </a:t>
            </a:r>
            <a:r>
              <a:rPr lang="en-US" sz="2400" dirty="0"/>
              <a:t>topic + opinion + 3 main ideas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</a:rPr>
              <a:t>Travel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is amazing because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it opens us up to new cultures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C000"/>
                </a:solidFill>
              </a:rPr>
              <a:t>forces us to communicate in new ways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chemeClr val="accent1"/>
                </a:solidFill>
              </a:rPr>
              <a:t>encourages us to try new foods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75566"/>
            <a:ext cx="9404723" cy="1400530"/>
          </a:xfrm>
        </p:spPr>
        <p:txBody>
          <a:bodyPr/>
          <a:lstStyle/>
          <a:p>
            <a:r>
              <a:rPr lang="en-US" sz="4400" dirty="0"/>
              <a:t>The Approach: Color Coding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075831"/>
            <a:ext cx="10312400" cy="57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1" y="249518"/>
            <a:ext cx="9404723" cy="1400530"/>
          </a:xfrm>
        </p:spPr>
        <p:txBody>
          <a:bodyPr/>
          <a:lstStyle/>
          <a:p>
            <a:r>
              <a:rPr lang="en-US" sz="4400" dirty="0"/>
              <a:t>The Approach: Color 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949783"/>
            <a:ext cx="10337800" cy="58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000583"/>
            <a:ext cx="10546155" cy="59293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400530"/>
          </a:xfrm>
        </p:spPr>
        <p:txBody>
          <a:bodyPr/>
          <a:lstStyle/>
          <a:p>
            <a:r>
              <a:rPr lang="en-US" sz="4400" dirty="0"/>
              <a:t>The Approach: Color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412" y="1725385"/>
            <a:ext cx="5676674" cy="4483100"/>
          </a:xfrm>
        </p:spPr>
        <p:txBody>
          <a:bodyPr>
            <a:normAutofit/>
          </a:bodyPr>
          <a:lstStyle/>
          <a:p>
            <a:r>
              <a:rPr lang="en-US" sz="2800" dirty="0"/>
              <a:t>Project Objectives </a:t>
            </a:r>
          </a:p>
          <a:p>
            <a:r>
              <a:rPr lang="en-US" sz="2800" dirty="0"/>
              <a:t>Survey Results </a:t>
            </a:r>
          </a:p>
          <a:p>
            <a:r>
              <a:rPr lang="en-US" sz="2800" dirty="0"/>
              <a:t>Student Challenges</a:t>
            </a:r>
          </a:p>
          <a:p>
            <a:r>
              <a:rPr lang="en-US" sz="2800" dirty="0"/>
              <a:t>The Writing Process</a:t>
            </a:r>
          </a:p>
          <a:p>
            <a:r>
              <a:rPr lang="en-US" sz="2800" dirty="0"/>
              <a:t>Recommendations</a:t>
            </a:r>
          </a:p>
          <a:p>
            <a:r>
              <a:rPr lang="en-US" sz="2800" dirty="0"/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15" y="2069496"/>
            <a:ext cx="4689928" cy="312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661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13" y="3743203"/>
            <a:ext cx="8825657" cy="1915647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3203"/>
            <a:ext cx="5439590" cy="285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382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Advice to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12" y="1727200"/>
            <a:ext cx="5348288" cy="4660899"/>
          </a:xfrm>
        </p:spPr>
        <p:txBody>
          <a:bodyPr>
            <a:normAutofit/>
          </a:bodyPr>
          <a:lstStyle/>
          <a:p>
            <a:r>
              <a:rPr lang="en-US" sz="2600" dirty="0"/>
              <a:t>Encourage students to read in English</a:t>
            </a:r>
          </a:p>
          <a:p>
            <a:r>
              <a:rPr lang="en-US" sz="2600" dirty="0"/>
              <a:t>Students write short reading reports</a:t>
            </a:r>
          </a:p>
          <a:p>
            <a:r>
              <a:rPr lang="en-US" sz="2400" dirty="0"/>
              <a:t>Teachers can create more </a:t>
            </a:r>
            <a:r>
              <a:rPr lang="en-US" altLang="zh-CN" sz="2400" dirty="0"/>
              <a:t>activities for article practice</a:t>
            </a:r>
          </a:p>
          <a:p>
            <a:r>
              <a:rPr lang="en-US" sz="2400" dirty="0"/>
              <a:t>Conversation + brainstorming = writing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958378"/>
            <a:ext cx="5490740" cy="366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72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Advice to Teachers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12" y="1853248"/>
            <a:ext cx="5348288" cy="4660899"/>
          </a:xfrm>
        </p:spPr>
        <p:txBody>
          <a:bodyPr>
            <a:normAutofit/>
          </a:bodyPr>
          <a:lstStyle/>
          <a:p>
            <a:r>
              <a:rPr lang="en-US" sz="2600" dirty="0"/>
              <a:t>Students love big words</a:t>
            </a:r>
          </a:p>
          <a:p>
            <a:r>
              <a:rPr lang="en-US" sz="2600" dirty="0"/>
              <a:t>Teachers spend time on vocabulary</a:t>
            </a:r>
          </a:p>
          <a:p>
            <a:r>
              <a:rPr lang="en-US" sz="2600" dirty="0"/>
              <a:t>Teach larger words and how to use them</a:t>
            </a:r>
          </a:p>
          <a:p>
            <a:r>
              <a:rPr lang="en-US" sz="2600" dirty="0"/>
              <a:t>Teachers can create more </a:t>
            </a:r>
            <a:r>
              <a:rPr lang="en-US" altLang="zh-CN" sz="2600" dirty="0"/>
              <a:t>activities for article practice</a:t>
            </a:r>
          </a:p>
          <a:p>
            <a:r>
              <a:rPr lang="en-US" sz="2600" dirty="0"/>
              <a:t>Conversation + brainstorming = writing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F74AB-59F1-427D-9F16-36186F55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452" y="1853248"/>
            <a:ext cx="4314092" cy="287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56E17-5287-40E1-8F07-FF1FD9D8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4191166"/>
            <a:ext cx="3343421" cy="232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222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0458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Judith </a:t>
            </a:r>
            <a:r>
              <a:rPr lang="en-US" sz="2800" dirty="0" err="1"/>
              <a:t>Walz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judith.w@maia.edu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http://www.maia.edu/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58" y="3098801"/>
            <a:ext cx="3366483" cy="347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21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7"/>
            <a:ext cx="10394707" cy="1365604"/>
          </a:xfrm>
        </p:spPr>
        <p:txBody>
          <a:bodyPr/>
          <a:lstStyle/>
          <a:p>
            <a:r>
              <a:rPr lang="en-US" dirty="0"/>
              <a:t>Students at Massachusetts International Academy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93363"/>
              </p:ext>
            </p:extLst>
          </p:nvPr>
        </p:nvGraphicFramePr>
        <p:xfrm>
          <a:off x="1432661" y="2746199"/>
          <a:ext cx="8900984" cy="298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3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CEFR</a:t>
                      </a:r>
                      <a:r>
                        <a:rPr lang="en-US" baseline="0" dirty="0"/>
                        <a:t> Level for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39">
                <a:tc>
                  <a:txBody>
                    <a:bodyPr/>
                    <a:lstStyle/>
                    <a:p>
                      <a:r>
                        <a:rPr lang="en-US" dirty="0"/>
                        <a:t>Amy Zhao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39">
                <a:tc>
                  <a:txBody>
                    <a:bodyPr/>
                    <a:lstStyle/>
                    <a:p>
                      <a:r>
                        <a:rPr lang="en-US" dirty="0"/>
                        <a:t>Wendy Wang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39">
                <a:tc>
                  <a:txBody>
                    <a:bodyPr/>
                    <a:lstStyle/>
                    <a:p>
                      <a:r>
                        <a:rPr lang="en-US" dirty="0" err="1"/>
                        <a:t>Shiwei</a:t>
                      </a:r>
                      <a:r>
                        <a:rPr lang="en-US" baseline="0" dirty="0"/>
                        <a:t> Tong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518">
                <a:tc>
                  <a:txBody>
                    <a:bodyPr/>
                    <a:lstStyle/>
                    <a:p>
                      <a:r>
                        <a:rPr lang="en-US" dirty="0"/>
                        <a:t>Jack 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7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282700"/>
            <a:ext cx="1012190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“Formatting a Research Paper.” </a:t>
            </a:r>
            <a:r>
              <a:rPr lang="en-US" i="1" dirty="0"/>
              <a:t>The MLA Style Center</a:t>
            </a:r>
            <a:r>
              <a:rPr lang="en-US" dirty="0"/>
              <a:t>, style.mla.org/formatting-papers/.</a:t>
            </a:r>
          </a:p>
          <a:p>
            <a:pPr marL="0" indent="0">
              <a:buNone/>
            </a:pPr>
            <a:r>
              <a:rPr lang="en-US" dirty="0"/>
              <a:t>Russel, Tony, et al. “MLA Formatting and Style Guide.” </a:t>
            </a:r>
            <a:r>
              <a:rPr lang="en-US" i="1" dirty="0"/>
              <a:t>Purdue Online Writing Lab</a:t>
            </a:r>
            <a:r>
              <a:rPr lang="en-US" dirty="0"/>
              <a:t>, 28 Mar. 2018, owl.english.purdue.edu/owl/resource/747/01/?_</a:t>
            </a:r>
            <a:r>
              <a:rPr lang="en-US" dirty="0" err="1"/>
              <a:t>ga.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“Student Academic Success Center.” </a:t>
            </a:r>
            <a:r>
              <a:rPr lang="en-US" i="1" dirty="0"/>
              <a:t>Student Academic Success Center</a:t>
            </a:r>
            <a:r>
              <a:rPr lang="en-US" dirty="0"/>
              <a:t>, The Regents of the University of California, Davis Campus, 24 Oct. 2017, success.ucdavis.edu/services/aggie-grammar-guide/Appendix%20Academic%20Idioms%20and%20Phrases.html.</a:t>
            </a:r>
          </a:p>
          <a:p>
            <a:pPr marL="0" indent="0">
              <a:buNone/>
            </a:pPr>
            <a:r>
              <a:rPr lang="en-US" i="1" dirty="0" err="1"/>
              <a:t>Pixabay</a:t>
            </a:r>
            <a:r>
              <a:rPr lang="en-US" dirty="0"/>
              <a:t>, pixabay.com/</a:t>
            </a:r>
            <a:r>
              <a:rPr lang="en-US" dirty="0" err="1"/>
              <a:t>en</a:t>
            </a:r>
            <a:r>
              <a:rPr lang="en-US" dirty="0"/>
              <a:t>/search-seo-internet-marketing-1355847/.</a:t>
            </a:r>
          </a:p>
          <a:p>
            <a:pPr marL="0" indent="0">
              <a:buNone/>
            </a:pPr>
            <a:r>
              <a:rPr lang="en-US" dirty="0" err="1"/>
              <a:t>ProWritingAid</a:t>
            </a:r>
            <a:r>
              <a:rPr lang="en-US" dirty="0"/>
              <a:t>. “The 10 Writing Quotes That Shape My Writing Process.” </a:t>
            </a:r>
            <a:r>
              <a:rPr lang="en-US" i="1" dirty="0"/>
              <a:t>The Writing Cooperative</a:t>
            </a:r>
            <a:r>
              <a:rPr lang="en-US" dirty="0"/>
              <a:t>, The Writing Cooperative, 14 Nov. 2017, writingcooperative.com/the-10-writing-quotes-that-shape-my-writing-process-f551d8c64c5e.</a:t>
            </a:r>
          </a:p>
          <a:p>
            <a:pPr marL="0" indent="0">
              <a:buNone/>
            </a:pPr>
            <a:r>
              <a:rPr lang="en-US" dirty="0"/>
              <a:t>“Writing Quotes.” </a:t>
            </a:r>
            <a:r>
              <a:rPr lang="en-US" i="1" dirty="0" err="1"/>
              <a:t>BrainyQuote</a:t>
            </a:r>
            <a:r>
              <a:rPr lang="en-US" dirty="0"/>
              <a:t>, </a:t>
            </a:r>
            <a:r>
              <a:rPr lang="en-US" dirty="0" err="1"/>
              <a:t>Xplore</a:t>
            </a:r>
            <a:r>
              <a:rPr lang="en-US" dirty="0"/>
              <a:t>, www.brainyquote.com/topics/writing.</a:t>
            </a:r>
          </a:p>
        </p:txBody>
      </p:sp>
    </p:spTree>
    <p:extLst>
      <p:ext uri="{BB962C8B-B14F-4D97-AF65-F5344CB8AC3E}">
        <p14:creationId xmlns:p14="http://schemas.microsoft.com/office/powerpoint/2010/main" val="176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6072188" cy="4660899"/>
          </a:xfrm>
        </p:spPr>
        <p:txBody>
          <a:bodyPr>
            <a:normAutofit/>
          </a:bodyPr>
          <a:lstStyle/>
          <a:p>
            <a:r>
              <a:rPr lang="en-US" sz="2600" dirty="0"/>
              <a:t>Provide practical applications for teaching academic writing to ESL/ELL students to prepare them for the demands of university in America</a:t>
            </a:r>
          </a:p>
          <a:p>
            <a:r>
              <a:rPr lang="en-US" sz="2600" dirty="0"/>
              <a:t>Provide recommendations on how to better help students master academic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68500"/>
            <a:ext cx="4051300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081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6346" cy="1400530"/>
          </a:xfrm>
        </p:spPr>
        <p:txBody>
          <a:bodyPr/>
          <a:lstStyle/>
          <a:p>
            <a:r>
              <a:rPr lang="en-US" dirty="0"/>
              <a:t>Areas Students Struggled In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508148748"/>
              </p:ext>
            </p:extLst>
          </p:nvPr>
        </p:nvGraphicFramePr>
        <p:xfrm>
          <a:off x="1414834" y="1262743"/>
          <a:ext cx="9020938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33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of ESL/ELL Learners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04223676"/>
              </p:ext>
            </p:extLst>
          </p:nvPr>
        </p:nvGraphicFramePr>
        <p:xfrm>
          <a:off x="1872343" y="1152983"/>
          <a:ext cx="8309119" cy="570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26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Student Challenges 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1" y="1545874"/>
            <a:ext cx="9685429" cy="4492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336" y="6083146"/>
            <a:ext cx="56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MLA Style Center: </a:t>
            </a:r>
            <a:r>
              <a:rPr lang="en-US" sz="1400" dirty="0">
                <a:hlinkClick r:id="rId3"/>
              </a:rPr>
              <a:t>https://style.mla.org/formatting-papers/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033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Student Challenges II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6871" y="5708692"/>
            <a:ext cx="6172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Universities Libraries: </a:t>
            </a:r>
            <a:r>
              <a:rPr lang="en-US" sz="1400" dirty="0">
                <a:hlinkClick r:id="rId2"/>
              </a:rPr>
              <a:t>http://guides.library.unlv.edu/cite</a:t>
            </a:r>
            <a:r>
              <a:rPr lang="en-US" sz="1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1" y="1683657"/>
            <a:ext cx="9672859" cy="4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3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Student Challenges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853248"/>
            <a:ext cx="7125799" cy="4195481"/>
          </a:xfrm>
        </p:spPr>
        <p:txBody>
          <a:bodyPr>
            <a:normAutofit/>
          </a:bodyPr>
          <a:lstStyle/>
          <a:p>
            <a:r>
              <a:rPr lang="en-US" sz="2800" dirty="0"/>
              <a:t>How to express idea correctly in English</a:t>
            </a:r>
          </a:p>
          <a:p>
            <a:r>
              <a:rPr lang="en-US" sz="2800" dirty="0"/>
              <a:t>Every time write a few words, then delete them and rewrite again </a:t>
            </a:r>
          </a:p>
          <a:p>
            <a:r>
              <a:rPr lang="en-US" sz="2800" dirty="0"/>
              <a:t>Feel that have used the word too much or have imperfect grammar</a:t>
            </a:r>
          </a:p>
          <a:p>
            <a:r>
              <a:rPr lang="en-US" sz="2800" dirty="0"/>
              <a:t>Learners have no confidence in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52" y="2546185"/>
            <a:ext cx="4027756" cy="3101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77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Student Challenges IV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E1DC5-9514-46EC-BC96-D84FCA97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853248"/>
            <a:ext cx="8229600" cy="46284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67933" y="1948814"/>
            <a:ext cx="3302367" cy="3741738"/>
          </a:xfrm>
          <a:prstGeom prst="rect">
            <a:avLst/>
          </a:prstGeom>
        </p:spPr>
        <p:txBody>
          <a:bodyPr/>
          <a:lstStyle/>
          <a:p>
            <a:r>
              <a:rPr lang="en-US" sz="2200" dirty="0"/>
              <a:t>Students do not know the meaning of articles</a:t>
            </a:r>
          </a:p>
          <a:p>
            <a:r>
              <a:rPr lang="en-US" sz="2200" dirty="0"/>
              <a:t>Students do not know when they need to use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60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1383</TotalTime>
  <Words>505</Words>
  <Application>Microsoft Office PowerPoint</Application>
  <PresentationFormat>Widescreen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宋体</vt:lpstr>
      <vt:lpstr>Arial</vt:lpstr>
      <vt:lpstr>Century Gothic</vt:lpstr>
      <vt:lpstr>Wingdings 3</vt:lpstr>
      <vt:lpstr>Ion</vt:lpstr>
      <vt:lpstr>Practical Applications for Teaching Academic Writing to ESL/ELL Students: A Teacher vs. Student Perspective</vt:lpstr>
      <vt:lpstr>Overview</vt:lpstr>
      <vt:lpstr>Project Objectives</vt:lpstr>
      <vt:lpstr>Areas Students Struggled In</vt:lpstr>
      <vt:lpstr>Demographics of ESL/ELL Learners</vt:lpstr>
      <vt:lpstr>Common Student Challenges I </vt:lpstr>
      <vt:lpstr>Common Student Challenges II </vt:lpstr>
      <vt:lpstr>Common Student Challenges III</vt:lpstr>
      <vt:lpstr>Common Student Challenges IV </vt:lpstr>
      <vt:lpstr>The Writing Process</vt:lpstr>
      <vt:lpstr>Essential Question</vt:lpstr>
      <vt:lpstr>Brainstorm</vt:lpstr>
      <vt:lpstr>PowerPoint Presentation</vt:lpstr>
      <vt:lpstr>Identifying Academic Articles</vt:lpstr>
      <vt:lpstr>How to Research Online</vt:lpstr>
      <vt:lpstr>The Approach: Color Coding</vt:lpstr>
      <vt:lpstr>The Approach: Color Coding</vt:lpstr>
      <vt:lpstr>The Approach: Color Coding</vt:lpstr>
      <vt:lpstr>The Approach: Color Coding</vt:lpstr>
      <vt:lpstr>Recommendations</vt:lpstr>
      <vt:lpstr>Advice to Teachers</vt:lpstr>
      <vt:lpstr>Advice to Teachers Continued</vt:lpstr>
      <vt:lpstr>Contact Information</vt:lpstr>
      <vt:lpstr>Contributors</vt:lpstr>
      <vt:lpstr>Works Cited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Judithann Walz</cp:lastModifiedBy>
  <cp:revision>85</cp:revision>
  <dcterms:created xsi:type="dcterms:W3CDTF">2018-05-21T18:24:19Z</dcterms:created>
  <dcterms:modified xsi:type="dcterms:W3CDTF">2018-05-30T11:07:28Z</dcterms:modified>
</cp:coreProperties>
</file>