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Lst>
  <p:notesMasterIdLst>
    <p:notesMasterId r:id="rId44"/>
  </p:notesMasterIdLst>
  <p:sldIdLst>
    <p:sldId id="323" r:id="rId12"/>
    <p:sldId id="322" r:id="rId13"/>
    <p:sldId id="337" r:id="rId14"/>
    <p:sldId id="338" r:id="rId15"/>
    <p:sldId id="308" r:id="rId16"/>
    <p:sldId id="321" r:id="rId17"/>
    <p:sldId id="316" r:id="rId18"/>
    <p:sldId id="311" r:id="rId19"/>
    <p:sldId id="313" r:id="rId20"/>
    <p:sldId id="304" r:id="rId21"/>
    <p:sldId id="306" r:id="rId22"/>
    <p:sldId id="275" r:id="rId23"/>
    <p:sldId id="291" r:id="rId24"/>
    <p:sldId id="266" r:id="rId25"/>
    <p:sldId id="292" r:id="rId26"/>
    <p:sldId id="301" r:id="rId27"/>
    <p:sldId id="319" r:id="rId28"/>
    <p:sldId id="328" r:id="rId29"/>
    <p:sldId id="339" r:id="rId30"/>
    <p:sldId id="329" r:id="rId31"/>
    <p:sldId id="330" r:id="rId32"/>
    <p:sldId id="331" r:id="rId33"/>
    <p:sldId id="332" r:id="rId34"/>
    <p:sldId id="334" r:id="rId35"/>
    <p:sldId id="333" r:id="rId36"/>
    <p:sldId id="336" r:id="rId37"/>
    <p:sldId id="298" r:id="rId38"/>
    <p:sldId id="296" r:id="rId39"/>
    <p:sldId id="326" r:id="rId40"/>
    <p:sldId id="335" r:id="rId41"/>
    <p:sldId id="340" r:id="rId42"/>
    <p:sldId id="32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48A44C-CEEF-475F-8536-E9E5EBD8CF37}">
          <p14:sldIdLst>
            <p14:sldId id="323"/>
            <p14:sldId id="322"/>
            <p14:sldId id="337"/>
            <p14:sldId id="338"/>
            <p14:sldId id="308"/>
            <p14:sldId id="321"/>
            <p14:sldId id="316"/>
            <p14:sldId id="311"/>
            <p14:sldId id="313"/>
            <p14:sldId id="304"/>
            <p14:sldId id="306"/>
            <p14:sldId id="275"/>
            <p14:sldId id="291"/>
            <p14:sldId id="266"/>
            <p14:sldId id="292"/>
            <p14:sldId id="301"/>
            <p14:sldId id="319"/>
            <p14:sldId id="328"/>
            <p14:sldId id="339"/>
            <p14:sldId id="329"/>
            <p14:sldId id="330"/>
            <p14:sldId id="331"/>
            <p14:sldId id="332"/>
            <p14:sldId id="334"/>
            <p14:sldId id="333"/>
            <p14:sldId id="336"/>
            <p14:sldId id="298"/>
            <p14:sldId id="296"/>
            <p14:sldId id="326"/>
            <p14:sldId id="335"/>
            <p14:sldId id="340"/>
          </p14:sldIdLst>
        </p14:section>
        <p14:section name="Untitled Section" id="{E2763449-9944-4360-9389-BA794F983C8D}">
          <p14:sldIdLst>
            <p14:sldId id="3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1319" autoAdjust="0"/>
  </p:normalViewPr>
  <p:slideViewPr>
    <p:cSldViewPr>
      <p:cViewPr>
        <p:scale>
          <a:sx n="66" d="100"/>
          <a:sy n="66" d="100"/>
        </p:scale>
        <p:origin x="-147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28"/>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Lbls>
            <c:dLbl>
              <c:idx val="0"/>
              <c:layout>
                <c:manualLayout>
                  <c:x val="-0.21407841207349082"/>
                  <c:y val="0.14547194881889763"/>
                </c:manualLayout>
              </c:layout>
              <c:tx>
                <c:rich>
                  <a:bodyPr/>
                  <a:lstStyle/>
                  <a:p>
                    <a:r>
                      <a:rPr lang="en-US" dirty="0" smtClean="0"/>
                      <a:t>38% Access</a:t>
                    </a:r>
                    <a:r>
                      <a:rPr lang="en-US" baseline="0" dirty="0" smtClean="0"/>
                      <a:t> to Services</a:t>
                    </a:r>
                    <a:endParaRPr lang="en-US" dirty="0"/>
                  </a:p>
                </c:rich>
              </c:tx>
              <c:showLegendKey val="0"/>
              <c:showVal val="1"/>
              <c:showCatName val="0"/>
              <c:showSerName val="0"/>
              <c:showPercent val="0"/>
              <c:showBubbleSize val="0"/>
            </c:dLbl>
            <c:dLbl>
              <c:idx val="1"/>
              <c:layout>
                <c:manualLayout>
                  <c:x val="0.25928728182720173"/>
                  <c:y val="-7.4111958661417329E-2"/>
                </c:manualLayout>
              </c:layout>
              <c:tx>
                <c:rich>
                  <a:bodyPr/>
                  <a:lstStyle/>
                  <a:p>
                    <a:r>
                      <a:rPr lang="en-US" smtClean="0"/>
                      <a:t>62%</a:t>
                    </a:r>
                    <a:r>
                      <a:rPr lang="en-US" baseline="0" smtClean="0"/>
                      <a:t> No Access</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Access to Services</c:v>
                </c:pt>
                <c:pt idx="1">
                  <c:v>No Access </c:v>
                </c:pt>
              </c:strCache>
            </c:str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0680B-052D-4E22-BB6C-28FFD3BA372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189D1DD-F9A9-48B1-9C38-514C1F561F98}">
      <dgm:prSet phldrT="[Text]"/>
      <dgm:spPr/>
      <dgm:t>
        <a:bodyPr/>
        <a:lstStyle/>
        <a:p>
          <a:r>
            <a:rPr lang="en-US" dirty="0" smtClean="0"/>
            <a:t>The coffee shop</a:t>
          </a:r>
          <a:endParaRPr lang="en-US" dirty="0"/>
        </a:p>
      </dgm:t>
    </dgm:pt>
    <dgm:pt modelId="{896EFB8D-D964-4678-83A7-5401A4CFA9F7}" type="parTrans" cxnId="{B6F63440-1572-4358-A5F5-E2B095525F18}">
      <dgm:prSet/>
      <dgm:spPr/>
      <dgm:t>
        <a:bodyPr/>
        <a:lstStyle/>
        <a:p>
          <a:endParaRPr lang="en-US"/>
        </a:p>
      </dgm:t>
    </dgm:pt>
    <dgm:pt modelId="{FCBD6354-D984-42AE-B4D8-B20E79ED01E0}" type="sibTrans" cxnId="{B6F63440-1572-4358-A5F5-E2B095525F18}">
      <dgm:prSet/>
      <dgm:spPr/>
      <dgm:t>
        <a:bodyPr/>
        <a:lstStyle/>
        <a:p>
          <a:endParaRPr lang="en-US"/>
        </a:p>
      </dgm:t>
    </dgm:pt>
    <dgm:pt modelId="{88784888-4499-403A-A4D9-8DA5096CCFBB}">
      <dgm:prSet phldrT="[Text]"/>
      <dgm:spPr/>
      <dgm:t>
        <a:bodyPr/>
        <a:lstStyle/>
        <a:p>
          <a:r>
            <a:rPr lang="en-US" dirty="0" smtClean="0"/>
            <a:t>Learning and exploring the issue</a:t>
          </a:r>
          <a:endParaRPr lang="en-US" dirty="0"/>
        </a:p>
      </dgm:t>
    </dgm:pt>
    <dgm:pt modelId="{C9A6FFB6-5D94-4FD7-9DC8-CABA605A6D88}" type="parTrans" cxnId="{B9F04E59-EB8F-4F13-8F6F-4854DFC45181}">
      <dgm:prSet/>
      <dgm:spPr/>
      <dgm:t>
        <a:bodyPr/>
        <a:lstStyle/>
        <a:p>
          <a:endParaRPr lang="en-US"/>
        </a:p>
      </dgm:t>
    </dgm:pt>
    <dgm:pt modelId="{90EB546F-FBED-48C8-B159-8D065EB5754C}" type="sibTrans" cxnId="{B9F04E59-EB8F-4F13-8F6F-4854DFC45181}">
      <dgm:prSet/>
      <dgm:spPr/>
      <dgm:t>
        <a:bodyPr/>
        <a:lstStyle/>
        <a:p>
          <a:endParaRPr lang="en-US"/>
        </a:p>
      </dgm:t>
    </dgm:pt>
    <dgm:pt modelId="{3F1261D8-836E-4CBC-AEB6-58CCB144D58F}">
      <dgm:prSet phldrT="[Text]"/>
      <dgm:spPr/>
      <dgm:t>
        <a:bodyPr/>
        <a:lstStyle/>
        <a:p>
          <a:r>
            <a:rPr lang="en-US" dirty="0" smtClean="0"/>
            <a:t>Setting a vision</a:t>
          </a:r>
          <a:endParaRPr lang="en-US" dirty="0"/>
        </a:p>
      </dgm:t>
    </dgm:pt>
    <dgm:pt modelId="{057393AC-740C-4C0F-85A4-BD090E0AEAED}" type="parTrans" cxnId="{D7C478A8-2F0B-4425-AE1F-713593A6788F}">
      <dgm:prSet/>
      <dgm:spPr/>
      <dgm:t>
        <a:bodyPr/>
        <a:lstStyle/>
        <a:p>
          <a:endParaRPr lang="en-US"/>
        </a:p>
      </dgm:t>
    </dgm:pt>
    <dgm:pt modelId="{C0202BC3-DCE9-4546-9378-43DD6918493C}" type="sibTrans" cxnId="{D7C478A8-2F0B-4425-AE1F-713593A6788F}">
      <dgm:prSet/>
      <dgm:spPr/>
      <dgm:t>
        <a:bodyPr/>
        <a:lstStyle/>
        <a:p>
          <a:endParaRPr lang="en-US"/>
        </a:p>
      </dgm:t>
    </dgm:pt>
    <dgm:pt modelId="{3AAB0C45-3443-4B0D-AFE7-0143DE21E05B}">
      <dgm:prSet/>
      <dgm:spPr/>
      <dgm:t>
        <a:bodyPr/>
        <a:lstStyle/>
        <a:p>
          <a:r>
            <a:rPr lang="en-US" dirty="0" smtClean="0"/>
            <a:t>Identifying common concerns</a:t>
          </a:r>
          <a:endParaRPr lang="en-US" dirty="0"/>
        </a:p>
      </dgm:t>
    </dgm:pt>
    <dgm:pt modelId="{17986CF5-91F5-44E9-9959-161D35E208E9}" type="parTrans" cxnId="{45EBBD47-4F3A-44E2-9C0A-0DDB64E6AC50}">
      <dgm:prSet/>
      <dgm:spPr/>
      <dgm:t>
        <a:bodyPr/>
        <a:lstStyle/>
        <a:p>
          <a:endParaRPr lang="en-US"/>
        </a:p>
      </dgm:t>
    </dgm:pt>
    <dgm:pt modelId="{BD88573E-AA2E-4F74-88E7-414996D86AA8}" type="sibTrans" cxnId="{45EBBD47-4F3A-44E2-9C0A-0DDB64E6AC50}">
      <dgm:prSet/>
      <dgm:spPr/>
      <dgm:t>
        <a:bodyPr/>
        <a:lstStyle/>
        <a:p>
          <a:endParaRPr lang="en-US"/>
        </a:p>
      </dgm:t>
    </dgm:pt>
    <dgm:pt modelId="{FC93D015-E59C-4D31-B946-97B319112F35}">
      <dgm:prSet/>
      <dgm:spPr/>
      <dgm:t>
        <a:bodyPr/>
        <a:lstStyle/>
        <a:p>
          <a:r>
            <a:rPr lang="en-US" dirty="0" smtClean="0"/>
            <a:t>Building trust with patient, exploratory conversations</a:t>
          </a:r>
          <a:endParaRPr lang="en-US" dirty="0"/>
        </a:p>
      </dgm:t>
    </dgm:pt>
    <dgm:pt modelId="{993B111D-8A4C-4D21-9CF4-0008089C3D15}" type="parTrans" cxnId="{9C694A11-9B19-4F8C-8797-D69E2FA5F668}">
      <dgm:prSet/>
      <dgm:spPr/>
      <dgm:t>
        <a:bodyPr/>
        <a:lstStyle/>
        <a:p>
          <a:endParaRPr lang="en-US"/>
        </a:p>
      </dgm:t>
    </dgm:pt>
    <dgm:pt modelId="{203F980F-5A65-4E74-8FA7-5BF065D8E785}" type="sibTrans" cxnId="{9C694A11-9B19-4F8C-8797-D69E2FA5F668}">
      <dgm:prSet/>
      <dgm:spPr/>
      <dgm:t>
        <a:bodyPr/>
        <a:lstStyle/>
        <a:p>
          <a:endParaRPr lang="en-US"/>
        </a:p>
      </dgm:t>
    </dgm:pt>
    <dgm:pt modelId="{EAC03F2B-906C-411C-AA55-2B0E7C842BC1}">
      <dgm:prSet/>
      <dgm:spPr/>
      <dgm:t>
        <a:bodyPr/>
        <a:lstStyle/>
        <a:p>
          <a:r>
            <a:rPr lang="en-US" dirty="0" smtClean="0"/>
            <a:t>50% degree attainment by 2020</a:t>
          </a:r>
          <a:endParaRPr lang="en-US" dirty="0"/>
        </a:p>
      </dgm:t>
    </dgm:pt>
    <dgm:pt modelId="{068974B0-69C3-4824-A012-728D941474AA}" type="parTrans" cxnId="{3A201C4A-CE41-4CD2-8A89-6EF1A4D00CE3}">
      <dgm:prSet/>
      <dgm:spPr/>
      <dgm:t>
        <a:bodyPr/>
        <a:lstStyle/>
        <a:p>
          <a:endParaRPr lang="en-US"/>
        </a:p>
      </dgm:t>
    </dgm:pt>
    <dgm:pt modelId="{16436AD8-F801-46F8-B2D2-0569BD626C28}" type="sibTrans" cxnId="{3A201C4A-CE41-4CD2-8A89-6EF1A4D00CE3}">
      <dgm:prSet/>
      <dgm:spPr/>
      <dgm:t>
        <a:bodyPr/>
        <a:lstStyle/>
        <a:p>
          <a:endParaRPr lang="en-US"/>
        </a:p>
      </dgm:t>
    </dgm:pt>
    <dgm:pt modelId="{9DCAB16D-F90B-4701-AC13-C79477074A1F}" type="pres">
      <dgm:prSet presAssocID="{3DB0680B-052D-4E22-BB6C-28FFD3BA3722}" presName="linearFlow" presStyleCnt="0">
        <dgm:presLayoutVars>
          <dgm:dir/>
          <dgm:animLvl val="lvl"/>
          <dgm:resizeHandles val="exact"/>
        </dgm:presLayoutVars>
      </dgm:prSet>
      <dgm:spPr/>
      <dgm:t>
        <a:bodyPr/>
        <a:lstStyle/>
        <a:p>
          <a:endParaRPr lang="en-US"/>
        </a:p>
      </dgm:t>
    </dgm:pt>
    <dgm:pt modelId="{3E6175E5-AE44-4FEC-9D33-06C938AF8007}" type="pres">
      <dgm:prSet presAssocID="{9189D1DD-F9A9-48B1-9C38-514C1F561F98}" presName="composite" presStyleCnt="0"/>
      <dgm:spPr/>
    </dgm:pt>
    <dgm:pt modelId="{301BF768-F0A5-41A3-AA2F-06DAE9998D9C}" type="pres">
      <dgm:prSet presAssocID="{9189D1DD-F9A9-48B1-9C38-514C1F561F98}" presName="parTx" presStyleLbl="node1" presStyleIdx="0" presStyleCnt="3">
        <dgm:presLayoutVars>
          <dgm:chMax val="0"/>
          <dgm:chPref val="0"/>
          <dgm:bulletEnabled val="1"/>
        </dgm:presLayoutVars>
      </dgm:prSet>
      <dgm:spPr/>
      <dgm:t>
        <a:bodyPr/>
        <a:lstStyle/>
        <a:p>
          <a:endParaRPr lang="en-US"/>
        </a:p>
      </dgm:t>
    </dgm:pt>
    <dgm:pt modelId="{9D24D422-4EB3-434B-A0D7-A9796C3AF80C}" type="pres">
      <dgm:prSet presAssocID="{9189D1DD-F9A9-48B1-9C38-514C1F561F98}" presName="parSh" presStyleLbl="node1" presStyleIdx="0" presStyleCnt="3"/>
      <dgm:spPr/>
      <dgm:t>
        <a:bodyPr/>
        <a:lstStyle/>
        <a:p>
          <a:endParaRPr lang="en-US"/>
        </a:p>
      </dgm:t>
    </dgm:pt>
    <dgm:pt modelId="{CF0C4E54-3B8D-48A9-92E9-F49CB6041958}" type="pres">
      <dgm:prSet presAssocID="{9189D1DD-F9A9-48B1-9C38-514C1F561F98}" presName="desTx" presStyleLbl="fgAcc1" presStyleIdx="0" presStyleCnt="3">
        <dgm:presLayoutVars>
          <dgm:bulletEnabled val="1"/>
        </dgm:presLayoutVars>
      </dgm:prSet>
      <dgm:spPr/>
      <dgm:t>
        <a:bodyPr/>
        <a:lstStyle/>
        <a:p>
          <a:endParaRPr lang="en-US"/>
        </a:p>
      </dgm:t>
    </dgm:pt>
    <dgm:pt modelId="{115C915D-F7F2-4079-97A2-7281A8D7DE9E}" type="pres">
      <dgm:prSet presAssocID="{FCBD6354-D984-42AE-B4D8-B20E79ED01E0}" presName="sibTrans" presStyleLbl="sibTrans2D1" presStyleIdx="0" presStyleCnt="2"/>
      <dgm:spPr/>
      <dgm:t>
        <a:bodyPr/>
        <a:lstStyle/>
        <a:p>
          <a:endParaRPr lang="en-US"/>
        </a:p>
      </dgm:t>
    </dgm:pt>
    <dgm:pt modelId="{DE2FCA70-44F5-4150-800D-4EB5A1CD2F48}" type="pres">
      <dgm:prSet presAssocID="{FCBD6354-D984-42AE-B4D8-B20E79ED01E0}" presName="connTx" presStyleLbl="sibTrans2D1" presStyleIdx="0" presStyleCnt="2"/>
      <dgm:spPr/>
      <dgm:t>
        <a:bodyPr/>
        <a:lstStyle/>
        <a:p>
          <a:endParaRPr lang="en-US"/>
        </a:p>
      </dgm:t>
    </dgm:pt>
    <dgm:pt modelId="{F7F13042-A40B-4ACA-952A-F14BC8F58CD3}" type="pres">
      <dgm:prSet presAssocID="{88784888-4499-403A-A4D9-8DA5096CCFBB}" presName="composite" presStyleCnt="0"/>
      <dgm:spPr/>
    </dgm:pt>
    <dgm:pt modelId="{0276FB54-BE56-4C5C-A23D-006E345D1246}" type="pres">
      <dgm:prSet presAssocID="{88784888-4499-403A-A4D9-8DA5096CCFBB}" presName="parTx" presStyleLbl="node1" presStyleIdx="0" presStyleCnt="3">
        <dgm:presLayoutVars>
          <dgm:chMax val="0"/>
          <dgm:chPref val="0"/>
          <dgm:bulletEnabled val="1"/>
        </dgm:presLayoutVars>
      </dgm:prSet>
      <dgm:spPr/>
      <dgm:t>
        <a:bodyPr/>
        <a:lstStyle/>
        <a:p>
          <a:endParaRPr lang="en-US"/>
        </a:p>
      </dgm:t>
    </dgm:pt>
    <dgm:pt modelId="{1E3DEEE3-390A-4FF5-AE5A-DED0B8D4C24F}" type="pres">
      <dgm:prSet presAssocID="{88784888-4499-403A-A4D9-8DA5096CCFBB}" presName="parSh" presStyleLbl="node1" presStyleIdx="1" presStyleCnt="3"/>
      <dgm:spPr/>
      <dgm:t>
        <a:bodyPr/>
        <a:lstStyle/>
        <a:p>
          <a:endParaRPr lang="en-US"/>
        </a:p>
      </dgm:t>
    </dgm:pt>
    <dgm:pt modelId="{A77A7FDD-8138-461D-8C6A-D5947A2FA4BC}" type="pres">
      <dgm:prSet presAssocID="{88784888-4499-403A-A4D9-8DA5096CCFBB}" presName="desTx" presStyleLbl="fgAcc1" presStyleIdx="1" presStyleCnt="3">
        <dgm:presLayoutVars>
          <dgm:bulletEnabled val="1"/>
        </dgm:presLayoutVars>
      </dgm:prSet>
      <dgm:spPr/>
      <dgm:t>
        <a:bodyPr/>
        <a:lstStyle/>
        <a:p>
          <a:endParaRPr lang="en-US"/>
        </a:p>
      </dgm:t>
    </dgm:pt>
    <dgm:pt modelId="{09ACC7A5-1443-48BA-B8AB-77EC39C90C6C}" type="pres">
      <dgm:prSet presAssocID="{90EB546F-FBED-48C8-B159-8D065EB5754C}" presName="sibTrans" presStyleLbl="sibTrans2D1" presStyleIdx="1" presStyleCnt="2"/>
      <dgm:spPr/>
      <dgm:t>
        <a:bodyPr/>
        <a:lstStyle/>
        <a:p>
          <a:endParaRPr lang="en-US"/>
        </a:p>
      </dgm:t>
    </dgm:pt>
    <dgm:pt modelId="{4BD101BE-E389-4DA0-8768-3D730B8EFB7E}" type="pres">
      <dgm:prSet presAssocID="{90EB546F-FBED-48C8-B159-8D065EB5754C}" presName="connTx" presStyleLbl="sibTrans2D1" presStyleIdx="1" presStyleCnt="2"/>
      <dgm:spPr/>
      <dgm:t>
        <a:bodyPr/>
        <a:lstStyle/>
        <a:p>
          <a:endParaRPr lang="en-US"/>
        </a:p>
      </dgm:t>
    </dgm:pt>
    <dgm:pt modelId="{3A61B886-F904-465E-B686-26204FEB345B}" type="pres">
      <dgm:prSet presAssocID="{3F1261D8-836E-4CBC-AEB6-58CCB144D58F}" presName="composite" presStyleCnt="0"/>
      <dgm:spPr/>
    </dgm:pt>
    <dgm:pt modelId="{04EAA286-4A88-4143-9E4C-3939BE1EBE35}" type="pres">
      <dgm:prSet presAssocID="{3F1261D8-836E-4CBC-AEB6-58CCB144D58F}" presName="parTx" presStyleLbl="node1" presStyleIdx="1" presStyleCnt="3">
        <dgm:presLayoutVars>
          <dgm:chMax val="0"/>
          <dgm:chPref val="0"/>
          <dgm:bulletEnabled val="1"/>
        </dgm:presLayoutVars>
      </dgm:prSet>
      <dgm:spPr/>
      <dgm:t>
        <a:bodyPr/>
        <a:lstStyle/>
        <a:p>
          <a:endParaRPr lang="en-US"/>
        </a:p>
      </dgm:t>
    </dgm:pt>
    <dgm:pt modelId="{9C9F93FF-BBBB-4B0F-AB0C-11836860AC7E}" type="pres">
      <dgm:prSet presAssocID="{3F1261D8-836E-4CBC-AEB6-58CCB144D58F}" presName="parSh" presStyleLbl="node1" presStyleIdx="2" presStyleCnt="3"/>
      <dgm:spPr/>
      <dgm:t>
        <a:bodyPr/>
        <a:lstStyle/>
        <a:p>
          <a:endParaRPr lang="en-US"/>
        </a:p>
      </dgm:t>
    </dgm:pt>
    <dgm:pt modelId="{F5C0A685-CF0C-4BA3-9F7E-B9A3B31FA606}" type="pres">
      <dgm:prSet presAssocID="{3F1261D8-836E-4CBC-AEB6-58CCB144D58F}" presName="desTx" presStyleLbl="fgAcc1" presStyleIdx="2" presStyleCnt="3">
        <dgm:presLayoutVars>
          <dgm:bulletEnabled val="1"/>
        </dgm:presLayoutVars>
      </dgm:prSet>
      <dgm:spPr/>
      <dgm:t>
        <a:bodyPr/>
        <a:lstStyle/>
        <a:p>
          <a:endParaRPr lang="en-US"/>
        </a:p>
      </dgm:t>
    </dgm:pt>
  </dgm:ptLst>
  <dgm:cxnLst>
    <dgm:cxn modelId="{5297D22A-DB50-4DF5-AC1B-4DE3433C7A5C}" type="presOf" srcId="{88784888-4499-403A-A4D9-8DA5096CCFBB}" destId="{0276FB54-BE56-4C5C-A23D-006E345D1246}" srcOrd="0" destOrd="0" presId="urn:microsoft.com/office/officeart/2005/8/layout/process3"/>
    <dgm:cxn modelId="{B6F63440-1572-4358-A5F5-E2B095525F18}" srcId="{3DB0680B-052D-4E22-BB6C-28FFD3BA3722}" destId="{9189D1DD-F9A9-48B1-9C38-514C1F561F98}" srcOrd="0" destOrd="0" parTransId="{896EFB8D-D964-4678-83A7-5401A4CFA9F7}" sibTransId="{FCBD6354-D984-42AE-B4D8-B20E79ED01E0}"/>
    <dgm:cxn modelId="{CA5EC75F-90D1-462A-942F-45E5FFE9B6DC}" type="presOf" srcId="{3F1261D8-836E-4CBC-AEB6-58CCB144D58F}" destId="{04EAA286-4A88-4143-9E4C-3939BE1EBE35}" srcOrd="0" destOrd="0" presId="urn:microsoft.com/office/officeart/2005/8/layout/process3"/>
    <dgm:cxn modelId="{6E1051A9-83D0-4962-B26B-2FE140075523}" type="presOf" srcId="{9189D1DD-F9A9-48B1-9C38-514C1F561F98}" destId="{301BF768-F0A5-41A3-AA2F-06DAE9998D9C}" srcOrd="0" destOrd="0" presId="urn:microsoft.com/office/officeart/2005/8/layout/process3"/>
    <dgm:cxn modelId="{F090C1C0-9320-4A85-8FB2-8C98DD5831CB}" type="presOf" srcId="{88784888-4499-403A-A4D9-8DA5096CCFBB}" destId="{1E3DEEE3-390A-4FF5-AE5A-DED0B8D4C24F}" srcOrd="1" destOrd="0" presId="urn:microsoft.com/office/officeart/2005/8/layout/process3"/>
    <dgm:cxn modelId="{FC50E9C4-D2DD-4F9A-9CB0-FF804C91C404}" type="presOf" srcId="{FCBD6354-D984-42AE-B4D8-B20E79ED01E0}" destId="{DE2FCA70-44F5-4150-800D-4EB5A1CD2F48}" srcOrd="1" destOrd="0" presId="urn:microsoft.com/office/officeart/2005/8/layout/process3"/>
    <dgm:cxn modelId="{AC2C3E86-89A0-449D-AA8D-3FBCF6A97B72}" type="presOf" srcId="{FCBD6354-D984-42AE-B4D8-B20E79ED01E0}" destId="{115C915D-F7F2-4079-97A2-7281A8D7DE9E}" srcOrd="0" destOrd="0" presId="urn:microsoft.com/office/officeart/2005/8/layout/process3"/>
    <dgm:cxn modelId="{B9F04E59-EB8F-4F13-8F6F-4854DFC45181}" srcId="{3DB0680B-052D-4E22-BB6C-28FFD3BA3722}" destId="{88784888-4499-403A-A4D9-8DA5096CCFBB}" srcOrd="1" destOrd="0" parTransId="{C9A6FFB6-5D94-4FD7-9DC8-CABA605A6D88}" sibTransId="{90EB546F-FBED-48C8-B159-8D065EB5754C}"/>
    <dgm:cxn modelId="{453E301C-C4A3-4544-99B1-922393BBB306}" type="presOf" srcId="{3AAB0C45-3443-4B0D-AFE7-0143DE21E05B}" destId="{CF0C4E54-3B8D-48A9-92E9-F49CB6041958}" srcOrd="0" destOrd="0" presId="urn:microsoft.com/office/officeart/2005/8/layout/process3"/>
    <dgm:cxn modelId="{5868DF14-BC44-4259-8618-11A06D97BDA8}" type="presOf" srcId="{9189D1DD-F9A9-48B1-9C38-514C1F561F98}" destId="{9D24D422-4EB3-434B-A0D7-A9796C3AF80C}" srcOrd="1" destOrd="0" presId="urn:microsoft.com/office/officeart/2005/8/layout/process3"/>
    <dgm:cxn modelId="{3A57C5BA-BD21-492F-B75C-3BB5D80A206B}" type="presOf" srcId="{3DB0680B-052D-4E22-BB6C-28FFD3BA3722}" destId="{9DCAB16D-F90B-4701-AC13-C79477074A1F}" srcOrd="0" destOrd="0" presId="urn:microsoft.com/office/officeart/2005/8/layout/process3"/>
    <dgm:cxn modelId="{DD6BFC94-3D8F-4A72-BE0D-D8A146F557EA}" type="presOf" srcId="{90EB546F-FBED-48C8-B159-8D065EB5754C}" destId="{4BD101BE-E389-4DA0-8768-3D730B8EFB7E}" srcOrd="1" destOrd="0" presId="urn:microsoft.com/office/officeart/2005/8/layout/process3"/>
    <dgm:cxn modelId="{D7C478A8-2F0B-4425-AE1F-713593A6788F}" srcId="{3DB0680B-052D-4E22-BB6C-28FFD3BA3722}" destId="{3F1261D8-836E-4CBC-AEB6-58CCB144D58F}" srcOrd="2" destOrd="0" parTransId="{057393AC-740C-4C0F-85A4-BD090E0AEAED}" sibTransId="{C0202BC3-DCE9-4546-9378-43DD6918493C}"/>
    <dgm:cxn modelId="{F7446278-D1BB-49B2-A2F9-F422CDD31224}" type="presOf" srcId="{FC93D015-E59C-4D31-B946-97B319112F35}" destId="{A77A7FDD-8138-461D-8C6A-D5947A2FA4BC}" srcOrd="0" destOrd="0" presId="urn:microsoft.com/office/officeart/2005/8/layout/process3"/>
    <dgm:cxn modelId="{3A201C4A-CE41-4CD2-8A89-6EF1A4D00CE3}" srcId="{3F1261D8-836E-4CBC-AEB6-58CCB144D58F}" destId="{EAC03F2B-906C-411C-AA55-2B0E7C842BC1}" srcOrd="0" destOrd="0" parTransId="{068974B0-69C3-4824-A012-728D941474AA}" sibTransId="{16436AD8-F801-46F8-B2D2-0569BD626C28}"/>
    <dgm:cxn modelId="{9C694A11-9B19-4F8C-8797-D69E2FA5F668}" srcId="{88784888-4499-403A-A4D9-8DA5096CCFBB}" destId="{FC93D015-E59C-4D31-B946-97B319112F35}" srcOrd="0" destOrd="0" parTransId="{993B111D-8A4C-4D21-9CF4-0008089C3D15}" sibTransId="{203F980F-5A65-4E74-8FA7-5BF065D8E785}"/>
    <dgm:cxn modelId="{E97658B5-056A-4FD4-9A27-53AFEC60C5D7}" type="presOf" srcId="{3F1261D8-836E-4CBC-AEB6-58CCB144D58F}" destId="{9C9F93FF-BBBB-4B0F-AB0C-11836860AC7E}" srcOrd="1" destOrd="0" presId="urn:microsoft.com/office/officeart/2005/8/layout/process3"/>
    <dgm:cxn modelId="{40874462-F930-4DE1-BD0F-9FA42C70E08C}" type="presOf" srcId="{EAC03F2B-906C-411C-AA55-2B0E7C842BC1}" destId="{F5C0A685-CF0C-4BA3-9F7E-B9A3B31FA606}" srcOrd="0" destOrd="0" presId="urn:microsoft.com/office/officeart/2005/8/layout/process3"/>
    <dgm:cxn modelId="{45EBBD47-4F3A-44E2-9C0A-0DDB64E6AC50}" srcId="{9189D1DD-F9A9-48B1-9C38-514C1F561F98}" destId="{3AAB0C45-3443-4B0D-AFE7-0143DE21E05B}" srcOrd="0" destOrd="0" parTransId="{17986CF5-91F5-44E9-9959-161D35E208E9}" sibTransId="{BD88573E-AA2E-4F74-88E7-414996D86AA8}"/>
    <dgm:cxn modelId="{16DC3481-9B20-4CE2-9320-CF129137446F}" type="presOf" srcId="{90EB546F-FBED-48C8-B159-8D065EB5754C}" destId="{09ACC7A5-1443-48BA-B8AB-77EC39C90C6C}" srcOrd="0" destOrd="0" presId="urn:microsoft.com/office/officeart/2005/8/layout/process3"/>
    <dgm:cxn modelId="{78C53CFF-49D3-411F-AA24-3D44E4FBBDF3}" type="presParOf" srcId="{9DCAB16D-F90B-4701-AC13-C79477074A1F}" destId="{3E6175E5-AE44-4FEC-9D33-06C938AF8007}" srcOrd="0" destOrd="0" presId="urn:microsoft.com/office/officeart/2005/8/layout/process3"/>
    <dgm:cxn modelId="{6530FA80-357A-4A59-A175-67BD7B9AE142}" type="presParOf" srcId="{3E6175E5-AE44-4FEC-9D33-06C938AF8007}" destId="{301BF768-F0A5-41A3-AA2F-06DAE9998D9C}" srcOrd="0" destOrd="0" presId="urn:microsoft.com/office/officeart/2005/8/layout/process3"/>
    <dgm:cxn modelId="{377EE4F3-9387-4629-80E7-A08DA2563EDE}" type="presParOf" srcId="{3E6175E5-AE44-4FEC-9D33-06C938AF8007}" destId="{9D24D422-4EB3-434B-A0D7-A9796C3AF80C}" srcOrd="1" destOrd="0" presId="urn:microsoft.com/office/officeart/2005/8/layout/process3"/>
    <dgm:cxn modelId="{97E07632-D04C-404B-B30F-5E4AFC54F994}" type="presParOf" srcId="{3E6175E5-AE44-4FEC-9D33-06C938AF8007}" destId="{CF0C4E54-3B8D-48A9-92E9-F49CB6041958}" srcOrd="2" destOrd="0" presId="urn:microsoft.com/office/officeart/2005/8/layout/process3"/>
    <dgm:cxn modelId="{B179F4ED-D900-40E4-8E2E-49B1D41E3C2E}" type="presParOf" srcId="{9DCAB16D-F90B-4701-AC13-C79477074A1F}" destId="{115C915D-F7F2-4079-97A2-7281A8D7DE9E}" srcOrd="1" destOrd="0" presId="urn:microsoft.com/office/officeart/2005/8/layout/process3"/>
    <dgm:cxn modelId="{FB3C1A80-584D-412F-AD75-79F64328792E}" type="presParOf" srcId="{115C915D-F7F2-4079-97A2-7281A8D7DE9E}" destId="{DE2FCA70-44F5-4150-800D-4EB5A1CD2F48}" srcOrd="0" destOrd="0" presId="urn:microsoft.com/office/officeart/2005/8/layout/process3"/>
    <dgm:cxn modelId="{7A6B3CDA-05C9-4E24-AE31-759F8CE1C95B}" type="presParOf" srcId="{9DCAB16D-F90B-4701-AC13-C79477074A1F}" destId="{F7F13042-A40B-4ACA-952A-F14BC8F58CD3}" srcOrd="2" destOrd="0" presId="urn:microsoft.com/office/officeart/2005/8/layout/process3"/>
    <dgm:cxn modelId="{3D8992DE-7310-4F90-B53E-D40362333A52}" type="presParOf" srcId="{F7F13042-A40B-4ACA-952A-F14BC8F58CD3}" destId="{0276FB54-BE56-4C5C-A23D-006E345D1246}" srcOrd="0" destOrd="0" presId="urn:microsoft.com/office/officeart/2005/8/layout/process3"/>
    <dgm:cxn modelId="{049087E6-2536-4ACA-9ACE-F0932FF314D1}" type="presParOf" srcId="{F7F13042-A40B-4ACA-952A-F14BC8F58CD3}" destId="{1E3DEEE3-390A-4FF5-AE5A-DED0B8D4C24F}" srcOrd="1" destOrd="0" presId="urn:microsoft.com/office/officeart/2005/8/layout/process3"/>
    <dgm:cxn modelId="{CFA781E6-BF25-49B5-8C12-1BF716665120}" type="presParOf" srcId="{F7F13042-A40B-4ACA-952A-F14BC8F58CD3}" destId="{A77A7FDD-8138-461D-8C6A-D5947A2FA4BC}" srcOrd="2" destOrd="0" presId="urn:microsoft.com/office/officeart/2005/8/layout/process3"/>
    <dgm:cxn modelId="{86CB3EF5-2DB4-4F9B-84F6-84A5DA876659}" type="presParOf" srcId="{9DCAB16D-F90B-4701-AC13-C79477074A1F}" destId="{09ACC7A5-1443-48BA-B8AB-77EC39C90C6C}" srcOrd="3" destOrd="0" presId="urn:microsoft.com/office/officeart/2005/8/layout/process3"/>
    <dgm:cxn modelId="{B699A303-2F42-4A54-93F3-296B9C842810}" type="presParOf" srcId="{09ACC7A5-1443-48BA-B8AB-77EC39C90C6C}" destId="{4BD101BE-E389-4DA0-8768-3D730B8EFB7E}" srcOrd="0" destOrd="0" presId="urn:microsoft.com/office/officeart/2005/8/layout/process3"/>
    <dgm:cxn modelId="{C5389635-4B43-4E00-AAAC-DDDFA0F044C5}" type="presParOf" srcId="{9DCAB16D-F90B-4701-AC13-C79477074A1F}" destId="{3A61B886-F904-465E-B686-26204FEB345B}" srcOrd="4" destOrd="0" presId="urn:microsoft.com/office/officeart/2005/8/layout/process3"/>
    <dgm:cxn modelId="{51A7B2AD-29EE-4E51-B28C-F5E6BEF9F592}" type="presParOf" srcId="{3A61B886-F904-465E-B686-26204FEB345B}" destId="{04EAA286-4A88-4143-9E4C-3939BE1EBE35}" srcOrd="0" destOrd="0" presId="urn:microsoft.com/office/officeart/2005/8/layout/process3"/>
    <dgm:cxn modelId="{A96F623F-C4A8-4CF6-B50F-C1EC62B1CA65}" type="presParOf" srcId="{3A61B886-F904-465E-B686-26204FEB345B}" destId="{9C9F93FF-BBBB-4B0F-AB0C-11836860AC7E}" srcOrd="1" destOrd="0" presId="urn:microsoft.com/office/officeart/2005/8/layout/process3"/>
    <dgm:cxn modelId="{A5A8D84A-8482-4417-8259-DA1A67B4E8C4}" type="presParOf" srcId="{3A61B886-F904-465E-B686-26204FEB345B}" destId="{F5C0A685-CF0C-4BA3-9F7E-B9A3B31FA60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0680B-052D-4E22-BB6C-28FFD3BA372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189D1DD-F9A9-48B1-9C38-514C1F561F98}">
      <dgm:prSet phldrT="[Text]"/>
      <dgm:spPr/>
      <dgm:t>
        <a:bodyPr/>
        <a:lstStyle/>
        <a:p>
          <a:r>
            <a:rPr lang="en-US" dirty="0" smtClean="0"/>
            <a:t>Gathering  the data</a:t>
          </a:r>
          <a:endParaRPr lang="en-US" dirty="0"/>
        </a:p>
      </dgm:t>
    </dgm:pt>
    <dgm:pt modelId="{896EFB8D-D964-4678-83A7-5401A4CFA9F7}" type="parTrans" cxnId="{B6F63440-1572-4358-A5F5-E2B095525F18}">
      <dgm:prSet/>
      <dgm:spPr/>
      <dgm:t>
        <a:bodyPr/>
        <a:lstStyle/>
        <a:p>
          <a:endParaRPr lang="en-US"/>
        </a:p>
      </dgm:t>
    </dgm:pt>
    <dgm:pt modelId="{FCBD6354-D984-42AE-B4D8-B20E79ED01E0}" type="sibTrans" cxnId="{B6F63440-1572-4358-A5F5-E2B095525F18}">
      <dgm:prSet/>
      <dgm:spPr/>
      <dgm:t>
        <a:bodyPr/>
        <a:lstStyle/>
        <a:p>
          <a:endParaRPr lang="en-US"/>
        </a:p>
      </dgm:t>
    </dgm:pt>
    <dgm:pt modelId="{88784888-4499-403A-A4D9-8DA5096CCFBB}">
      <dgm:prSet phldrT="[Text]"/>
      <dgm:spPr/>
      <dgm:t>
        <a:bodyPr/>
        <a:lstStyle/>
        <a:p>
          <a:r>
            <a:rPr lang="en-US" dirty="0" smtClean="0"/>
            <a:t>Community Forum </a:t>
          </a:r>
          <a:endParaRPr lang="en-US" dirty="0"/>
        </a:p>
      </dgm:t>
    </dgm:pt>
    <dgm:pt modelId="{C9A6FFB6-5D94-4FD7-9DC8-CABA605A6D88}" type="parTrans" cxnId="{B9F04E59-EB8F-4F13-8F6F-4854DFC45181}">
      <dgm:prSet/>
      <dgm:spPr/>
      <dgm:t>
        <a:bodyPr/>
        <a:lstStyle/>
        <a:p>
          <a:endParaRPr lang="en-US"/>
        </a:p>
      </dgm:t>
    </dgm:pt>
    <dgm:pt modelId="{90EB546F-FBED-48C8-B159-8D065EB5754C}" type="sibTrans" cxnId="{B9F04E59-EB8F-4F13-8F6F-4854DFC45181}">
      <dgm:prSet/>
      <dgm:spPr/>
      <dgm:t>
        <a:bodyPr/>
        <a:lstStyle/>
        <a:p>
          <a:endParaRPr lang="en-US"/>
        </a:p>
      </dgm:t>
    </dgm:pt>
    <dgm:pt modelId="{3F1261D8-836E-4CBC-AEB6-58CCB144D58F}">
      <dgm:prSet phldrT="[Text]"/>
      <dgm:spPr/>
      <dgm:t>
        <a:bodyPr/>
        <a:lstStyle/>
        <a:p>
          <a:r>
            <a:rPr lang="en-US" dirty="0" smtClean="0"/>
            <a:t>Call for involvement</a:t>
          </a:r>
          <a:endParaRPr lang="en-US" dirty="0"/>
        </a:p>
      </dgm:t>
    </dgm:pt>
    <dgm:pt modelId="{057393AC-740C-4C0F-85A4-BD090E0AEAED}" type="parTrans" cxnId="{D7C478A8-2F0B-4425-AE1F-713593A6788F}">
      <dgm:prSet/>
      <dgm:spPr/>
      <dgm:t>
        <a:bodyPr/>
        <a:lstStyle/>
        <a:p>
          <a:endParaRPr lang="en-US"/>
        </a:p>
      </dgm:t>
    </dgm:pt>
    <dgm:pt modelId="{C0202BC3-DCE9-4546-9378-43DD6918493C}" type="sibTrans" cxnId="{D7C478A8-2F0B-4425-AE1F-713593A6788F}">
      <dgm:prSet/>
      <dgm:spPr/>
      <dgm:t>
        <a:bodyPr/>
        <a:lstStyle/>
        <a:p>
          <a:endParaRPr lang="en-US"/>
        </a:p>
      </dgm:t>
    </dgm:pt>
    <dgm:pt modelId="{3AAB0C45-3443-4B0D-AFE7-0143DE21E05B}">
      <dgm:prSet/>
      <dgm:spPr/>
      <dgm:t>
        <a:bodyPr/>
        <a:lstStyle/>
        <a:p>
          <a:r>
            <a:rPr lang="en-US" dirty="0" smtClean="0"/>
            <a:t>“Building Better Futures”</a:t>
          </a:r>
          <a:endParaRPr lang="en-US" dirty="0"/>
        </a:p>
      </dgm:t>
    </dgm:pt>
    <dgm:pt modelId="{17986CF5-91F5-44E9-9959-161D35E208E9}" type="parTrans" cxnId="{45EBBD47-4F3A-44E2-9C0A-0DDB64E6AC50}">
      <dgm:prSet/>
      <dgm:spPr/>
      <dgm:t>
        <a:bodyPr/>
        <a:lstStyle/>
        <a:p>
          <a:endParaRPr lang="en-US"/>
        </a:p>
      </dgm:t>
    </dgm:pt>
    <dgm:pt modelId="{BD88573E-AA2E-4F74-88E7-414996D86AA8}" type="sibTrans" cxnId="{45EBBD47-4F3A-44E2-9C0A-0DDB64E6AC50}">
      <dgm:prSet/>
      <dgm:spPr/>
      <dgm:t>
        <a:bodyPr/>
        <a:lstStyle/>
        <a:p>
          <a:endParaRPr lang="en-US"/>
        </a:p>
      </dgm:t>
    </dgm:pt>
    <dgm:pt modelId="{FC93D015-E59C-4D31-B946-97B319112F35}">
      <dgm:prSet/>
      <dgm:spPr/>
      <dgm:t>
        <a:bodyPr/>
        <a:lstStyle/>
        <a:p>
          <a:r>
            <a:rPr lang="en-US" dirty="0" smtClean="0"/>
            <a:t>300+ community members</a:t>
          </a:r>
          <a:endParaRPr lang="en-US" dirty="0"/>
        </a:p>
      </dgm:t>
    </dgm:pt>
    <dgm:pt modelId="{993B111D-8A4C-4D21-9CF4-0008089C3D15}" type="parTrans" cxnId="{9C694A11-9B19-4F8C-8797-D69E2FA5F668}">
      <dgm:prSet/>
      <dgm:spPr/>
      <dgm:t>
        <a:bodyPr/>
        <a:lstStyle/>
        <a:p>
          <a:endParaRPr lang="en-US"/>
        </a:p>
      </dgm:t>
    </dgm:pt>
    <dgm:pt modelId="{203F980F-5A65-4E74-8FA7-5BF065D8E785}" type="sibTrans" cxnId="{9C694A11-9B19-4F8C-8797-D69E2FA5F668}">
      <dgm:prSet/>
      <dgm:spPr/>
      <dgm:t>
        <a:bodyPr/>
        <a:lstStyle/>
        <a:p>
          <a:endParaRPr lang="en-US"/>
        </a:p>
      </dgm:t>
    </dgm:pt>
    <dgm:pt modelId="{EAC03F2B-906C-411C-AA55-2B0E7C842BC1}">
      <dgm:prSet/>
      <dgm:spPr/>
      <dgm:t>
        <a:bodyPr/>
        <a:lstStyle/>
        <a:p>
          <a:r>
            <a:rPr lang="en-US" dirty="0" smtClean="0"/>
            <a:t>Opportunities to self-select areas </a:t>
          </a:r>
          <a:r>
            <a:rPr lang="en-US" smtClean="0"/>
            <a:t>of interest</a:t>
          </a:r>
          <a:endParaRPr lang="en-US" dirty="0"/>
        </a:p>
      </dgm:t>
    </dgm:pt>
    <dgm:pt modelId="{068974B0-69C3-4824-A012-728D941474AA}" type="parTrans" cxnId="{3A201C4A-CE41-4CD2-8A89-6EF1A4D00CE3}">
      <dgm:prSet/>
      <dgm:spPr/>
      <dgm:t>
        <a:bodyPr/>
        <a:lstStyle/>
        <a:p>
          <a:endParaRPr lang="en-US"/>
        </a:p>
      </dgm:t>
    </dgm:pt>
    <dgm:pt modelId="{16436AD8-F801-46F8-B2D2-0569BD626C28}" type="sibTrans" cxnId="{3A201C4A-CE41-4CD2-8A89-6EF1A4D00CE3}">
      <dgm:prSet/>
      <dgm:spPr/>
      <dgm:t>
        <a:bodyPr/>
        <a:lstStyle/>
        <a:p>
          <a:endParaRPr lang="en-US"/>
        </a:p>
      </dgm:t>
    </dgm:pt>
    <dgm:pt modelId="{9DCAB16D-F90B-4701-AC13-C79477074A1F}" type="pres">
      <dgm:prSet presAssocID="{3DB0680B-052D-4E22-BB6C-28FFD3BA3722}" presName="linearFlow" presStyleCnt="0">
        <dgm:presLayoutVars>
          <dgm:dir/>
          <dgm:animLvl val="lvl"/>
          <dgm:resizeHandles val="exact"/>
        </dgm:presLayoutVars>
      </dgm:prSet>
      <dgm:spPr/>
      <dgm:t>
        <a:bodyPr/>
        <a:lstStyle/>
        <a:p>
          <a:endParaRPr lang="en-US"/>
        </a:p>
      </dgm:t>
    </dgm:pt>
    <dgm:pt modelId="{3E6175E5-AE44-4FEC-9D33-06C938AF8007}" type="pres">
      <dgm:prSet presAssocID="{9189D1DD-F9A9-48B1-9C38-514C1F561F98}" presName="composite" presStyleCnt="0"/>
      <dgm:spPr/>
    </dgm:pt>
    <dgm:pt modelId="{301BF768-F0A5-41A3-AA2F-06DAE9998D9C}" type="pres">
      <dgm:prSet presAssocID="{9189D1DD-F9A9-48B1-9C38-514C1F561F98}" presName="parTx" presStyleLbl="node1" presStyleIdx="0" presStyleCnt="3">
        <dgm:presLayoutVars>
          <dgm:chMax val="0"/>
          <dgm:chPref val="0"/>
          <dgm:bulletEnabled val="1"/>
        </dgm:presLayoutVars>
      </dgm:prSet>
      <dgm:spPr/>
      <dgm:t>
        <a:bodyPr/>
        <a:lstStyle/>
        <a:p>
          <a:endParaRPr lang="en-US"/>
        </a:p>
      </dgm:t>
    </dgm:pt>
    <dgm:pt modelId="{9D24D422-4EB3-434B-A0D7-A9796C3AF80C}" type="pres">
      <dgm:prSet presAssocID="{9189D1DD-F9A9-48B1-9C38-514C1F561F98}" presName="parSh" presStyleLbl="node1" presStyleIdx="0" presStyleCnt="3"/>
      <dgm:spPr/>
      <dgm:t>
        <a:bodyPr/>
        <a:lstStyle/>
        <a:p>
          <a:endParaRPr lang="en-US"/>
        </a:p>
      </dgm:t>
    </dgm:pt>
    <dgm:pt modelId="{CF0C4E54-3B8D-48A9-92E9-F49CB6041958}" type="pres">
      <dgm:prSet presAssocID="{9189D1DD-F9A9-48B1-9C38-514C1F561F98}" presName="desTx" presStyleLbl="fgAcc1" presStyleIdx="0" presStyleCnt="3">
        <dgm:presLayoutVars>
          <dgm:bulletEnabled val="1"/>
        </dgm:presLayoutVars>
      </dgm:prSet>
      <dgm:spPr/>
      <dgm:t>
        <a:bodyPr/>
        <a:lstStyle/>
        <a:p>
          <a:endParaRPr lang="en-US"/>
        </a:p>
      </dgm:t>
    </dgm:pt>
    <dgm:pt modelId="{115C915D-F7F2-4079-97A2-7281A8D7DE9E}" type="pres">
      <dgm:prSet presAssocID="{FCBD6354-D984-42AE-B4D8-B20E79ED01E0}" presName="sibTrans" presStyleLbl="sibTrans2D1" presStyleIdx="0" presStyleCnt="2"/>
      <dgm:spPr/>
      <dgm:t>
        <a:bodyPr/>
        <a:lstStyle/>
        <a:p>
          <a:endParaRPr lang="en-US"/>
        </a:p>
      </dgm:t>
    </dgm:pt>
    <dgm:pt modelId="{DE2FCA70-44F5-4150-800D-4EB5A1CD2F48}" type="pres">
      <dgm:prSet presAssocID="{FCBD6354-D984-42AE-B4D8-B20E79ED01E0}" presName="connTx" presStyleLbl="sibTrans2D1" presStyleIdx="0" presStyleCnt="2"/>
      <dgm:spPr/>
      <dgm:t>
        <a:bodyPr/>
        <a:lstStyle/>
        <a:p>
          <a:endParaRPr lang="en-US"/>
        </a:p>
      </dgm:t>
    </dgm:pt>
    <dgm:pt modelId="{F7F13042-A40B-4ACA-952A-F14BC8F58CD3}" type="pres">
      <dgm:prSet presAssocID="{88784888-4499-403A-A4D9-8DA5096CCFBB}" presName="composite" presStyleCnt="0"/>
      <dgm:spPr/>
    </dgm:pt>
    <dgm:pt modelId="{0276FB54-BE56-4C5C-A23D-006E345D1246}" type="pres">
      <dgm:prSet presAssocID="{88784888-4499-403A-A4D9-8DA5096CCFBB}" presName="parTx" presStyleLbl="node1" presStyleIdx="0" presStyleCnt="3">
        <dgm:presLayoutVars>
          <dgm:chMax val="0"/>
          <dgm:chPref val="0"/>
          <dgm:bulletEnabled val="1"/>
        </dgm:presLayoutVars>
      </dgm:prSet>
      <dgm:spPr/>
      <dgm:t>
        <a:bodyPr/>
        <a:lstStyle/>
        <a:p>
          <a:endParaRPr lang="en-US"/>
        </a:p>
      </dgm:t>
    </dgm:pt>
    <dgm:pt modelId="{1E3DEEE3-390A-4FF5-AE5A-DED0B8D4C24F}" type="pres">
      <dgm:prSet presAssocID="{88784888-4499-403A-A4D9-8DA5096CCFBB}" presName="parSh" presStyleLbl="node1" presStyleIdx="1" presStyleCnt="3"/>
      <dgm:spPr/>
      <dgm:t>
        <a:bodyPr/>
        <a:lstStyle/>
        <a:p>
          <a:endParaRPr lang="en-US"/>
        </a:p>
      </dgm:t>
    </dgm:pt>
    <dgm:pt modelId="{A77A7FDD-8138-461D-8C6A-D5947A2FA4BC}" type="pres">
      <dgm:prSet presAssocID="{88784888-4499-403A-A4D9-8DA5096CCFBB}" presName="desTx" presStyleLbl="fgAcc1" presStyleIdx="1" presStyleCnt="3">
        <dgm:presLayoutVars>
          <dgm:bulletEnabled val="1"/>
        </dgm:presLayoutVars>
      </dgm:prSet>
      <dgm:spPr/>
      <dgm:t>
        <a:bodyPr/>
        <a:lstStyle/>
        <a:p>
          <a:endParaRPr lang="en-US"/>
        </a:p>
      </dgm:t>
    </dgm:pt>
    <dgm:pt modelId="{09ACC7A5-1443-48BA-B8AB-77EC39C90C6C}" type="pres">
      <dgm:prSet presAssocID="{90EB546F-FBED-48C8-B159-8D065EB5754C}" presName="sibTrans" presStyleLbl="sibTrans2D1" presStyleIdx="1" presStyleCnt="2"/>
      <dgm:spPr/>
      <dgm:t>
        <a:bodyPr/>
        <a:lstStyle/>
        <a:p>
          <a:endParaRPr lang="en-US"/>
        </a:p>
      </dgm:t>
    </dgm:pt>
    <dgm:pt modelId="{4BD101BE-E389-4DA0-8768-3D730B8EFB7E}" type="pres">
      <dgm:prSet presAssocID="{90EB546F-FBED-48C8-B159-8D065EB5754C}" presName="connTx" presStyleLbl="sibTrans2D1" presStyleIdx="1" presStyleCnt="2"/>
      <dgm:spPr/>
      <dgm:t>
        <a:bodyPr/>
        <a:lstStyle/>
        <a:p>
          <a:endParaRPr lang="en-US"/>
        </a:p>
      </dgm:t>
    </dgm:pt>
    <dgm:pt modelId="{3A61B886-F904-465E-B686-26204FEB345B}" type="pres">
      <dgm:prSet presAssocID="{3F1261D8-836E-4CBC-AEB6-58CCB144D58F}" presName="composite" presStyleCnt="0"/>
      <dgm:spPr/>
    </dgm:pt>
    <dgm:pt modelId="{04EAA286-4A88-4143-9E4C-3939BE1EBE35}" type="pres">
      <dgm:prSet presAssocID="{3F1261D8-836E-4CBC-AEB6-58CCB144D58F}" presName="parTx" presStyleLbl="node1" presStyleIdx="1" presStyleCnt="3">
        <dgm:presLayoutVars>
          <dgm:chMax val="0"/>
          <dgm:chPref val="0"/>
          <dgm:bulletEnabled val="1"/>
        </dgm:presLayoutVars>
      </dgm:prSet>
      <dgm:spPr/>
      <dgm:t>
        <a:bodyPr/>
        <a:lstStyle/>
        <a:p>
          <a:endParaRPr lang="en-US"/>
        </a:p>
      </dgm:t>
    </dgm:pt>
    <dgm:pt modelId="{9C9F93FF-BBBB-4B0F-AB0C-11836860AC7E}" type="pres">
      <dgm:prSet presAssocID="{3F1261D8-836E-4CBC-AEB6-58CCB144D58F}" presName="parSh" presStyleLbl="node1" presStyleIdx="2" presStyleCnt="3"/>
      <dgm:spPr/>
      <dgm:t>
        <a:bodyPr/>
        <a:lstStyle/>
        <a:p>
          <a:endParaRPr lang="en-US"/>
        </a:p>
      </dgm:t>
    </dgm:pt>
    <dgm:pt modelId="{F5C0A685-CF0C-4BA3-9F7E-B9A3B31FA606}" type="pres">
      <dgm:prSet presAssocID="{3F1261D8-836E-4CBC-AEB6-58CCB144D58F}" presName="desTx" presStyleLbl="fgAcc1" presStyleIdx="2" presStyleCnt="3">
        <dgm:presLayoutVars>
          <dgm:bulletEnabled val="1"/>
        </dgm:presLayoutVars>
      </dgm:prSet>
      <dgm:spPr/>
      <dgm:t>
        <a:bodyPr/>
        <a:lstStyle/>
        <a:p>
          <a:endParaRPr lang="en-US"/>
        </a:p>
      </dgm:t>
    </dgm:pt>
  </dgm:ptLst>
  <dgm:cxnLst>
    <dgm:cxn modelId="{0994C17F-78C7-446B-B3C3-34AADBC04B33}" type="presOf" srcId="{88784888-4499-403A-A4D9-8DA5096CCFBB}" destId="{0276FB54-BE56-4C5C-A23D-006E345D1246}" srcOrd="0" destOrd="0" presId="urn:microsoft.com/office/officeart/2005/8/layout/process3"/>
    <dgm:cxn modelId="{8C396C32-BB6F-44C7-BA0A-9EAB2DFD22E3}" type="presOf" srcId="{3F1261D8-836E-4CBC-AEB6-58CCB144D58F}" destId="{04EAA286-4A88-4143-9E4C-3939BE1EBE35}" srcOrd="0" destOrd="0" presId="urn:microsoft.com/office/officeart/2005/8/layout/process3"/>
    <dgm:cxn modelId="{D7C478A8-2F0B-4425-AE1F-713593A6788F}" srcId="{3DB0680B-052D-4E22-BB6C-28FFD3BA3722}" destId="{3F1261D8-836E-4CBC-AEB6-58CCB144D58F}" srcOrd="2" destOrd="0" parTransId="{057393AC-740C-4C0F-85A4-BD090E0AEAED}" sibTransId="{C0202BC3-DCE9-4546-9378-43DD6918493C}"/>
    <dgm:cxn modelId="{0E76707E-02CC-4C46-85B4-1D542FE1FEC1}" type="presOf" srcId="{3F1261D8-836E-4CBC-AEB6-58CCB144D58F}" destId="{9C9F93FF-BBBB-4B0F-AB0C-11836860AC7E}" srcOrd="1" destOrd="0" presId="urn:microsoft.com/office/officeart/2005/8/layout/process3"/>
    <dgm:cxn modelId="{07A685B1-2592-49F4-9B56-7C41FC3EC3BC}" type="presOf" srcId="{EAC03F2B-906C-411C-AA55-2B0E7C842BC1}" destId="{F5C0A685-CF0C-4BA3-9F7E-B9A3B31FA606}" srcOrd="0" destOrd="0" presId="urn:microsoft.com/office/officeart/2005/8/layout/process3"/>
    <dgm:cxn modelId="{40BE27C8-418F-467D-A205-39CAC828188A}" type="presOf" srcId="{FC93D015-E59C-4D31-B946-97B319112F35}" destId="{A77A7FDD-8138-461D-8C6A-D5947A2FA4BC}" srcOrd="0" destOrd="0" presId="urn:microsoft.com/office/officeart/2005/8/layout/process3"/>
    <dgm:cxn modelId="{45EBBD47-4F3A-44E2-9C0A-0DDB64E6AC50}" srcId="{9189D1DD-F9A9-48B1-9C38-514C1F561F98}" destId="{3AAB0C45-3443-4B0D-AFE7-0143DE21E05B}" srcOrd="0" destOrd="0" parTransId="{17986CF5-91F5-44E9-9959-161D35E208E9}" sibTransId="{BD88573E-AA2E-4F74-88E7-414996D86AA8}"/>
    <dgm:cxn modelId="{00FACEAC-504B-45A9-81F5-BF5C284A1DA6}" type="presOf" srcId="{3AAB0C45-3443-4B0D-AFE7-0143DE21E05B}" destId="{CF0C4E54-3B8D-48A9-92E9-F49CB6041958}" srcOrd="0" destOrd="0" presId="urn:microsoft.com/office/officeart/2005/8/layout/process3"/>
    <dgm:cxn modelId="{9C694A11-9B19-4F8C-8797-D69E2FA5F668}" srcId="{88784888-4499-403A-A4D9-8DA5096CCFBB}" destId="{FC93D015-E59C-4D31-B946-97B319112F35}" srcOrd="0" destOrd="0" parTransId="{993B111D-8A4C-4D21-9CF4-0008089C3D15}" sibTransId="{203F980F-5A65-4E74-8FA7-5BF065D8E785}"/>
    <dgm:cxn modelId="{C6443324-5AE3-427E-9E3C-B7E54341DFE3}" type="presOf" srcId="{9189D1DD-F9A9-48B1-9C38-514C1F561F98}" destId="{9D24D422-4EB3-434B-A0D7-A9796C3AF80C}" srcOrd="1" destOrd="0" presId="urn:microsoft.com/office/officeart/2005/8/layout/process3"/>
    <dgm:cxn modelId="{EDFE2269-578E-4E12-829B-22BF071E3729}" type="presOf" srcId="{FCBD6354-D984-42AE-B4D8-B20E79ED01E0}" destId="{115C915D-F7F2-4079-97A2-7281A8D7DE9E}" srcOrd="0" destOrd="0" presId="urn:microsoft.com/office/officeart/2005/8/layout/process3"/>
    <dgm:cxn modelId="{62E52106-5C08-4CF7-AF9E-F228F14B725E}" type="presOf" srcId="{90EB546F-FBED-48C8-B159-8D065EB5754C}" destId="{09ACC7A5-1443-48BA-B8AB-77EC39C90C6C}" srcOrd="0" destOrd="0" presId="urn:microsoft.com/office/officeart/2005/8/layout/process3"/>
    <dgm:cxn modelId="{9FC5F503-6768-419B-A4E4-4570C92AE9EA}" type="presOf" srcId="{9189D1DD-F9A9-48B1-9C38-514C1F561F98}" destId="{301BF768-F0A5-41A3-AA2F-06DAE9998D9C}" srcOrd="0" destOrd="0" presId="urn:microsoft.com/office/officeart/2005/8/layout/process3"/>
    <dgm:cxn modelId="{B9F04E59-EB8F-4F13-8F6F-4854DFC45181}" srcId="{3DB0680B-052D-4E22-BB6C-28FFD3BA3722}" destId="{88784888-4499-403A-A4D9-8DA5096CCFBB}" srcOrd="1" destOrd="0" parTransId="{C9A6FFB6-5D94-4FD7-9DC8-CABA605A6D88}" sibTransId="{90EB546F-FBED-48C8-B159-8D065EB5754C}"/>
    <dgm:cxn modelId="{769A5AF4-250A-4A2A-8C42-97ADC780AEFD}" type="presOf" srcId="{3DB0680B-052D-4E22-BB6C-28FFD3BA3722}" destId="{9DCAB16D-F90B-4701-AC13-C79477074A1F}" srcOrd="0" destOrd="0" presId="urn:microsoft.com/office/officeart/2005/8/layout/process3"/>
    <dgm:cxn modelId="{3798AD76-BCB3-480C-9913-E4F17410BD8D}" type="presOf" srcId="{88784888-4499-403A-A4D9-8DA5096CCFBB}" destId="{1E3DEEE3-390A-4FF5-AE5A-DED0B8D4C24F}" srcOrd="1" destOrd="0" presId="urn:microsoft.com/office/officeart/2005/8/layout/process3"/>
    <dgm:cxn modelId="{3A201C4A-CE41-4CD2-8A89-6EF1A4D00CE3}" srcId="{3F1261D8-836E-4CBC-AEB6-58CCB144D58F}" destId="{EAC03F2B-906C-411C-AA55-2B0E7C842BC1}" srcOrd="0" destOrd="0" parTransId="{068974B0-69C3-4824-A012-728D941474AA}" sibTransId="{16436AD8-F801-46F8-B2D2-0569BD626C28}"/>
    <dgm:cxn modelId="{AE333D22-C03F-48EC-8385-23D33614D10D}" type="presOf" srcId="{90EB546F-FBED-48C8-B159-8D065EB5754C}" destId="{4BD101BE-E389-4DA0-8768-3D730B8EFB7E}" srcOrd="1" destOrd="0" presId="urn:microsoft.com/office/officeart/2005/8/layout/process3"/>
    <dgm:cxn modelId="{41233161-6E88-45C9-B21B-B998C79362A4}" type="presOf" srcId="{FCBD6354-D984-42AE-B4D8-B20E79ED01E0}" destId="{DE2FCA70-44F5-4150-800D-4EB5A1CD2F48}" srcOrd="1" destOrd="0" presId="urn:microsoft.com/office/officeart/2005/8/layout/process3"/>
    <dgm:cxn modelId="{B6F63440-1572-4358-A5F5-E2B095525F18}" srcId="{3DB0680B-052D-4E22-BB6C-28FFD3BA3722}" destId="{9189D1DD-F9A9-48B1-9C38-514C1F561F98}" srcOrd="0" destOrd="0" parTransId="{896EFB8D-D964-4678-83A7-5401A4CFA9F7}" sibTransId="{FCBD6354-D984-42AE-B4D8-B20E79ED01E0}"/>
    <dgm:cxn modelId="{DBDE075E-A5EC-4DAD-A0E3-57CA2828083A}" type="presParOf" srcId="{9DCAB16D-F90B-4701-AC13-C79477074A1F}" destId="{3E6175E5-AE44-4FEC-9D33-06C938AF8007}" srcOrd="0" destOrd="0" presId="urn:microsoft.com/office/officeart/2005/8/layout/process3"/>
    <dgm:cxn modelId="{EF97432E-6067-4F29-9216-34C0E52D763C}" type="presParOf" srcId="{3E6175E5-AE44-4FEC-9D33-06C938AF8007}" destId="{301BF768-F0A5-41A3-AA2F-06DAE9998D9C}" srcOrd="0" destOrd="0" presId="urn:microsoft.com/office/officeart/2005/8/layout/process3"/>
    <dgm:cxn modelId="{73E109E2-3D36-4E5D-B920-04043BB0CA6D}" type="presParOf" srcId="{3E6175E5-AE44-4FEC-9D33-06C938AF8007}" destId="{9D24D422-4EB3-434B-A0D7-A9796C3AF80C}" srcOrd="1" destOrd="0" presId="urn:microsoft.com/office/officeart/2005/8/layout/process3"/>
    <dgm:cxn modelId="{3E8BF442-E22F-4011-BF14-740F84573AF3}" type="presParOf" srcId="{3E6175E5-AE44-4FEC-9D33-06C938AF8007}" destId="{CF0C4E54-3B8D-48A9-92E9-F49CB6041958}" srcOrd="2" destOrd="0" presId="urn:microsoft.com/office/officeart/2005/8/layout/process3"/>
    <dgm:cxn modelId="{EC8F4F13-23BA-46ED-8DDD-29EC335D422A}" type="presParOf" srcId="{9DCAB16D-F90B-4701-AC13-C79477074A1F}" destId="{115C915D-F7F2-4079-97A2-7281A8D7DE9E}" srcOrd="1" destOrd="0" presId="urn:microsoft.com/office/officeart/2005/8/layout/process3"/>
    <dgm:cxn modelId="{BDA93403-4DD6-47D8-BA84-936306E5A81A}" type="presParOf" srcId="{115C915D-F7F2-4079-97A2-7281A8D7DE9E}" destId="{DE2FCA70-44F5-4150-800D-4EB5A1CD2F48}" srcOrd="0" destOrd="0" presId="urn:microsoft.com/office/officeart/2005/8/layout/process3"/>
    <dgm:cxn modelId="{005C0D14-0E68-43DF-814C-EA4A5637DEA7}" type="presParOf" srcId="{9DCAB16D-F90B-4701-AC13-C79477074A1F}" destId="{F7F13042-A40B-4ACA-952A-F14BC8F58CD3}" srcOrd="2" destOrd="0" presId="urn:microsoft.com/office/officeart/2005/8/layout/process3"/>
    <dgm:cxn modelId="{4BA45DE7-BE69-4AF3-8181-2C471969A24E}" type="presParOf" srcId="{F7F13042-A40B-4ACA-952A-F14BC8F58CD3}" destId="{0276FB54-BE56-4C5C-A23D-006E345D1246}" srcOrd="0" destOrd="0" presId="urn:microsoft.com/office/officeart/2005/8/layout/process3"/>
    <dgm:cxn modelId="{761BA930-9E3F-4C71-8558-3D8F8C1DCE9A}" type="presParOf" srcId="{F7F13042-A40B-4ACA-952A-F14BC8F58CD3}" destId="{1E3DEEE3-390A-4FF5-AE5A-DED0B8D4C24F}" srcOrd="1" destOrd="0" presId="urn:microsoft.com/office/officeart/2005/8/layout/process3"/>
    <dgm:cxn modelId="{F39231B8-1A30-4B1C-B70E-98BD59DBB30A}" type="presParOf" srcId="{F7F13042-A40B-4ACA-952A-F14BC8F58CD3}" destId="{A77A7FDD-8138-461D-8C6A-D5947A2FA4BC}" srcOrd="2" destOrd="0" presId="urn:microsoft.com/office/officeart/2005/8/layout/process3"/>
    <dgm:cxn modelId="{29212059-737D-4FBE-8C47-D7058980388D}" type="presParOf" srcId="{9DCAB16D-F90B-4701-AC13-C79477074A1F}" destId="{09ACC7A5-1443-48BA-B8AB-77EC39C90C6C}" srcOrd="3" destOrd="0" presId="urn:microsoft.com/office/officeart/2005/8/layout/process3"/>
    <dgm:cxn modelId="{187DCF05-D46A-403A-9EA5-A0AAEBEEA0D7}" type="presParOf" srcId="{09ACC7A5-1443-48BA-B8AB-77EC39C90C6C}" destId="{4BD101BE-E389-4DA0-8768-3D730B8EFB7E}" srcOrd="0" destOrd="0" presId="urn:microsoft.com/office/officeart/2005/8/layout/process3"/>
    <dgm:cxn modelId="{043D2BD3-6E11-401A-9193-BF75252698C6}" type="presParOf" srcId="{9DCAB16D-F90B-4701-AC13-C79477074A1F}" destId="{3A61B886-F904-465E-B686-26204FEB345B}" srcOrd="4" destOrd="0" presId="urn:microsoft.com/office/officeart/2005/8/layout/process3"/>
    <dgm:cxn modelId="{04896FD9-D9E1-48E7-8252-D721A3F9A32A}" type="presParOf" srcId="{3A61B886-F904-465E-B686-26204FEB345B}" destId="{04EAA286-4A88-4143-9E4C-3939BE1EBE35}" srcOrd="0" destOrd="0" presId="urn:microsoft.com/office/officeart/2005/8/layout/process3"/>
    <dgm:cxn modelId="{2DC9894A-6B34-4289-8C29-A28100F7D84D}" type="presParOf" srcId="{3A61B886-F904-465E-B686-26204FEB345B}" destId="{9C9F93FF-BBBB-4B0F-AB0C-11836860AC7E}" srcOrd="1" destOrd="0" presId="urn:microsoft.com/office/officeart/2005/8/layout/process3"/>
    <dgm:cxn modelId="{A8E02B93-0D45-49B9-BC33-FE45B635C6D7}" type="presParOf" srcId="{3A61B886-F904-465E-B686-26204FEB345B}" destId="{F5C0A685-CF0C-4BA3-9F7E-B9A3B31FA606}"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0680B-052D-4E22-BB6C-28FFD3BA372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8784888-4499-403A-A4D9-8DA5096CCFBB}">
      <dgm:prSet phldrT="[Text]"/>
      <dgm:spPr/>
      <dgm:t>
        <a:bodyPr/>
        <a:lstStyle/>
        <a:p>
          <a:endParaRPr lang="en-US" dirty="0" smtClean="0"/>
        </a:p>
        <a:p>
          <a:r>
            <a:rPr lang="en-US" dirty="0" smtClean="0"/>
            <a:t>Creating the plan</a:t>
          </a:r>
          <a:endParaRPr lang="en-US" dirty="0"/>
        </a:p>
      </dgm:t>
    </dgm:pt>
    <dgm:pt modelId="{C9A6FFB6-5D94-4FD7-9DC8-CABA605A6D88}" type="parTrans" cxnId="{B9F04E59-EB8F-4F13-8F6F-4854DFC45181}">
      <dgm:prSet/>
      <dgm:spPr/>
      <dgm:t>
        <a:bodyPr/>
        <a:lstStyle/>
        <a:p>
          <a:endParaRPr lang="en-US"/>
        </a:p>
      </dgm:t>
    </dgm:pt>
    <dgm:pt modelId="{90EB546F-FBED-48C8-B159-8D065EB5754C}" type="sibTrans" cxnId="{B9F04E59-EB8F-4F13-8F6F-4854DFC45181}">
      <dgm:prSet/>
      <dgm:spPr/>
      <dgm:t>
        <a:bodyPr/>
        <a:lstStyle/>
        <a:p>
          <a:endParaRPr lang="en-US"/>
        </a:p>
      </dgm:t>
    </dgm:pt>
    <dgm:pt modelId="{3F1261D8-836E-4CBC-AEB6-58CCB144D58F}">
      <dgm:prSet phldrT="[Text]"/>
      <dgm:spPr/>
      <dgm:t>
        <a:bodyPr/>
        <a:lstStyle/>
        <a:p>
          <a:r>
            <a:rPr lang="en-US" dirty="0" smtClean="0"/>
            <a:t>Implementation</a:t>
          </a:r>
          <a:endParaRPr lang="en-US" dirty="0"/>
        </a:p>
      </dgm:t>
    </dgm:pt>
    <dgm:pt modelId="{057393AC-740C-4C0F-85A4-BD090E0AEAED}" type="parTrans" cxnId="{D7C478A8-2F0B-4425-AE1F-713593A6788F}">
      <dgm:prSet/>
      <dgm:spPr/>
      <dgm:t>
        <a:bodyPr/>
        <a:lstStyle/>
        <a:p>
          <a:endParaRPr lang="en-US"/>
        </a:p>
      </dgm:t>
    </dgm:pt>
    <dgm:pt modelId="{C0202BC3-DCE9-4546-9378-43DD6918493C}" type="sibTrans" cxnId="{D7C478A8-2F0B-4425-AE1F-713593A6788F}">
      <dgm:prSet/>
      <dgm:spPr/>
      <dgm:t>
        <a:bodyPr/>
        <a:lstStyle/>
        <a:p>
          <a:endParaRPr lang="en-US"/>
        </a:p>
      </dgm:t>
    </dgm:pt>
    <dgm:pt modelId="{FC93D015-E59C-4D31-B946-97B319112F35}">
      <dgm:prSet/>
      <dgm:spPr/>
      <dgm:t>
        <a:bodyPr/>
        <a:lstStyle/>
        <a:p>
          <a:r>
            <a:rPr lang="en-US" dirty="0" smtClean="0"/>
            <a:t>Engagement across levels; rooted in data and best practices</a:t>
          </a:r>
          <a:endParaRPr lang="en-US" dirty="0"/>
        </a:p>
      </dgm:t>
    </dgm:pt>
    <dgm:pt modelId="{993B111D-8A4C-4D21-9CF4-0008089C3D15}" type="parTrans" cxnId="{9C694A11-9B19-4F8C-8797-D69E2FA5F668}">
      <dgm:prSet/>
      <dgm:spPr/>
      <dgm:t>
        <a:bodyPr/>
        <a:lstStyle/>
        <a:p>
          <a:endParaRPr lang="en-US"/>
        </a:p>
      </dgm:t>
    </dgm:pt>
    <dgm:pt modelId="{203F980F-5A65-4E74-8FA7-5BF065D8E785}" type="sibTrans" cxnId="{9C694A11-9B19-4F8C-8797-D69E2FA5F668}">
      <dgm:prSet/>
      <dgm:spPr/>
      <dgm:t>
        <a:bodyPr/>
        <a:lstStyle/>
        <a:p>
          <a:endParaRPr lang="en-US"/>
        </a:p>
      </dgm:t>
    </dgm:pt>
    <dgm:pt modelId="{EAC03F2B-906C-411C-AA55-2B0E7C842BC1}">
      <dgm:prSet/>
      <dgm:spPr/>
      <dgm:t>
        <a:bodyPr/>
        <a:lstStyle/>
        <a:p>
          <a:r>
            <a:rPr lang="en-US" dirty="0" smtClean="0"/>
            <a:t>Sequencing, further engagement of critical partners</a:t>
          </a:r>
          <a:endParaRPr lang="en-US" dirty="0"/>
        </a:p>
      </dgm:t>
    </dgm:pt>
    <dgm:pt modelId="{068974B0-69C3-4824-A012-728D941474AA}" type="parTrans" cxnId="{3A201C4A-CE41-4CD2-8A89-6EF1A4D00CE3}">
      <dgm:prSet/>
      <dgm:spPr/>
      <dgm:t>
        <a:bodyPr/>
        <a:lstStyle/>
        <a:p>
          <a:endParaRPr lang="en-US"/>
        </a:p>
      </dgm:t>
    </dgm:pt>
    <dgm:pt modelId="{16436AD8-F801-46F8-B2D2-0569BD626C28}" type="sibTrans" cxnId="{3A201C4A-CE41-4CD2-8A89-6EF1A4D00CE3}">
      <dgm:prSet/>
      <dgm:spPr/>
      <dgm:t>
        <a:bodyPr/>
        <a:lstStyle/>
        <a:p>
          <a:endParaRPr lang="en-US"/>
        </a:p>
      </dgm:t>
    </dgm:pt>
    <dgm:pt modelId="{3AAB0C45-3443-4B0D-AFE7-0143DE21E05B}">
      <dgm:prSet/>
      <dgm:spPr/>
      <dgm:t>
        <a:bodyPr/>
        <a:lstStyle/>
        <a:p>
          <a:r>
            <a:rPr lang="en-US" dirty="0" smtClean="0"/>
            <a:t>Beginning  efforts</a:t>
          </a:r>
          <a:endParaRPr lang="en-US" dirty="0"/>
        </a:p>
      </dgm:t>
    </dgm:pt>
    <dgm:pt modelId="{BD88573E-AA2E-4F74-88E7-414996D86AA8}" type="sibTrans" cxnId="{45EBBD47-4F3A-44E2-9C0A-0DDB64E6AC50}">
      <dgm:prSet/>
      <dgm:spPr/>
      <dgm:t>
        <a:bodyPr/>
        <a:lstStyle/>
        <a:p>
          <a:endParaRPr lang="en-US"/>
        </a:p>
      </dgm:t>
    </dgm:pt>
    <dgm:pt modelId="{17986CF5-91F5-44E9-9959-161D35E208E9}" type="parTrans" cxnId="{45EBBD47-4F3A-44E2-9C0A-0DDB64E6AC50}">
      <dgm:prSet/>
      <dgm:spPr/>
      <dgm:t>
        <a:bodyPr/>
        <a:lstStyle/>
        <a:p>
          <a:endParaRPr lang="en-US"/>
        </a:p>
      </dgm:t>
    </dgm:pt>
    <dgm:pt modelId="{89BEF1C7-A479-4FB0-B179-C607DEA3FC0C}">
      <dgm:prSet/>
      <dgm:spPr/>
      <dgm:t>
        <a:bodyPr/>
        <a:lstStyle/>
        <a:p>
          <a:r>
            <a:rPr lang="en-US" dirty="0" smtClean="0"/>
            <a:t>Small, meaningful action steps</a:t>
          </a:r>
          <a:endParaRPr lang="en-US" dirty="0"/>
        </a:p>
      </dgm:t>
    </dgm:pt>
    <dgm:pt modelId="{A0C3D55F-9CF7-4FD3-A023-C0733C1F6849}" type="parTrans" cxnId="{2F5E4697-D8A5-4A70-9776-D8D3505EA1E6}">
      <dgm:prSet/>
      <dgm:spPr/>
      <dgm:t>
        <a:bodyPr/>
        <a:lstStyle/>
        <a:p>
          <a:endParaRPr lang="en-US"/>
        </a:p>
      </dgm:t>
    </dgm:pt>
    <dgm:pt modelId="{19E6E64E-2D34-4797-B32F-2B48AAFA6296}" type="sibTrans" cxnId="{2F5E4697-D8A5-4A70-9776-D8D3505EA1E6}">
      <dgm:prSet/>
      <dgm:spPr/>
      <dgm:t>
        <a:bodyPr/>
        <a:lstStyle/>
        <a:p>
          <a:endParaRPr lang="en-US"/>
        </a:p>
      </dgm:t>
    </dgm:pt>
    <dgm:pt modelId="{9DCAB16D-F90B-4701-AC13-C79477074A1F}" type="pres">
      <dgm:prSet presAssocID="{3DB0680B-052D-4E22-BB6C-28FFD3BA3722}" presName="linearFlow" presStyleCnt="0">
        <dgm:presLayoutVars>
          <dgm:dir/>
          <dgm:animLvl val="lvl"/>
          <dgm:resizeHandles val="exact"/>
        </dgm:presLayoutVars>
      </dgm:prSet>
      <dgm:spPr/>
      <dgm:t>
        <a:bodyPr/>
        <a:lstStyle/>
        <a:p>
          <a:endParaRPr lang="en-US"/>
        </a:p>
      </dgm:t>
    </dgm:pt>
    <dgm:pt modelId="{253B042A-57C7-451D-9AB0-F88C05FB4885}" type="pres">
      <dgm:prSet presAssocID="{3AAB0C45-3443-4B0D-AFE7-0143DE21E05B}" presName="composite" presStyleCnt="0"/>
      <dgm:spPr/>
    </dgm:pt>
    <dgm:pt modelId="{22B2889A-F5EF-49D4-A8DD-BAFA87CF08B1}" type="pres">
      <dgm:prSet presAssocID="{3AAB0C45-3443-4B0D-AFE7-0143DE21E05B}" presName="parTx" presStyleLbl="node1" presStyleIdx="0" presStyleCnt="3">
        <dgm:presLayoutVars>
          <dgm:chMax val="0"/>
          <dgm:chPref val="0"/>
          <dgm:bulletEnabled val="1"/>
        </dgm:presLayoutVars>
      </dgm:prSet>
      <dgm:spPr/>
      <dgm:t>
        <a:bodyPr/>
        <a:lstStyle/>
        <a:p>
          <a:endParaRPr lang="en-US"/>
        </a:p>
      </dgm:t>
    </dgm:pt>
    <dgm:pt modelId="{3E810250-C59E-4882-B069-2AFB71878AE7}" type="pres">
      <dgm:prSet presAssocID="{3AAB0C45-3443-4B0D-AFE7-0143DE21E05B}" presName="parSh" presStyleLbl="node1" presStyleIdx="0" presStyleCnt="3"/>
      <dgm:spPr/>
      <dgm:t>
        <a:bodyPr/>
        <a:lstStyle/>
        <a:p>
          <a:endParaRPr lang="en-US"/>
        </a:p>
      </dgm:t>
    </dgm:pt>
    <dgm:pt modelId="{9F84FECD-7532-42F5-B68A-BB572F0F2DF1}" type="pres">
      <dgm:prSet presAssocID="{3AAB0C45-3443-4B0D-AFE7-0143DE21E05B}" presName="desTx" presStyleLbl="fgAcc1" presStyleIdx="0" presStyleCnt="3">
        <dgm:presLayoutVars>
          <dgm:bulletEnabled val="1"/>
        </dgm:presLayoutVars>
      </dgm:prSet>
      <dgm:spPr/>
      <dgm:t>
        <a:bodyPr/>
        <a:lstStyle/>
        <a:p>
          <a:endParaRPr lang="en-US"/>
        </a:p>
      </dgm:t>
    </dgm:pt>
    <dgm:pt modelId="{07A73F23-06E1-4207-9150-526EF9EA7381}" type="pres">
      <dgm:prSet presAssocID="{BD88573E-AA2E-4F74-88E7-414996D86AA8}" presName="sibTrans" presStyleLbl="sibTrans2D1" presStyleIdx="0" presStyleCnt="2"/>
      <dgm:spPr/>
      <dgm:t>
        <a:bodyPr/>
        <a:lstStyle/>
        <a:p>
          <a:endParaRPr lang="en-US"/>
        </a:p>
      </dgm:t>
    </dgm:pt>
    <dgm:pt modelId="{338E6F6C-E500-4E77-9C6C-C59DE329BF93}" type="pres">
      <dgm:prSet presAssocID="{BD88573E-AA2E-4F74-88E7-414996D86AA8}" presName="connTx" presStyleLbl="sibTrans2D1" presStyleIdx="0" presStyleCnt="2"/>
      <dgm:spPr/>
      <dgm:t>
        <a:bodyPr/>
        <a:lstStyle/>
        <a:p>
          <a:endParaRPr lang="en-US"/>
        </a:p>
      </dgm:t>
    </dgm:pt>
    <dgm:pt modelId="{F7F13042-A40B-4ACA-952A-F14BC8F58CD3}" type="pres">
      <dgm:prSet presAssocID="{88784888-4499-403A-A4D9-8DA5096CCFBB}" presName="composite" presStyleCnt="0"/>
      <dgm:spPr/>
    </dgm:pt>
    <dgm:pt modelId="{0276FB54-BE56-4C5C-A23D-006E345D1246}" type="pres">
      <dgm:prSet presAssocID="{88784888-4499-403A-A4D9-8DA5096CCFBB}" presName="parTx" presStyleLbl="node1" presStyleIdx="0" presStyleCnt="3">
        <dgm:presLayoutVars>
          <dgm:chMax val="0"/>
          <dgm:chPref val="0"/>
          <dgm:bulletEnabled val="1"/>
        </dgm:presLayoutVars>
      </dgm:prSet>
      <dgm:spPr/>
      <dgm:t>
        <a:bodyPr/>
        <a:lstStyle/>
        <a:p>
          <a:endParaRPr lang="en-US"/>
        </a:p>
      </dgm:t>
    </dgm:pt>
    <dgm:pt modelId="{1E3DEEE3-390A-4FF5-AE5A-DED0B8D4C24F}" type="pres">
      <dgm:prSet presAssocID="{88784888-4499-403A-A4D9-8DA5096CCFBB}" presName="parSh" presStyleLbl="node1" presStyleIdx="1" presStyleCnt="3"/>
      <dgm:spPr/>
      <dgm:t>
        <a:bodyPr/>
        <a:lstStyle/>
        <a:p>
          <a:endParaRPr lang="en-US"/>
        </a:p>
      </dgm:t>
    </dgm:pt>
    <dgm:pt modelId="{A77A7FDD-8138-461D-8C6A-D5947A2FA4BC}" type="pres">
      <dgm:prSet presAssocID="{88784888-4499-403A-A4D9-8DA5096CCFBB}" presName="desTx" presStyleLbl="fgAcc1" presStyleIdx="1" presStyleCnt="3">
        <dgm:presLayoutVars>
          <dgm:bulletEnabled val="1"/>
        </dgm:presLayoutVars>
      </dgm:prSet>
      <dgm:spPr/>
      <dgm:t>
        <a:bodyPr/>
        <a:lstStyle/>
        <a:p>
          <a:endParaRPr lang="en-US"/>
        </a:p>
      </dgm:t>
    </dgm:pt>
    <dgm:pt modelId="{09ACC7A5-1443-48BA-B8AB-77EC39C90C6C}" type="pres">
      <dgm:prSet presAssocID="{90EB546F-FBED-48C8-B159-8D065EB5754C}" presName="sibTrans" presStyleLbl="sibTrans2D1" presStyleIdx="1" presStyleCnt="2"/>
      <dgm:spPr/>
      <dgm:t>
        <a:bodyPr/>
        <a:lstStyle/>
        <a:p>
          <a:endParaRPr lang="en-US"/>
        </a:p>
      </dgm:t>
    </dgm:pt>
    <dgm:pt modelId="{4BD101BE-E389-4DA0-8768-3D730B8EFB7E}" type="pres">
      <dgm:prSet presAssocID="{90EB546F-FBED-48C8-B159-8D065EB5754C}" presName="connTx" presStyleLbl="sibTrans2D1" presStyleIdx="1" presStyleCnt="2"/>
      <dgm:spPr/>
      <dgm:t>
        <a:bodyPr/>
        <a:lstStyle/>
        <a:p>
          <a:endParaRPr lang="en-US"/>
        </a:p>
      </dgm:t>
    </dgm:pt>
    <dgm:pt modelId="{3A61B886-F904-465E-B686-26204FEB345B}" type="pres">
      <dgm:prSet presAssocID="{3F1261D8-836E-4CBC-AEB6-58CCB144D58F}" presName="composite" presStyleCnt="0"/>
      <dgm:spPr/>
    </dgm:pt>
    <dgm:pt modelId="{04EAA286-4A88-4143-9E4C-3939BE1EBE35}" type="pres">
      <dgm:prSet presAssocID="{3F1261D8-836E-4CBC-AEB6-58CCB144D58F}" presName="parTx" presStyleLbl="node1" presStyleIdx="1" presStyleCnt="3">
        <dgm:presLayoutVars>
          <dgm:chMax val="0"/>
          <dgm:chPref val="0"/>
          <dgm:bulletEnabled val="1"/>
        </dgm:presLayoutVars>
      </dgm:prSet>
      <dgm:spPr/>
      <dgm:t>
        <a:bodyPr/>
        <a:lstStyle/>
        <a:p>
          <a:endParaRPr lang="en-US"/>
        </a:p>
      </dgm:t>
    </dgm:pt>
    <dgm:pt modelId="{9C9F93FF-BBBB-4B0F-AB0C-11836860AC7E}" type="pres">
      <dgm:prSet presAssocID="{3F1261D8-836E-4CBC-AEB6-58CCB144D58F}" presName="parSh" presStyleLbl="node1" presStyleIdx="2" presStyleCnt="3"/>
      <dgm:spPr/>
      <dgm:t>
        <a:bodyPr/>
        <a:lstStyle/>
        <a:p>
          <a:endParaRPr lang="en-US"/>
        </a:p>
      </dgm:t>
    </dgm:pt>
    <dgm:pt modelId="{F5C0A685-CF0C-4BA3-9F7E-B9A3B31FA606}" type="pres">
      <dgm:prSet presAssocID="{3F1261D8-836E-4CBC-AEB6-58CCB144D58F}" presName="desTx" presStyleLbl="fgAcc1" presStyleIdx="2" presStyleCnt="3">
        <dgm:presLayoutVars>
          <dgm:bulletEnabled val="1"/>
        </dgm:presLayoutVars>
      </dgm:prSet>
      <dgm:spPr/>
      <dgm:t>
        <a:bodyPr/>
        <a:lstStyle/>
        <a:p>
          <a:endParaRPr lang="en-US"/>
        </a:p>
      </dgm:t>
    </dgm:pt>
  </dgm:ptLst>
  <dgm:cxnLst>
    <dgm:cxn modelId="{AE26DF60-9997-4232-AA9C-298638952EDF}" type="presOf" srcId="{EAC03F2B-906C-411C-AA55-2B0E7C842BC1}" destId="{F5C0A685-CF0C-4BA3-9F7E-B9A3B31FA606}" srcOrd="0" destOrd="0" presId="urn:microsoft.com/office/officeart/2005/8/layout/process3"/>
    <dgm:cxn modelId="{6DB79EF6-A2A1-4A1F-BB7B-6D64D8C8F756}" type="presOf" srcId="{3AAB0C45-3443-4B0D-AFE7-0143DE21E05B}" destId="{3E810250-C59E-4882-B069-2AFB71878AE7}" srcOrd="1" destOrd="0" presId="urn:microsoft.com/office/officeart/2005/8/layout/process3"/>
    <dgm:cxn modelId="{035DB7EF-F5AC-4A56-8561-C8DB717D6DEE}" type="presOf" srcId="{90EB546F-FBED-48C8-B159-8D065EB5754C}" destId="{09ACC7A5-1443-48BA-B8AB-77EC39C90C6C}" srcOrd="0" destOrd="0" presId="urn:microsoft.com/office/officeart/2005/8/layout/process3"/>
    <dgm:cxn modelId="{2F5E4697-D8A5-4A70-9776-D8D3505EA1E6}" srcId="{3AAB0C45-3443-4B0D-AFE7-0143DE21E05B}" destId="{89BEF1C7-A479-4FB0-B179-C607DEA3FC0C}" srcOrd="0" destOrd="0" parTransId="{A0C3D55F-9CF7-4FD3-A023-C0733C1F6849}" sibTransId="{19E6E64E-2D34-4797-B32F-2B48AAFA6296}"/>
    <dgm:cxn modelId="{BE88957F-8D4C-4513-ACD7-53A785EDB3EB}" type="presOf" srcId="{BD88573E-AA2E-4F74-88E7-414996D86AA8}" destId="{07A73F23-06E1-4207-9150-526EF9EA7381}" srcOrd="0" destOrd="0" presId="urn:microsoft.com/office/officeart/2005/8/layout/process3"/>
    <dgm:cxn modelId="{B9F04E59-EB8F-4F13-8F6F-4854DFC45181}" srcId="{3DB0680B-052D-4E22-BB6C-28FFD3BA3722}" destId="{88784888-4499-403A-A4D9-8DA5096CCFBB}" srcOrd="1" destOrd="0" parTransId="{C9A6FFB6-5D94-4FD7-9DC8-CABA605A6D88}" sibTransId="{90EB546F-FBED-48C8-B159-8D065EB5754C}"/>
    <dgm:cxn modelId="{B908231D-B973-40B7-9199-B5E9376C6DE8}" type="presOf" srcId="{90EB546F-FBED-48C8-B159-8D065EB5754C}" destId="{4BD101BE-E389-4DA0-8768-3D730B8EFB7E}" srcOrd="1" destOrd="0" presId="urn:microsoft.com/office/officeart/2005/8/layout/process3"/>
    <dgm:cxn modelId="{F28A58F7-C489-4BEF-9D16-118ADCE79350}" type="presOf" srcId="{88784888-4499-403A-A4D9-8DA5096CCFBB}" destId="{1E3DEEE3-390A-4FF5-AE5A-DED0B8D4C24F}" srcOrd="1" destOrd="0" presId="urn:microsoft.com/office/officeart/2005/8/layout/process3"/>
    <dgm:cxn modelId="{1EA6F353-7812-41F0-80FA-E4A3D1991AAB}" type="presOf" srcId="{3AAB0C45-3443-4B0D-AFE7-0143DE21E05B}" destId="{22B2889A-F5EF-49D4-A8DD-BAFA87CF08B1}" srcOrd="0" destOrd="0" presId="urn:microsoft.com/office/officeart/2005/8/layout/process3"/>
    <dgm:cxn modelId="{F8E03F4A-6548-48F7-8FE0-396B9075B717}" type="presOf" srcId="{BD88573E-AA2E-4F74-88E7-414996D86AA8}" destId="{338E6F6C-E500-4E77-9C6C-C59DE329BF93}" srcOrd="1" destOrd="0" presId="urn:microsoft.com/office/officeart/2005/8/layout/process3"/>
    <dgm:cxn modelId="{D7C478A8-2F0B-4425-AE1F-713593A6788F}" srcId="{3DB0680B-052D-4E22-BB6C-28FFD3BA3722}" destId="{3F1261D8-836E-4CBC-AEB6-58CCB144D58F}" srcOrd="2" destOrd="0" parTransId="{057393AC-740C-4C0F-85A4-BD090E0AEAED}" sibTransId="{C0202BC3-DCE9-4546-9378-43DD6918493C}"/>
    <dgm:cxn modelId="{8BD9A24D-A373-4751-84A8-1E5CB48790AD}" type="presOf" srcId="{3DB0680B-052D-4E22-BB6C-28FFD3BA3722}" destId="{9DCAB16D-F90B-4701-AC13-C79477074A1F}" srcOrd="0" destOrd="0" presId="urn:microsoft.com/office/officeart/2005/8/layout/process3"/>
    <dgm:cxn modelId="{3A201C4A-CE41-4CD2-8A89-6EF1A4D00CE3}" srcId="{3F1261D8-836E-4CBC-AEB6-58CCB144D58F}" destId="{EAC03F2B-906C-411C-AA55-2B0E7C842BC1}" srcOrd="0" destOrd="0" parTransId="{068974B0-69C3-4824-A012-728D941474AA}" sibTransId="{16436AD8-F801-46F8-B2D2-0569BD626C28}"/>
    <dgm:cxn modelId="{E9AD0737-21F3-4C98-AE55-C052895FB26F}" type="presOf" srcId="{FC93D015-E59C-4D31-B946-97B319112F35}" destId="{A77A7FDD-8138-461D-8C6A-D5947A2FA4BC}" srcOrd="0" destOrd="0" presId="urn:microsoft.com/office/officeart/2005/8/layout/process3"/>
    <dgm:cxn modelId="{9C694A11-9B19-4F8C-8797-D69E2FA5F668}" srcId="{88784888-4499-403A-A4D9-8DA5096CCFBB}" destId="{FC93D015-E59C-4D31-B946-97B319112F35}" srcOrd="0" destOrd="0" parTransId="{993B111D-8A4C-4D21-9CF4-0008089C3D15}" sibTransId="{203F980F-5A65-4E74-8FA7-5BF065D8E785}"/>
    <dgm:cxn modelId="{26088F4A-A8FA-4913-B2E2-B2CAEFB3A3A0}" type="presOf" srcId="{3F1261D8-836E-4CBC-AEB6-58CCB144D58F}" destId="{04EAA286-4A88-4143-9E4C-3939BE1EBE35}" srcOrd="0" destOrd="0" presId="urn:microsoft.com/office/officeart/2005/8/layout/process3"/>
    <dgm:cxn modelId="{5D2E5E08-60D8-4DEE-9081-D6FC84144808}" type="presOf" srcId="{3F1261D8-836E-4CBC-AEB6-58CCB144D58F}" destId="{9C9F93FF-BBBB-4B0F-AB0C-11836860AC7E}" srcOrd="1" destOrd="0" presId="urn:microsoft.com/office/officeart/2005/8/layout/process3"/>
    <dgm:cxn modelId="{45EBBD47-4F3A-44E2-9C0A-0DDB64E6AC50}" srcId="{3DB0680B-052D-4E22-BB6C-28FFD3BA3722}" destId="{3AAB0C45-3443-4B0D-AFE7-0143DE21E05B}" srcOrd="0" destOrd="0" parTransId="{17986CF5-91F5-44E9-9959-161D35E208E9}" sibTransId="{BD88573E-AA2E-4F74-88E7-414996D86AA8}"/>
    <dgm:cxn modelId="{F9A98826-9240-4613-9DBF-73FD4C61B23A}" type="presOf" srcId="{88784888-4499-403A-A4D9-8DA5096CCFBB}" destId="{0276FB54-BE56-4C5C-A23D-006E345D1246}" srcOrd="0" destOrd="0" presId="urn:microsoft.com/office/officeart/2005/8/layout/process3"/>
    <dgm:cxn modelId="{5213BFBB-D7A4-446C-A7E9-B8C91EBF17B0}" type="presOf" srcId="{89BEF1C7-A479-4FB0-B179-C607DEA3FC0C}" destId="{9F84FECD-7532-42F5-B68A-BB572F0F2DF1}" srcOrd="0" destOrd="0" presId="urn:microsoft.com/office/officeart/2005/8/layout/process3"/>
    <dgm:cxn modelId="{4E037993-F5AA-405E-B114-92E76AE957E8}" type="presParOf" srcId="{9DCAB16D-F90B-4701-AC13-C79477074A1F}" destId="{253B042A-57C7-451D-9AB0-F88C05FB4885}" srcOrd="0" destOrd="0" presId="urn:microsoft.com/office/officeart/2005/8/layout/process3"/>
    <dgm:cxn modelId="{9809CE69-41EF-435B-AE04-2E4D195ADEFA}" type="presParOf" srcId="{253B042A-57C7-451D-9AB0-F88C05FB4885}" destId="{22B2889A-F5EF-49D4-A8DD-BAFA87CF08B1}" srcOrd="0" destOrd="0" presId="urn:microsoft.com/office/officeart/2005/8/layout/process3"/>
    <dgm:cxn modelId="{9AD0BD9D-CE32-4F0F-9163-DE6BC7B99AA9}" type="presParOf" srcId="{253B042A-57C7-451D-9AB0-F88C05FB4885}" destId="{3E810250-C59E-4882-B069-2AFB71878AE7}" srcOrd="1" destOrd="0" presId="urn:microsoft.com/office/officeart/2005/8/layout/process3"/>
    <dgm:cxn modelId="{3519AA69-0565-475D-9433-3C65BA2495E9}" type="presParOf" srcId="{253B042A-57C7-451D-9AB0-F88C05FB4885}" destId="{9F84FECD-7532-42F5-B68A-BB572F0F2DF1}" srcOrd="2" destOrd="0" presId="urn:microsoft.com/office/officeart/2005/8/layout/process3"/>
    <dgm:cxn modelId="{8D96CDCE-BC5A-4DC3-BC85-78D42BF188F6}" type="presParOf" srcId="{9DCAB16D-F90B-4701-AC13-C79477074A1F}" destId="{07A73F23-06E1-4207-9150-526EF9EA7381}" srcOrd="1" destOrd="0" presId="urn:microsoft.com/office/officeart/2005/8/layout/process3"/>
    <dgm:cxn modelId="{44831335-EBAB-412F-9CB3-D28D91AF5AB7}" type="presParOf" srcId="{07A73F23-06E1-4207-9150-526EF9EA7381}" destId="{338E6F6C-E500-4E77-9C6C-C59DE329BF93}" srcOrd="0" destOrd="0" presId="urn:microsoft.com/office/officeart/2005/8/layout/process3"/>
    <dgm:cxn modelId="{361F3DB1-209C-4DC6-93EF-FE441B1D14DD}" type="presParOf" srcId="{9DCAB16D-F90B-4701-AC13-C79477074A1F}" destId="{F7F13042-A40B-4ACA-952A-F14BC8F58CD3}" srcOrd="2" destOrd="0" presId="urn:microsoft.com/office/officeart/2005/8/layout/process3"/>
    <dgm:cxn modelId="{39896A65-284F-4C2D-9F6A-069597C381C5}" type="presParOf" srcId="{F7F13042-A40B-4ACA-952A-F14BC8F58CD3}" destId="{0276FB54-BE56-4C5C-A23D-006E345D1246}" srcOrd="0" destOrd="0" presId="urn:microsoft.com/office/officeart/2005/8/layout/process3"/>
    <dgm:cxn modelId="{AF6AF476-054A-4DAE-B92C-DB810F235A46}" type="presParOf" srcId="{F7F13042-A40B-4ACA-952A-F14BC8F58CD3}" destId="{1E3DEEE3-390A-4FF5-AE5A-DED0B8D4C24F}" srcOrd="1" destOrd="0" presId="urn:microsoft.com/office/officeart/2005/8/layout/process3"/>
    <dgm:cxn modelId="{7F4C4EE9-A6AB-4B0F-A460-A9677ED66E91}" type="presParOf" srcId="{F7F13042-A40B-4ACA-952A-F14BC8F58CD3}" destId="{A77A7FDD-8138-461D-8C6A-D5947A2FA4BC}" srcOrd="2" destOrd="0" presId="urn:microsoft.com/office/officeart/2005/8/layout/process3"/>
    <dgm:cxn modelId="{FCDFACBE-6662-4386-BE3B-B233DF606EBF}" type="presParOf" srcId="{9DCAB16D-F90B-4701-AC13-C79477074A1F}" destId="{09ACC7A5-1443-48BA-B8AB-77EC39C90C6C}" srcOrd="3" destOrd="0" presId="urn:microsoft.com/office/officeart/2005/8/layout/process3"/>
    <dgm:cxn modelId="{7AE9D151-EFC0-4BE8-86A9-9270E621BACE}" type="presParOf" srcId="{09ACC7A5-1443-48BA-B8AB-77EC39C90C6C}" destId="{4BD101BE-E389-4DA0-8768-3D730B8EFB7E}" srcOrd="0" destOrd="0" presId="urn:microsoft.com/office/officeart/2005/8/layout/process3"/>
    <dgm:cxn modelId="{0B0C01FB-5B38-46B0-964B-F850D9BDC0B5}" type="presParOf" srcId="{9DCAB16D-F90B-4701-AC13-C79477074A1F}" destId="{3A61B886-F904-465E-B686-26204FEB345B}" srcOrd="4" destOrd="0" presId="urn:microsoft.com/office/officeart/2005/8/layout/process3"/>
    <dgm:cxn modelId="{9BE24CFE-D1A3-44CF-BEB2-0AE789F98772}" type="presParOf" srcId="{3A61B886-F904-465E-B686-26204FEB345B}" destId="{04EAA286-4A88-4143-9E4C-3939BE1EBE35}" srcOrd="0" destOrd="0" presId="urn:microsoft.com/office/officeart/2005/8/layout/process3"/>
    <dgm:cxn modelId="{ACB23077-09B9-414A-B87F-C194F35ED103}" type="presParOf" srcId="{3A61B886-F904-465E-B686-26204FEB345B}" destId="{9C9F93FF-BBBB-4B0F-AB0C-11836860AC7E}" srcOrd="1" destOrd="0" presId="urn:microsoft.com/office/officeart/2005/8/layout/process3"/>
    <dgm:cxn modelId="{80F1C017-A776-4300-B754-4F9742201674}" type="presParOf" srcId="{3A61B886-F904-465E-B686-26204FEB345B}" destId="{F5C0A685-CF0C-4BA3-9F7E-B9A3B31FA60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8C7F91-64B1-4241-A4DE-B28330CDA103}" type="doc">
      <dgm:prSet loTypeId="urn:microsoft.com/office/officeart/2005/8/layout/chevron1" loCatId="process" qsTypeId="urn:microsoft.com/office/officeart/2005/8/quickstyle/simple3" qsCatId="simple" csTypeId="urn:microsoft.com/office/officeart/2005/8/colors/accent0_2" csCatId="mainScheme" phldr="1"/>
      <dgm:spPr/>
    </dgm:pt>
    <dgm:pt modelId="{D48FCFCB-D797-4E9D-924D-67B3F8FEE924}">
      <dgm:prSet phldrT="[Text]"/>
      <dgm:spPr>
        <a:xfrm>
          <a:off x="4464" y="848915"/>
          <a:ext cx="1660921" cy="664368"/>
        </a:xfrm>
        <a:prstGeom prst="chevron">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College As a Goal</a:t>
          </a:r>
          <a:endParaRPr lang="en-US" b="1" dirty="0">
            <a:solidFill>
              <a:sysClr val="windowText" lastClr="000000"/>
            </a:solidFill>
            <a:latin typeface="Calibri"/>
            <a:ea typeface="+mn-ea"/>
            <a:cs typeface="+mn-cs"/>
          </a:endParaRPr>
        </a:p>
      </dgm:t>
    </dgm:pt>
    <dgm:pt modelId="{20871509-F112-4558-9558-68CD09F34AF7}" type="parTrans" cxnId="{0E974D73-A832-4B56-AAF9-36BEA52B2A4B}">
      <dgm:prSet/>
      <dgm:spPr/>
      <dgm:t>
        <a:bodyPr/>
        <a:lstStyle/>
        <a:p>
          <a:endParaRPr lang="en-US"/>
        </a:p>
      </dgm:t>
    </dgm:pt>
    <dgm:pt modelId="{7935D468-A0C2-4664-9B54-7ECD5505A1A4}" type="sibTrans" cxnId="{0E974D73-A832-4B56-AAF9-36BEA52B2A4B}">
      <dgm:prSet/>
      <dgm:spPr/>
      <dgm:t>
        <a:bodyPr/>
        <a:lstStyle/>
        <a:p>
          <a:endParaRPr lang="en-US"/>
        </a:p>
      </dgm:t>
    </dgm:pt>
    <dgm:pt modelId="{E58E205D-6A11-4025-9BF9-6A118A3C49B3}">
      <dgm:prSet phldrT="[Text]"/>
      <dgm:spPr>
        <a:xfrm>
          <a:off x="5983783" y="848915"/>
          <a:ext cx="1660921" cy="664368"/>
        </a:xfrm>
        <a:prstGeom prst="chevron">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Affordability</a:t>
          </a:r>
          <a:endParaRPr lang="en-US" b="1" dirty="0">
            <a:solidFill>
              <a:sysClr val="windowText" lastClr="000000"/>
            </a:solidFill>
            <a:latin typeface="Calibri"/>
            <a:ea typeface="+mn-ea"/>
            <a:cs typeface="+mn-cs"/>
          </a:endParaRPr>
        </a:p>
      </dgm:t>
    </dgm:pt>
    <dgm:pt modelId="{64447451-D8DB-4BF9-9DEA-74269EF91216}" type="parTrans" cxnId="{8AA7F5A6-5C50-422B-9478-53657A0FDEAF}">
      <dgm:prSet/>
      <dgm:spPr/>
      <dgm:t>
        <a:bodyPr/>
        <a:lstStyle/>
        <a:p>
          <a:endParaRPr lang="en-US"/>
        </a:p>
      </dgm:t>
    </dgm:pt>
    <dgm:pt modelId="{5BC92B84-73A2-41E6-9D12-24B0FAD40601}" type="sibTrans" cxnId="{8AA7F5A6-5C50-422B-9478-53657A0FDEAF}">
      <dgm:prSet/>
      <dgm:spPr/>
      <dgm:t>
        <a:bodyPr/>
        <a:lstStyle/>
        <a:p>
          <a:endParaRPr lang="en-US"/>
        </a:p>
      </dgm:t>
    </dgm:pt>
    <dgm:pt modelId="{152B8E67-E6FC-48F7-9ABA-29D72FAA4BEC}">
      <dgm:prSet phldrT="[Text]"/>
      <dgm:spPr>
        <a:xfrm>
          <a:off x="7478613" y="838199"/>
          <a:ext cx="1660921" cy="685801"/>
        </a:xfrm>
        <a:prstGeom prst="chevron">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Persistence to Graduation</a:t>
          </a:r>
          <a:endParaRPr lang="en-US" b="1" dirty="0">
            <a:solidFill>
              <a:sysClr val="windowText" lastClr="000000"/>
            </a:solidFill>
            <a:latin typeface="Calibri"/>
            <a:ea typeface="+mn-ea"/>
            <a:cs typeface="+mn-cs"/>
          </a:endParaRPr>
        </a:p>
      </dgm:t>
    </dgm:pt>
    <dgm:pt modelId="{D00FC82D-4634-409E-83B2-730A8988A270}" type="parTrans" cxnId="{9F2CDDC7-64E0-4623-A6AF-C5942A1A544F}">
      <dgm:prSet/>
      <dgm:spPr/>
      <dgm:t>
        <a:bodyPr/>
        <a:lstStyle/>
        <a:p>
          <a:endParaRPr lang="en-US"/>
        </a:p>
      </dgm:t>
    </dgm:pt>
    <dgm:pt modelId="{A09382AA-48F3-4784-8758-846145BF7331}" type="sibTrans" cxnId="{9F2CDDC7-64E0-4623-A6AF-C5942A1A544F}">
      <dgm:prSet/>
      <dgm:spPr/>
      <dgm:t>
        <a:bodyPr/>
        <a:lstStyle/>
        <a:p>
          <a:endParaRPr lang="en-US"/>
        </a:p>
      </dgm:t>
    </dgm:pt>
    <dgm:pt modelId="{1E996D81-CBC8-4B7F-974D-176ACBC9C93C}">
      <dgm:prSet phldrT="[Text]"/>
      <dgm:spPr>
        <a:xfrm>
          <a:off x="1499294" y="848915"/>
          <a:ext cx="1660921" cy="664368"/>
        </a:xfrm>
        <a:prstGeom prst="chevron">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Academic Preparation</a:t>
          </a:r>
          <a:endParaRPr lang="en-US" b="1" dirty="0">
            <a:solidFill>
              <a:sysClr val="windowText" lastClr="000000"/>
            </a:solidFill>
            <a:latin typeface="Calibri"/>
            <a:ea typeface="+mn-ea"/>
            <a:cs typeface="+mn-cs"/>
          </a:endParaRPr>
        </a:p>
      </dgm:t>
    </dgm:pt>
    <dgm:pt modelId="{AC7921E0-52BA-43CF-A991-19DEB0A3367F}" type="parTrans" cxnId="{367D5833-B72C-43EE-9A48-94462A123090}">
      <dgm:prSet/>
      <dgm:spPr/>
      <dgm:t>
        <a:bodyPr/>
        <a:lstStyle/>
        <a:p>
          <a:endParaRPr lang="en-US"/>
        </a:p>
      </dgm:t>
    </dgm:pt>
    <dgm:pt modelId="{16EB3194-1159-4115-9A2F-25B167FDD777}" type="sibTrans" cxnId="{367D5833-B72C-43EE-9A48-94462A123090}">
      <dgm:prSet/>
      <dgm:spPr/>
      <dgm:t>
        <a:bodyPr/>
        <a:lstStyle/>
        <a:p>
          <a:endParaRPr lang="en-US"/>
        </a:p>
      </dgm:t>
    </dgm:pt>
    <dgm:pt modelId="{DBD6FE08-309B-474C-8F6F-7478F7946260}">
      <dgm:prSet phldrT="[Text]"/>
      <dgm:spPr>
        <a:xfrm>
          <a:off x="2994124" y="848915"/>
          <a:ext cx="1660921" cy="664368"/>
        </a:xfrm>
        <a:prstGeom prst="chevron">
          <a:avLst/>
        </a:prstGeom>
        <a:solidFill>
          <a:srgbClr val="00B0F0"/>
        </a:solidFill>
        <a:ln>
          <a:solidFill>
            <a:srgbClr val="FFFF00"/>
          </a:solid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College-Going Climate</a:t>
          </a:r>
          <a:endParaRPr lang="en-US" b="1" dirty="0">
            <a:solidFill>
              <a:sysClr val="windowText" lastClr="000000"/>
            </a:solidFill>
            <a:latin typeface="Calibri"/>
            <a:ea typeface="+mn-ea"/>
            <a:cs typeface="+mn-cs"/>
          </a:endParaRPr>
        </a:p>
      </dgm:t>
    </dgm:pt>
    <dgm:pt modelId="{F438906D-F23F-492A-8CD9-113F659FD780}" type="parTrans" cxnId="{B4F28B89-8239-4441-AE04-7E312612FF9D}">
      <dgm:prSet/>
      <dgm:spPr/>
      <dgm:t>
        <a:bodyPr/>
        <a:lstStyle/>
        <a:p>
          <a:endParaRPr lang="en-US"/>
        </a:p>
      </dgm:t>
    </dgm:pt>
    <dgm:pt modelId="{C6755D46-8FAE-4BE3-8ECE-73A34D274879}" type="sibTrans" cxnId="{B4F28B89-8239-4441-AE04-7E312612FF9D}">
      <dgm:prSet/>
      <dgm:spPr/>
      <dgm:t>
        <a:bodyPr/>
        <a:lstStyle/>
        <a:p>
          <a:endParaRPr lang="en-US"/>
        </a:p>
      </dgm:t>
    </dgm:pt>
    <dgm:pt modelId="{05D1D634-2B23-450E-865F-77A6FE284848}">
      <dgm:prSet phldrT="[Text]"/>
      <dgm:spPr>
        <a:xfrm>
          <a:off x="4488953" y="848915"/>
          <a:ext cx="1660921" cy="664368"/>
        </a:xfrm>
        <a:prstGeom prst="chevron">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Navigating the Process</a:t>
          </a:r>
          <a:endParaRPr lang="en-US" b="1" dirty="0">
            <a:solidFill>
              <a:sysClr val="windowText" lastClr="000000"/>
            </a:solidFill>
            <a:latin typeface="Calibri"/>
            <a:ea typeface="+mn-ea"/>
            <a:cs typeface="+mn-cs"/>
          </a:endParaRPr>
        </a:p>
      </dgm:t>
    </dgm:pt>
    <dgm:pt modelId="{252F3714-A02D-4051-86FF-142FE036AA25}" type="parTrans" cxnId="{85F3B580-8A03-4F0D-8D76-AC9555D85433}">
      <dgm:prSet/>
      <dgm:spPr/>
      <dgm:t>
        <a:bodyPr/>
        <a:lstStyle/>
        <a:p>
          <a:endParaRPr lang="en-US"/>
        </a:p>
      </dgm:t>
    </dgm:pt>
    <dgm:pt modelId="{26786866-7A3F-4F39-AA18-08F8CD455CEF}" type="sibTrans" cxnId="{85F3B580-8A03-4F0D-8D76-AC9555D85433}">
      <dgm:prSet/>
      <dgm:spPr/>
      <dgm:t>
        <a:bodyPr/>
        <a:lstStyle/>
        <a:p>
          <a:endParaRPr lang="en-US"/>
        </a:p>
      </dgm:t>
    </dgm:pt>
    <dgm:pt modelId="{87EFDBAA-491F-4F32-840E-B1DCA19440C1}" type="pres">
      <dgm:prSet presAssocID="{AD8C7F91-64B1-4241-A4DE-B28330CDA103}" presName="Name0" presStyleCnt="0">
        <dgm:presLayoutVars>
          <dgm:dir/>
          <dgm:animLvl val="lvl"/>
          <dgm:resizeHandles val="exact"/>
        </dgm:presLayoutVars>
      </dgm:prSet>
      <dgm:spPr/>
    </dgm:pt>
    <dgm:pt modelId="{E58CC614-AF99-48DB-AD3F-E6A0EF7FEFA8}" type="pres">
      <dgm:prSet presAssocID="{D48FCFCB-D797-4E9D-924D-67B3F8FEE924}" presName="parTxOnly" presStyleLbl="node1" presStyleIdx="0" presStyleCnt="6">
        <dgm:presLayoutVars>
          <dgm:chMax val="0"/>
          <dgm:chPref val="0"/>
          <dgm:bulletEnabled val="1"/>
        </dgm:presLayoutVars>
      </dgm:prSet>
      <dgm:spPr/>
      <dgm:t>
        <a:bodyPr/>
        <a:lstStyle/>
        <a:p>
          <a:endParaRPr lang="en-US"/>
        </a:p>
      </dgm:t>
    </dgm:pt>
    <dgm:pt modelId="{9F1AD7C1-5ABC-4272-9176-834063EA9CAF}" type="pres">
      <dgm:prSet presAssocID="{7935D468-A0C2-4664-9B54-7ECD5505A1A4}" presName="parTxOnlySpace" presStyleCnt="0"/>
      <dgm:spPr/>
    </dgm:pt>
    <dgm:pt modelId="{1F47DF79-946D-4ED7-8E4E-DE682B72DB46}" type="pres">
      <dgm:prSet presAssocID="{1E996D81-CBC8-4B7F-974D-176ACBC9C93C}" presName="parTxOnly" presStyleLbl="node1" presStyleIdx="1" presStyleCnt="6">
        <dgm:presLayoutVars>
          <dgm:chMax val="0"/>
          <dgm:chPref val="0"/>
          <dgm:bulletEnabled val="1"/>
        </dgm:presLayoutVars>
      </dgm:prSet>
      <dgm:spPr/>
      <dgm:t>
        <a:bodyPr/>
        <a:lstStyle/>
        <a:p>
          <a:endParaRPr lang="en-US"/>
        </a:p>
      </dgm:t>
    </dgm:pt>
    <dgm:pt modelId="{D05702C1-4E60-44E1-B767-C4353619D3B7}" type="pres">
      <dgm:prSet presAssocID="{16EB3194-1159-4115-9A2F-25B167FDD777}" presName="parTxOnlySpace" presStyleCnt="0"/>
      <dgm:spPr/>
    </dgm:pt>
    <dgm:pt modelId="{4B4C1DE1-D3E7-4CF2-9047-844896938271}" type="pres">
      <dgm:prSet presAssocID="{DBD6FE08-309B-474C-8F6F-7478F7946260}" presName="parTxOnly" presStyleLbl="node1" presStyleIdx="2" presStyleCnt="6">
        <dgm:presLayoutVars>
          <dgm:chMax val="0"/>
          <dgm:chPref val="0"/>
          <dgm:bulletEnabled val="1"/>
        </dgm:presLayoutVars>
      </dgm:prSet>
      <dgm:spPr/>
      <dgm:t>
        <a:bodyPr/>
        <a:lstStyle/>
        <a:p>
          <a:endParaRPr lang="en-US"/>
        </a:p>
      </dgm:t>
    </dgm:pt>
    <dgm:pt modelId="{16CCAFF0-4687-427B-B78F-FEAAC7B8BB55}" type="pres">
      <dgm:prSet presAssocID="{C6755D46-8FAE-4BE3-8ECE-73A34D274879}" presName="parTxOnlySpace" presStyleCnt="0"/>
      <dgm:spPr/>
    </dgm:pt>
    <dgm:pt modelId="{98EF869E-B77F-4701-84E8-82B57CCFD9FC}" type="pres">
      <dgm:prSet presAssocID="{05D1D634-2B23-450E-865F-77A6FE284848}" presName="parTxOnly" presStyleLbl="node1" presStyleIdx="3" presStyleCnt="6">
        <dgm:presLayoutVars>
          <dgm:chMax val="0"/>
          <dgm:chPref val="0"/>
          <dgm:bulletEnabled val="1"/>
        </dgm:presLayoutVars>
      </dgm:prSet>
      <dgm:spPr/>
      <dgm:t>
        <a:bodyPr/>
        <a:lstStyle/>
        <a:p>
          <a:endParaRPr lang="en-US"/>
        </a:p>
      </dgm:t>
    </dgm:pt>
    <dgm:pt modelId="{5574E574-84A3-4751-B9D9-D7BBD0F505A8}" type="pres">
      <dgm:prSet presAssocID="{26786866-7A3F-4F39-AA18-08F8CD455CEF}" presName="parTxOnlySpace" presStyleCnt="0"/>
      <dgm:spPr/>
    </dgm:pt>
    <dgm:pt modelId="{9052D396-C0C6-4D93-A5D0-479E5F7E8064}" type="pres">
      <dgm:prSet presAssocID="{E58E205D-6A11-4025-9BF9-6A118A3C49B3}" presName="parTxOnly" presStyleLbl="node1" presStyleIdx="4" presStyleCnt="6">
        <dgm:presLayoutVars>
          <dgm:chMax val="0"/>
          <dgm:chPref val="0"/>
          <dgm:bulletEnabled val="1"/>
        </dgm:presLayoutVars>
      </dgm:prSet>
      <dgm:spPr/>
      <dgm:t>
        <a:bodyPr/>
        <a:lstStyle/>
        <a:p>
          <a:endParaRPr lang="en-US"/>
        </a:p>
      </dgm:t>
    </dgm:pt>
    <dgm:pt modelId="{59FBF52D-C146-4C51-A9A0-5491238B4578}" type="pres">
      <dgm:prSet presAssocID="{5BC92B84-73A2-41E6-9D12-24B0FAD40601}" presName="parTxOnlySpace" presStyleCnt="0"/>
      <dgm:spPr/>
    </dgm:pt>
    <dgm:pt modelId="{0F345EB1-F0AB-4C93-AACA-8277BB9975BB}" type="pres">
      <dgm:prSet presAssocID="{152B8E67-E6FC-48F7-9ABA-29D72FAA4BEC}" presName="parTxOnly" presStyleLbl="node1" presStyleIdx="5" presStyleCnt="6" custAng="0" custScaleY="103226">
        <dgm:presLayoutVars>
          <dgm:chMax val="0"/>
          <dgm:chPref val="0"/>
          <dgm:bulletEnabled val="1"/>
        </dgm:presLayoutVars>
      </dgm:prSet>
      <dgm:spPr/>
      <dgm:t>
        <a:bodyPr/>
        <a:lstStyle/>
        <a:p>
          <a:endParaRPr lang="en-US"/>
        </a:p>
      </dgm:t>
    </dgm:pt>
  </dgm:ptLst>
  <dgm:cxnLst>
    <dgm:cxn modelId="{4A73E6D1-526C-4FC6-B25D-195187E5C3FB}" type="presOf" srcId="{E58E205D-6A11-4025-9BF9-6A118A3C49B3}" destId="{9052D396-C0C6-4D93-A5D0-479E5F7E8064}" srcOrd="0" destOrd="0" presId="urn:microsoft.com/office/officeart/2005/8/layout/chevron1"/>
    <dgm:cxn modelId="{1E46A6AB-BF68-429E-B00E-9184A5923AC1}" type="presOf" srcId="{1E996D81-CBC8-4B7F-974D-176ACBC9C93C}" destId="{1F47DF79-946D-4ED7-8E4E-DE682B72DB46}" srcOrd="0" destOrd="0" presId="urn:microsoft.com/office/officeart/2005/8/layout/chevron1"/>
    <dgm:cxn modelId="{7ADE34CC-8B1D-42D6-82E1-2CC52EE9A17C}" type="presOf" srcId="{DBD6FE08-309B-474C-8F6F-7478F7946260}" destId="{4B4C1DE1-D3E7-4CF2-9047-844896938271}" srcOrd="0" destOrd="0" presId="urn:microsoft.com/office/officeart/2005/8/layout/chevron1"/>
    <dgm:cxn modelId="{8140F2C6-A808-4CC9-8923-42E7B0F8D251}" type="presOf" srcId="{AD8C7F91-64B1-4241-A4DE-B28330CDA103}" destId="{87EFDBAA-491F-4F32-840E-B1DCA19440C1}" srcOrd="0" destOrd="0" presId="urn:microsoft.com/office/officeart/2005/8/layout/chevron1"/>
    <dgm:cxn modelId="{8AA7F5A6-5C50-422B-9478-53657A0FDEAF}" srcId="{AD8C7F91-64B1-4241-A4DE-B28330CDA103}" destId="{E58E205D-6A11-4025-9BF9-6A118A3C49B3}" srcOrd="4" destOrd="0" parTransId="{64447451-D8DB-4BF9-9DEA-74269EF91216}" sibTransId="{5BC92B84-73A2-41E6-9D12-24B0FAD40601}"/>
    <dgm:cxn modelId="{85F3B580-8A03-4F0D-8D76-AC9555D85433}" srcId="{AD8C7F91-64B1-4241-A4DE-B28330CDA103}" destId="{05D1D634-2B23-450E-865F-77A6FE284848}" srcOrd="3" destOrd="0" parTransId="{252F3714-A02D-4051-86FF-142FE036AA25}" sibTransId="{26786866-7A3F-4F39-AA18-08F8CD455CEF}"/>
    <dgm:cxn modelId="{D30434A0-AFA8-4F24-B853-C6B49FF6C549}" type="presOf" srcId="{05D1D634-2B23-450E-865F-77A6FE284848}" destId="{98EF869E-B77F-4701-84E8-82B57CCFD9FC}" srcOrd="0" destOrd="0" presId="urn:microsoft.com/office/officeart/2005/8/layout/chevron1"/>
    <dgm:cxn modelId="{0E974D73-A832-4B56-AAF9-36BEA52B2A4B}" srcId="{AD8C7F91-64B1-4241-A4DE-B28330CDA103}" destId="{D48FCFCB-D797-4E9D-924D-67B3F8FEE924}" srcOrd="0" destOrd="0" parTransId="{20871509-F112-4558-9558-68CD09F34AF7}" sibTransId="{7935D468-A0C2-4664-9B54-7ECD5505A1A4}"/>
    <dgm:cxn modelId="{91DFA393-1732-4157-8F95-2A1131CDCDEC}" type="presOf" srcId="{152B8E67-E6FC-48F7-9ABA-29D72FAA4BEC}" destId="{0F345EB1-F0AB-4C93-AACA-8277BB9975BB}" srcOrd="0" destOrd="0" presId="urn:microsoft.com/office/officeart/2005/8/layout/chevron1"/>
    <dgm:cxn modelId="{367D5833-B72C-43EE-9A48-94462A123090}" srcId="{AD8C7F91-64B1-4241-A4DE-B28330CDA103}" destId="{1E996D81-CBC8-4B7F-974D-176ACBC9C93C}" srcOrd="1" destOrd="0" parTransId="{AC7921E0-52BA-43CF-A991-19DEB0A3367F}" sibTransId="{16EB3194-1159-4115-9A2F-25B167FDD777}"/>
    <dgm:cxn modelId="{41CD279A-2661-40BF-B6E1-F30231B57C9B}" type="presOf" srcId="{D48FCFCB-D797-4E9D-924D-67B3F8FEE924}" destId="{E58CC614-AF99-48DB-AD3F-E6A0EF7FEFA8}" srcOrd="0" destOrd="0" presId="urn:microsoft.com/office/officeart/2005/8/layout/chevron1"/>
    <dgm:cxn modelId="{B4F28B89-8239-4441-AE04-7E312612FF9D}" srcId="{AD8C7F91-64B1-4241-A4DE-B28330CDA103}" destId="{DBD6FE08-309B-474C-8F6F-7478F7946260}" srcOrd="2" destOrd="0" parTransId="{F438906D-F23F-492A-8CD9-113F659FD780}" sibTransId="{C6755D46-8FAE-4BE3-8ECE-73A34D274879}"/>
    <dgm:cxn modelId="{9F2CDDC7-64E0-4623-A6AF-C5942A1A544F}" srcId="{AD8C7F91-64B1-4241-A4DE-B28330CDA103}" destId="{152B8E67-E6FC-48F7-9ABA-29D72FAA4BEC}" srcOrd="5" destOrd="0" parTransId="{D00FC82D-4634-409E-83B2-730A8988A270}" sibTransId="{A09382AA-48F3-4784-8758-846145BF7331}"/>
    <dgm:cxn modelId="{718F9760-0A7E-434A-BD82-97FB584F0434}" type="presParOf" srcId="{87EFDBAA-491F-4F32-840E-B1DCA19440C1}" destId="{E58CC614-AF99-48DB-AD3F-E6A0EF7FEFA8}" srcOrd="0" destOrd="0" presId="urn:microsoft.com/office/officeart/2005/8/layout/chevron1"/>
    <dgm:cxn modelId="{7B8101B2-C238-4224-ADDF-8FB4E636B2E9}" type="presParOf" srcId="{87EFDBAA-491F-4F32-840E-B1DCA19440C1}" destId="{9F1AD7C1-5ABC-4272-9176-834063EA9CAF}" srcOrd="1" destOrd="0" presId="urn:microsoft.com/office/officeart/2005/8/layout/chevron1"/>
    <dgm:cxn modelId="{5E1EEA15-17E2-4D68-9040-6AD37F7F6143}" type="presParOf" srcId="{87EFDBAA-491F-4F32-840E-B1DCA19440C1}" destId="{1F47DF79-946D-4ED7-8E4E-DE682B72DB46}" srcOrd="2" destOrd="0" presId="urn:microsoft.com/office/officeart/2005/8/layout/chevron1"/>
    <dgm:cxn modelId="{31A59CCE-D22E-4E1C-8428-6726A3BC73E6}" type="presParOf" srcId="{87EFDBAA-491F-4F32-840E-B1DCA19440C1}" destId="{D05702C1-4E60-44E1-B767-C4353619D3B7}" srcOrd="3" destOrd="0" presId="urn:microsoft.com/office/officeart/2005/8/layout/chevron1"/>
    <dgm:cxn modelId="{824D69EE-F76E-4B7C-A821-13DC01B464A7}" type="presParOf" srcId="{87EFDBAA-491F-4F32-840E-B1DCA19440C1}" destId="{4B4C1DE1-D3E7-4CF2-9047-844896938271}" srcOrd="4" destOrd="0" presId="urn:microsoft.com/office/officeart/2005/8/layout/chevron1"/>
    <dgm:cxn modelId="{ACBB2127-F796-4D58-A5A2-1A0FBBC2B1B8}" type="presParOf" srcId="{87EFDBAA-491F-4F32-840E-B1DCA19440C1}" destId="{16CCAFF0-4687-427B-B78F-FEAAC7B8BB55}" srcOrd="5" destOrd="0" presId="urn:microsoft.com/office/officeart/2005/8/layout/chevron1"/>
    <dgm:cxn modelId="{122EE5AC-C5D7-4A11-A466-4A4CF7F86C71}" type="presParOf" srcId="{87EFDBAA-491F-4F32-840E-B1DCA19440C1}" destId="{98EF869E-B77F-4701-84E8-82B57CCFD9FC}" srcOrd="6" destOrd="0" presId="urn:microsoft.com/office/officeart/2005/8/layout/chevron1"/>
    <dgm:cxn modelId="{B87DE5F7-844F-405D-B2DB-E7A072B50826}" type="presParOf" srcId="{87EFDBAA-491F-4F32-840E-B1DCA19440C1}" destId="{5574E574-84A3-4751-B9D9-D7BBD0F505A8}" srcOrd="7" destOrd="0" presId="urn:microsoft.com/office/officeart/2005/8/layout/chevron1"/>
    <dgm:cxn modelId="{FEDF47C2-AFCC-4F00-9198-FA7A02130E4F}" type="presParOf" srcId="{87EFDBAA-491F-4F32-840E-B1DCA19440C1}" destId="{9052D396-C0C6-4D93-A5D0-479E5F7E8064}" srcOrd="8" destOrd="0" presId="urn:microsoft.com/office/officeart/2005/8/layout/chevron1"/>
    <dgm:cxn modelId="{772ED732-EE85-4BFA-8B59-603E81AD1305}" type="presParOf" srcId="{87EFDBAA-491F-4F32-840E-B1DCA19440C1}" destId="{59FBF52D-C146-4C51-A9A0-5491238B4578}" srcOrd="9" destOrd="0" presId="urn:microsoft.com/office/officeart/2005/8/layout/chevron1"/>
    <dgm:cxn modelId="{D86F914F-A1D2-4BD6-B09E-DB2B1E88F276}" type="presParOf" srcId="{87EFDBAA-491F-4F32-840E-B1DCA19440C1}" destId="{0F345EB1-F0AB-4C93-AACA-8277BB9975BB}"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F152-39FB-4301-AD06-263F74E95DD6}" type="datetimeFigureOut">
              <a:rPr lang="en-US" smtClean="0"/>
              <a:t>3/7/2012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8D6E0-8308-4C43-B0A2-5224EEBC2157}" type="slidenum">
              <a:rPr lang="en-US" smtClean="0"/>
              <a:t>‹#›</a:t>
            </a:fld>
            <a:endParaRPr lang="en-US"/>
          </a:p>
        </p:txBody>
      </p:sp>
    </p:spTree>
    <p:extLst>
      <p:ext uri="{BB962C8B-B14F-4D97-AF65-F5344CB8AC3E}">
        <p14:creationId xmlns:p14="http://schemas.microsoft.com/office/powerpoint/2010/main" val="377146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get to that</a:t>
            </a:r>
          </a:p>
          <a:p>
            <a:r>
              <a:rPr lang="en-US" dirty="0" smtClean="0"/>
              <a:t>How</a:t>
            </a:r>
            <a:r>
              <a:rPr lang="en-US" baseline="0" dirty="0" smtClean="0"/>
              <a:t> people shared vision</a:t>
            </a:r>
          </a:p>
          <a:p>
            <a:r>
              <a:rPr lang="en-US" baseline="0" dirty="0" smtClean="0"/>
              <a:t>Timeline </a:t>
            </a:r>
            <a:r>
              <a:rPr lang="en-US" baseline="0" dirty="0" err="1" smtClean="0"/>
              <a:t>rught</a:t>
            </a:r>
            <a:r>
              <a:rPr lang="en-US" baseline="0" dirty="0" smtClean="0"/>
              <a:t> level of </a:t>
            </a:r>
            <a:r>
              <a:rPr lang="en-US" baseline="0" dirty="0" err="1" smtClean="0"/>
              <a:t>stakeoldres</a:t>
            </a:r>
            <a:r>
              <a:rPr lang="en-US" baseline="0" dirty="0" smtClean="0"/>
              <a:t> at right time</a:t>
            </a:r>
          </a:p>
          <a:p>
            <a:r>
              <a:rPr lang="en-US" baseline="0" dirty="0" smtClean="0"/>
              <a:t>Guided process</a:t>
            </a:r>
          </a:p>
          <a:p>
            <a:r>
              <a:rPr lang="en-US" baseline="0" dirty="0" smtClean="0"/>
              <a:t>Stair step </a:t>
            </a:r>
          </a:p>
          <a:p>
            <a:r>
              <a:rPr lang="en-US" baseline="0" dirty="0" smtClean="0"/>
              <a:t>Tool pr0cess – how to get to alignment</a:t>
            </a:r>
          </a:p>
          <a:p>
            <a:r>
              <a:rPr lang="en-US" baseline="0" dirty="0" smtClean="0"/>
              <a:t>Essential </a:t>
            </a:r>
            <a:r>
              <a:rPr lang="en-US" baseline="0" dirty="0" err="1" smtClean="0"/>
              <a:t>compones</a:t>
            </a:r>
            <a:endParaRPr lang="en-US" baseline="0" dirty="0" smtClean="0"/>
          </a:p>
          <a:p>
            <a:r>
              <a:rPr lang="en-US" baseline="0" dirty="0" smtClean="0"/>
              <a:t>Intentionality</a:t>
            </a:r>
          </a:p>
          <a:p>
            <a:r>
              <a:rPr lang="en-US" baseline="0" dirty="0" smtClean="0"/>
              <a:t>Factors of success--</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6</a:t>
            </a:fld>
            <a:endParaRPr lang="en-US"/>
          </a:p>
        </p:txBody>
      </p:sp>
    </p:spTree>
    <p:extLst>
      <p:ext uri="{BB962C8B-B14F-4D97-AF65-F5344CB8AC3E}">
        <p14:creationId xmlns:p14="http://schemas.microsoft.com/office/powerpoint/2010/main" val="309894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5800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will have functions tool</a:t>
            </a:r>
            <a:r>
              <a:rPr lang="en-US" baseline="0" dirty="0" smtClean="0"/>
              <a:t> to pass out as a means of showing how STL Graduates is deciding whether or not to embed project across different agencies</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29</a:t>
            </a:fld>
            <a:endParaRPr lang="en-US"/>
          </a:p>
        </p:txBody>
      </p:sp>
    </p:spTree>
    <p:extLst>
      <p:ext uri="{BB962C8B-B14F-4D97-AF65-F5344CB8AC3E}">
        <p14:creationId xmlns:p14="http://schemas.microsoft.com/office/powerpoint/2010/main" val="158348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attempt at some humor at the end…I heard this person being interviewed, and thought, wow, this person understands the dynamics of collective impact…only to learn at the end of the interview that she is the Casting Director for reality TV shows….</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32</a:t>
            </a:fld>
            <a:endParaRPr lang="en-US"/>
          </a:p>
        </p:txBody>
      </p:sp>
    </p:spTree>
    <p:extLst>
      <p:ext uri="{BB962C8B-B14F-4D97-AF65-F5344CB8AC3E}">
        <p14:creationId xmlns:p14="http://schemas.microsoft.com/office/powerpoint/2010/main" val="204298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PEOPLE</a:t>
            </a:r>
            <a:r>
              <a:rPr lang="en-US" baseline="0" dirty="0" smtClean="0"/>
              <a:t> TO THE NURTURE NONPROFIT CHART HANDOUT</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9</a:t>
            </a:fld>
            <a:endParaRPr lang="en-US"/>
          </a:p>
        </p:txBody>
      </p:sp>
    </p:spTree>
    <p:extLst>
      <p:ext uri="{BB962C8B-B14F-4D97-AF65-F5344CB8AC3E}">
        <p14:creationId xmlns:p14="http://schemas.microsoft.com/office/powerpoint/2010/main" val="32546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to discuss how strategies suggested in the community plan were vetted to ensure they followed what research showed was best practice.  Tool to share = </a:t>
            </a:r>
            <a:r>
              <a:rPr lang="en-US" b="1" baseline="0" dirty="0" smtClean="0"/>
              <a:t>Strategy Matrix Sheet</a:t>
            </a:r>
            <a:endParaRPr lang="en-US" b="1" dirty="0"/>
          </a:p>
        </p:txBody>
      </p:sp>
      <p:sp>
        <p:nvSpPr>
          <p:cNvPr id="4" name="Slide Number Placeholder 3"/>
          <p:cNvSpPr>
            <a:spLocks noGrp="1"/>
          </p:cNvSpPr>
          <p:nvPr>
            <p:ph type="sldNum" sz="quarter" idx="10"/>
          </p:nvPr>
        </p:nvSpPr>
        <p:spPr/>
        <p:txBody>
          <a:bodyPr/>
          <a:lstStyle/>
          <a:p>
            <a:fld id="{4008D6E0-8308-4C43-B0A2-5224EEBC2157}" type="slidenum">
              <a:rPr lang="en-US" smtClean="0"/>
              <a:t>12</a:t>
            </a:fld>
            <a:endParaRPr lang="en-US"/>
          </a:p>
        </p:txBody>
      </p:sp>
    </p:spTree>
    <p:extLst>
      <p:ext uri="{BB962C8B-B14F-4D97-AF65-F5344CB8AC3E}">
        <p14:creationId xmlns:p14="http://schemas.microsoft.com/office/powerpoint/2010/main" val="386571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funder / provider dynamic both as part of steering committee as well as all the community planning work groups</a:t>
            </a:r>
          </a:p>
          <a:p>
            <a:r>
              <a:rPr lang="en-US" baseline="0" dirty="0" smtClean="0"/>
              <a:t>Here will refer people to the steering committee description we distribute</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13</a:t>
            </a:fld>
            <a:endParaRPr lang="en-US"/>
          </a:p>
        </p:txBody>
      </p:sp>
    </p:spTree>
    <p:extLst>
      <p:ext uri="{BB962C8B-B14F-4D97-AF65-F5344CB8AC3E}">
        <p14:creationId xmlns:p14="http://schemas.microsoft.com/office/powerpoint/2010/main" val="265218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Recognition that organizations and people are at different points in the continuum (i.e. give examples of various providers in our network – each with some similarities, but also differing competency sets); believing the idea that the group is “smarter” than the individual;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Wearing Two Hats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Appreciation of maximizing</a:t>
            </a:r>
            <a:r>
              <a:rPr lang="en-US" sz="1200" kern="1200" baseline="0" dirty="0" smtClean="0">
                <a:solidFill>
                  <a:schemeClr val="tx1"/>
                </a:solidFill>
                <a:effectLst/>
                <a:latin typeface="+mn-lt"/>
                <a:ea typeface="+mn-ea"/>
                <a:cs typeface="+mn-cs"/>
              </a:rPr>
              <a:t> complementary </a:t>
            </a:r>
            <a:r>
              <a:rPr lang="en-US" sz="1200" kern="1200" baseline="0" dirty="0" err="1" smtClean="0">
                <a:solidFill>
                  <a:schemeClr val="tx1"/>
                </a:solidFill>
                <a:effectLst/>
                <a:latin typeface="+mn-lt"/>
                <a:ea typeface="+mn-ea"/>
                <a:cs typeface="+mn-cs"/>
              </a:rPr>
              <a:t>capacitities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14</a:t>
            </a:fld>
            <a:endParaRPr lang="en-US"/>
          </a:p>
        </p:txBody>
      </p:sp>
    </p:spTree>
    <p:extLst>
      <p:ext uri="{BB962C8B-B14F-4D97-AF65-F5344CB8AC3E}">
        <p14:creationId xmlns:p14="http://schemas.microsoft.com/office/powerpoint/2010/main" val="395800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COMMUNITY PLAN WHICH</a:t>
            </a:r>
            <a:r>
              <a:rPr lang="en-US" baseline="0" dirty="0" smtClean="0"/>
              <a:t> WE HAVE PLENTY TO DISTRIBUTE</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t>17</a:t>
            </a:fld>
            <a:endParaRPr lang="en-US"/>
          </a:p>
        </p:txBody>
      </p:sp>
    </p:spTree>
    <p:extLst>
      <p:ext uri="{BB962C8B-B14F-4D97-AF65-F5344CB8AC3E}">
        <p14:creationId xmlns:p14="http://schemas.microsoft.com/office/powerpoint/2010/main" val="88378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a:t>
            </a:r>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6571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Helped member organizations begin to conceive of what collaboration meant in practice</a:t>
            </a:r>
          </a:p>
          <a:p>
            <a:r>
              <a:rPr lang="en-US" dirty="0" smtClean="0"/>
              <a:t>All partners sign grant agreement</a:t>
            </a:r>
          </a:p>
          <a:p>
            <a:r>
              <a:rPr lang="en-US" dirty="0" smtClean="0"/>
              <a:t>MOUs among partners</a:t>
            </a:r>
          </a:p>
          <a:p>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7915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8D6E0-8308-4C43-B0A2-5224EEBC215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5800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9475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87250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137434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995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8507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568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8146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029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671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2188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982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1637264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671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55378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1011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933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9339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0D4D5-CF05-4E82-A85E-E31892A5CE39}" type="datetimeFigureOut">
              <a:rPr lang="en-US" smtClean="0"/>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3400355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26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60D4D5-CF05-4E82-A85E-E31892A5CE39}" type="datetimeFigureOut">
              <a:rPr lang="en-US" smtClean="0"/>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316933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60D4D5-CF05-4E82-A85E-E31892A5CE39}" type="datetimeFigureOut">
              <a:rPr lang="en-US" smtClean="0"/>
              <a:t>3/7/2012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284983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60D4D5-CF05-4E82-A85E-E31892A5CE39}" type="datetimeFigureOut">
              <a:rPr lang="en-US" smtClean="0"/>
              <a:t>3/7/2012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201521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0D4D5-CF05-4E82-A85E-E31892A5CE39}" type="datetimeFigureOut">
              <a:rPr lang="en-US" smtClean="0"/>
              <a:t>3/7/2012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207290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0D4D5-CF05-4E82-A85E-E31892A5CE39}" type="datetimeFigureOut">
              <a:rPr lang="en-US" smtClean="0"/>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124558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0D4D5-CF05-4E82-A85E-E31892A5CE39}" type="datetimeFigureOut">
              <a:rPr lang="en-US" smtClean="0"/>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A2E6C-4CEE-447B-BB17-D3A255CE86D1}" type="slidenum">
              <a:rPr lang="en-US" smtClean="0"/>
              <a:t>‹#›</a:t>
            </a:fld>
            <a:endParaRPr lang="en-US"/>
          </a:p>
        </p:txBody>
      </p:sp>
    </p:spTree>
    <p:extLst>
      <p:ext uri="{BB962C8B-B14F-4D97-AF65-F5344CB8AC3E}">
        <p14:creationId xmlns:p14="http://schemas.microsoft.com/office/powerpoint/2010/main" val="122728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t>3/7/2012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t>‹#›</a:t>
            </a:fld>
            <a:endParaRPr lang="en-US"/>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3506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0D4D5-CF05-4E82-A85E-E31892A5CE39}" type="datetimeFigureOut">
              <a:rPr lang="en-US" smtClean="0">
                <a:solidFill>
                  <a:prstClr val="white">
                    <a:tint val="75000"/>
                  </a:prstClr>
                </a:solidFill>
              </a:rPr>
              <a:pPr/>
              <a:t>3/7/2012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A2E6C-4CEE-447B-BB17-D3A255CE86D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449595"/>
      </p:ext>
    </p:extLst>
  </p:cSld>
  <p:clrMap bg1="dk1" tx1="lt1" bg2="dk2" tx2="lt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34.w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p>
            <a:r>
              <a:rPr lang="en-US" dirty="0"/>
              <a:t>The Key to Advancing Change is Building an </a:t>
            </a:r>
            <a:r>
              <a:rPr lang="en-US" dirty="0" smtClean="0"/>
              <a:t>Effective Network</a:t>
            </a:r>
            <a:endParaRPr lang="en-US" dirty="0"/>
          </a:p>
        </p:txBody>
      </p:sp>
      <p:sp>
        <p:nvSpPr>
          <p:cNvPr id="3" name="Subtitle 2"/>
          <p:cNvSpPr>
            <a:spLocks noGrp="1"/>
          </p:cNvSpPr>
          <p:nvPr>
            <p:ph type="subTitle" idx="1"/>
          </p:nvPr>
        </p:nvSpPr>
        <p:spPr>
          <a:xfrm>
            <a:off x="1371600" y="3660775"/>
            <a:ext cx="6400800" cy="1752600"/>
          </a:xfrm>
        </p:spPr>
        <p:txBody>
          <a:bodyPr>
            <a:normAutofit/>
          </a:bodyPr>
          <a:lstStyle/>
          <a:p>
            <a:r>
              <a:rPr lang="en-US" sz="2800" dirty="0" smtClean="0"/>
              <a:t>Jane Donohue, The Deaconess Foundation</a:t>
            </a:r>
          </a:p>
          <a:p>
            <a:r>
              <a:rPr lang="en-US" sz="2800" dirty="0" smtClean="0"/>
              <a:t>Allison Williams, Wyman Center</a:t>
            </a:r>
          </a:p>
          <a:p>
            <a:r>
              <a:rPr lang="en-US" sz="2800" dirty="0" smtClean="0"/>
              <a:t>Clark McCain, The Coleman Foundation</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540651"/>
            <a:ext cx="2177636" cy="78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0" y="5257800"/>
            <a:ext cx="1219200" cy="1066800"/>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359676"/>
            <a:ext cx="2571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664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algn="r"/>
            <a:endParaRPr lang="en-US" sz="4000" b="1" dirty="0">
              <a:solidFill>
                <a:srgbClr val="FFC000"/>
              </a:solidFill>
            </a:endParaRPr>
          </a:p>
        </p:txBody>
      </p:sp>
      <p:sp>
        <p:nvSpPr>
          <p:cNvPr id="3" name="Content Placeholder 2"/>
          <p:cNvSpPr>
            <a:spLocks noGrp="1"/>
          </p:cNvSpPr>
          <p:nvPr>
            <p:ph idx="1"/>
          </p:nvPr>
        </p:nvSpPr>
        <p:spPr>
          <a:xfrm>
            <a:off x="1828800" y="1600200"/>
            <a:ext cx="68580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0" y="-36198"/>
            <a:ext cx="18288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THE JOURNEY</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6" name="Picture 5" descr="St LouisGraduate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04799"/>
            <a:ext cx="7315200" cy="1107751"/>
          </a:xfrm>
          <a:prstGeom prst="rect">
            <a:avLst/>
          </a:prstGeom>
          <a:noFill/>
          <a:ln>
            <a:noFill/>
          </a:ln>
        </p:spPr>
      </p:pic>
      <p:graphicFrame>
        <p:nvGraphicFramePr>
          <p:cNvPr id="5" name="Diagram 4"/>
          <p:cNvGraphicFramePr/>
          <p:nvPr>
            <p:extLst>
              <p:ext uri="{D42A27DB-BD31-4B8C-83A1-F6EECF244321}">
                <p14:modId xmlns:p14="http://schemas.microsoft.com/office/powerpoint/2010/main" val="2623828134"/>
              </p:ext>
            </p:extLst>
          </p:nvPr>
        </p:nvGraphicFramePr>
        <p:xfrm>
          <a:off x="2057400" y="1376264"/>
          <a:ext cx="6934200" cy="304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06840359"/>
              </p:ext>
            </p:extLst>
          </p:nvPr>
        </p:nvGraphicFramePr>
        <p:xfrm>
          <a:off x="1981200" y="3886200"/>
          <a:ext cx="6934200" cy="3339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532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algn="r"/>
            <a:endParaRPr lang="en-US" sz="4000" b="1" dirty="0">
              <a:solidFill>
                <a:srgbClr val="FFC000"/>
              </a:solidFill>
            </a:endParaRPr>
          </a:p>
        </p:txBody>
      </p:sp>
      <p:sp>
        <p:nvSpPr>
          <p:cNvPr id="3" name="Content Placeholder 2"/>
          <p:cNvSpPr>
            <a:spLocks noGrp="1"/>
          </p:cNvSpPr>
          <p:nvPr>
            <p:ph idx="1"/>
          </p:nvPr>
        </p:nvSpPr>
        <p:spPr>
          <a:xfrm>
            <a:off x="1828800" y="1600200"/>
            <a:ext cx="68580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0" y="-36198"/>
            <a:ext cx="18288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THE JOURNEY</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6" name="Picture 5" descr="St LouisGraduate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04799"/>
            <a:ext cx="7315200" cy="1107751"/>
          </a:xfrm>
          <a:prstGeom prst="rect">
            <a:avLst/>
          </a:prstGeom>
          <a:noFill/>
          <a:ln>
            <a:noFill/>
          </a:ln>
        </p:spPr>
      </p:pic>
      <p:graphicFrame>
        <p:nvGraphicFramePr>
          <p:cNvPr id="5" name="Diagram 4"/>
          <p:cNvGraphicFramePr/>
          <p:nvPr>
            <p:extLst>
              <p:ext uri="{D42A27DB-BD31-4B8C-83A1-F6EECF244321}">
                <p14:modId xmlns:p14="http://schemas.microsoft.com/office/powerpoint/2010/main" val="2167391823"/>
              </p:ext>
            </p:extLst>
          </p:nvPr>
        </p:nvGraphicFramePr>
        <p:xfrm>
          <a:off x="2019300" y="2115499"/>
          <a:ext cx="6934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086" y="4800600"/>
            <a:ext cx="79248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18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solidFill>
                  <a:srgbClr val="FFC000"/>
                </a:solidFill>
              </a:rPr>
              <a:t>Intentional Process </a:t>
            </a:r>
            <a:br>
              <a:rPr lang="en-US" b="1" dirty="0" smtClean="0">
                <a:solidFill>
                  <a:srgbClr val="FFC000"/>
                </a:solidFill>
              </a:rPr>
            </a:br>
            <a:r>
              <a:rPr lang="en-US" sz="3600" b="1" dirty="0" smtClean="0">
                <a:solidFill>
                  <a:srgbClr val="FFC000"/>
                </a:solidFill>
              </a:rPr>
              <a:t>Rooted in Data &amp; Best Practices</a:t>
            </a:r>
            <a:endParaRPr lang="en-US" sz="3600" b="1" dirty="0">
              <a:solidFill>
                <a:srgbClr val="FFC000"/>
              </a:solidFill>
            </a:endParaRPr>
          </a:p>
        </p:txBody>
      </p:sp>
      <p:sp>
        <p:nvSpPr>
          <p:cNvPr id="7" name="Content Placeholder 6"/>
          <p:cNvSpPr>
            <a:spLocks noGrp="1"/>
          </p:cNvSpPr>
          <p:nvPr>
            <p:ph sz="half" idx="4294967295"/>
          </p:nvPr>
        </p:nvSpPr>
        <p:spPr>
          <a:xfrm>
            <a:off x="0" y="1876425"/>
            <a:ext cx="4038600" cy="4525963"/>
          </a:xfrm>
        </p:spPr>
        <p:txBody>
          <a:bodyPr>
            <a:normAutofit/>
          </a:bodyPr>
          <a:lstStyle/>
          <a:p>
            <a:r>
              <a:rPr lang="en-US" sz="3200" dirty="0">
                <a:latin typeface="Times" pitchFamily="18" charset="0"/>
                <a:ea typeface="ＭＳ Ｐゴシック" pitchFamily="34" charset="-128"/>
                <a:cs typeface="Times" pitchFamily="18" charset="0"/>
              </a:rPr>
              <a:t>12 • 24 • </a:t>
            </a:r>
            <a:endParaRPr lang="en-US" sz="2800" dirty="0">
              <a:latin typeface="Times" pitchFamily="18" charset="0"/>
              <a:ea typeface="ＭＳ Ｐゴシック" pitchFamily="34" charset="-128"/>
              <a:cs typeface="Times" pitchFamily="18" charset="0"/>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0320"/>
            <a:ext cx="914400" cy="826554"/>
          </a:xfrm>
          <a:prstGeom prst="rect">
            <a:avLst/>
          </a:prstGeom>
        </p:spPr>
      </p:pic>
      <p:sp>
        <p:nvSpPr>
          <p:cNvPr id="10" name="TextBox 9"/>
          <p:cNvSpPr txBox="1"/>
          <p:nvPr/>
        </p:nvSpPr>
        <p:spPr>
          <a:xfrm>
            <a:off x="9525" y="-36195"/>
            <a:ext cx="1752600" cy="689419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endParaRPr lang="en-US" sz="3200" b="1" dirty="0"/>
          </a:p>
          <a:p>
            <a:r>
              <a:rPr lang="en-US" sz="3200" b="1" dirty="0" smtClean="0"/>
              <a:t>SUCCESS FACTORS</a:t>
            </a:r>
          </a:p>
          <a:p>
            <a:endParaRPr lang="en-US" sz="3200" dirty="0"/>
          </a:p>
          <a:p>
            <a:endParaRPr lang="en-US" sz="3200" dirty="0" smtClean="0"/>
          </a:p>
          <a:p>
            <a:endParaRPr lang="en-US" sz="3200" dirty="0" smtClean="0"/>
          </a:p>
          <a:p>
            <a:endParaRPr lang="en-US" sz="3200" dirty="0"/>
          </a:p>
          <a:p>
            <a:endParaRPr lang="en-US" sz="3200" dirty="0"/>
          </a:p>
        </p:txBody>
      </p:sp>
      <p:sp>
        <p:nvSpPr>
          <p:cNvPr id="11" name="TextBox 10"/>
          <p:cNvSpPr txBox="1"/>
          <p:nvPr/>
        </p:nvSpPr>
        <p:spPr>
          <a:xfrm>
            <a:off x="0" y="-36196"/>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SUCCESS FACTORS</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graphicFrame>
        <p:nvGraphicFramePr>
          <p:cNvPr id="13" name="Diagram 12"/>
          <p:cNvGraphicFramePr/>
          <p:nvPr>
            <p:extLst>
              <p:ext uri="{D42A27DB-BD31-4B8C-83A1-F6EECF244321}">
                <p14:modId xmlns:p14="http://schemas.microsoft.com/office/powerpoint/2010/main" val="3313573004"/>
              </p:ext>
            </p:extLst>
          </p:nvPr>
        </p:nvGraphicFramePr>
        <p:xfrm>
          <a:off x="2037443" y="5181600"/>
          <a:ext cx="70104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286000" y="6230648"/>
            <a:ext cx="6324600" cy="369332"/>
          </a:xfrm>
          <a:prstGeom prst="rect">
            <a:avLst/>
          </a:prstGeom>
          <a:noFill/>
        </p:spPr>
        <p:txBody>
          <a:bodyPr wrap="square" rtlCol="0">
            <a:spAutoFit/>
          </a:bodyPr>
          <a:lstStyle/>
          <a:p>
            <a:pPr algn="ctr"/>
            <a:r>
              <a:rPr lang="en-US" dirty="0" smtClean="0"/>
              <a:t>Research shows “what it takes”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171719774"/>
              </p:ext>
            </p:extLst>
          </p:nvPr>
        </p:nvGraphicFramePr>
        <p:xfrm>
          <a:off x="2057400" y="1917265"/>
          <a:ext cx="3276600" cy="3420633"/>
        </p:xfrm>
        <a:graphic>
          <a:graphicData uri="http://schemas.openxmlformats.org/drawingml/2006/table">
            <a:tbl>
              <a:tblPr/>
              <a:tblGrid>
                <a:gridCol w="1477683"/>
                <a:gridCol w="770965"/>
                <a:gridCol w="1027952"/>
              </a:tblGrid>
              <a:tr h="5634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65" charset="0"/>
                          <a:ea typeface="ＭＳ Ｐゴシック" pitchFamily="-65" charset="-128"/>
                        </a:rPr>
                        <a:t>Metro Area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65" charset="0"/>
                          <a:ea typeface="ＭＳ Ｐゴシック" pitchFamily="-65" charset="-128"/>
                        </a:rPr>
                        <a:t>Degree 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65" charset="0"/>
                          <a:ea typeface="ＭＳ Ｐゴシック" pitchFamily="-65" charset="-128"/>
                        </a:rPr>
                        <a:t>Income 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520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Washington,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DC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46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San Jose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940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Baltimore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33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Kansas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33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Indianapolis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33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St. Louis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65" charset="0"/>
                          <a:ea typeface="ＭＳ Ｐゴシック" pitchFamily="-65" charset="-128"/>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bl>
          </a:graphicData>
        </a:graphic>
      </p:graphicFrame>
      <p:graphicFrame>
        <p:nvGraphicFramePr>
          <p:cNvPr id="4" name="Chart 3"/>
          <p:cNvGraphicFramePr/>
          <p:nvPr>
            <p:extLst>
              <p:ext uri="{D42A27DB-BD31-4B8C-83A1-F6EECF244321}">
                <p14:modId xmlns:p14="http://schemas.microsoft.com/office/powerpoint/2010/main" val="1050157013"/>
              </p:ext>
            </p:extLst>
          </p:nvPr>
        </p:nvGraphicFramePr>
        <p:xfrm>
          <a:off x="5030562" y="1524000"/>
          <a:ext cx="4352924" cy="4064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05291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normAutofit fontScale="90000"/>
          </a:bodyPr>
          <a:lstStyle/>
          <a:p>
            <a:pPr algn="r"/>
            <a:r>
              <a:rPr lang="en-US" b="1" dirty="0" smtClean="0">
                <a:solidFill>
                  <a:srgbClr val="FFC000"/>
                </a:solidFill>
              </a:rPr>
              <a:t>Intentional Process</a:t>
            </a:r>
            <a:r>
              <a:rPr lang="en-US" b="1" dirty="0">
                <a:solidFill>
                  <a:srgbClr val="FFC000"/>
                </a:solidFill>
              </a:rPr>
              <a:t/>
            </a:r>
            <a:br>
              <a:rPr lang="en-US" b="1" dirty="0">
                <a:solidFill>
                  <a:srgbClr val="FFC000"/>
                </a:solidFill>
              </a:rPr>
            </a:br>
            <a:r>
              <a:rPr lang="en-US" sz="3600" b="1" dirty="0" smtClean="0">
                <a:solidFill>
                  <a:srgbClr val="FFC000"/>
                </a:solidFill>
              </a:rPr>
              <a:t>Multiple Sectors/Balanced Power</a:t>
            </a:r>
            <a:endParaRPr lang="en-US" sz="3600" dirty="0"/>
          </a:p>
        </p:txBody>
      </p:sp>
      <p:sp>
        <p:nvSpPr>
          <p:cNvPr id="8" name="TextBox 7"/>
          <p:cNvSpPr txBox="1"/>
          <p:nvPr/>
        </p:nvSpPr>
        <p:spPr>
          <a:xfrm>
            <a:off x="0" y="0"/>
            <a:ext cx="1752600" cy="640175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endParaRPr lang="en-US" sz="3200" b="1" dirty="0"/>
          </a:p>
          <a:p>
            <a:r>
              <a:rPr lang="en-US" sz="3200" b="1" dirty="0" smtClean="0"/>
              <a:t>FACTORS</a:t>
            </a:r>
          </a:p>
          <a:p>
            <a:endParaRPr lang="en-US" sz="3200" dirty="0"/>
          </a:p>
          <a:p>
            <a:endParaRPr lang="en-US" sz="3200" dirty="0" smtClean="0"/>
          </a:p>
          <a:p>
            <a:endParaRPr lang="en-US" sz="3200" dirty="0" smtClean="0"/>
          </a:p>
          <a:p>
            <a:endParaRPr lang="en-US" sz="3200" dirty="0"/>
          </a:p>
          <a:p>
            <a:endParaRPr lang="en-US" sz="3200" dirty="0"/>
          </a:p>
        </p:txBody>
      </p:sp>
      <p:sp>
        <p:nvSpPr>
          <p:cNvPr id="9" name="TextBox 8"/>
          <p:cNvSpPr txBox="1"/>
          <p:nvPr/>
        </p:nvSpPr>
        <p:spPr>
          <a:xfrm>
            <a:off x="0" y="-36196"/>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SUCCESS FACTORS</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600200"/>
            <a:ext cx="53702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31886" y="6262523"/>
            <a:ext cx="5105400" cy="400110"/>
          </a:xfrm>
          <a:prstGeom prst="rect">
            <a:avLst/>
          </a:prstGeom>
          <a:noFill/>
        </p:spPr>
        <p:txBody>
          <a:bodyPr wrap="square" rtlCol="0">
            <a:spAutoFit/>
          </a:bodyPr>
          <a:lstStyle/>
          <a:p>
            <a:pPr algn="ctr"/>
            <a:r>
              <a:rPr lang="en-US" sz="2000" b="1" dirty="0" smtClean="0"/>
              <a:t>St. Louis Graduates Steering Committee</a:t>
            </a:r>
            <a:endParaRPr lang="en-US" sz="2000" b="1" dirty="0"/>
          </a:p>
        </p:txBody>
      </p:sp>
    </p:spTree>
    <p:extLst>
      <p:ext uri="{BB962C8B-B14F-4D97-AF65-F5344CB8AC3E}">
        <p14:creationId xmlns:p14="http://schemas.microsoft.com/office/powerpoint/2010/main" val="19702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solidFill>
                  <a:srgbClr val="FFC000"/>
                </a:solidFill>
              </a:rPr>
              <a:t>Focus On Relationships</a:t>
            </a:r>
            <a:endParaRPr lang="en-US" b="1" dirty="0">
              <a:solidFill>
                <a:srgbClr val="FFC000"/>
              </a:solidFill>
            </a:endParaRPr>
          </a:p>
        </p:txBody>
      </p:sp>
      <p:sp>
        <p:nvSpPr>
          <p:cNvPr id="3" name="Content Placeholder 2"/>
          <p:cNvSpPr>
            <a:spLocks noGrp="1"/>
          </p:cNvSpPr>
          <p:nvPr>
            <p:ph sz="half" idx="1"/>
          </p:nvPr>
        </p:nvSpPr>
        <p:spPr>
          <a:xfrm>
            <a:off x="1752600" y="1600200"/>
            <a:ext cx="3657600" cy="4724400"/>
          </a:xfrm>
        </p:spPr>
        <p:txBody>
          <a:bodyPr>
            <a:normAutofit fontScale="92500" lnSpcReduction="20000"/>
          </a:bodyPr>
          <a:lstStyle/>
          <a:p>
            <a:pPr marL="0" indent="0">
              <a:buNone/>
            </a:pPr>
            <a:endParaRPr lang="en-US" sz="900" dirty="0"/>
          </a:p>
          <a:p>
            <a:pPr>
              <a:buFont typeface="Wingdings" pitchFamily="2" charset="2"/>
              <a:buChar char="ü"/>
            </a:pPr>
            <a:r>
              <a:rPr lang="en-US" dirty="0" smtClean="0"/>
              <a:t>Spending time together</a:t>
            </a:r>
          </a:p>
          <a:p>
            <a:pPr>
              <a:buFont typeface="Wingdings" pitchFamily="2" charset="2"/>
              <a:buChar char="ü"/>
            </a:pPr>
            <a:endParaRPr lang="en-US" sz="900" dirty="0" smtClean="0"/>
          </a:p>
          <a:p>
            <a:pPr>
              <a:buFont typeface="Wingdings" pitchFamily="2" charset="2"/>
              <a:buChar char="ü"/>
            </a:pPr>
            <a:r>
              <a:rPr lang="en-US" dirty="0" smtClean="0"/>
              <a:t>Honoring group norms</a:t>
            </a:r>
          </a:p>
          <a:p>
            <a:pPr>
              <a:buFont typeface="Wingdings" pitchFamily="2" charset="2"/>
              <a:buChar char="ü"/>
            </a:pPr>
            <a:endParaRPr lang="en-US" sz="1000" dirty="0" smtClean="0"/>
          </a:p>
          <a:p>
            <a:pPr>
              <a:buFont typeface="Wingdings" pitchFamily="2" charset="2"/>
              <a:buChar char="ü"/>
            </a:pPr>
            <a:r>
              <a:rPr lang="en-US" dirty="0" smtClean="0"/>
              <a:t>Modeling the way</a:t>
            </a:r>
          </a:p>
          <a:p>
            <a:pPr>
              <a:buFont typeface="Wingdings" pitchFamily="2" charset="2"/>
              <a:buChar char="ü"/>
            </a:pPr>
            <a:endParaRPr lang="en-US" sz="1100" dirty="0" smtClean="0"/>
          </a:p>
          <a:p>
            <a:pPr>
              <a:buFont typeface="Wingdings" pitchFamily="2" charset="2"/>
              <a:buChar char="ü"/>
            </a:pPr>
            <a:r>
              <a:rPr lang="en-US" dirty="0" smtClean="0"/>
              <a:t>Keeping org. agendas in check</a:t>
            </a:r>
          </a:p>
          <a:p>
            <a:pPr>
              <a:buFont typeface="Wingdings" pitchFamily="2" charset="2"/>
              <a:buChar char="ü"/>
            </a:pPr>
            <a:endParaRPr lang="en-US" sz="900" dirty="0" smtClean="0"/>
          </a:p>
          <a:p>
            <a:pPr>
              <a:buFont typeface="Wingdings" pitchFamily="2" charset="2"/>
              <a:buChar char="ü"/>
            </a:pPr>
            <a:r>
              <a:rPr lang="en-US" dirty="0" smtClean="0"/>
              <a:t>Appreciating complementary capacities</a:t>
            </a:r>
          </a:p>
          <a:p>
            <a:pPr>
              <a:buFont typeface="Wingdings" pitchFamily="2" charset="2"/>
              <a:buChar char="ü"/>
            </a:pPr>
            <a:endParaRPr lang="en-US" sz="1000" dirty="0" smtClean="0"/>
          </a:p>
          <a:p>
            <a:pPr>
              <a:buFont typeface="Wingdings" pitchFamily="2" charset="2"/>
              <a:buChar char="ü"/>
            </a:pPr>
            <a:r>
              <a:rPr lang="en-US" dirty="0" smtClean="0"/>
              <a:t>Wearing two hats</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36" y="0"/>
            <a:ext cx="914400" cy="8265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sp>
        <p:nvSpPr>
          <p:cNvPr id="6" name="TextBox 5"/>
          <p:cNvSpPr txBox="1"/>
          <p:nvPr/>
        </p:nvSpPr>
        <p:spPr>
          <a:xfrm>
            <a:off x="0" y="-36196"/>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SUCCESS FACTORS</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057" y="1905000"/>
            <a:ext cx="3886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30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619999" cy="724636"/>
          </a:xfrm>
        </p:spPr>
        <p:txBody>
          <a:bodyPr>
            <a:normAutofit/>
          </a:bodyPr>
          <a:lstStyle/>
          <a:p>
            <a:pPr algn="r"/>
            <a:r>
              <a:rPr lang="en-US" sz="3600" b="1" dirty="0">
                <a:solidFill>
                  <a:srgbClr val="FFC000"/>
                </a:solidFill>
              </a:rPr>
              <a:t>Building Momentum </a:t>
            </a:r>
            <a:r>
              <a:rPr lang="en-US" sz="3600" b="1" dirty="0" smtClean="0">
                <a:solidFill>
                  <a:srgbClr val="FFC000"/>
                </a:solidFill>
              </a:rPr>
              <a:t>Through Action</a:t>
            </a:r>
            <a:endParaRPr lang="en-US" sz="3600" dirty="0"/>
          </a:p>
        </p:txBody>
      </p:sp>
      <p:sp>
        <p:nvSpPr>
          <p:cNvPr id="4" name="TextBox 3"/>
          <p:cNvSpPr txBox="1"/>
          <p:nvPr/>
        </p:nvSpPr>
        <p:spPr>
          <a:xfrm>
            <a:off x="0" y="-36198"/>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SUCCESS FACTORS</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1231106"/>
            <a:ext cx="2990850" cy="2543175"/>
          </a:xfrm>
          <a:prstGeom prst="rect">
            <a:avLst/>
          </a:prstGeom>
          <a:ln/>
          <a:extLst/>
        </p:spPr>
        <p:style>
          <a:lnRef idx="3">
            <a:schemeClr val="lt1"/>
          </a:lnRef>
          <a:fillRef idx="1">
            <a:schemeClr val="dk1"/>
          </a:fillRef>
          <a:effectRef idx="1">
            <a:schemeClr val="dk1"/>
          </a:effectRef>
          <a:fontRef idx="minor">
            <a:schemeClr val="lt1"/>
          </a:fontRef>
        </p:style>
      </p:pic>
      <p:pic>
        <p:nvPicPr>
          <p:cNvPr id="5122" name="Picture 2" descr="C:\Users\janed.DEACONESS\AppData\Local\Microsoft\Windows\Temporary Internet Files\Content.Outlook\0O54J4BP\Service mapping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31106"/>
            <a:ext cx="3581400" cy="2686050"/>
          </a:xfrm>
          <a:prstGeom prst="rect">
            <a:avLst/>
          </a:prstGeom>
          <a:extLst/>
        </p:spPr>
        <p:style>
          <a:lnRef idx="3">
            <a:schemeClr val="lt1"/>
          </a:lnRef>
          <a:fillRef idx="1">
            <a:schemeClr val="dk1"/>
          </a:fillRef>
          <a:effectRef idx="1">
            <a:schemeClr val="dk1"/>
          </a:effectRef>
          <a:fontRef idx="minor">
            <a:schemeClr val="lt1"/>
          </a:fontRef>
        </p:style>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673" y="4191000"/>
            <a:ext cx="3293327" cy="2386810"/>
          </a:xfrm>
          <a:prstGeom prst="rect">
            <a:avLst/>
          </a:prstGeom>
          <a:ln/>
          <a:extLst/>
        </p:spPr>
        <p:style>
          <a:lnRef idx="3">
            <a:schemeClr val="lt1"/>
          </a:lnRef>
          <a:fillRef idx="1">
            <a:schemeClr val="dk1"/>
          </a:fillRef>
          <a:effectRef idx="1">
            <a:schemeClr val="dk1"/>
          </a:effectRef>
          <a:fontRef idx="minor">
            <a:schemeClr val="lt1"/>
          </a:fontRef>
        </p:style>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942" y="4022203"/>
            <a:ext cx="3363686" cy="2562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776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216"/>
            <a:ext cx="8229600" cy="1143000"/>
          </a:xfrm>
        </p:spPr>
        <p:txBody>
          <a:bodyPr/>
          <a:lstStyle/>
          <a:p>
            <a:pPr algn="r"/>
            <a:r>
              <a:rPr lang="en-US" b="1" dirty="0" smtClean="0">
                <a:solidFill>
                  <a:srgbClr val="FFC000"/>
                </a:solidFill>
              </a:rPr>
              <a:t>Engaging All Levels</a:t>
            </a:r>
            <a:endParaRPr lang="en-US" b="1" dirty="0">
              <a:solidFill>
                <a:srgbClr val="FFC000"/>
              </a:solidFill>
            </a:endParaRPr>
          </a:p>
        </p:txBody>
      </p:sp>
      <p:sp>
        <p:nvSpPr>
          <p:cNvPr id="3" name="Content Placeholder 2"/>
          <p:cNvSpPr>
            <a:spLocks noGrp="1"/>
          </p:cNvSpPr>
          <p:nvPr>
            <p:ph sz="half" idx="1"/>
          </p:nvPr>
        </p:nvSpPr>
        <p:spPr/>
        <p:txBody>
          <a:bodyPr>
            <a:normAutofit/>
          </a:bodyPr>
          <a:lstStyle/>
          <a:p>
            <a:pPr marL="0" indent="0">
              <a:buNone/>
            </a:pPr>
            <a:r>
              <a:rPr lang="en-US" dirty="0" smtClean="0"/>
              <a:t>Slide will</a:t>
            </a:r>
            <a:endParaRPr lang="en-US" dirty="0"/>
          </a:p>
        </p:txBody>
      </p:sp>
      <p:sp>
        <p:nvSpPr>
          <p:cNvPr id="9" name="Content Placeholder 8"/>
          <p:cNvSpPr>
            <a:spLocks noGrp="1"/>
          </p:cNvSpPr>
          <p:nvPr>
            <p:ph sz="half" idx="2"/>
          </p:nvPr>
        </p:nvSpPr>
        <p:spPr>
          <a:xfrm>
            <a:off x="6491630" y="1774372"/>
            <a:ext cx="2616083" cy="4778828"/>
          </a:xfrm>
        </p:spPr>
        <p:txBody>
          <a:bodyPr>
            <a:normAutofit/>
          </a:bodyPr>
          <a:lstStyle/>
          <a:p>
            <a:pPr marL="0" indent="0">
              <a:buNone/>
            </a:pPr>
            <a:endParaRPr lang="en-US" sz="1100" dirty="0"/>
          </a:p>
          <a:p>
            <a:endParaRPr lang="en-US" sz="900" dirty="0"/>
          </a:p>
          <a:p>
            <a:r>
              <a:rPr lang="en-US" dirty="0" smtClean="0"/>
              <a:t>Peer exchanges for frontline staff</a:t>
            </a:r>
          </a:p>
          <a:p>
            <a:endParaRPr lang="en-US" dirty="0"/>
          </a:p>
          <a:p>
            <a:r>
              <a:rPr lang="en-US" dirty="0" smtClean="0"/>
              <a:t>Directory of scholarships for students</a:t>
            </a:r>
            <a:endParaRPr lang="en-US" dirty="0"/>
          </a:p>
          <a:p>
            <a:pPr marL="0" indent="0">
              <a:buNone/>
            </a:pPr>
            <a:endParaRPr lang="en-US" dirty="0"/>
          </a:p>
          <a:p>
            <a:endParaRPr lang="en-US" dirty="0"/>
          </a:p>
        </p:txBody>
      </p:sp>
      <p:sp>
        <p:nvSpPr>
          <p:cNvPr id="4" name="TextBox 3"/>
          <p:cNvSpPr txBox="1"/>
          <p:nvPr/>
        </p:nvSpPr>
        <p:spPr>
          <a:xfrm>
            <a:off x="0" y="-36198"/>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SUCCESS FACTORS</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pic>
        <p:nvPicPr>
          <p:cNvPr id="8" name="Picture 2" descr="P:\DIP Photos\Training at AG Edwards\Deaconess_AGEdwards_5_24_07-0027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59" y="1524000"/>
            <a:ext cx="457194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27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216"/>
            <a:ext cx="8229600" cy="1143000"/>
          </a:xfrm>
        </p:spPr>
        <p:txBody>
          <a:bodyPr/>
          <a:lstStyle/>
          <a:p>
            <a:pPr algn="r"/>
            <a:r>
              <a:rPr lang="en-US" b="1" dirty="0" smtClean="0">
                <a:solidFill>
                  <a:srgbClr val="FFC000"/>
                </a:solidFill>
              </a:rPr>
              <a:t>Engaging All Levels</a:t>
            </a:r>
            <a:endParaRPr lang="en-US" b="1" dirty="0">
              <a:solidFill>
                <a:srgbClr val="FFC000"/>
              </a:solidFill>
            </a:endParaRPr>
          </a:p>
        </p:txBody>
      </p:sp>
      <p:sp>
        <p:nvSpPr>
          <p:cNvPr id="9" name="Content Placeholder 8"/>
          <p:cNvSpPr>
            <a:spLocks noGrp="1"/>
          </p:cNvSpPr>
          <p:nvPr>
            <p:ph sz="half" idx="2"/>
          </p:nvPr>
        </p:nvSpPr>
        <p:spPr>
          <a:xfrm>
            <a:off x="1752600" y="1600200"/>
            <a:ext cx="7355113" cy="1600197"/>
          </a:xfrm>
        </p:spPr>
        <p:txBody>
          <a:bodyPr>
            <a:normAutofit lnSpcReduction="10000"/>
          </a:bodyPr>
          <a:lstStyle/>
          <a:p>
            <a:pPr marL="0" indent="0">
              <a:buNone/>
            </a:pPr>
            <a:r>
              <a:rPr lang="en-US" sz="2400" b="1" dirty="0"/>
              <a:t> </a:t>
            </a:r>
            <a:r>
              <a:rPr lang="en-US" sz="2400" b="1" dirty="0" smtClean="0"/>
              <a:t> CEOS </a:t>
            </a:r>
            <a:r>
              <a:rPr lang="en-US" sz="2400" b="1" dirty="0" smtClean="0">
                <a:solidFill>
                  <a:srgbClr val="FFC000"/>
                </a:solidFill>
              </a:rPr>
              <a:t>+</a:t>
            </a:r>
            <a:r>
              <a:rPr lang="en-US" sz="2400" b="1" dirty="0" smtClean="0"/>
              <a:t> Students </a:t>
            </a:r>
            <a:r>
              <a:rPr lang="en-US" sz="2400" b="1" dirty="0" smtClean="0">
                <a:solidFill>
                  <a:srgbClr val="FFC000"/>
                </a:solidFill>
              </a:rPr>
              <a:t>+</a:t>
            </a:r>
            <a:r>
              <a:rPr lang="en-US" sz="2400" b="1" dirty="0" smtClean="0"/>
              <a:t> Guidance Counselors </a:t>
            </a:r>
            <a:r>
              <a:rPr lang="en-US" sz="2400" b="1" dirty="0" smtClean="0">
                <a:solidFill>
                  <a:srgbClr val="FFC000"/>
                </a:solidFill>
              </a:rPr>
              <a:t>+</a:t>
            </a:r>
            <a:r>
              <a:rPr lang="en-US" sz="2400" b="1" dirty="0" smtClean="0"/>
              <a:t> Deans </a:t>
            </a:r>
            <a:r>
              <a:rPr lang="en-US" sz="2400" b="1" dirty="0" smtClean="0">
                <a:solidFill>
                  <a:srgbClr val="FFC000"/>
                </a:solidFill>
              </a:rPr>
              <a:t>+</a:t>
            </a:r>
            <a:r>
              <a:rPr lang="en-US" sz="2400" b="1" dirty="0" smtClean="0"/>
              <a:t> Superintendents </a:t>
            </a:r>
            <a:r>
              <a:rPr lang="en-US" sz="2400" b="1" dirty="0" smtClean="0">
                <a:solidFill>
                  <a:srgbClr val="FFC000"/>
                </a:solidFill>
              </a:rPr>
              <a:t>+</a:t>
            </a:r>
            <a:r>
              <a:rPr lang="en-US" sz="2400" b="1" dirty="0" smtClean="0"/>
              <a:t> Policymakers </a:t>
            </a:r>
            <a:r>
              <a:rPr lang="en-US" sz="2400" b="1" dirty="0" smtClean="0">
                <a:solidFill>
                  <a:srgbClr val="FFC000"/>
                </a:solidFill>
              </a:rPr>
              <a:t>+ </a:t>
            </a:r>
            <a:r>
              <a:rPr lang="en-US" sz="2400" b="1" dirty="0" smtClean="0"/>
              <a:t>Youth Development Staff </a:t>
            </a:r>
            <a:r>
              <a:rPr lang="en-US" sz="2400" b="1" dirty="0" smtClean="0">
                <a:solidFill>
                  <a:srgbClr val="FFC000"/>
                </a:solidFill>
              </a:rPr>
              <a:t>+</a:t>
            </a:r>
            <a:r>
              <a:rPr lang="en-US" sz="2400" b="1" dirty="0" smtClean="0"/>
              <a:t> Foundation Officers </a:t>
            </a:r>
            <a:r>
              <a:rPr lang="en-US" sz="2400" b="1" dirty="0" smtClean="0">
                <a:solidFill>
                  <a:srgbClr val="FFC000"/>
                </a:solidFill>
              </a:rPr>
              <a:t>+ </a:t>
            </a:r>
            <a:r>
              <a:rPr lang="en-US" sz="2400" b="1" dirty="0" smtClean="0"/>
              <a:t>Parents </a:t>
            </a:r>
            <a:r>
              <a:rPr lang="en-US" sz="2400" b="1" dirty="0" smtClean="0">
                <a:solidFill>
                  <a:srgbClr val="FFC000"/>
                </a:solidFill>
              </a:rPr>
              <a:t>+</a:t>
            </a:r>
            <a:r>
              <a:rPr lang="en-US" sz="2400" b="1" dirty="0" smtClean="0"/>
              <a:t> Employers = </a:t>
            </a:r>
          </a:p>
          <a:p>
            <a:pPr marL="0" indent="0" algn="ctr">
              <a:buNone/>
            </a:pPr>
            <a:r>
              <a:rPr lang="en-US" sz="2400" b="1" dirty="0" smtClean="0"/>
              <a:t>A REGIONAL PLAN</a:t>
            </a:r>
            <a:endParaRPr lang="en-US" sz="2400" b="1" dirty="0"/>
          </a:p>
          <a:p>
            <a:pPr marL="0" indent="0">
              <a:buNone/>
            </a:pPr>
            <a:endParaRPr lang="en-US" sz="1600" dirty="0"/>
          </a:p>
          <a:p>
            <a:endParaRPr lang="en-US" dirty="0"/>
          </a:p>
        </p:txBody>
      </p:sp>
      <p:sp>
        <p:nvSpPr>
          <p:cNvPr id="4" name="TextBox 3"/>
          <p:cNvSpPr txBox="1"/>
          <p:nvPr/>
        </p:nvSpPr>
        <p:spPr>
          <a:xfrm>
            <a:off x="0" y="-39829"/>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SUCCESS FACTORS</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pic>
        <p:nvPicPr>
          <p:cNvPr id="1026" name="Picture 2" descr="P:\DIP Photos\Training at AG Edwards\Deaconess_AGEdwards_5_24_07-0028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196768"/>
            <a:ext cx="6096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4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algn="r"/>
            <a:r>
              <a:rPr lang="en-US" sz="4000" b="1" dirty="0" smtClean="0">
                <a:solidFill>
                  <a:srgbClr val="FFC000"/>
                </a:solidFill>
              </a:rPr>
              <a:t>Intersect for Ability</a:t>
            </a:r>
            <a:endParaRPr lang="en-US" sz="4000" b="1" dirty="0">
              <a:solidFill>
                <a:srgbClr val="FFC000"/>
              </a:solidFill>
            </a:endParaRPr>
          </a:p>
        </p:txBody>
      </p:sp>
      <p:sp>
        <p:nvSpPr>
          <p:cNvPr id="3" name="Content Placeholder 2"/>
          <p:cNvSpPr>
            <a:spLocks noGrp="1"/>
          </p:cNvSpPr>
          <p:nvPr>
            <p:ph idx="1"/>
          </p:nvPr>
        </p:nvSpPr>
        <p:spPr>
          <a:xfrm>
            <a:off x="1828800" y="1600200"/>
            <a:ext cx="68580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 collaborative </a:t>
            </a:r>
            <a:r>
              <a:rPr lang="en-US" dirty="0"/>
              <a:t>network of </a:t>
            </a:r>
            <a:r>
              <a:rPr lang="en-US" dirty="0" smtClean="0"/>
              <a:t>twelve </a:t>
            </a:r>
            <a:r>
              <a:rPr lang="en-US" dirty="0"/>
              <a:t>agencies located in the Chicago Metropolitan area that serve individuals with developmental disabilities. </a:t>
            </a:r>
          </a:p>
        </p:txBody>
      </p:sp>
      <p:sp>
        <p:nvSpPr>
          <p:cNvPr id="4" name="TextBox 3"/>
          <p:cNvSpPr txBox="1"/>
          <p:nvPr/>
        </p:nvSpPr>
        <p:spPr>
          <a:xfrm>
            <a:off x="0" y="-36198"/>
            <a:ext cx="18288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THE JOURNEY</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087" y="1676400"/>
            <a:ext cx="854919" cy="727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087" y="2362200"/>
            <a:ext cx="1345942" cy="5608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76400"/>
            <a:ext cx="2451326" cy="727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3137" y="2895600"/>
            <a:ext cx="1493140" cy="590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199" y="2895599"/>
            <a:ext cx="1505329" cy="590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3376" y="2362199"/>
            <a:ext cx="2521624" cy="56080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0921" y="2895600"/>
            <a:ext cx="1340107" cy="5900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1695" y="1681737"/>
            <a:ext cx="1291958" cy="56080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20718" y="1681737"/>
            <a:ext cx="1695115" cy="7268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8600" y="1665513"/>
            <a:ext cx="577033" cy="5770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74863" y="2209800"/>
            <a:ext cx="1403482" cy="72981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0400" y="2209800"/>
            <a:ext cx="620835" cy="72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59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0"/>
            <a:ext cx="68580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&lt;Intersect for Ability video&gt;</a:t>
            </a:r>
          </a:p>
        </p:txBody>
      </p:sp>
      <p:sp>
        <p:nvSpPr>
          <p:cNvPr id="4" name="TextBox 3"/>
          <p:cNvSpPr txBox="1"/>
          <p:nvPr/>
        </p:nvSpPr>
        <p:spPr>
          <a:xfrm>
            <a:off x="0" y="-36198"/>
            <a:ext cx="18288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THE JOURNEY</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16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b="1" dirty="0" smtClean="0">
                <a:solidFill>
                  <a:srgbClr val="FFC000"/>
                </a:solidFill>
              </a:rPr>
              <a:t>Let the challenge begin</a:t>
            </a:r>
            <a:endParaRPr lang="en-US" b="1" dirty="0">
              <a:solidFill>
                <a:srgbClr val="FFC000"/>
              </a:solidFill>
            </a:endParaRPr>
          </a:p>
        </p:txBody>
      </p:sp>
      <p:sp>
        <p:nvSpPr>
          <p:cNvPr id="3" name="Content Placeholder 2"/>
          <p:cNvSpPr>
            <a:spLocks noGrp="1"/>
          </p:cNvSpPr>
          <p:nvPr>
            <p:ph idx="4294967295"/>
          </p:nvPr>
        </p:nvSpPr>
        <p:spPr>
          <a:xfrm>
            <a:off x="0" y="1600200"/>
            <a:ext cx="8229600" cy="4525963"/>
          </a:xfrm>
        </p:spPr>
        <p:txBody>
          <a:bodyPr/>
          <a:lstStyle/>
          <a:p>
            <a:endParaRPr lang="en-US" dirty="0" smtClean="0"/>
          </a:p>
          <a:p>
            <a:endParaRPr lang="en-US" dirty="0"/>
          </a:p>
          <a:p>
            <a:endParaRPr lang="en-US" dirty="0" smtClean="0"/>
          </a:p>
          <a:p>
            <a:pPr marL="0" indent="0">
              <a:buNone/>
            </a:pPr>
            <a:endParaRPr lang="en-US" dirty="0"/>
          </a:p>
        </p:txBody>
      </p:sp>
      <p:pic>
        <p:nvPicPr>
          <p:cNvPr id="1026" name="Picture 2" descr="http://www.commonwealthgames.org/Assets/Virginia%2BAmateur%2BSports%2BDigital%2BAssets/images/Arm%2BWrestling%2B%2B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096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68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162800" cy="1143000"/>
          </a:xfrm>
        </p:spPr>
        <p:txBody>
          <a:bodyPr>
            <a:noAutofit/>
          </a:bodyPr>
          <a:lstStyle/>
          <a:p>
            <a:pPr algn="r"/>
            <a:r>
              <a:rPr lang="en-US" sz="3600" b="1" dirty="0" smtClean="0">
                <a:solidFill>
                  <a:srgbClr val="FFC000"/>
                </a:solidFill>
              </a:rPr>
              <a:t>Demonstration </a:t>
            </a:r>
            <a:r>
              <a:rPr lang="en-US" sz="3600" b="1" dirty="0">
                <a:solidFill>
                  <a:srgbClr val="FFC000"/>
                </a:solidFill>
              </a:rPr>
              <a:t>projects, </a:t>
            </a:r>
            <a:r>
              <a:rPr lang="en-US" sz="3600" b="1" dirty="0" smtClean="0">
                <a:solidFill>
                  <a:srgbClr val="FFC000"/>
                </a:solidFill>
              </a:rPr>
              <a:t>System </a:t>
            </a:r>
            <a:r>
              <a:rPr lang="en-US" sz="3600" b="1" dirty="0">
                <a:solidFill>
                  <a:srgbClr val="FFC000"/>
                </a:solidFill>
              </a:rPr>
              <a:t>S</a:t>
            </a:r>
            <a:r>
              <a:rPr lang="en-US" sz="3600" b="1" dirty="0" smtClean="0">
                <a:solidFill>
                  <a:srgbClr val="FFC000"/>
                </a:solidFill>
              </a:rPr>
              <a:t>upports </a:t>
            </a:r>
            <a:r>
              <a:rPr lang="en-US" sz="3600" b="1" dirty="0">
                <a:solidFill>
                  <a:srgbClr val="FFC000"/>
                </a:solidFill>
              </a:rPr>
              <a:t>and </a:t>
            </a:r>
            <a:r>
              <a:rPr lang="en-US" sz="3600" b="1" dirty="0" smtClean="0">
                <a:solidFill>
                  <a:srgbClr val="FFC000"/>
                </a:solidFill>
              </a:rPr>
              <a:t>Network Development</a:t>
            </a:r>
            <a:endParaRPr lang="en-US" sz="3600" b="1" dirty="0">
              <a:solidFill>
                <a:srgbClr val="FFC000"/>
              </a:solidFill>
            </a:endParaRPr>
          </a:p>
        </p:txBody>
      </p:sp>
      <p:sp>
        <p:nvSpPr>
          <p:cNvPr id="4" name="TextBox 3"/>
          <p:cNvSpPr txBox="1"/>
          <p:nvPr/>
        </p:nvSpPr>
        <p:spPr>
          <a:xfrm>
            <a:off x="0" y="-36198"/>
            <a:ext cx="18288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THE JOURNEY</a:t>
            </a:r>
          </a:p>
          <a:p>
            <a:endParaRPr lang="en-US" sz="3200" b="1" dirty="0" smtClean="0">
              <a:solidFill>
                <a:prstClr val="white"/>
              </a:solidFill>
            </a:endParaRPr>
          </a:p>
          <a:p>
            <a:endParaRPr lang="en-US" sz="3200" b="1"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752600" y="1524000"/>
            <a:ext cx="7345363" cy="4876799"/>
            <a:chOff x="-296297" y="589016"/>
            <a:chExt cx="9293225" cy="5689600"/>
          </a:xfrm>
        </p:grpSpPr>
        <p:pic>
          <p:nvPicPr>
            <p:cNvPr id="17" name="Picture 13" descr="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97" y="677916"/>
              <a:ext cx="9293225" cy="56007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7076" y="589016"/>
              <a:ext cx="2209799" cy="82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prstClr val="black"/>
                  </a:solidFill>
                </a:rPr>
                <a:t>Demonstration </a:t>
              </a:r>
            </a:p>
            <a:p>
              <a:r>
                <a:rPr lang="en-US" sz="2000" dirty="0">
                  <a:solidFill>
                    <a:prstClr val="black"/>
                  </a:solidFill>
                </a:rPr>
                <a:t>Projects</a:t>
              </a:r>
            </a:p>
          </p:txBody>
        </p:sp>
        <p:sp>
          <p:nvSpPr>
            <p:cNvPr id="19" name="Text Box 8"/>
            <p:cNvSpPr txBox="1">
              <a:spLocks noChangeArrowheads="1"/>
            </p:cNvSpPr>
            <p:nvPr/>
          </p:nvSpPr>
          <p:spPr bwMode="auto">
            <a:xfrm>
              <a:off x="6548594" y="589016"/>
              <a:ext cx="2209799" cy="82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prstClr val="black"/>
                  </a:solidFill>
                </a:rPr>
                <a:t>Network</a:t>
              </a:r>
            </a:p>
            <a:p>
              <a:r>
                <a:rPr lang="en-US" sz="2000" dirty="0">
                  <a:solidFill>
                    <a:prstClr val="black"/>
                  </a:solidFill>
                </a:rPr>
                <a:t>Development</a:t>
              </a:r>
            </a:p>
          </p:txBody>
        </p:sp>
        <p:sp>
          <p:nvSpPr>
            <p:cNvPr id="20" name="Text Box 9"/>
            <p:cNvSpPr txBox="1">
              <a:spLocks noChangeArrowheads="1"/>
            </p:cNvSpPr>
            <p:nvPr/>
          </p:nvSpPr>
          <p:spPr bwMode="auto">
            <a:xfrm>
              <a:off x="2578088" y="973983"/>
              <a:ext cx="3429000" cy="27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pPr>
              <a:r>
                <a:rPr lang="en-US" sz="2000" dirty="0">
                  <a:solidFill>
                    <a:prstClr val="black"/>
                  </a:solidFill>
                </a:rPr>
                <a:t>System Support</a:t>
              </a:r>
            </a:p>
          </p:txBody>
        </p:sp>
        <p:sp>
          <p:nvSpPr>
            <p:cNvPr id="21" name="Text Box 10"/>
            <p:cNvSpPr txBox="1">
              <a:spLocks noChangeArrowheads="1"/>
            </p:cNvSpPr>
            <p:nvPr/>
          </p:nvSpPr>
          <p:spPr bwMode="auto">
            <a:xfrm>
              <a:off x="-7076" y="1511746"/>
              <a:ext cx="2208212" cy="37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dirty="0" smtClean="0">
                  <a:solidFill>
                    <a:prstClr val="black"/>
                  </a:solidFill>
                </a:rPr>
                <a:t>Members Lead Collaborative Programs Targeting:</a:t>
              </a:r>
            </a:p>
            <a:p>
              <a:pPr>
                <a:spcBef>
                  <a:spcPct val="25000"/>
                </a:spcBef>
              </a:pPr>
              <a:endParaRPr lang="en-US" sz="800" dirty="0" smtClean="0">
                <a:solidFill>
                  <a:prstClr val="black"/>
                </a:solidFill>
              </a:endParaRPr>
            </a:p>
            <a:p>
              <a:pPr>
                <a:spcBef>
                  <a:spcPct val="25000"/>
                </a:spcBef>
                <a:buFontTx/>
                <a:buChar char="•"/>
              </a:pPr>
              <a:r>
                <a:rPr lang="en-US" dirty="0" smtClean="0">
                  <a:solidFill>
                    <a:prstClr val="black"/>
                  </a:solidFill>
                </a:rPr>
                <a:t> Staff Training and Retention</a:t>
              </a:r>
            </a:p>
            <a:p>
              <a:pPr>
                <a:spcBef>
                  <a:spcPct val="25000"/>
                </a:spcBef>
                <a:buFontTx/>
                <a:buChar char="•"/>
              </a:pPr>
              <a:r>
                <a:rPr lang="en-US" dirty="0">
                  <a:solidFill>
                    <a:prstClr val="black"/>
                  </a:solidFill>
                </a:rPr>
                <a:t> </a:t>
              </a:r>
              <a:r>
                <a:rPr lang="en-US" dirty="0" err="1" smtClean="0">
                  <a:solidFill>
                    <a:prstClr val="black"/>
                  </a:solidFill>
                </a:rPr>
                <a:t>Lifestage</a:t>
              </a:r>
              <a:r>
                <a:rPr lang="en-US" dirty="0" smtClean="0">
                  <a:solidFill>
                    <a:prstClr val="black"/>
                  </a:solidFill>
                </a:rPr>
                <a:t> Transitions</a:t>
              </a:r>
            </a:p>
            <a:p>
              <a:pPr>
                <a:spcBef>
                  <a:spcPct val="25000"/>
                </a:spcBef>
                <a:buFontTx/>
                <a:buChar char="•"/>
              </a:pPr>
              <a:r>
                <a:rPr lang="en-US" dirty="0">
                  <a:solidFill>
                    <a:prstClr val="black"/>
                  </a:solidFill>
                </a:rPr>
                <a:t> </a:t>
              </a:r>
              <a:r>
                <a:rPr lang="en-US" dirty="0" smtClean="0">
                  <a:solidFill>
                    <a:prstClr val="black"/>
                  </a:solidFill>
                </a:rPr>
                <a:t>Community Employment</a:t>
              </a:r>
              <a:endParaRPr lang="en-US" dirty="0">
                <a:solidFill>
                  <a:prstClr val="black"/>
                </a:solidFill>
              </a:endParaRPr>
            </a:p>
          </p:txBody>
        </p:sp>
        <p:sp>
          <p:nvSpPr>
            <p:cNvPr id="22" name="Text Box 11"/>
            <p:cNvSpPr txBox="1">
              <a:spLocks noChangeArrowheads="1"/>
            </p:cNvSpPr>
            <p:nvPr/>
          </p:nvSpPr>
          <p:spPr bwMode="auto">
            <a:xfrm>
              <a:off x="6513005" y="1977257"/>
              <a:ext cx="2470150" cy="38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prstClr val="black"/>
                  </a:solidFill>
                </a:rPr>
                <a:t>Required </a:t>
              </a:r>
              <a:r>
                <a:rPr lang="en-US" dirty="0" smtClean="0">
                  <a:solidFill>
                    <a:prstClr val="black"/>
                  </a:solidFill>
                </a:rPr>
                <a:t>Engagement by Network Partners:</a:t>
              </a:r>
              <a:endParaRPr lang="en-US" dirty="0">
                <a:solidFill>
                  <a:prstClr val="black"/>
                </a:solidFill>
              </a:endParaRPr>
            </a:p>
            <a:p>
              <a:r>
                <a:rPr lang="en-US" sz="1300" dirty="0">
                  <a:solidFill>
                    <a:prstClr val="black"/>
                  </a:solidFill>
                  <a:latin typeface="Georgia" pitchFamily="18" charset="0"/>
                </a:rPr>
                <a:t> </a:t>
              </a:r>
            </a:p>
            <a:p>
              <a:pPr>
                <a:lnSpc>
                  <a:spcPct val="125000"/>
                </a:lnSpc>
                <a:buFontTx/>
                <a:buChar char="•"/>
              </a:pPr>
              <a:r>
                <a:rPr lang="en-US" sz="1600" dirty="0">
                  <a:solidFill>
                    <a:prstClr val="black"/>
                  </a:solidFill>
                </a:rPr>
                <a:t> Network Council</a:t>
              </a:r>
            </a:p>
            <a:p>
              <a:pPr>
                <a:lnSpc>
                  <a:spcPct val="125000"/>
                </a:lnSpc>
                <a:buFontTx/>
                <a:buChar char="•"/>
              </a:pPr>
              <a:r>
                <a:rPr lang="en-US" sz="1600" dirty="0">
                  <a:solidFill>
                    <a:prstClr val="black"/>
                  </a:solidFill>
                </a:rPr>
                <a:t> </a:t>
              </a:r>
              <a:r>
                <a:rPr lang="en-US" sz="1600" dirty="0" smtClean="0">
                  <a:solidFill>
                    <a:prstClr val="black"/>
                  </a:solidFill>
                </a:rPr>
                <a:t>Joint Priority Development</a:t>
              </a:r>
            </a:p>
            <a:p>
              <a:pPr>
                <a:lnSpc>
                  <a:spcPct val="125000"/>
                </a:lnSpc>
                <a:buFontTx/>
                <a:buChar char="•"/>
              </a:pPr>
              <a:r>
                <a:rPr lang="en-US" sz="1600" dirty="0">
                  <a:solidFill>
                    <a:prstClr val="black"/>
                  </a:solidFill>
                </a:rPr>
                <a:t> </a:t>
              </a:r>
              <a:r>
                <a:rPr lang="en-US" sz="1600" dirty="0" smtClean="0">
                  <a:solidFill>
                    <a:prstClr val="black"/>
                  </a:solidFill>
                </a:rPr>
                <a:t>Guiding Principles</a:t>
              </a:r>
              <a:endParaRPr lang="en-US" sz="1600" dirty="0">
                <a:solidFill>
                  <a:prstClr val="black"/>
                </a:solidFill>
              </a:endParaRPr>
            </a:p>
            <a:p>
              <a:pPr>
                <a:lnSpc>
                  <a:spcPct val="125000"/>
                </a:lnSpc>
                <a:buFontTx/>
                <a:buChar char="•"/>
              </a:pPr>
              <a:r>
                <a:rPr lang="en-US" sz="1600" dirty="0">
                  <a:solidFill>
                    <a:prstClr val="black"/>
                  </a:solidFill>
                </a:rPr>
                <a:t> </a:t>
              </a:r>
              <a:r>
                <a:rPr lang="en-US" sz="1600" dirty="0" smtClean="0">
                  <a:solidFill>
                    <a:prstClr val="black"/>
                  </a:solidFill>
                </a:rPr>
                <a:t>Levels of Collaboration</a:t>
              </a:r>
            </a:p>
            <a:p>
              <a:pPr>
                <a:lnSpc>
                  <a:spcPct val="125000"/>
                </a:lnSpc>
                <a:buFontTx/>
                <a:buChar char="•"/>
              </a:pPr>
              <a:r>
                <a:rPr lang="en-US" sz="1600" dirty="0">
                  <a:solidFill>
                    <a:prstClr val="black"/>
                  </a:solidFill>
                </a:rPr>
                <a:t> </a:t>
              </a:r>
              <a:r>
                <a:rPr lang="en-US" sz="1600" dirty="0" smtClean="0">
                  <a:solidFill>
                    <a:prstClr val="black"/>
                  </a:solidFill>
                </a:rPr>
                <a:t>Annual Conference</a:t>
              </a:r>
              <a:endParaRPr lang="en-US" sz="1600" dirty="0">
                <a:solidFill>
                  <a:prstClr val="black"/>
                </a:solidFill>
              </a:endParaRPr>
            </a:p>
          </p:txBody>
        </p:sp>
        <p:sp>
          <p:nvSpPr>
            <p:cNvPr id="23" name="Text Box 12"/>
            <p:cNvSpPr txBox="1">
              <a:spLocks noChangeArrowheads="1"/>
            </p:cNvSpPr>
            <p:nvPr/>
          </p:nvSpPr>
          <p:spPr bwMode="auto">
            <a:xfrm>
              <a:off x="2572747" y="2269385"/>
              <a:ext cx="3590219" cy="265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FFFFFF"/>
                  </a:solidFill>
                </a:rPr>
                <a:t>Managing Partner Delivers Required </a:t>
              </a:r>
              <a:r>
                <a:rPr lang="en-US" dirty="0">
                  <a:solidFill>
                    <a:srgbClr val="FFFFFF"/>
                  </a:solidFill>
                </a:rPr>
                <a:t>Supports:</a:t>
              </a:r>
            </a:p>
            <a:p>
              <a:endParaRPr lang="en-US" sz="1600" u="sng" dirty="0">
                <a:solidFill>
                  <a:srgbClr val="FFFFFF"/>
                </a:solidFill>
              </a:endParaRPr>
            </a:p>
            <a:p>
              <a:pPr>
                <a:lnSpc>
                  <a:spcPct val="125000"/>
                </a:lnSpc>
                <a:buFontTx/>
                <a:buChar char="•"/>
              </a:pPr>
              <a:r>
                <a:rPr lang="en-US" dirty="0" smtClean="0">
                  <a:solidFill>
                    <a:srgbClr val="FFFFFF"/>
                  </a:solidFill>
                </a:rPr>
                <a:t> Organizational </a:t>
              </a:r>
              <a:r>
                <a:rPr lang="en-US" dirty="0">
                  <a:solidFill>
                    <a:srgbClr val="FFFFFF"/>
                  </a:solidFill>
                </a:rPr>
                <a:t>Assessment</a:t>
              </a:r>
            </a:p>
            <a:p>
              <a:pPr>
                <a:lnSpc>
                  <a:spcPct val="125000"/>
                </a:lnSpc>
                <a:buFontTx/>
                <a:buChar char="•"/>
              </a:pPr>
              <a:r>
                <a:rPr lang="en-US" dirty="0">
                  <a:solidFill>
                    <a:srgbClr val="FFFFFF"/>
                  </a:solidFill>
                </a:rPr>
                <a:t> Program Evaluation</a:t>
              </a:r>
            </a:p>
            <a:p>
              <a:pPr>
                <a:lnSpc>
                  <a:spcPct val="125000"/>
                </a:lnSpc>
                <a:buFontTx/>
                <a:buChar char="•"/>
              </a:pPr>
              <a:r>
                <a:rPr lang="en-US" dirty="0">
                  <a:solidFill>
                    <a:srgbClr val="FFFFFF"/>
                  </a:solidFill>
                </a:rPr>
                <a:t> Technical Assistance</a:t>
              </a:r>
            </a:p>
            <a:p>
              <a:pPr>
                <a:lnSpc>
                  <a:spcPct val="125000"/>
                </a:lnSpc>
                <a:buFontTx/>
                <a:buChar char="•"/>
              </a:pPr>
              <a:r>
                <a:rPr lang="en-US" dirty="0">
                  <a:solidFill>
                    <a:srgbClr val="FFFFFF"/>
                  </a:solidFill>
                </a:rPr>
                <a:t> Communications</a:t>
              </a:r>
            </a:p>
          </p:txBody>
        </p:sp>
      </p:grpSp>
    </p:spTree>
    <p:extLst>
      <p:ext uri="{BB962C8B-B14F-4D97-AF65-F5344CB8AC3E}">
        <p14:creationId xmlns:p14="http://schemas.microsoft.com/office/powerpoint/2010/main" val="3814247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smtClean="0">
                <a:solidFill>
                  <a:srgbClr val="FFC000"/>
                </a:solidFill>
              </a:rPr>
              <a:t>Intentional Process </a:t>
            </a:r>
            <a:r>
              <a:rPr lang="en-US" b="1" dirty="0">
                <a:solidFill>
                  <a:srgbClr val="FFC000"/>
                </a:solidFill>
              </a:rPr>
              <a:t/>
            </a:r>
            <a:br>
              <a:rPr lang="en-US" b="1" dirty="0">
                <a:solidFill>
                  <a:srgbClr val="FFC000"/>
                </a:solidFill>
              </a:rPr>
            </a:br>
            <a:r>
              <a:rPr lang="en-US" sz="3600" b="1" dirty="0">
                <a:solidFill>
                  <a:srgbClr val="FFC000"/>
                </a:solidFill>
              </a:rPr>
              <a:t>Managing </a:t>
            </a:r>
            <a:r>
              <a:rPr lang="en-US" sz="3600" b="1" dirty="0" smtClean="0">
                <a:solidFill>
                  <a:srgbClr val="FFC000"/>
                </a:solidFill>
              </a:rPr>
              <a:t>Partner Role</a:t>
            </a:r>
            <a:endParaRPr lang="en-US" sz="3600" b="1" dirty="0">
              <a:solidFill>
                <a:srgbClr val="FFC000"/>
              </a:solidFill>
            </a:endParaRPr>
          </a:p>
        </p:txBody>
      </p:sp>
      <p:sp>
        <p:nvSpPr>
          <p:cNvPr id="7" name="Content Placeholder 6"/>
          <p:cNvSpPr>
            <a:spLocks noGrp="1"/>
          </p:cNvSpPr>
          <p:nvPr>
            <p:ph sz="half" idx="1"/>
          </p:nvPr>
        </p:nvSpPr>
        <p:spPr>
          <a:xfrm>
            <a:off x="-185738" y="1876425"/>
            <a:ext cx="4038600" cy="4525963"/>
          </a:xfrm>
        </p:spPr>
        <p:txBody>
          <a:bodyPr>
            <a:normAutofit/>
          </a:bodyPr>
          <a:lstStyle/>
          <a:p>
            <a:r>
              <a:rPr lang="en-US" sz="3200" dirty="0">
                <a:latin typeface="Times" pitchFamily="18" charset="0"/>
                <a:ea typeface="ＭＳ Ｐゴシック" pitchFamily="34" charset="-128"/>
                <a:cs typeface="Times" pitchFamily="18" charset="0"/>
              </a:rPr>
              <a:t>12 • 24 • </a:t>
            </a:r>
            <a:endParaRPr lang="en-US" sz="2800" dirty="0">
              <a:latin typeface="Times" pitchFamily="18" charset="0"/>
              <a:ea typeface="ＭＳ Ｐゴシック" pitchFamily="34" charset="-128"/>
              <a:cs typeface="Times" pitchFamily="18" charset="0"/>
            </a:endParaRPr>
          </a:p>
          <a:p>
            <a:endParaRPr lang="en-US" dirty="0"/>
          </a:p>
        </p:txBody>
      </p:sp>
      <p:sp>
        <p:nvSpPr>
          <p:cNvPr id="8" name="Content Placeholder 7"/>
          <p:cNvSpPr>
            <a:spLocks noGrp="1"/>
          </p:cNvSpPr>
          <p:nvPr>
            <p:ph sz="half" idx="2"/>
          </p:nvPr>
        </p:nvSpPr>
        <p:spPr>
          <a:xfrm>
            <a:off x="3048000" y="1524000"/>
            <a:ext cx="5638800" cy="4876800"/>
          </a:xfrm>
        </p:spPr>
        <p:txBody>
          <a:bodyPr>
            <a:normAutofit/>
          </a:bodyPr>
          <a:lstStyle/>
          <a:p>
            <a:pPr marL="0" indent="0">
              <a:buNone/>
            </a:pPr>
            <a:endParaRPr lang="en-US" dirty="0" smtClean="0"/>
          </a:p>
          <a:p>
            <a:r>
              <a:rPr lang="en-US" dirty="0" smtClean="0"/>
              <a:t>Experience in disabilities and network development</a:t>
            </a:r>
          </a:p>
          <a:p>
            <a:r>
              <a:rPr lang="en-US" dirty="0" smtClean="0"/>
              <a:t>Intentional network weaving</a:t>
            </a:r>
          </a:p>
          <a:p>
            <a:r>
              <a:rPr lang="en-US" dirty="0" smtClean="0"/>
              <a:t>Neutral third-party for navigating areas of conflict</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0320"/>
            <a:ext cx="914400" cy="826554"/>
          </a:xfrm>
          <a:prstGeom prst="rect">
            <a:avLst/>
          </a:prstGeom>
        </p:spPr>
      </p:pic>
      <p:sp>
        <p:nvSpPr>
          <p:cNvPr id="10" name="TextBox 9"/>
          <p:cNvSpPr txBox="1"/>
          <p:nvPr/>
        </p:nvSpPr>
        <p:spPr>
          <a:xfrm>
            <a:off x="9525" y="-36195"/>
            <a:ext cx="1752600" cy="6894195"/>
          </a:xfrm>
          <a:prstGeom prst="rect">
            <a:avLst/>
          </a:prstGeom>
          <a:solidFill>
            <a:schemeClr val="bg1"/>
          </a:solidFill>
        </p:spPr>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b="1" dirty="0">
              <a:solidFill>
                <a:prstClr val="white"/>
              </a:solidFill>
            </a:endParaRPr>
          </a:p>
          <a:p>
            <a:r>
              <a:rPr lang="en-US" sz="3200" b="1" dirty="0" smtClean="0">
                <a:solidFill>
                  <a:prstClr val="white"/>
                </a:solidFill>
              </a:rPr>
              <a:t>SUCCESS FACTORS</a:t>
            </a: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sp>
        <p:nvSpPr>
          <p:cNvPr id="11" name="TextBox 10"/>
          <p:cNvSpPr txBox="1"/>
          <p:nvPr/>
        </p:nvSpPr>
        <p:spPr>
          <a:xfrm>
            <a:off x="0" y="-36196"/>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SUCCESS FACTORS</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912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r"/>
            <a:r>
              <a:rPr lang="en-US" b="1" dirty="0" smtClean="0">
                <a:solidFill>
                  <a:srgbClr val="FFC000"/>
                </a:solidFill>
              </a:rPr>
              <a:t>Intentional Process </a:t>
            </a:r>
            <a:r>
              <a:rPr lang="en-US" b="1" dirty="0">
                <a:solidFill>
                  <a:srgbClr val="FFC000"/>
                </a:solidFill>
              </a:rPr>
              <a:t/>
            </a:r>
            <a:br>
              <a:rPr lang="en-US" b="1" dirty="0">
                <a:solidFill>
                  <a:srgbClr val="FFC000"/>
                </a:solidFill>
              </a:rPr>
            </a:br>
            <a:r>
              <a:rPr lang="en-US" sz="3600" b="1" dirty="0">
                <a:solidFill>
                  <a:srgbClr val="FFC000"/>
                </a:solidFill>
              </a:rPr>
              <a:t>Defined </a:t>
            </a:r>
            <a:r>
              <a:rPr lang="en-US" sz="3600" b="1" dirty="0" smtClean="0">
                <a:solidFill>
                  <a:srgbClr val="FFC000"/>
                </a:solidFill>
              </a:rPr>
              <a:t>Levels of Collaboration</a:t>
            </a:r>
            <a:endParaRPr lang="en-US" sz="3600" dirty="0"/>
          </a:p>
        </p:txBody>
      </p:sp>
      <p:sp>
        <p:nvSpPr>
          <p:cNvPr id="8" name="TextBox 7"/>
          <p:cNvSpPr txBox="1"/>
          <p:nvPr/>
        </p:nvSpPr>
        <p:spPr>
          <a:xfrm>
            <a:off x="0" y="0"/>
            <a:ext cx="1752600" cy="6401753"/>
          </a:xfrm>
          <a:prstGeom prst="rect">
            <a:avLst/>
          </a:prstGeom>
          <a:solidFill>
            <a:schemeClr val="bg1"/>
          </a:solidFill>
        </p:spPr>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b="1" dirty="0">
              <a:solidFill>
                <a:prstClr val="white"/>
              </a:solidFill>
            </a:endParaRPr>
          </a:p>
          <a:p>
            <a:r>
              <a:rPr lang="en-US" sz="3200" b="1" dirty="0" smtClean="0">
                <a:solidFill>
                  <a:prstClr val="white"/>
                </a:solidFill>
              </a:rPr>
              <a:t>FACTORS</a:t>
            </a: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sp>
        <p:nvSpPr>
          <p:cNvPr id="9" name="TextBox 8"/>
          <p:cNvSpPr txBox="1"/>
          <p:nvPr/>
        </p:nvSpPr>
        <p:spPr>
          <a:xfrm>
            <a:off x="0" y="-36196"/>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SUCCESS FACTORS</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ontent Placeholder 12"/>
          <p:cNvGraphicFramePr>
            <a:graphicFrameLocks noGrp="1"/>
          </p:cNvGraphicFramePr>
          <p:nvPr>
            <p:ph sz="half" idx="2"/>
            <p:extLst>
              <p:ext uri="{D42A27DB-BD31-4B8C-83A1-F6EECF244321}">
                <p14:modId xmlns:p14="http://schemas.microsoft.com/office/powerpoint/2010/main" val="3980461201"/>
              </p:ext>
            </p:extLst>
          </p:nvPr>
        </p:nvGraphicFramePr>
        <p:xfrm>
          <a:off x="3276600" y="2057400"/>
          <a:ext cx="4495800" cy="3931920"/>
        </p:xfrm>
        <a:graphic>
          <a:graphicData uri="http://schemas.openxmlformats.org/drawingml/2006/table">
            <a:tbl>
              <a:tblPr firstRow="1" bandRow="1">
                <a:tableStyleId>{5C22544A-7EE6-4342-B048-85BDC9FD1C3A}</a:tableStyleId>
              </a:tblPr>
              <a:tblGrid>
                <a:gridCol w="4495800"/>
              </a:tblGrid>
              <a:tr h="655320">
                <a:tc>
                  <a:txBody>
                    <a:bodyPr/>
                    <a:lstStyle/>
                    <a:p>
                      <a:pPr algn="ctr"/>
                      <a:r>
                        <a:rPr lang="en-US" sz="3200" dirty="0" smtClean="0"/>
                        <a:t>Level of Collaboration</a:t>
                      </a:r>
                      <a:endParaRPr lang="en-US" sz="3200" dirty="0"/>
                    </a:p>
                  </a:txBody>
                  <a:tcPr/>
                </a:tc>
              </a:tr>
              <a:tr h="655320">
                <a:tc>
                  <a:txBody>
                    <a:bodyPr/>
                    <a:lstStyle/>
                    <a:p>
                      <a:pPr algn="ctr"/>
                      <a:r>
                        <a:rPr lang="en-US" sz="3200" dirty="0" smtClean="0"/>
                        <a:t>Full</a:t>
                      </a:r>
                      <a:r>
                        <a:rPr lang="en-US" sz="3200" baseline="0" dirty="0" smtClean="0"/>
                        <a:t> Partner</a:t>
                      </a:r>
                    </a:p>
                  </a:txBody>
                  <a:tcPr/>
                </a:tc>
              </a:tr>
              <a:tr h="655320">
                <a:tc>
                  <a:txBody>
                    <a:bodyPr/>
                    <a:lstStyle/>
                    <a:p>
                      <a:pPr algn="ctr"/>
                      <a:r>
                        <a:rPr lang="en-US" sz="3200" dirty="0" smtClean="0"/>
                        <a:t>Secondary Partner</a:t>
                      </a:r>
                      <a:endParaRPr lang="en-US" sz="3200" dirty="0"/>
                    </a:p>
                  </a:txBody>
                  <a:tcPr/>
                </a:tc>
              </a:tr>
              <a:tr h="655320">
                <a:tc>
                  <a:txBody>
                    <a:bodyPr/>
                    <a:lstStyle/>
                    <a:p>
                      <a:pPr algn="ctr"/>
                      <a:r>
                        <a:rPr lang="en-US" sz="3200" dirty="0" smtClean="0"/>
                        <a:t>Shadow</a:t>
                      </a:r>
                      <a:r>
                        <a:rPr lang="en-US" sz="3200" baseline="0" dirty="0" smtClean="0"/>
                        <a:t> Partner</a:t>
                      </a:r>
                      <a:endParaRPr lang="en-US" sz="3200" dirty="0"/>
                    </a:p>
                  </a:txBody>
                  <a:tcPr/>
                </a:tc>
              </a:tr>
              <a:tr h="655320">
                <a:tc>
                  <a:txBody>
                    <a:bodyPr/>
                    <a:lstStyle/>
                    <a:p>
                      <a:pPr algn="ctr"/>
                      <a:r>
                        <a:rPr lang="en-US" sz="3200" dirty="0" smtClean="0"/>
                        <a:t>Observation</a:t>
                      </a:r>
                      <a:endParaRPr lang="en-US" sz="3200" dirty="0"/>
                    </a:p>
                  </a:txBody>
                  <a:tcPr/>
                </a:tc>
              </a:tr>
              <a:tr h="655320">
                <a:tc>
                  <a:txBody>
                    <a:bodyPr/>
                    <a:lstStyle/>
                    <a:p>
                      <a:pPr algn="ctr"/>
                      <a:r>
                        <a:rPr lang="en-US" sz="3200" dirty="0" smtClean="0"/>
                        <a:t>No Involvement</a:t>
                      </a:r>
                      <a:endParaRPr lang="en-US" sz="3200" dirty="0"/>
                    </a:p>
                  </a:txBody>
                  <a:tcPr/>
                </a:tc>
              </a:tr>
            </a:tbl>
          </a:graphicData>
        </a:graphic>
      </p:graphicFrame>
    </p:spTree>
    <p:extLst>
      <p:ext uri="{BB962C8B-B14F-4D97-AF65-F5344CB8AC3E}">
        <p14:creationId xmlns:p14="http://schemas.microsoft.com/office/powerpoint/2010/main" val="19702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162800" cy="1143000"/>
          </a:xfrm>
        </p:spPr>
        <p:txBody>
          <a:bodyPr>
            <a:normAutofit fontScale="90000"/>
          </a:bodyPr>
          <a:lstStyle/>
          <a:p>
            <a:pPr algn="r"/>
            <a:r>
              <a:rPr lang="en-US" b="1" dirty="0" smtClean="0">
                <a:solidFill>
                  <a:srgbClr val="FFC000"/>
                </a:solidFill>
              </a:rPr>
              <a:t>Intentional Process </a:t>
            </a:r>
            <a:r>
              <a:rPr lang="en-US" b="1" dirty="0">
                <a:solidFill>
                  <a:srgbClr val="FFC000"/>
                </a:solidFill>
              </a:rPr>
              <a:t/>
            </a:r>
            <a:br>
              <a:rPr lang="en-US" b="1" dirty="0">
                <a:solidFill>
                  <a:srgbClr val="FFC000"/>
                </a:solidFill>
              </a:rPr>
            </a:br>
            <a:r>
              <a:rPr lang="en-US" sz="3600" b="1" dirty="0" smtClean="0">
                <a:solidFill>
                  <a:srgbClr val="FFC000"/>
                </a:solidFill>
              </a:rPr>
              <a:t>Defined Levels </a:t>
            </a:r>
            <a:r>
              <a:rPr lang="en-US" sz="3600" b="1" dirty="0">
                <a:solidFill>
                  <a:srgbClr val="FFC000"/>
                </a:solidFill>
              </a:rPr>
              <a:t>of </a:t>
            </a:r>
            <a:r>
              <a:rPr lang="en-US" sz="3600" b="1" dirty="0" smtClean="0">
                <a:solidFill>
                  <a:srgbClr val="FFC000"/>
                </a:solidFill>
              </a:rPr>
              <a:t>Collaboration</a:t>
            </a:r>
            <a:endParaRPr lang="en-US" sz="3600" b="1" dirty="0">
              <a:solidFill>
                <a:srgbClr val="FFC000"/>
              </a:solidFill>
            </a:endParaRPr>
          </a:p>
        </p:txBody>
      </p:sp>
      <p:sp>
        <p:nvSpPr>
          <p:cNvPr id="3" name="Content Placeholder 2"/>
          <p:cNvSpPr>
            <a:spLocks noGrp="1"/>
          </p:cNvSpPr>
          <p:nvPr>
            <p:ph idx="1"/>
          </p:nvPr>
        </p:nvSpPr>
        <p:spPr>
          <a:xfrm>
            <a:off x="1752600" y="1600200"/>
            <a:ext cx="7391400" cy="5257799"/>
          </a:xfrm>
        </p:spPr>
        <p:txBody>
          <a:bodyPr>
            <a:normAutofit fontScale="92500" lnSpcReduction="10000"/>
          </a:bodyPr>
          <a:lstStyle/>
          <a:p>
            <a:pPr marL="0" indent="0">
              <a:buNone/>
            </a:pPr>
            <a:r>
              <a:rPr lang="en-US" sz="2800" dirty="0" smtClean="0"/>
              <a:t>Full partner - Leadership:</a:t>
            </a:r>
          </a:p>
          <a:p>
            <a:pPr marL="0" indent="0">
              <a:buNone/>
            </a:pPr>
            <a:r>
              <a:rPr lang="en-US" sz="2800" dirty="0" smtClean="0"/>
              <a:t>“Share equal responsibility for execution of proposed program…”</a:t>
            </a:r>
          </a:p>
          <a:p>
            <a:pPr marL="0" indent="0">
              <a:buNone/>
            </a:pPr>
            <a:endParaRPr lang="en-US" sz="2800" dirty="0" smtClean="0"/>
          </a:p>
          <a:p>
            <a:pPr marL="0" indent="0">
              <a:buNone/>
            </a:pPr>
            <a:r>
              <a:rPr lang="en-US" sz="2800" dirty="0" smtClean="0"/>
              <a:t>Secondary partner - Support:</a:t>
            </a:r>
          </a:p>
          <a:p>
            <a:pPr marL="0" indent="0">
              <a:buNone/>
            </a:pPr>
            <a:r>
              <a:rPr lang="en-US" sz="2800" dirty="0" smtClean="0"/>
              <a:t>“Not responsible for execution but allocates staff/resources to provide services/products to advance overall objectives…”</a:t>
            </a:r>
          </a:p>
          <a:p>
            <a:pPr marL="0" indent="0">
              <a:buNone/>
            </a:pPr>
            <a:endParaRPr lang="en-US" sz="2800" dirty="0"/>
          </a:p>
          <a:p>
            <a:pPr marL="0" indent="0">
              <a:buNone/>
            </a:pPr>
            <a:r>
              <a:rPr lang="en-US" sz="2800" dirty="0" smtClean="0"/>
              <a:t>Shadow partner – Future replication:</a:t>
            </a:r>
          </a:p>
          <a:p>
            <a:pPr marL="0" indent="0">
              <a:buNone/>
            </a:pPr>
            <a:r>
              <a:rPr lang="en-US" sz="2800" dirty="0" smtClean="0"/>
              <a:t>“Will allocate staff to participate in training, consultation and development…”</a:t>
            </a:r>
          </a:p>
          <a:p>
            <a:pPr marL="0" indent="0">
              <a:buNone/>
            </a:pPr>
            <a:endParaRPr lang="en-US" sz="2400" dirty="0" smtClean="0"/>
          </a:p>
          <a:p>
            <a:pPr marL="0" indent="0">
              <a:buNone/>
            </a:pPr>
            <a:endParaRPr lang="en-US" sz="2400" dirty="0" smtClean="0"/>
          </a:p>
          <a:p>
            <a:pPr marL="0" indent="0">
              <a:buNone/>
            </a:pP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36" y="0"/>
            <a:ext cx="914400" cy="8265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sp>
        <p:nvSpPr>
          <p:cNvPr id="6" name="TextBox 5"/>
          <p:cNvSpPr txBox="1"/>
          <p:nvPr/>
        </p:nvSpPr>
        <p:spPr>
          <a:xfrm>
            <a:off x="0" y="-36196"/>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SUCCESS FACTORS</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301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724636"/>
          </a:xfrm>
        </p:spPr>
        <p:txBody>
          <a:bodyPr>
            <a:normAutofit fontScale="90000"/>
          </a:bodyPr>
          <a:lstStyle/>
          <a:p>
            <a:pPr algn="r"/>
            <a:r>
              <a:rPr lang="en-US" sz="4000" b="1" dirty="0">
                <a:solidFill>
                  <a:srgbClr val="FFC000"/>
                </a:solidFill>
              </a:rPr>
              <a:t>Building Momentum </a:t>
            </a:r>
            <a:r>
              <a:rPr lang="en-US" sz="4000" b="1" dirty="0" smtClean="0">
                <a:solidFill>
                  <a:srgbClr val="FFC000"/>
                </a:solidFill>
              </a:rPr>
              <a:t>Through Action</a:t>
            </a:r>
            <a:endParaRPr lang="en-US" dirty="0"/>
          </a:p>
        </p:txBody>
      </p:sp>
      <p:sp>
        <p:nvSpPr>
          <p:cNvPr id="4" name="TextBox 3"/>
          <p:cNvSpPr txBox="1"/>
          <p:nvPr/>
        </p:nvSpPr>
        <p:spPr>
          <a:xfrm>
            <a:off x="0" y="-36198"/>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SUCCESS FACTORS</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1"/>
          </p:nvPr>
        </p:nvSpPr>
        <p:spPr>
          <a:xfrm>
            <a:off x="2514600" y="1828800"/>
            <a:ext cx="6477000" cy="4876799"/>
          </a:xfrm>
        </p:spPr>
        <p:txBody>
          <a:bodyPr>
            <a:normAutofit/>
          </a:bodyPr>
          <a:lstStyle/>
          <a:p>
            <a:r>
              <a:rPr lang="en-US" dirty="0" smtClean="0"/>
              <a:t>Joint priority development</a:t>
            </a:r>
          </a:p>
          <a:p>
            <a:pPr lvl="1"/>
            <a:r>
              <a:rPr lang="en-US" dirty="0" smtClean="0"/>
              <a:t>“We’ll fund it if you </a:t>
            </a:r>
            <a:r>
              <a:rPr lang="en-US" u="sng" dirty="0" smtClean="0"/>
              <a:t>all</a:t>
            </a:r>
            <a:r>
              <a:rPr lang="en-US" dirty="0" smtClean="0"/>
              <a:t> agree it is important”</a:t>
            </a:r>
          </a:p>
          <a:p>
            <a:r>
              <a:rPr lang="en-US" dirty="0" smtClean="0"/>
              <a:t>Baptism by fire of proposal writing</a:t>
            </a:r>
          </a:p>
          <a:p>
            <a:pPr lvl="1"/>
            <a:r>
              <a:rPr lang="en-US" dirty="0" smtClean="0"/>
              <a:t>“10 partners, 7 weeks”</a:t>
            </a:r>
          </a:p>
          <a:p>
            <a:r>
              <a:rPr lang="en-US" dirty="0" smtClean="0"/>
              <a:t>5 initial projects spanning organizations and levels</a:t>
            </a:r>
          </a:p>
          <a:p>
            <a:endParaRPr lang="en-US" dirty="0"/>
          </a:p>
          <a:p>
            <a:pPr marL="0" indent="0">
              <a:buNone/>
            </a:pPr>
            <a:endParaRPr lang="en-US" sz="2400" dirty="0" smtClean="0"/>
          </a:p>
        </p:txBody>
      </p:sp>
    </p:spTree>
    <p:extLst>
      <p:ext uri="{BB962C8B-B14F-4D97-AF65-F5344CB8AC3E}">
        <p14:creationId xmlns:p14="http://schemas.microsoft.com/office/powerpoint/2010/main" val="1399776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162800" cy="1143000"/>
          </a:xfrm>
        </p:spPr>
        <p:txBody>
          <a:bodyPr>
            <a:normAutofit/>
          </a:bodyPr>
          <a:lstStyle/>
          <a:p>
            <a:pPr algn="r"/>
            <a:r>
              <a:rPr lang="en-US" b="1" dirty="0" smtClean="0">
                <a:solidFill>
                  <a:srgbClr val="FFC000"/>
                </a:solidFill>
              </a:rPr>
              <a:t>Focus On Relationships</a:t>
            </a:r>
            <a:endParaRPr lang="en-US" b="1" dirty="0">
              <a:solidFill>
                <a:srgbClr val="FFC000"/>
              </a:solidFill>
            </a:endParaRPr>
          </a:p>
        </p:txBody>
      </p:sp>
      <p:sp>
        <p:nvSpPr>
          <p:cNvPr id="3" name="Content Placeholder 2"/>
          <p:cNvSpPr>
            <a:spLocks noGrp="1"/>
          </p:cNvSpPr>
          <p:nvPr>
            <p:ph idx="1"/>
          </p:nvPr>
        </p:nvSpPr>
        <p:spPr>
          <a:xfrm>
            <a:off x="1981200" y="1709503"/>
            <a:ext cx="6019800" cy="4876799"/>
          </a:xfrm>
        </p:spPr>
        <p:txBody>
          <a:bodyPr>
            <a:normAutofit/>
          </a:bodyPr>
          <a:lstStyle/>
          <a:p>
            <a:pPr>
              <a:buFont typeface="Wingdings" pitchFamily="2" charset="2"/>
              <a:buChar char="ü"/>
            </a:pPr>
            <a:r>
              <a:rPr lang="en-US" sz="2800" dirty="0"/>
              <a:t>Monthly meetings of Network Council </a:t>
            </a:r>
          </a:p>
          <a:p>
            <a:pPr>
              <a:buFont typeface="Wingdings" pitchFamily="2" charset="2"/>
              <a:buChar char="ü"/>
            </a:pPr>
            <a:r>
              <a:rPr lang="en-US" sz="2800" dirty="0"/>
              <a:t>Facilitated by Managing Partner</a:t>
            </a:r>
          </a:p>
          <a:p>
            <a:pPr>
              <a:buFont typeface="Wingdings" pitchFamily="2" charset="2"/>
              <a:buChar char="ü"/>
            </a:pPr>
            <a:r>
              <a:rPr lang="en-US" sz="2800" dirty="0"/>
              <a:t>Hosted by members</a:t>
            </a:r>
          </a:p>
          <a:p>
            <a:pPr>
              <a:buFont typeface="Wingdings" pitchFamily="2" charset="2"/>
              <a:buChar char="ü"/>
            </a:pPr>
            <a:r>
              <a:rPr lang="en-US" sz="2800" dirty="0"/>
              <a:t>Preceded by facility </a:t>
            </a:r>
            <a:r>
              <a:rPr lang="en-US" sz="2800" dirty="0" smtClean="0"/>
              <a:t>tours</a:t>
            </a:r>
          </a:p>
          <a:p>
            <a:pPr>
              <a:buFont typeface="Wingdings" pitchFamily="2" charset="2"/>
              <a:buChar char="ü"/>
            </a:pPr>
            <a:endParaRPr lang="en-US" sz="2800" dirty="0" smtClean="0"/>
          </a:p>
          <a:p>
            <a:pPr>
              <a:buFont typeface="Wingdings" pitchFamily="2" charset="2"/>
              <a:buChar char="ü"/>
            </a:pPr>
            <a:endParaRPr lang="en-US" sz="2800" dirty="0"/>
          </a:p>
          <a:p>
            <a:pPr>
              <a:buFont typeface="Wingdings" pitchFamily="2" charset="2"/>
              <a:buChar char="ü"/>
            </a:pPr>
            <a:r>
              <a:rPr lang="en-US" sz="2800" dirty="0" smtClean="0"/>
              <a:t>Once baseline of trust established, relationships must develop organically through actual collaborative work</a:t>
            </a:r>
            <a:endParaRPr lang="en-US" sz="2800" dirty="0"/>
          </a:p>
          <a:p>
            <a:pPr marL="0" indent="0">
              <a:buNone/>
            </a:pP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36" y="0"/>
            <a:ext cx="914400" cy="8265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sp>
        <p:nvSpPr>
          <p:cNvPr id="6" name="TextBox 5"/>
          <p:cNvSpPr txBox="1"/>
          <p:nvPr/>
        </p:nvSpPr>
        <p:spPr>
          <a:xfrm>
            <a:off x="0" y="-36196"/>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SUCCESS FACTORS</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McCain\AppData\Local\Microsoft\Windows\Temporary Internet Files\Content.IE5\FE6E2K3J\MC90023097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697186"/>
            <a:ext cx="2514600" cy="207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2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3800" y="4038601"/>
            <a:ext cx="3124200" cy="2667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r"/>
            <a:r>
              <a:rPr lang="en-US" b="1" dirty="0" smtClean="0">
                <a:solidFill>
                  <a:srgbClr val="FFC000"/>
                </a:solidFill>
              </a:rPr>
              <a:t>Engaging All Levels</a:t>
            </a:r>
            <a:endParaRPr lang="en-US" sz="3600" b="1" dirty="0">
              <a:solidFill>
                <a:srgbClr val="FFC000"/>
              </a:solidFill>
            </a:endParaRPr>
          </a:p>
        </p:txBody>
      </p:sp>
      <p:sp>
        <p:nvSpPr>
          <p:cNvPr id="3" name="Content Placeholder 2"/>
          <p:cNvSpPr>
            <a:spLocks noGrp="1"/>
          </p:cNvSpPr>
          <p:nvPr>
            <p:ph idx="1"/>
          </p:nvPr>
        </p:nvSpPr>
        <p:spPr>
          <a:xfrm>
            <a:off x="2057400" y="1600200"/>
            <a:ext cx="6629400" cy="4525963"/>
          </a:xfrm>
        </p:spPr>
        <p:txBody>
          <a:bodyPr/>
          <a:lstStyle/>
          <a:p>
            <a:r>
              <a:rPr lang="en-US" dirty="0" smtClean="0"/>
              <a:t>Many job types from Executive Directors to program leads</a:t>
            </a:r>
          </a:p>
          <a:p>
            <a:pPr lvl="1"/>
            <a:r>
              <a:rPr lang="en-US" dirty="0" smtClean="0"/>
              <a:t>“Mix” adds perspective on planning as well as credibility for those who need to seek “permission”</a:t>
            </a:r>
          </a:p>
        </p:txBody>
      </p:sp>
      <p:sp>
        <p:nvSpPr>
          <p:cNvPr id="4" name="TextBox 3"/>
          <p:cNvSpPr txBox="1"/>
          <p:nvPr/>
        </p:nvSpPr>
        <p:spPr>
          <a:xfrm>
            <a:off x="0" y="-36198"/>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SUCCESS FACTORS</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McCain\AppData\Local\Microsoft\Windows\Temporary Internet Files\Content.IE5\ETC32V0T\MP90041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144671"/>
            <a:ext cx="2895600" cy="246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27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pPr algn="r"/>
            <a:r>
              <a:rPr lang="en-US" b="1" dirty="0" smtClean="0">
                <a:solidFill>
                  <a:srgbClr val="FFC000"/>
                </a:solidFill>
              </a:rPr>
              <a:t>Funders’ Role in Networks</a:t>
            </a:r>
            <a:endParaRPr lang="en-US" b="1" dirty="0">
              <a:solidFill>
                <a:srgbClr val="FFC000"/>
              </a:solidFill>
            </a:endParaRPr>
          </a:p>
        </p:txBody>
      </p:sp>
      <p:sp>
        <p:nvSpPr>
          <p:cNvPr id="3" name="Content Placeholder 2"/>
          <p:cNvSpPr>
            <a:spLocks noGrp="1"/>
          </p:cNvSpPr>
          <p:nvPr>
            <p:ph idx="1"/>
          </p:nvPr>
        </p:nvSpPr>
        <p:spPr>
          <a:xfrm>
            <a:off x="1524000" y="1600200"/>
            <a:ext cx="7162800" cy="4876800"/>
          </a:xfrm>
        </p:spPr>
        <p:txBody>
          <a:bodyPr>
            <a:normAutofit fontScale="92500" lnSpcReduction="20000"/>
          </a:bodyPr>
          <a:lstStyle/>
          <a:p>
            <a:r>
              <a:rPr lang="en-US" dirty="0"/>
              <a:t>960 sandwiches</a:t>
            </a:r>
          </a:p>
          <a:p>
            <a:endParaRPr lang="en-US" dirty="0"/>
          </a:p>
          <a:p>
            <a:pPr marL="0" indent="0">
              <a:buNone/>
            </a:pPr>
            <a:r>
              <a:rPr lang="en-US" dirty="0" smtClean="0"/>
              <a:t>   Creating </a:t>
            </a:r>
            <a:r>
              <a:rPr lang="en-US" dirty="0"/>
              <a:t>Connections</a:t>
            </a:r>
          </a:p>
          <a:p>
            <a:endParaRPr lang="en-US" dirty="0"/>
          </a:p>
          <a:p>
            <a:r>
              <a:rPr lang="en-US" dirty="0"/>
              <a:t>Influencing Peers</a:t>
            </a:r>
          </a:p>
          <a:p>
            <a:endParaRPr lang="en-US" dirty="0"/>
          </a:p>
          <a:p>
            <a:r>
              <a:rPr lang="en-US" dirty="0"/>
              <a:t>Staying the Course</a:t>
            </a:r>
          </a:p>
          <a:p>
            <a:endParaRPr lang="en-US" dirty="0"/>
          </a:p>
          <a:p>
            <a:r>
              <a:rPr lang="en-US" dirty="0"/>
              <a:t>Redefining </a:t>
            </a:r>
            <a:endParaRPr lang="en-US" dirty="0" smtClean="0"/>
          </a:p>
          <a:p>
            <a:r>
              <a:rPr lang="en-US" dirty="0" smtClean="0"/>
              <a:t>Expectations</a:t>
            </a:r>
            <a:endParaRPr lang="en-US" dirty="0"/>
          </a:p>
          <a:p>
            <a:pPr marL="0" indent="0">
              <a:buNone/>
            </a:pPr>
            <a:endParaRPr lang="en-US" dirty="0"/>
          </a:p>
        </p:txBody>
      </p:sp>
      <p:sp>
        <p:nvSpPr>
          <p:cNvPr id="4" name="TextBox 3"/>
          <p:cNvSpPr txBox="1"/>
          <p:nvPr/>
        </p:nvSpPr>
        <p:spPr>
          <a:xfrm>
            <a:off x="0" y="-36198"/>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LESSONS LEARNED</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12550"/>
            <a:ext cx="3886200" cy="544544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127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algn="r"/>
            <a:r>
              <a:rPr lang="en-US" sz="4000" b="1" dirty="0" smtClean="0">
                <a:solidFill>
                  <a:srgbClr val="FFC000"/>
                </a:solidFill>
              </a:rPr>
              <a:t>What Makes a Nonprofit Ready?</a:t>
            </a:r>
            <a:endParaRPr lang="en-US" sz="4000" b="1" dirty="0">
              <a:solidFill>
                <a:srgbClr val="FFC000"/>
              </a:solidFill>
            </a:endParaRPr>
          </a:p>
        </p:txBody>
      </p:sp>
      <p:sp>
        <p:nvSpPr>
          <p:cNvPr id="3" name="Content Placeholder 2"/>
          <p:cNvSpPr>
            <a:spLocks noGrp="1"/>
          </p:cNvSpPr>
          <p:nvPr>
            <p:ph idx="1"/>
          </p:nvPr>
        </p:nvSpPr>
        <p:spPr>
          <a:xfrm>
            <a:off x="1752600" y="1600200"/>
            <a:ext cx="6934200" cy="4525963"/>
          </a:xfrm>
        </p:spPr>
        <p:txBody>
          <a:bodyPr/>
          <a:lstStyle/>
          <a:p>
            <a:r>
              <a:rPr lang="en-US" dirty="0" smtClean="0"/>
              <a:t>Lifecycle Matters	 </a:t>
            </a:r>
          </a:p>
          <a:p>
            <a:r>
              <a:rPr lang="en-US" dirty="0" smtClean="0"/>
              <a:t>Some Degree of Discretionary Time/$</a:t>
            </a:r>
          </a:p>
          <a:p>
            <a:pPr marL="0" indent="0">
              <a:buNone/>
            </a:pPr>
            <a:endParaRPr lang="en-US" dirty="0"/>
          </a:p>
        </p:txBody>
      </p:sp>
      <p:sp>
        <p:nvSpPr>
          <p:cNvPr id="4" name="TextBox 3"/>
          <p:cNvSpPr txBox="1"/>
          <p:nvPr/>
        </p:nvSpPr>
        <p:spPr>
          <a:xfrm>
            <a:off x="0" y="-36198"/>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LESSONS LEARNED</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971" y="2849042"/>
            <a:ext cx="70104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87457" y="6580998"/>
            <a:ext cx="2209800" cy="276999"/>
          </a:xfrm>
          <a:prstGeom prst="rect">
            <a:avLst/>
          </a:prstGeom>
          <a:noFill/>
        </p:spPr>
        <p:txBody>
          <a:bodyPr wrap="square" rtlCol="0">
            <a:spAutoFit/>
          </a:bodyPr>
          <a:lstStyle/>
          <a:p>
            <a:pPr algn="r"/>
            <a:r>
              <a:rPr lang="en-US" sz="1200" dirty="0" smtClean="0"/>
              <a:t>Source: TCC Group</a:t>
            </a:r>
            <a:endParaRPr lang="en-US"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spTree>
    <p:extLst>
      <p:ext uri="{BB962C8B-B14F-4D97-AF65-F5344CB8AC3E}">
        <p14:creationId xmlns:p14="http://schemas.microsoft.com/office/powerpoint/2010/main" val="558127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086598" cy="1143000"/>
          </a:xfrm>
        </p:spPr>
        <p:txBody>
          <a:bodyPr>
            <a:normAutofit/>
          </a:bodyPr>
          <a:lstStyle/>
          <a:p>
            <a:pPr algn="r"/>
            <a:r>
              <a:rPr lang="en-US" sz="4000" b="1" dirty="0" smtClean="0">
                <a:solidFill>
                  <a:srgbClr val="FFC000"/>
                </a:solidFill>
              </a:rPr>
              <a:t>Future Challenges…</a:t>
            </a:r>
            <a:endParaRPr lang="en-US" sz="4000" b="1" dirty="0">
              <a:solidFill>
                <a:srgbClr val="FFC000"/>
              </a:solidFill>
            </a:endParaRPr>
          </a:p>
        </p:txBody>
      </p:sp>
      <p:sp>
        <p:nvSpPr>
          <p:cNvPr id="3" name="Content Placeholder 2"/>
          <p:cNvSpPr>
            <a:spLocks noGrp="1"/>
          </p:cNvSpPr>
          <p:nvPr>
            <p:ph idx="1"/>
          </p:nvPr>
        </p:nvSpPr>
        <p:spPr>
          <a:xfrm>
            <a:off x="1752600" y="1412551"/>
            <a:ext cx="6934200" cy="5140649"/>
          </a:xfrm>
        </p:spPr>
        <p:txBody>
          <a:bodyPr>
            <a:normAutofit fontScale="70000" lnSpcReduction="20000"/>
          </a:bodyPr>
          <a:lstStyle/>
          <a:p>
            <a:endParaRPr lang="en-US" sz="3800" dirty="0" smtClean="0"/>
          </a:p>
          <a:p>
            <a:r>
              <a:rPr lang="en-US" sz="3800" dirty="0" smtClean="0"/>
              <a:t>Community Plan  IS NOT a Strategic Plan.  Implementation and accountability are collective responsibilities</a:t>
            </a:r>
          </a:p>
          <a:p>
            <a:endParaRPr lang="en-US" sz="3800" dirty="0"/>
          </a:p>
          <a:p>
            <a:r>
              <a:rPr lang="en-US" sz="3800" dirty="0" smtClean="0"/>
              <a:t>Identifying the right “home” for a network is an evolving process</a:t>
            </a:r>
          </a:p>
          <a:p>
            <a:endParaRPr lang="en-US" sz="3800" dirty="0"/>
          </a:p>
          <a:p>
            <a:r>
              <a:rPr lang="en-US" sz="3800" dirty="0" smtClean="0"/>
              <a:t>Success can spark desire for one organization to “own” the initiative</a:t>
            </a:r>
          </a:p>
          <a:p>
            <a:endParaRPr lang="en-US" sz="3800" dirty="0"/>
          </a:p>
          <a:p>
            <a:r>
              <a:rPr lang="en-US" sz="3800" dirty="0" smtClean="0"/>
              <a:t>Funding Conundrum:  Don’t Want to </a:t>
            </a:r>
            <a:r>
              <a:rPr lang="en-US" sz="3800" dirty="0" err="1" smtClean="0"/>
              <a:t>Siphen</a:t>
            </a:r>
            <a:r>
              <a:rPr lang="en-US" sz="3800" dirty="0" smtClean="0"/>
              <a:t> funds from direct services</a:t>
            </a:r>
          </a:p>
        </p:txBody>
      </p:sp>
      <p:sp>
        <p:nvSpPr>
          <p:cNvPr id="4" name="TextBox 3"/>
          <p:cNvSpPr txBox="1"/>
          <p:nvPr/>
        </p:nvSpPr>
        <p:spPr>
          <a:xfrm>
            <a:off x="0" y="-36198"/>
            <a:ext cx="17526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LESSONS LEARNED</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61" y="585997"/>
            <a:ext cx="914400" cy="826554"/>
          </a:xfrm>
          <a:prstGeom prst="rect">
            <a:avLst/>
          </a:prstGeom>
        </p:spPr>
      </p:pic>
    </p:spTree>
    <p:extLst>
      <p:ext uri="{BB962C8B-B14F-4D97-AF65-F5344CB8AC3E}">
        <p14:creationId xmlns:p14="http://schemas.microsoft.com/office/powerpoint/2010/main" val="1287179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rgbClr val="FFC000"/>
                </a:solidFill>
              </a:rPr>
              <a:t>Session Overview</a:t>
            </a:r>
            <a:endParaRPr lang="en-US" b="1" dirty="0">
              <a:solidFill>
                <a:srgbClr val="FFC000"/>
              </a:solidFill>
            </a:endParaRPr>
          </a:p>
        </p:txBody>
      </p:sp>
      <p:sp>
        <p:nvSpPr>
          <p:cNvPr id="3" name="Content Placeholder 2"/>
          <p:cNvSpPr>
            <a:spLocks noGrp="1"/>
          </p:cNvSpPr>
          <p:nvPr>
            <p:ph idx="1"/>
          </p:nvPr>
        </p:nvSpPr>
        <p:spPr/>
        <p:txBody>
          <a:bodyPr>
            <a:normAutofit/>
          </a:bodyPr>
          <a:lstStyle/>
          <a:p>
            <a:pPr marL="0" indent="0">
              <a:buNone/>
            </a:pPr>
            <a:endParaRPr lang="en-US" dirty="0"/>
          </a:p>
          <a:p>
            <a:pPr>
              <a:buFont typeface="Wingdings" pitchFamily="2" charset="2"/>
              <a:buChar char="Ø"/>
            </a:pPr>
            <a:r>
              <a:rPr lang="en-US" dirty="0" smtClean="0"/>
              <a:t>Examine 4 Success Factors from 2 Network Models</a:t>
            </a:r>
            <a:endParaRPr lang="en-US" dirty="0"/>
          </a:p>
          <a:p>
            <a:pPr>
              <a:buFont typeface="Wingdings" pitchFamily="2" charset="2"/>
              <a:buChar char="Ø"/>
            </a:pPr>
            <a:r>
              <a:rPr lang="en-US" dirty="0"/>
              <a:t>Discuss Lessons Learned at Different Points during a Network’s Lifecycle</a:t>
            </a:r>
          </a:p>
          <a:p>
            <a:pPr>
              <a:buFont typeface="Wingdings" pitchFamily="2" charset="2"/>
              <a:buChar char="Ø"/>
            </a:pPr>
            <a:r>
              <a:rPr lang="en-US" dirty="0"/>
              <a:t>Understand Role Funders Can Play in Networks</a:t>
            </a:r>
          </a:p>
          <a:p>
            <a:pPr marL="0" indent="0">
              <a:buNone/>
            </a:pPr>
            <a:endParaRPr lang="en-US" dirty="0"/>
          </a:p>
        </p:txBody>
      </p:sp>
    </p:spTree>
    <p:extLst>
      <p:ext uri="{BB962C8B-B14F-4D97-AF65-F5344CB8AC3E}">
        <p14:creationId xmlns:p14="http://schemas.microsoft.com/office/powerpoint/2010/main" val="3556996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24636"/>
          </a:xfrm>
        </p:spPr>
        <p:txBody>
          <a:bodyPr>
            <a:noAutofit/>
          </a:bodyPr>
          <a:lstStyle/>
          <a:p>
            <a:pPr algn="r"/>
            <a:r>
              <a:rPr lang="en-US" sz="3600" b="1" dirty="0" smtClean="0">
                <a:solidFill>
                  <a:srgbClr val="FFC000"/>
                </a:solidFill>
              </a:rPr>
              <a:t>Funders’ Role in Networks</a:t>
            </a:r>
            <a:endParaRPr lang="en-US" sz="3600" dirty="0"/>
          </a:p>
        </p:txBody>
      </p:sp>
      <p:sp>
        <p:nvSpPr>
          <p:cNvPr id="4" name="TextBox 3"/>
          <p:cNvSpPr txBox="1"/>
          <p:nvPr/>
        </p:nvSpPr>
        <p:spPr>
          <a:xfrm>
            <a:off x="0" y="-36198"/>
            <a:ext cx="1752600" cy="6894195"/>
          </a:xfrm>
          <a:prstGeom prst="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dirty="0">
              <a:solidFill>
                <a:prstClr val="white"/>
              </a:solidFill>
            </a:endParaRPr>
          </a:p>
          <a:p>
            <a:endParaRPr lang="en-US"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smtClean="0">
              <a:solidFill>
                <a:prstClr val="white"/>
              </a:solidFill>
            </a:endParaRPr>
          </a:p>
          <a:p>
            <a:r>
              <a:rPr lang="en-US" sz="3200" b="1" dirty="0" smtClean="0">
                <a:solidFill>
                  <a:prstClr val="white"/>
                </a:solidFill>
              </a:rPr>
              <a:t>LESSONS LEARNED</a:t>
            </a:r>
          </a:p>
          <a:p>
            <a:endParaRPr lang="en-US" sz="3200" b="1" dirty="0" smtClean="0">
              <a:solidFill>
                <a:prstClr val="white"/>
              </a:solidFill>
            </a:endParaRPr>
          </a:p>
          <a:p>
            <a:endParaRPr lang="en-US" sz="3200" dirty="0">
              <a:solidFill>
                <a:prstClr val="white"/>
              </a:solidFill>
            </a:endParaRPr>
          </a:p>
          <a:p>
            <a:endParaRPr lang="en-US" sz="3200" dirty="0" smtClean="0">
              <a:solidFill>
                <a:prstClr val="white"/>
              </a:solidFill>
            </a:endParaRPr>
          </a:p>
          <a:p>
            <a:endParaRPr lang="en-US" sz="3200" dirty="0" smtClean="0">
              <a:solidFill>
                <a:prstClr val="white"/>
              </a:solidFill>
            </a:endParaRPr>
          </a:p>
          <a:p>
            <a:endParaRPr lang="en-US" sz="3200" dirty="0">
              <a:solidFill>
                <a:prstClr val="white"/>
              </a:solidFill>
            </a:endParaRPr>
          </a:p>
          <a:p>
            <a:endParaRPr lang="en-US" sz="3200" dirty="0">
              <a:solidFill>
                <a:prstClr val="white"/>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24000" cy="12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1"/>
          </p:nvPr>
        </p:nvSpPr>
        <p:spPr>
          <a:xfrm>
            <a:off x="2590800" y="1380067"/>
            <a:ext cx="6553200" cy="4876799"/>
          </a:xfrm>
        </p:spPr>
        <p:txBody>
          <a:bodyPr>
            <a:normAutofit/>
          </a:bodyPr>
          <a:lstStyle/>
          <a:p>
            <a:r>
              <a:rPr lang="en-US" dirty="0" smtClean="0"/>
              <a:t>Loose Governance versus Tight</a:t>
            </a:r>
          </a:p>
          <a:p>
            <a:pPr lvl="1"/>
            <a:r>
              <a:rPr lang="en-US" dirty="0" smtClean="0"/>
              <a:t> Grantees need opportunity to learn how to self-organize for collaboration</a:t>
            </a:r>
          </a:p>
          <a:p>
            <a:pPr lvl="1"/>
            <a:r>
              <a:rPr lang="en-US" dirty="0" smtClean="0"/>
              <a:t> Foundations must find balance between guiding / framing and empowering grantees to design</a:t>
            </a:r>
          </a:p>
          <a:p>
            <a:r>
              <a:rPr lang="en-US" dirty="0" smtClean="0"/>
              <a:t>“Trust develops through collaboration as intense as this.”  </a:t>
            </a:r>
            <a:endParaRPr lang="en-US" sz="2400" dirty="0" smtClean="0"/>
          </a:p>
        </p:txBody>
      </p:sp>
    </p:spTree>
    <p:extLst>
      <p:ext uri="{BB962C8B-B14F-4D97-AF65-F5344CB8AC3E}">
        <p14:creationId xmlns:p14="http://schemas.microsoft.com/office/powerpoint/2010/main" val="3177964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rgbClr val="FFC000"/>
                </a:solidFill>
              </a:rPr>
              <a:t>Four Success Factors</a:t>
            </a:r>
          </a:p>
        </p:txBody>
      </p:sp>
      <p:sp>
        <p:nvSpPr>
          <p:cNvPr id="4" name="Content Placeholder 3"/>
          <p:cNvSpPr>
            <a:spLocks noGrp="1"/>
          </p:cNvSpPr>
          <p:nvPr>
            <p:ph idx="1"/>
          </p:nvPr>
        </p:nvSpPr>
        <p:spPr/>
        <p:txBody>
          <a:bodyPr/>
          <a:lstStyle/>
          <a:p>
            <a:endParaRPr lang="en-US" dirty="0" smtClean="0"/>
          </a:p>
          <a:p>
            <a:pPr>
              <a:lnSpc>
                <a:spcPct val="150000"/>
              </a:lnSpc>
              <a:buFont typeface="Wingdings" pitchFamily="2" charset="2"/>
              <a:buChar char="Ø"/>
            </a:pPr>
            <a:r>
              <a:rPr lang="en-US" dirty="0" smtClean="0"/>
              <a:t>Intentional Process</a:t>
            </a:r>
          </a:p>
          <a:p>
            <a:pPr>
              <a:lnSpc>
                <a:spcPct val="150000"/>
              </a:lnSpc>
              <a:buFont typeface="Wingdings" pitchFamily="2" charset="2"/>
              <a:buChar char="Ø"/>
            </a:pPr>
            <a:r>
              <a:rPr lang="en-US" dirty="0" smtClean="0"/>
              <a:t>Focus on Relationships</a:t>
            </a:r>
          </a:p>
          <a:p>
            <a:pPr>
              <a:lnSpc>
                <a:spcPct val="150000"/>
              </a:lnSpc>
              <a:buFont typeface="Wingdings" pitchFamily="2" charset="2"/>
              <a:buChar char="Ø"/>
            </a:pPr>
            <a:r>
              <a:rPr lang="en-US" dirty="0" smtClean="0"/>
              <a:t>Building Momentum Through Action</a:t>
            </a:r>
          </a:p>
          <a:p>
            <a:pPr>
              <a:lnSpc>
                <a:spcPct val="150000"/>
              </a:lnSpc>
              <a:buFont typeface="Wingdings" pitchFamily="2" charset="2"/>
              <a:buChar char="Ø"/>
            </a:pPr>
            <a:r>
              <a:rPr lang="en-US" dirty="0" smtClean="0"/>
              <a:t>Engaging All Levels</a:t>
            </a:r>
          </a:p>
        </p:txBody>
      </p:sp>
    </p:spTree>
    <p:extLst>
      <p:ext uri="{BB962C8B-B14F-4D97-AF65-F5344CB8AC3E}">
        <p14:creationId xmlns:p14="http://schemas.microsoft.com/office/powerpoint/2010/main" val="369618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smtClean="0">
                <a:solidFill>
                  <a:srgbClr val="FFC000"/>
                </a:solidFill>
              </a:rPr>
              <a:t>Closing Thought From </a:t>
            </a:r>
            <a:br>
              <a:rPr lang="en-US" b="1" dirty="0" smtClean="0">
                <a:solidFill>
                  <a:srgbClr val="FFC000"/>
                </a:solidFill>
              </a:rPr>
            </a:br>
            <a:r>
              <a:rPr lang="en-US" b="1" dirty="0" smtClean="0">
                <a:solidFill>
                  <a:srgbClr val="FFC000"/>
                </a:solidFill>
              </a:rPr>
              <a:t>a ‘Thought Leader…’</a:t>
            </a:r>
            <a:endParaRPr lang="en-US" b="1"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i="1" dirty="0" smtClean="0"/>
          </a:p>
          <a:p>
            <a:pPr marL="0" indent="0">
              <a:buNone/>
            </a:pPr>
            <a:r>
              <a:rPr lang="en-US" i="1" dirty="0" smtClean="0"/>
              <a:t>“Success happens when you get people together  who </a:t>
            </a:r>
            <a:r>
              <a:rPr lang="en-US" i="1" dirty="0"/>
              <a:t>represent different areas; you want people who have different thoughts; you want people who </a:t>
            </a:r>
            <a:r>
              <a:rPr lang="en-US" i="1" dirty="0" smtClean="0"/>
              <a:t>are passionate and willing to stand for their principles….Those are the best people for this endeavor….”</a:t>
            </a:r>
          </a:p>
          <a:p>
            <a:pPr marL="0" indent="0">
              <a:buNone/>
            </a:pPr>
            <a:endParaRPr lang="en-US" i="1" dirty="0"/>
          </a:p>
          <a:p>
            <a:pPr marL="0" indent="0">
              <a:buNone/>
            </a:pPr>
            <a:r>
              <a:rPr lang="en-US" i="1" dirty="0" smtClean="0"/>
              <a:t>--</a:t>
            </a:r>
            <a:r>
              <a:rPr lang="en-US" i="1" dirty="0" err="1" smtClean="0"/>
              <a:t>L.Kass</a:t>
            </a:r>
            <a:r>
              <a:rPr lang="en-US" i="1" dirty="0" smtClean="0"/>
              <a:t>, </a:t>
            </a:r>
            <a:r>
              <a:rPr lang="en-US" dirty="0" smtClean="0"/>
              <a:t>Casting Director for </a:t>
            </a:r>
            <a:r>
              <a:rPr lang="en-US" i="1" dirty="0" smtClean="0"/>
              <a:t>Survivor</a:t>
            </a:r>
            <a:r>
              <a:rPr lang="en-US" dirty="0" smtClean="0"/>
              <a:t> and </a:t>
            </a:r>
            <a:r>
              <a:rPr lang="en-US" i="1" dirty="0" smtClean="0"/>
              <a:t>Dancing with the Stars</a:t>
            </a:r>
            <a:r>
              <a:rPr lang="en-US" dirty="0" smtClean="0"/>
              <a:t>….</a:t>
            </a:r>
          </a:p>
          <a:p>
            <a:pPr marL="0" indent="0">
              <a:buNone/>
            </a:pPr>
            <a:endParaRPr lang="en-US" dirty="0"/>
          </a:p>
        </p:txBody>
      </p:sp>
    </p:spTree>
    <p:extLst>
      <p:ext uri="{BB962C8B-B14F-4D97-AF65-F5344CB8AC3E}">
        <p14:creationId xmlns:p14="http://schemas.microsoft.com/office/powerpoint/2010/main" val="24941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rgbClr val="FFC000"/>
                </a:solidFill>
              </a:rPr>
              <a:t>Four Success Factors</a:t>
            </a:r>
          </a:p>
        </p:txBody>
      </p:sp>
      <p:sp>
        <p:nvSpPr>
          <p:cNvPr id="4" name="Content Placeholder 3"/>
          <p:cNvSpPr>
            <a:spLocks noGrp="1"/>
          </p:cNvSpPr>
          <p:nvPr>
            <p:ph idx="1"/>
          </p:nvPr>
        </p:nvSpPr>
        <p:spPr/>
        <p:txBody>
          <a:bodyPr/>
          <a:lstStyle/>
          <a:p>
            <a:endParaRPr lang="en-US" dirty="0" smtClean="0"/>
          </a:p>
          <a:p>
            <a:pPr>
              <a:lnSpc>
                <a:spcPct val="150000"/>
              </a:lnSpc>
              <a:buFont typeface="Wingdings" pitchFamily="2" charset="2"/>
              <a:buChar char="Ø"/>
            </a:pPr>
            <a:r>
              <a:rPr lang="en-US" dirty="0" smtClean="0"/>
              <a:t>Intentional Process</a:t>
            </a:r>
          </a:p>
          <a:p>
            <a:pPr>
              <a:lnSpc>
                <a:spcPct val="150000"/>
              </a:lnSpc>
              <a:buFont typeface="Wingdings" pitchFamily="2" charset="2"/>
              <a:buChar char="Ø"/>
            </a:pPr>
            <a:r>
              <a:rPr lang="en-US" dirty="0" smtClean="0"/>
              <a:t>Focus on Relationships</a:t>
            </a:r>
          </a:p>
          <a:p>
            <a:pPr>
              <a:lnSpc>
                <a:spcPct val="150000"/>
              </a:lnSpc>
              <a:buFont typeface="Wingdings" pitchFamily="2" charset="2"/>
              <a:buChar char="Ø"/>
            </a:pPr>
            <a:r>
              <a:rPr lang="en-US" dirty="0" smtClean="0"/>
              <a:t>Building Momentum Through Action</a:t>
            </a:r>
          </a:p>
          <a:p>
            <a:pPr>
              <a:lnSpc>
                <a:spcPct val="150000"/>
              </a:lnSpc>
              <a:buFont typeface="Wingdings" pitchFamily="2" charset="2"/>
              <a:buChar char="Ø"/>
            </a:pPr>
            <a:r>
              <a:rPr lang="en-US" dirty="0" smtClean="0"/>
              <a:t>Engaging All Levels</a:t>
            </a:r>
          </a:p>
        </p:txBody>
      </p:sp>
    </p:spTree>
    <p:extLst>
      <p:ext uri="{BB962C8B-B14F-4D97-AF65-F5344CB8AC3E}">
        <p14:creationId xmlns:p14="http://schemas.microsoft.com/office/powerpoint/2010/main" val="258758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algn="r"/>
            <a:endParaRPr lang="en-US" sz="4000" b="1" dirty="0">
              <a:solidFill>
                <a:srgbClr val="FFC000"/>
              </a:solidFill>
            </a:endParaRPr>
          </a:p>
        </p:txBody>
      </p:sp>
      <p:sp>
        <p:nvSpPr>
          <p:cNvPr id="3" name="Content Placeholder 2"/>
          <p:cNvSpPr>
            <a:spLocks noGrp="1"/>
          </p:cNvSpPr>
          <p:nvPr>
            <p:ph idx="1"/>
          </p:nvPr>
        </p:nvSpPr>
        <p:spPr>
          <a:xfrm>
            <a:off x="1828800" y="1600200"/>
            <a:ext cx="68580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0" y="-36198"/>
            <a:ext cx="18288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endParaRPr lang="en-US" sz="3200" dirty="0" smtClean="0"/>
          </a:p>
          <a:p>
            <a:r>
              <a:rPr lang="en-US" sz="3200" b="1" dirty="0" smtClean="0"/>
              <a:t>THE REAL STORY</a:t>
            </a:r>
          </a:p>
          <a:p>
            <a:endParaRPr lang="en-US" sz="3200" b="1" dirty="0" smtClean="0"/>
          </a:p>
          <a:p>
            <a:endParaRPr lang="en-US" sz="3200" dirty="0"/>
          </a:p>
          <a:p>
            <a:endParaRPr lang="en-US" sz="3200" dirty="0" smtClean="0"/>
          </a:p>
          <a:p>
            <a:endParaRPr lang="en-US" sz="3200" dirty="0" smtClean="0"/>
          </a:p>
          <a:p>
            <a:endParaRPr lang="en-US" sz="3200" dirty="0"/>
          </a:p>
          <a:p>
            <a:endParaRPr lang="en-US" sz="3200" dirty="0"/>
          </a:p>
        </p:txBody>
      </p:sp>
      <p:pic>
        <p:nvPicPr>
          <p:cNvPr id="6" name="Picture 5" descr="St LouisGraduate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799"/>
            <a:ext cx="9144000" cy="1107751"/>
          </a:xfrm>
          <a:prstGeom prst="rect">
            <a:avLst/>
          </a:prstGeom>
          <a:noFill/>
          <a:ln>
            <a:noFill/>
          </a:ln>
        </p:spPr>
      </p:pic>
      <p:pic>
        <p:nvPicPr>
          <p:cNvPr id="7" name="Picture 2" descr="http://rankentechnicalcollege.typepad.com/.a/6a00d8341cd3b853ef014e8af90d13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12550"/>
            <a:ext cx="7315200" cy="544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03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Develop Vision</a:t>
            </a:r>
            <a:endParaRPr lang="en-US" dirty="0"/>
          </a:p>
        </p:txBody>
      </p:sp>
      <p:sp>
        <p:nvSpPr>
          <p:cNvPr id="3" name="TextBox 2"/>
          <p:cNvSpPr txBox="1"/>
          <p:nvPr/>
        </p:nvSpPr>
        <p:spPr>
          <a:xfrm>
            <a:off x="4983480" y="1981200"/>
            <a:ext cx="4160520" cy="369332"/>
          </a:xfrm>
          <a:prstGeom prst="rect">
            <a:avLst/>
          </a:prstGeom>
          <a:noFill/>
        </p:spPr>
        <p:txBody>
          <a:bodyPr wrap="square" rtlCol="0">
            <a:spAutoFit/>
          </a:bodyPr>
          <a:lstStyle/>
          <a:p>
            <a:endParaRPr lang="en-US" dirty="0"/>
          </a:p>
        </p:txBody>
      </p:sp>
      <p:pic>
        <p:nvPicPr>
          <p:cNvPr id="10" name="Picture 9" descr="St LouisGraduate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799"/>
            <a:ext cx="9144000" cy="1107751"/>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6925"/>
            <a:ext cx="6934200" cy="336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752600"/>
            <a:ext cx="9144000" cy="1754326"/>
          </a:xfrm>
          <a:prstGeom prst="rect">
            <a:avLst/>
          </a:prstGeom>
          <a:noFill/>
        </p:spPr>
        <p:txBody>
          <a:bodyPr wrap="square" rtlCol="0">
            <a:spAutoFit/>
          </a:bodyPr>
          <a:lstStyle/>
          <a:p>
            <a:pPr algn="ctr"/>
            <a:r>
              <a:rPr lang="en-US" sz="3600" dirty="0" smtClean="0"/>
              <a:t> </a:t>
            </a:r>
            <a:r>
              <a:rPr lang="en-US" sz="3600" b="1" dirty="0" smtClean="0">
                <a:solidFill>
                  <a:srgbClr val="FFC000"/>
                </a:solidFill>
              </a:rPr>
              <a:t>Big Goal:</a:t>
            </a:r>
            <a:endParaRPr lang="en-US" sz="3600" b="1" dirty="0">
              <a:solidFill>
                <a:srgbClr val="FFC000"/>
              </a:solidFill>
            </a:endParaRPr>
          </a:p>
          <a:p>
            <a:pPr algn="ctr"/>
            <a:r>
              <a:rPr lang="en-US" sz="3600" dirty="0" smtClean="0">
                <a:solidFill>
                  <a:srgbClr val="FFC000"/>
                </a:solidFill>
              </a:rPr>
              <a:t>50% of Adults in the St. Louis Region Have a Postsecondary Degree by 2020</a:t>
            </a:r>
            <a:endParaRPr lang="en-US" sz="3600" dirty="0">
              <a:solidFill>
                <a:srgbClr val="FFC000"/>
              </a:solidFill>
            </a:endParaRPr>
          </a:p>
        </p:txBody>
      </p:sp>
      <p:sp>
        <p:nvSpPr>
          <p:cNvPr id="13" name="TextBox 12"/>
          <p:cNvSpPr txBox="1"/>
          <p:nvPr/>
        </p:nvSpPr>
        <p:spPr>
          <a:xfrm>
            <a:off x="6324600" y="4370387"/>
            <a:ext cx="2971800" cy="1600438"/>
          </a:xfrm>
          <a:prstGeom prst="rect">
            <a:avLst/>
          </a:prstGeom>
          <a:solidFill>
            <a:schemeClr val="bg1"/>
          </a:solidFill>
        </p:spPr>
        <p:txBody>
          <a:bodyPr wrap="square" rtlCol="0">
            <a:spAutoFit/>
          </a:bodyPr>
          <a:lstStyle/>
          <a:p>
            <a:r>
              <a:rPr lang="en-US" sz="2400" b="1" dirty="0" smtClean="0">
                <a:solidFill>
                  <a:srgbClr val="FFC000"/>
                </a:solidFill>
              </a:rPr>
              <a:t>Moving the Needle: </a:t>
            </a:r>
            <a:r>
              <a:rPr lang="en-US" b="1" dirty="0" smtClean="0">
                <a:solidFill>
                  <a:srgbClr val="FFC000"/>
                </a:solidFill>
              </a:rPr>
              <a:t> St. Louis will need a 15% </a:t>
            </a:r>
            <a:r>
              <a:rPr lang="en-US" sz="2000" b="1" dirty="0" smtClean="0">
                <a:solidFill>
                  <a:srgbClr val="FFC000"/>
                </a:solidFill>
              </a:rPr>
              <a:t>increase </a:t>
            </a:r>
            <a:r>
              <a:rPr lang="en-US" b="1" dirty="0" smtClean="0">
                <a:solidFill>
                  <a:srgbClr val="FFC000"/>
                </a:solidFill>
              </a:rPr>
              <a:t>in postsecondary degree attainment  between </a:t>
            </a:r>
          </a:p>
          <a:p>
            <a:pPr algn="ctr"/>
            <a:r>
              <a:rPr lang="en-US" b="1" dirty="0" smtClean="0">
                <a:solidFill>
                  <a:srgbClr val="FFC000"/>
                </a:solidFill>
              </a:rPr>
              <a:t>2009 and 2020</a:t>
            </a:r>
            <a:endParaRPr lang="en-US" b="1" dirty="0">
              <a:solidFill>
                <a:srgbClr val="FFC000"/>
              </a:solidFill>
            </a:endParaRPr>
          </a:p>
        </p:txBody>
      </p:sp>
    </p:spTree>
    <p:extLst>
      <p:ext uri="{BB962C8B-B14F-4D97-AF65-F5344CB8AC3E}">
        <p14:creationId xmlns:p14="http://schemas.microsoft.com/office/powerpoint/2010/main" val="190832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IP Photos\Executive Directors\DavidAltmanPhoto_DSC_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8001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590800" y="535305"/>
            <a:ext cx="1600200" cy="12172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 tried that already….</a:t>
            </a:r>
            <a:endParaRPr lang="en-US" sz="1400" dirty="0"/>
          </a:p>
        </p:txBody>
      </p:sp>
      <p:sp>
        <p:nvSpPr>
          <p:cNvPr id="5" name="Rounded Rectangular Callout 4"/>
          <p:cNvSpPr/>
          <p:nvPr/>
        </p:nvSpPr>
        <p:spPr>
          <a:xfrm>
            <a:off x="3448957" y="3516654"/>
            <a:ext cx="1981200" cy="993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don’t have the right leaders in place…</a:t>
            </a:r>
            <a:endParaRPr lang="en-US" dirty="0"/>
          </a:p>
        </p:txBody>
      </p:sp>
      <p:sp>
        <p:nvSpPr>
          <p:cNvPr id="6" name="Rectangular Callout 5"/>
          <p:cNvSpPr/>
          <p:nvPr/>
        </p:nvSpPr>
        <p:spPr>
          <a:xfrm>
            <a:off x="5562600" y="533400"/>
            <a:ext cx="2286000" cy="83972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You’ll Never Get those two to work together</a:t>
            </a:r>
            <a:endParaRPr lang="en-US" sz="1400" dirty="0"/>
          </a:p>
        </p:txBody>
      </p:sp>
      <p:sp>
        <p:nvSpPr>
          <p:cNvPr id="7" name="Oval Callout 6"/>
          <p:cNvSpPr/>
          <p:nvPr/>
        </p:nvSpPr>
        <p:spPr>
          <a:xfrm>
            <a:off x="3962400" y="1752600"/>
            <a:ext cx="2209800" cy="13704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Business Community Won’t Come to The Table…</a:t>
            </a:r>
            <a:endParaRPr lang="en-US" sz="1400" dirty="0"/>
          </a:p>
        </p:txBody>
      </p:sp>
      <p:sp>
        <p:nvSpPr>
          <p:cNvPr id="8" name="Rectangular Callout 7"/>
          <p:cNvSpPr/>
          <p:nvPr/>
        </p:nvSpPr>
        <p:spPr>
          <a:xfrm>
            <a:off x="5981700" y="2593286"/>
            <a:ext cx="1447800" cy="533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economy&amp;#!</a:t>
            </a:r>
            <a:endParaRPr lang="en-US" dirty="0"/>
          </a:p>
        </p:txBody>
      </p:sp>
      <p:sp>
        <p:nvSpPr>
          <p:cNvPr id="10" name="TextBox 9"/>
          <p:cNvSpPr txBox="1"/>
          <p:nvPr/>
        </p:nvSpPr>
        <p:spPr>
          <a:xfrm>
            <a:off x="0" y="0"/>
            <a:ext cx="1828800" cy="717119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smtClean="0"/>
          </a:p>
          <a:p>
            <a:r>
              <a:rPr lang="en-US" sz="3200" b="1" dirty="0" smtClean="0"/>
              <a:t>SADDLED BY OLD STORIES</a:t>
            </a:r>
          </a:p>
          <a:p>
            <a:endParaRPr lang="en-US" sz="3200" b="1" dirty="0" smtClean="0"/>
          </a:p>
          <a:p>
            <a:endParaRPr lang="en-US" sz="3200" dirty="0" smtClean="0"/>
          </a:p>
          <a:p>
            <a:endParaRPr lang="en-US" sz="3200" dirty="0"/>
          </a:p>
          <a:p>
            <a:endParaRPr lang="en-US" sz="3200" dirty="0" smtClean="0"/>
          </a:p>
          <a:p>
            <a:endParaRPr lang="en-US" sz="3200" dirty="0"/>
          </a:p>
          <a:p>
            <a:endParaRPr lang="en-US" sz="3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spTree>
    <p:extLst>
      <p:ext uri="{BB962C8B-B14F-4D97-AF65-F5344CB8AC3E}">
        <p14:creationId xmlns:p14="http://schemas.microsoft.com/office/powerpoint/2010/main" val="244311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pPr algn="r"/>
            <a:r>
              <a:rPr lang="en-US" sz="4000" b="1" dirty="0" smtClean="0">
                <a:solidFill>
                  <a:srgbClr val="FFC000"/>
                </a:solidFill>
              </a:rPr>
              <a:t>“…too hard to try here…”</a:t>
            </a:r>
            <a:endParaRPr lang="en-US" sz="4000" b="1" dirty="0">
              <a:solidFill>
                <a:srgbClr val="FFC000"/>
              </a:solidFill>
            </a:endParaRPr>
          </a:p>
        </p:txBody>
      </p:sp>
      <p:sp>
        <p:nvSpPr>
          <p:cNvPr id="3" name="Content Placeholder 2"/>
          <p:cNvSpPr>
            <a:spLocks noGrp="1"/>
          </p:cNvSpPr>
          <p:nvPr>
            <p:ph idx="1"/>
          </p:nvPr>
        </p:nvSpPr>
        <p:spPr>
          <a:xfrm>
            <a:off x="1828800" y="1600200"/>
            <a:ext cx="6858000" cy="4525963"/>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0" y="-36198"/>
            <a:ext cx="1828800" cy="710963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smtClean="0"/>
          </a:p>
          <a:p>
            <a:endParaRPr lang="en-US" sz="3200" dirty="0" smtClean="0"/>
          </a:p>
          <a:p>
            <a:endParaRPr lang="en-US" sz="3200" dirty="0"/>
          </a:p>
          <a:p>
            <a:endParaRPr lang="en-US" sz="3200" dirty="0" smtClean="0"/>
          </a:p>
          <a:p>
            <a:r>
              <a:rPr lang="en-US" sz="3200" b="1" dirty="0" smtClean="0"/>
              <a:t>SADDLED BY OLD STORIES</a:t>
            </a:r>
          </a:p>
          <a:p>
            <a:r>
              <a:rPr lang="en-US" sz="3200" b="1" dirty="0" smtClean="0"/>
              <a:t> </a:t>
            </a:r>
          </a:p>
          <a:p>
            <a:endParaRPr lang="en-US" sz="3200" dirty="0"/>
          </a:p>
          <a:p>
            <a:endParaRPr lang="en-US" sz="3200" dirty="0" smtClean="0"/>
          </a:p>
          <a:p>
            <a:endParaRPr lang="en-US" sz="3200" dirty="0" smtClean="0"/>
          </a:p>
          <a:p>
            <a:endParaRPr lang="en-US" sz="3200" dirty="0"/>
          </a:p>
          <a:p>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sp>
        <p:nvSpPr>
          <p:cNvPr id="7" name="Rectangle 6"/>
          <p:cNvSpPr/>
          <p:nvPr/>
        </p:nvSpPr>
        <p:spPr>
          <a:xfrm>
            <a:off x="1828800" y="1600200"/>
            <a:ext cx="4572000" cy="5749266"/>
          </a:xfrm>
          <a:prstGeom prst="rect">
            <a:avLst/>
          </a:prstGeom>
        </p:spPr>
        <p:txBody>
          <a:bodyPr wrap="square">
            <a:spAutoFit/>
          </a:bodyPr>
          <a:lstStyle/>
          <a:p>
            <a:pPr marL="342900" lvl="0" indent="-342900">
              <a:spcBef>
                <a:spcPct val="20000"/>
              </a:spcBef>
              <a:buFont typeface="Arial" pitchFamily="34" charset="0"/>
              <a:buChar char="•"/>
            </a:pPr>
            <a:r>
              <a:rPr lang="en-US" sz="2800" dirty="0" smtClean="0">
                <a:solidFill>
                  <a:prstClr val="white"/>
                </a:solidFill>
              </a:rPr>
              <a:t>More than 100 high </a:t>
            </a:r>
            <a:r>
              <a:rPr lang="en-US" sz="2800" dirty="0">
                <a:solidFill>
                  <a:prstClr val="white"/>
                </a:solidFill>
              </a:rPr>
              <a:t>schools in the region; </a:t>
            </a:r>
            <a:r>
              <a:rPr lang="en-US" sz="2800" dirty="0" smtClean="0">
                <a:solidFill>
                  <a:prstClr val="white"/>
                </a:solidFill>
              </a:rPr>
              <a:t>51 school districts</a:t>
            </a:r>
          </a:p>
          <a:p>
            <a:pPr marL="342900" lvl="0" indent="-342900">
              <a:spcBef>
                <a:spcPct val="20000"/>
              </a:spcBef>
              <a:buFont typeface="Arial" pitchFamily="34" charset="0"/>
              <a:buChar char="•"/>
            </a:pPr>
            <a:endParaRPr lang="en-US" sz="900" dirty="0">
              <a:solidFill>
                <a:prstClr val="white"/>
              </a:solidFill>
            </a:endParaRPr>
          </a:p>
          <a:p>
            <a:pPr marL="342900" lvl="0" indent="-342900">
              <a:spcBef>
                <a:spcPct val="20000"/>
              </a:spcBef>
              <a:buFont typeface="Arial" pitchFamily="34" charset="0"/>
              <a:buChar char="•"/>
            </a:pPr>
            <a:r>
              <a:rPr lang="en-US" sz="2800" dirty="0">
                <a:solidFill>
                  <a:prstClr val="white"/>
                </a:solidFill>
              </a:rPr>
              <a:t>Two states; rural &amp; </a:t>
            </a:r>
            <a:r>
              <a:rPr lang="en-US" sz="2800" dirty="0" smtClean="0">
                <a:solidFill>
                  <a:prstClr val="white"/>
                </a:solidFill>
              </a:rPr>
              <a:t>urban</a:t>
            </a:r>
          </a:p>
          <a:p>
            <a:pPr marL="342900" lvl="0" indent="-342900">
              <a:spcBef>
                <a:spcPct val="20000"/>
              </a:spcBef>
              <a:buFont typeface="Arial" pitchFamily="34" charset="0"/>
              <a:buChar char="•"/>
            </a:pPr>
            <a:endParaRPr lang="en-US" sz="900" dirty="0">
              <a:solidFill>
                <a:prstClr val="white"/>
              </a:solidFill>
            </a:endParaRPr>
          </a:p>
          <a:p>
            <a:pPr marL="342900" lvl="0" indent="-342900">
              <a:spcBef>
                <a:spcPct val="20000"/>
              </a:spcBef>
              <a:buFont typeface="Arial" pitchFamily="34" charset="0"/>
              <a:buChar char="•"/>
            </a:pPr>
            <a:r>
              <a:rPr lang="en-US" sz="2800" dirty="0">
                <a:solidFill>
                  <a:prstClr val="white"/>
                </a:solidFill>
              </a:rPr>
              <a:t>Rotating </a:t>
            </a:r>
            <a:r>
              <a:rPr lang="en-US" sz="2800" dirty="0" smtClean="0">
                <a:solidFill>
                  <a:prstClr val="white"/>
                </a:solidFill>
              </a:rPr>
              <a:t>superintendents</a:t>
            </a:r>
          </a:p>
          <a:p>
            <a:pPr marL="342900" lvl="0" indent="-342900">
              <a:spcBef>
                <a:spcPct val="20000"/>
              </a:spcBef>
              <a:buFont typeface="Arial" pitchFamily="34" charset="0"/>
              <a:buChar char="•"/>
            </a:pPr>
            <a:endParaRPr lang="en-US" sz="900" dirty="0">
              <a:solidFill>
                <a:prstClr val="white"/>
              </a:solidFill>
            </a:endParaRPr>
          </a:p>
          <a:p>
            <a:pPr marL="342900" lvl="0" indent="-342900">
              <a:spcBef>
                <a:spcPct val="20000"/>
              </a:spcBef>
              <a:buFont typeface="Arial" pitchFamily="34" charset="0"/>
              <a:buChar char="•"/>
            </a:pPr>
            <a:r>
              <a:rPr lang="en-US" sz="2800" dirty="0">
                <a:solidFill>
                  <a:prstClr val="white"/>
                </a:solidFill>
              </a:rPr>
              <a:t>New field; lack of </a:t>
            </a:r>
            <a:r>
              <a:rPr lang="en-US" sz="2800" dirty="0" smtClean="0">
                <a:solidFill>
                  <a:prstClr val="white"/>
                </a:solidFill>
              </a:rPr>
              <a:t>data</a:t>
            </a:r>
          </a:p>
          <a:p>
            <a:pPr marL="342900" lvl="0" indent="-342900">
              <a:spcBef>
                <a:spcPct val="20000"/>
              </a:spcBef>
              <a:buFont typeface="Arial" pitchFamily="34" charset="0"/>
              <a:buChar char="•"/>
            </a:pPr>
            <a:endParaRPr lang="en-US" sz="900" dirty="0">
              <a:solidFill>
                <a:prstClr val="white"/>
              </a:solidFill>
            </a:endParaRPr>
          </a:p>
          <a:p>
            <a:pPr marL="342900" lvl="0" indent="-342900">
              <a:spcBef>
                <a:spcPct val="20000"/>
              </a:spcBef>
              <a:buFont typeface="Arial" pitchFamily="34" charset="0"/>
              <a:buChar char="•"/>
            </a:pPr>
            <a:r>
              <a:rPr lang="en-US" sz="2800" dirty="0">
                <a:solidFill>
                  <a:prstClr val="white"/>
                </a:solidFill>
              </a:rPr>
              <a:t>Storytelling </a:t>
            </a:r>
            <a:r>
              <a:rPr lang="en-US" sz="2800" dirty="0" smtClean="0">
                <a:solidFill>
                  <a:prstClr val="white"/>
                </a:solidFill>
              </a:rPr>
              <a:t>over data</a:t>
            </a:r>
          </a:p>
          <a:p>
            <a:pPr marL="342900" lvl="0" indent="-342900">
              <a:spcBef>
                <a:spcPct val="20000"/>
              </a:spcBef>
              <a:buFont typeface="Arial" pitchFamily="34" charset="0"/>
              <a:buChar char="•"/>
            </a:pPr>
            <a:endParaRPr lang="en-US" sz="900" dirty="0">
              <a:solidFill>
                <a:prstClr val="white"/>
              </a:solidFill>
            </a:endParaRPr>
          </a:p>
          <a:p>
            <a:pPr marL="342900" lvl="0" indent="-342900">
              <a:spcBef>
                <a:spcPct val="20000"/>
              </a:spcBef>
              <a:buFont typeface="Arial" pitchFamily="34" charset="0"/>
              <a:buChar char="•"/>
            </a:pPr>
            <a:r>
              <a:rPr lang="en-US" sz="2800" dirty="0" smtClean="0">
                <a:solidFill>
                  <a:prstClr val="white"/>
                </a:solidFill>
              </a:rPr>
              <a:t>Funders’ needs </a:t>
            </a:r>
            <a:r>
              <a:rPr lang="en-US" sz="2800" dirty="0">
                <a:solidFill>
                  <a:prstClr val="white"/>
                </a:solidFill>
              </a:rPr>
              <a:t>t</a:t>
            </a:r>
            <a:r>
              <a:rPr lang="en-US" sz="2800" dirty="0" smtClean="0">
                <a:solidFill>
                  <a:prstClr val="white"/>
                </a:solidFill>
              </a:rPr>
              <a:t>rump some common sense</a:t>
            </a:r>
          </a:p>
          <a:p>
            <a:pPr lvl="0">
              <a:spcBef>
                <a:spcPct val="20000"/>
              </a:spcBef>
            </a:pPr>
            <a:endParaRPr lang="en-US" sz="2800"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948416"/>
            <a:ext cx="2964542"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48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57400" y="152400"/>
            <a:ext cx="7086600" cy="6330950"/>
          </a:xfrm>
        </p:spPr>
        <p:txBody>
          <a:bodyPr>
            <a:normAutofit fontScale="47500" lnSpcReduction="20000"/>
          </a:bodyPr>
          <a:lstStyle/>
          <a:p>
            <a:pPr marL="0" indent="0">
              <a:buNone/>
            </a:pPr>
            <a:endParaRPr lang="en-US" sz="4400" i="1" dirty="0"/>
          </a:p>
          <a:p>
            <a:pPr marL="0" indent="0">
              <a:buNone/>
            </a:pPr>
            <a:endParaRPr lang="en-US" sz="4400" i="1" dirty="0" smtClean="0"/>
          </a:p>
          <a:p>
            <a:pPr marL="0" indent="0">
              <a:buNone/>
            </a:pPr>
            <a:r>
              <a:rPr lang="en-US" sz="5100" i="1" dirty="0" smtClean="0"/>
              <a:t>“…much of the knowledge and experience </a:t>
            </a:r>
            <a:r>
              <a:rPr lang="en-US" sz="5100" i="1" dirty="0" err="1" smtClean="0"/>
              <a:t>grantmakers</a:t>
            </a:r>
            <a:r>
              <a:rPr lang="en-US" sz="5100" i="1" dirty="0" smtClean="0"/>
              <a:t> need to solve the problems they want to solve resides in the communities they serve…”  </a:t>
            </a:r>
            <a:r>
              <a:rPr lang="en-US" sz="5100" u="sng" dirty="0" smtClean="0"/>
              <a:t>Do Nothing Without Me, </a:t>
            </a:r>
            <a:r>
              <a:rPr lang="en-US" sz="5100" dirty="0" smtClean="0"/>
              <a:t>GEO/IISC 2009</a:t>
            </a:r>
          </a:p>
          <a:p>
            <a:pPr marL="0" indent="0">
              <a:buNone/>
            </a:pPr>
            <a:endParaRPr lang="en-US" sz="5100" dirty="0" smtClean="0"/>
          </a:p>
          <a:p>
            <a:pPr marL="0" indent="0">
              <a:buNone/>
            </a:pPr>
            <a:r>
              <a:rPr lang="en-US" sz="5100" i="1" u="sng" dirty="0" smtClean="0">
                <a:solidFill>
                  <a:srgbClr val="FFC000"/>
                </a:solidFill>
              </a:rPr>
              <a:t>“</a:t>
            </a:r>
            <a:r>
              <a:rPr lang="en-US" sz="5100" i="1" dirty="0" smtClean="0">
                <a:solidFill>
                  <a:srgbClr val="FFC000"/>
                </a:solidFill>
              </a:rPr>
              <a:t>…high impact organizations help the competition succeed, building networks of nonprofit allies and devoting remarkable time and energy to advancing the larger field.” </a:t>
            </a:r>
          </a:p>
          <a:p>
            <a:pPr marL="0" indent="0">
              <a:buNone/>
            </a:pPr>
            <a:r>
              <a:rPr lang="en-US" sz="5100" u="sng" dirty="0" smtClean="0">
                <a:solidFill>
                  <a:srgbClr val="FFC000"/>
                </a:solidFill>
              </a:rPr>
              <a:t>Forces for Good,</a:t>
            </a:r>
            <a:r>
              <a:rPr lang="en-US" sz="5100" dirty="0" smtClean="0">
                <a:solidFill>
                  <a:srgbClr val="FFC000"/>
                </a:solidFill>
              </a:rPr>
              <a:t> 2008</a:t>
            </a:r>
          </a:p>
          <a:p>
            <a:pPr marL="0" indent="0">
              <a:buNone/>
            </a:pPr>
            <a:endParaRPr lang="en-US" sz="5100" u="sng" dirty="0"/>
          </a:p>
          <a:p>
            <a:pPr marL="0" indent="0">
              <a:buNone/>
            </a:pPr>
            <a:r>
              <a:rPr lang="en-US" sz="5100" i="1" dirty="0" smtClean="0"/>
              <a:t>“</a:t>
            </a:r>
            <a:r>
              <a:rPr lang="en-US" sz="5100" i="1" dirty="0">
                <a:effectLst>
                  <a:outerShdw blurRad="38100" dist="38100" dir="2700000" algn="tl">
                    <a:srgbClr val="000000">
                      <a:alpha val="43137"/>
                    </a:srgbClr>
                  </a:outerShdw>
                </a:effectLst>
                <a:latin typeface="Calibri" pitchFamily="34" charset="0"/>
                <a:cs typeface="Calibri" pitchFamily="34" charset="0"/>
              </a:rPr>
              <a:t>Greater progress could be made in alleviating many of our most serious and complex social problems if nonprofits, governments, businesses, and the public were </a:t>
            </a:r>
            <a:r>
              <a:rPr lang="en-US" sz="5100" b="1" i="1" dirty="0">
                <a:effectLst>
                  <a:outerShdw blurRad="38100" dist="38100" dir="2700000" algn="tl">
                    <a:srgbClr val="000000">
                      <a:alpha val="43137"/>
                    </a:srgbClr>
                  </a:outerShdw>
                </a:effectLst>
                <a:latin typeface="Calibri" pitchFamily="34" charset="0"/>
                <a:cs typeface="Calibri" pitchFamily="34" charset="0"/>
              </a:rPr>
              <a:t>brought together around a common agenda to create collective impact</a:t>
            </a:r>
            <a:r>
              <a:rPr lang="en-US" sz="5100" i="1" dirty="0" smtClean="0">
                <a:effectLst>
                  <a:outerShdw blurRad="38100" dist="38100" dir="2700000" algn="tl">
                    <a:srgbClr val="000000">
                      <a:alpha val="43137"/>
                    </a:srgbClr>
                  </a:outerShdw>
                </a:effectLst>
                <a:latin typeface="Calibri" pitchFamily="34" charset="0"/>
                <a:cs typeface="Calibri" pitchFamily="34" charset="0"/>
              </a:rPr>
              <a:t>.”  </a:t>
            </a:r>
            <a:r>
              <a:rPr lang="en-US" sz="5100" dirty="0" smtClean="0">
                <a:effectLst>
                  <a:outerShdw blurRad="38100" dist="38100" dir="2700000" algn="tl">
                    <a:srgbClr val="000000">
                      <a:alpha val="43137"/>
                    </a:srgbClr>
                  </a:outerShdw>
                </a:effectLst>
                <a:latin typeface="Calibri" pitchFamily="34" charset="0"/>
                <a:cs typeface="Calibri" pitchFamily="34" charset="0"/>
              </a:rPr>
              <a:t>SSIR, 2010</a:t>
            </a:r>
            <a:endParaRPr lang="en-US" sz="5100" dirty="0">
              <a:effectLst>
                <a:outerShdw blurRad="38100" dist="38100" dir="2700000" algn="tl">
                  <a:srgbClr val="000000">
                    <a:alpha val="43137"/>
                  </a:srgbClr>
                </a:outerShdw>
              </a:effectLst>
              <a:latin typeface="Calibri" pitchFamily="34" charset="0"/>
              <a:cs typeface="Calibri" pitchFamily="34" charset="0"/>
            </a:endParaRPr>
          </a:p>
          <a:p>
            <a:pPr marL="0" indent="0">
              <a:buNone/>
            </a:pPr>
            <a:endParaRPr lang="en-US" dirty="0"/>
          </a:p>
          <a:p>
            <a:pPr marL="0" indent="0">
              <a:buNone/>
            </a:pP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 cy="826554"/>
          </a:xfrm>
          <a:prstGeom prst="rect">
            <a:avLst/>
          </a:prstGeom>
        </p:spPr>
      </p:pic>
      <p:sp>
        <p:nvSpPr>
          <p:cNvPr id="11" name="TextBox 10"/>
          <p:cNvSpPr txBox="1"/>
          <p:nvPr/>
        </p:nvSpPr>
        <p:spPr>
          <a:xfrm>
            <a:off x="1905000" y="6483905"/>
            <a:ext cx="5334000" cy="369332"/>
          </a:xfrm>
          <a:prstGeom prst="rect">
            <a:avLst/>
          </a:prstGeom>
          <a:noFill/>
        </p:spPr>
        <p:txBody>
          <a:bodyPr wrap="square" rtlCol="0">
            <a:spAutoFit/>
          </a:bodyPr>
          <a:lstStyle/>
          <a:p>
            <a:endParaRPr lang="en-US" u="sng" dirty="0"/>
          </a:p>
        </p:txBody>
      </p:sp>
      <p:sp>
        <p:nvSpPr>
          <p:cNvPr id="7" name="TextBox 6"/>
          <p:cNvSpPr txBox="1"/>
          <p:nvPr/>
        </p:nvSpPr>
        <p:spPr>
          <a:xfrm>
            <a:off x="0" y="-36198"/>
            <a:ext cx="1905000" cy="68941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sz="3200" dirty="0" smtClean="0"/>
          </a:p>
          <a:p>
            <a:endParaRPr lang="en-US" sz="3200" dirty="0"/>
          </a:p>
          <a:p>
            <a:r>
              <a:rPr lang="en-US" sz="3200" b="1" dirty="0" smtClean="0"/>
              <a:t>WRITING A NEW STORY</a:t>
            </a:r>
          </a:p>
          <a:p>
            <a:endParaRPr lang="en-US" sz="3200" b="1" dirty="0"/>
          </a:p>
          <a:p>
            <a:r>
              <a:rPr lang="en-US" sz="3200" b="1" dirty="0" smtClean="0"/>
              <a:t>…new theories…</a:t>
            </a:r>
          </a:p>
          <a:p>
            <a:endParaRPr lang="en-US" sz="3200" b="1" dirty="0"/>
          </a:p>
          <a:p>
            <a:endParaRPr lang="en-US" sz="3200" dirty="0"/>
          </a:p>
          <a:p>
            <a:endParaRPr lang="en-US" sz="32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 y="433597"/>
            <a:ext cx="914400" cy="826554"/>
          </a:xfrm>
          <a:prstGeom prst="rect">
            <a:avLst/>
          </a:prstGeom>
        </p:spPr>
      </p:pic>
    </p:spTree>
    <p:extLst>
      <p:ext uri="{BB962C8B-B14F-4D97-AF65-F5344CB8AC3E}">
        <p14:creationId xmlns:p14="http://schemas.microsoft.com/office/powerpoint/2010/main" val="10878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1373</Words>
  <Application>Microsoft Office PowerPoint</Application>
  <PresentationFormat>On-screen Show (4:3)</PresentationFormat>
  <Paragraphs>661</Paragraphs>
  <Slides>32</Slides>
  <Notes>12</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The Key to Advancing Change is Building an Effective Network</vt:lpstr>
      <vt:lpstr>Let the challenge begin</vt:lpstr>
      <vt:lpstr>Session Overview</vt:lpstr>
      <vt:lpstr>Four Success Factors</vt:lpstr>
      <vt:lpstr>PowerPoint Presentation</vt:lpstr>
      <vt:lpstr>Develop Vision</vt:lpstr>
      <vt:lpstr>PowerPoint Presentation</vt:lpstr>
      <vt:lpstr>“…too hard to try here…”</vt:lpstr>
      <vt:lpstr>PowerPoint Presentation</vt:lpstr>
      <vt:lpstr>PowerPoint Presentation</vt:lpstr>
      <vt:lpstr>PowerPoint Presentation</vt:lpstr>
      <vt:lpstr>Intentional Process  Rooted in Data &amp; Best Practices</vt:lpstr>
      <vt:lpstr>Intentional Process Multiple Sectors/Balanced Power</vt:lpstr>
      <vt:lpstr>Focus On Relationships</vt:lpstr>
      <vt:lpstr>Building Momentum Through Action</vt:lpstr>
      <vt:lpstr>Engaging All Levels</vt:lpstr>
      <vt:lpstr>Engaging All Levels</vt:lpstr>
      <vt:lpstr>Intersect for Ability</vt:lpstr>
      <vt:lpstr>PowerPoint Presentation</vt:lpstr>
      <vt:lpstr>Demonstration projects, System Supports and Network Development</vt:lpstr>
      <vt:lpstr>Intentional Process  Managing Partner Role</vt:lpstr>
      <vt:lpstr>Intentional Process  Defined Levels of Collaboration</vt:lpstr>
      <vt:lpstr>Intentional Process  Defined Levels of Collaboration</vt:lpstr>
      <vt:lpstr>Building Momentum Through Action</vt:lpstr>
      <vt:lpstr>Focus On Relationships</vt:lpstr>
      <vt:lpstr>Engaging All Levels</vt:lpstr>
      <vt:lpstr>Funders’ Role in Networks</vt:lpstr>
      <vt:lpstr>What Makes a Nonprofit Ready?</vt:lpstr>
      <vt:lpstr>Future Challenges…</vt:lpstr>
      <vt:lpstr>Funders’ Role in Networks</vt:lpstr>
      <vt:lpstr>Four Success Factors</vt:lpstr>
      <vt:lpstr>Closing Thought From  a ‘Thought Leader…’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Jane Donahue</dc:creator>
  <cp:lastModifiedBy>Jane Donahue</cp:lastModifiedBy>
  <cp:revision>155</cp:revision>
  <dcterms:created xsi:type="dcterms:W3CDTF">2012-02-12T18:54:46Z</dcterms:created>
  <dcterms:modified xsi:type="dcterms:W3CDTF">2012-03-08T03:31:32Z</dcterms:modified>
</cp:coreProperties>
</file>