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6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3" r:id="rId15"/>
    <p:sldId id="294" r:id="rId16"/>
    <p:sldId id="271" r:id="rId17"/>
    <p:sldId id="272" r:id="rId18"/>
    <p:sldId id="273" r:id="rId19"/>
    <p:sldId id="274" r:id="rId20"/>
    <p:sldId id="275" r:id="rId21"/>
    <p:sldId id="295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60861" autoAdjust="0"/>
  </p:normalViewPr>
  <p:slideViewPr>
    <p:cSldViewPr snapToGrid="0">
      <p:cViewPr varScale="1">
        <p:scale>
          <a:sx n="55" d="100"/>
          <a:sy n="55" d="100"/>
        </p:scale>
        <p:origin x="-16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77681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334962"/>
            <a:ext cx="3349624" cy="2511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Shape 4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Shape 5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334963"/>
            <a:ext cx="3349625" cy="2511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Shape 5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Shape 5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Shape 5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AC43C7F-1E8F-C047-99DA-3FF9ACDC54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91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8150" y="334963"/>
            <a:ext cx="3349625" cy="2511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56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Shape 620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dirty="0"/>
          </a:p>
        </p:txBody>
      </p:sp>
      <p:sp>
        <p:nvSpPr>
          <p:cNvPr id="621" name="Shape 6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334963"/>
            <a:ext cx="3349625" cy="2511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dirty="0"/>
          </a:p>
        </p:txBody>
      </p:sp>
      <p:sp>
        <p:nvSpPr>
          <p:cNvPr id="631" name="Shape 6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Shape 64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dirty="0"/>
          </a:p>
        </p:txBody>
      </p:sp>
      <p:sp>
        <p:nvSpPr>
          <p:cNvPr id="653" name="Shape 6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Shape 4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Shape 661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334963"/>
            <a:ext cx="3349625" cy="2511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dirty="0"/>
          </a:p>
        </p:txBody>
      </p:sp>
      <p:sp>
        <p:nvSpPr>
          <p:cNvPr id="663" name="Shape 6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5F6236D-5044-4143-AF21-5C86D24F34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30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Shape 68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334963"/>
            <a:ext cx="3349625" cy="2511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9" name="Shape 689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334963"/>
            <a:ext cx="3349625" cy="2511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334963"/>
            <a:ext cx="3349625" cy="2511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Shape 699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334963"/>
            <a:ext cx="3349625" cy="2511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4" name="Shape 704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334962"/>
            <a:ext cx="3349624" cy="2511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Shape 709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dirty="0"/>
          </a:p>
        </p:txBody>
      </p:sp>
      <p:sp>
        <p:nvSpPr>
          <p:cNvPr id="710" name="Shape 7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334963"/>
            <a:ext cx="3349625" cy="2511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endParaRPr dirty="0"/>
          </a:p>
        </p:txBody>
      </p:sp>
      <p:sp>
        <p:nvSpPr>
          <p:cNvPr id="717" name="Shape 7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334963"/>
            <a:ext cx="3349625" cy="2511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Shape 4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334962"/>
            <a:ext cx="3349624" cy="2511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7" name="Shape 737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Shape 7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Shape 748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754" name="Shape 7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Shape 7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Shape 7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334962"/>
            <a:ext cx="3349624" cy="2511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Shape 771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Shape 77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dirty="0"/>
          </a:p>
        </p:txBody>
      </p:sp>
      <p:sp>
        <p:nvSpPr>
          <p:cNvPr id="782" name="Shape 7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788" name="Shape 788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334962"/>
            <a:ext cx="3349624" cy="2511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9" name="Shape 799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1708150" y="334962"/>
            <a:ext cx="3349624" cy="2511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Shape 50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dirty="0"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Shape 5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1379262" y="335476"/>
            <a:ext cx="4006428" cy="251090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306503" y="3349971"/>
            <a:ext cx="6173840" cy="55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dirty="0"/>
          </a:p>
        </p:txBody>
      </p:sp>
      <p:sp>
        <p:nvSpPr>
          <p:cNvPr id="553" name="Shape 5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93325"/>
            <a:ext cx="9144000" cy="1931314"/>
          </a:xfrm>
          <a:prstGeom prst="rect">
            <a:avLst/>
          </a:prstGeom>
          <a:solidFill>
            <a:srgbClr val="108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480028" y="741547"/>
            <a:ext cx="6753106" cy="861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Source Sans Pro"/>
              <a:buNone/>
              <a:defRPr sz="4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pic>
        <p:nvPicPr>
          <p:cNvPr id="11" name="Shape 11" descr="CCC_logo_notag_REV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3535" y="723925"/>
            <a:ext cx="1428492" cy="146979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978957" y="1570316"/>
            <a:ext cx="5730141" cy="507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DB913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DB91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pic" idx="2"/>
          </p:nvPr>
        </p:nvSpPr>
        <p:spPr>
          <a:xfrm>
            <a:off x="0" y="2539815"/>
            <a:ext cx="2959100" cy="248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pic" idx="3"/>
          </p:nvPr>
        </p:nvSpPr>
        <p:spPr>
          <a:xfrm>
            <a:off x="3096102" y="2539815"/>
            <a:ext cx="2959100" cy="248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pic" idx="4"/>
          </p:nvPr>
        </p:nvSpPr>
        <p:spPr>
          <a:xfrm>
            <a:off x="6184900" y="2539815"/>
            <a:ext cx="2959100" cy="248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6" name="Shape 16" descr="CCC_logo_wtag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536" y="5535501"/>
            <a:ext cx="2210879" cy="909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Subtitle + 3 Colored Blocks">
  <p:cSld name="1_Title + Subtitle + 3 Colored Block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65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970138"/>
            <a:ext cx="8229600" cy="50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01672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5083" y="1629833"/>
            <a:ext cx="2616200" cy="3909955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3257550" y="1629833"/>
            <a:ext cx="2616200" cy="3909955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6072717" y="1629833"/>
            <a:ext cx="2616200" cy="3909955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5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ored Boxes (Horizontal) 2">
  <p:cSld name="Title + 2 Colored Boxes (Horizontal)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hape 75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5083" y="1524004"/>
            <a:ext cx="8229600" cy="1942212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3611764"/>
            <a:ext cx="8231717" cy="1913875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3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(no footer)">
  <p:cSld name="Photo (no footer)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455081" y="381000"/>
            <a:ext cx="8233833" cy="602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ored Boxes (Horizontal) 2">
  <p:cSld name="Title + 3 Colored Boxes (Horizontal) 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hape 86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525513"/>
            <a:ext cx="8231717" cy="1216451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459316" y="2913538"/>
            <a:ext cx="8229600" cy="1234463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3"/>
          </p:nvPr>
        </p:nvSpPr>
        <p:spPr>
          <a:xfrm>
            <a:off x="457200" y="4309187"/>
            <a:ext cx="8231717" cy="1216451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4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4 Colored Boxes">
  <p:cSld name="1_Title + 4 Colored Boxe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502837"/>
            <a:ext cx="4049183" cy="1926164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637616" y="1502837"/>
            <a:ext cx="4049183" cy="1926164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3"/>
          </p:nvPr>
        </p:nvSpPr>
        <p:spPr>
          <a:xfrm>
            <a:off x="457200" y="3556000"/>
            <a:ext cx="4049183" cy="1926164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4"/>
          </p:nvPr>
        </p:nvSpPr>
        <p:spPr>
          <a:xfrm>
            <a:off x="4637616" y="3556000"/>
            <a:ext cx="4049183" cy="192616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5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bg>
      <p:bgPr>
        <a:solidFill>
          <a:srgbClr val="EF412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1163049" y="1122950"/>
            <a:ext cx="6911476" cy="411747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6" name="Shape 106" descr="MM3_books2.png"/>
          <p:cNvPicPr preferRelativeResize="0"/>
          <p:nvPr/>
        </p:nvPicPr>
        <p:blipFill rotWithShape="1">
          <a:blip r:embed="rId2">
            <a:alphaModFix/>
          </a:blip>
          <a:srcRect l="43508"/>
          <a:stretch/>
        </p:blipFill>
        <p:spPr>
          <a:xfrm>
            <a:off x="1617580" y="4571998"/>
            <a:ext cx="1549597" cy="200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163049" y="1122948"/>
            <a:ext cx="6911476" cy="32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2800"/>
              <a:buFont typeface="Source Sans Pro"/>
              <a:buNone/>
              <a:defRPr sz="28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163049" y="4331369"/>
            <a:ext cx="6911476" cy="90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3262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326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09" name="Shape 109" descr="MM3_books2.png"/>
          <p:cNvPicPr preferRelativeResize="0"/>
          <p:nvPr/>
        </p:nvPicPr>
        <p:blipFill rotWithShape="1">
          <a:blip r:embed="rId2">
            <a:alphaModFix/>
          </a:blip>
          <a:srcRect r="58929"/>
          <a:stretch/>
        </p:blipFill>
        <p:spPr>
          <a:xfrm>
            <a:off x="718245" y="4023889"/>
            <a:ext cx="1126597" cy="200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8 Colored Boxes">
  <p:cSld name="Title + 8 Colored Boxe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Shape 111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2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5083" y="1502837"/>
            <a:ext cx="1981199" cy="1926164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2543763" y="1502837"/>
            <a:ext cx="1981199" cy="1926164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55083" y="3556000"/>
            <a:ext cx="1981199" cy="1926164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5"/>
          </p:nvPr>
        </p:nvSpPr>
        <p:spPr>
          <a:xfrm>
            <a:off x="2543763" y="3556000"/>
            <a:ext cx="1981199" cy="192616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6"/>
          </p:nvPr>
        </p:nvSpPr>
        <p:spPr>
          <a:xfrm>
            <a:off x="4627080" y="1502837"/>
            <a:ext cx="1981199" cy="1926164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7"/>
          </p:nvPr>
        </p:nvSpPr>
        <p:spPr>
          <a:xfrm>
            <a:off x="6715760" y="1502837"/>
            <a:ext cx="1981199" cy="192616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8"/>
          </p:nvPr>
        </p:nvSpPr>
        <p:spPr>
          <a:xfrm>
            <a:off x="4627080" y="3556000"/>
            <a:ext cx="1981199" cy="1926164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9"/>
          </p:nvPr>
        </p:nvSpPr>
        <p:spPr>
          <a:xfrm>
            <a:off x="6715760" y="3556000"/>
            <a:ext cx="1981199" cy="1926164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Outlined Boxes ">
  <p:cSld name="Title + 4 Outlined Boxes 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hape 123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566336"/>
            <a:ext cx="4049183" cy="1894415"/>
          </a:xfrm>
          <a:prstGeom prst="rect">
            <a:avLst/>
          </a:prstGeom>
          <a:noFill/>
          <a:ln w="381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0167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637616" y="1566336"/>
            <a:ext cx="4049183" cy="189441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9B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0167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457200" y="3587750"/>
            <a:ext cx="4049183" cy="189441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EF41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0167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4637616" y="3587750"/>
            <a:ext cx="4049183" cy="189441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3016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0167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5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al Question 2">
  <p:cSld name="Transitional Question 2">
    <p:bg>
      <p:bgPr>
        <a:solidFill>
          <a:schemeClr val="accen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 descr="CCC_logo_notag_REV.png"/>
          <p:cNvPicPr preferRelativeResize="0"/>
          <p:nvPr/>
        </p:nvPicPr>
        <p:blipFill rotWithShape="1">
          <a:blip r:embed="rId2">
            <a:alphaModFix amt="15000"/>
          </a:blip>
          <a:srcRect t="1499" b="1297"/>
          <a:stretch/>
        </p:blipFill>
        <p:spPr>
          <a:xfrm>
            <a:off x="1134982" y="0"/>
            <a:ext cx="68571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24416" y="1968503"/>
            <a:ext cx="7958666" cy="270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EF4123"/>
              </a:buClr>
              <a:buSzPts val="4000"/>
              <a:buFont typeface="Arial"/>
              <a:buNone/>
              <a:defRPr sz="4000" b="1" i="1" u="none" strike="noStrike" cap="none">
                <a:solidFill>
                  <a:srgbClr val="EF412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1163049" y="1122950"/>
            <a:ext cx="6911476" cy="411747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5" name="Shape 135" descr="MM3_books2.png"/>
          <p:cNvPicPr preferRelativeResize="0"/>
          <p:nvPr/>
        </p:nvPicPr>
        <p:blipFill rotWithShape="1">
          <a:blip r:embed="rId2">
            <a:alphaModFix/>
          </a:blip>
          <a:srcRect l="43508"/>
          <a:stretch/>
        </p:blipFill>
        <p:spPr>
          <a:xfrm>
            <a:off x="1617580" y="4571998"/>
            <a:ext cx="1549597" cy="2009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163049" y="1122948"/>
            <a:ext cx="6911476" cy="32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2800"/>
              <a:buFont typeface="Source Sans Pro"/>
              <a:buNone/>
              <a:defRPr sz="28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163049" y="4331369"/>
            <a:ext cx="6911476" cy="90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3262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326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38" name="Shape 138" descr="MM3_books2.png"/>
          <p:cNvPicPr preferRelativeResize="0"/>
          <p:nvPr/>
        </p:nvPicPr>
        <p:blipFill rotWithShape="1">
          <a:blip r:embed="rId2">
            <a:alphaModFix/>
          </a:blip>
          <a:srcRect r="58929"/>
          <a:stretch/>
        </p:blipFill>
        <p:spPr>
          <a:xfrm>
            <a:off x="718245" y="4023889"/>
            <a:ext cx="1126597" cy="200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+ Content">
  <p:cSld name="Photo +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24416" y="3519794"/>
            <a:ext cx="7958666" cy="196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167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pic" idx="2"/>
          </p:nvPr>
        </p:nvSpPr>
        <p:spPr>
          <a:xfrm>
            <a:off x="624416" y="543649"/>
            <a:ext cx="7958666" cy="281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0" name="Shape 20"/>
          <p:cNvCxnSpPr/>
          <p:nvPr/>
        </p:nvCxnSpPr>
        <p:spPr>
          <a:xfrm>
            <a:off x="457200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Shape 21"/>
          <p:cNvSpPr>
            <a:spLocks noGrp="1"/>
          </p:cNvSpPr>
          <p:nvPr>
            <p:ph type="pic" idx="3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Shape 140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cxnSp>
        <p:nvCxnSpPr>
          <p:cNvPr id="142" name="Shape 142"/>
          <p:cNvCxnSpPr/>
          <p:nvPr/>
        </p:nvCxnSpPr>
        <p:spPr>
          <a:xfrm>
            <a:off x="455083" y="1523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738477"/>
            <a:ext cx="8228525" cy="374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0167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 to Our Community">
  <p:cSld name="Welcome to Our Communit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" name="Shape 146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2933" y="306387"/>
            <a:ext cx="8233866" cy="48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400"/>
              <a:buFont typeface="Source Sans Pro"/>
              <a:buNone/>
              <a:defRPr sz="34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cxnSp>
        <p:nvCxnSpPr>
          <p:cNvPr id="148" name="Shape 148"/>
          <p:cNvCxnSpPr/>
          <p:nvPr/>
        </p:nvCxnSpPr>
        <p:spPr>
          <a:xfrm>
            <a:off x="455083" y="127665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2262908" y="2329752"/>
            <a:ext cx="6422816" cy="69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454008" y="1435398"/>
            <a:ext cx="8229600" cy="41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301672"/>
              </a:buClr>
              <a:buSzPts val="2600"/>
              <a:buFont typeface="Arial"/>
              <a:buChar char="•"/>
              <a:defRPr sz="26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3"/>
          </p:nvPr>
        </p:nvSpPr>
        <p:spPr>
          <a:xfrm>
            <a:off x="454008" y="805754"/>
            <a:ext cx="8230675" cy="37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4"/>
          </p:nvPr>
        </p:nvSpPr>
        <p:spPr>
          <a:xfrm>
            <a:off x="452933" y="1858808"/>
            <a:ext cx="8230675" cy="334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EF4123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EF412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5"/>
          </p:nvPr>
        </p:nvSpPr>
        <p:spPr>
          <a:xfrm>
            <a:off x="2262908" y="3137935"/>
            <a:ext cx="6422816" cy="69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6"/>
          </p:nvPr>
        </p:nvSpPr>
        <p:spPr>
          <a:xfrm>
            <a:off x="2262908" y="3958126"/>
            <a:ext cx="6422816" cy="69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7"/>
          </p:nvPr>
        </p:nvSpPr>
        <p:spPr>
          <a:xfrm>
            <a:off x="2262908" y="4745641"/>
            <a:ext cx="6422816" cy="69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8"/>
          </p:nvPr>
        </p:nvSpPr>
        <p:spPr>
          <a:xfrm>
            <a:off x="452933" y="2329751"/>
            <a:ext cx="1671431" cy="695616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9"/>
          </p:nvPr>
        </p:nvSpPr>
        <p:spPr>
          <a:xfrm>
            <a:off x="452933" y="3137935"/>
            <a:ext cx="1671431" cy="695616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3"/>
          </p:nvPr>
        </p:nvSpPr>
        <p:spPr>
          <a:xfrm>
            <a:off x="452933" y="3946119"/>
            <a:ext cx="1671431" cy="695616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4"/>
          </p:nvPr>
        </p:nvSpPr>
        <p:spPr>
          <a:xfrm>
            <a:off x="452933" y="4745641"/>
            <a:ext cx="1671431" cy="695616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pic" idx="15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pic" idx="16"/>
          </p:nvPr>
        </p:nvSpPr>
        <p:spPr>
          <a:xfrm>
            <a:off x="5898442" y="5979582"/>
            <a:ext cx="2790471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ored Boxes (Horizontal)">
  <p:cSld name="Title + 2 Colored Boxes (Horizontal)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hape 163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5083" y="1524004"/>
            <a:ext cx="8229600" cy="1942212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57200" y="3611764"/>
            <a:ext cx="8231717" cy="1913875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pic" idx="3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al Question">
  <p:cSld name="Transitional Question">
    <p:bg>
      <p:bgPr>
        <a:solidFill>
          <a:srgbClr val="EF4123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 descr="CCC_logo_notag_REV.png"/>
          <p:cNvPicPr preferRelativeResize="0"/>
          <p:nvPr/>
        </p:nvPicPr>
        <p:blipFill rotWithShape="1">
          <a:blip r:embed="rId2">
            <a:alphaModFix amt="15000"/>
          </a:blip>
          <a:srcRect t="1499" b="1297"/>
          <a:stretch/>
        </p:blipFill>
        <p:spPr>
          <a:xfrm>
            <a:off x="1134982" y="0"/>
            <a:ext cx="68571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24416" y="1968503"/>
            <a:ext cx="7958666" cy="270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1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2995083" y="262403"/>
            <a:ext cx="6148916" cy="1312036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ctrTitle"/>
          </p:nvPr>
        </p:nvSpPr>
        <p:spPr>
          <a:xfrm>
            <a:off x="3181696" y="282530"/>
            <a:ext cx="5986949" cy="861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Source Sans Pro"/>
              <a:buNone/>
              <a:defRPr sz="3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81696" y="1018137"/>
            <a:ext cx="5730141" cy="38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DB91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DB91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5" name="Shape 175"/>
          <p:cNvSpPr/>
          <p:nvPr/>
        </p:nvSpPr>
        <p:spPr>
          <a:xfrm rot="-5400000">
            <a:off x="929533" y="-394252"/>
            <a:ext cx="1312034" cy="2625346"/>
          </a:xfrm>
          <a:prstGeom prst="round2SameRect">
            <a:avLst>
              <a:gd name="adj1" fmla="val 48093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6" name="Shape 176" descr="CCC_logo_notag_RGB.png"/>
          <p:cNvPicPr preferRelativeResize="0"/>
          <p:nvPr/>
        </p:nvPicPr>
        <p:blipFill rotWithShape="1">
          <a:blip r:embed="rId3">
            <a:alphaModFix/>
          </a:blip>
          <a:srcRect t="-4761" b="-4761"/>
          <a:stretch/>
        </p:blipFill>
        <p:spPr>
          <a:xfrm>
            <a:off x="529166" y="528087"/>
            <a:ext cx="2201332" cy="770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3019727" y="5236569"/>
            <a:ext cx="6148916" cy="1312036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206341" y="5992303"/>
            <a:ext cx="5730141" cy="384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DB91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FDB91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0" name="Shape 180"/>
          <p:cNvSpPr/>
          <p:nvPr/>
        </p:nvSpPr>
        <p:spPr>
          <a:xfrm rot="-5400000">
            <a:off x="954179" y="4579914"/>
            <a:ext cx="1312034" cy="2625346"/>
          </a:xfrm>
          <a:prstGeom prst="round2SameRect">
            <a:avLst>
              <a:gd name="adj1" fmla="val 48093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1" name="Shape 181" descr="CCC_logo_notag_RGB.png"/>
          <p:cNvPicPr preferRelativeResize="0"/>
          <p:nvPr/>
        </p:nvPicPr>
        <p:blipFill rotWithShape="1">
          <a:blip r:embed="rId3">
            <a:alphaModFix/>
          </a:blip>
          <a:srcRect t="-4761" b="-4761"/>
          <a:stretch/>
        </p:blipFill>
        <p:spPr>
          <a:xfrm>
            <a:off x="553812" y="5502253"/>
            <a:ext cx="2201332" cy="77036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206340" y="5236569"/>
            <a:ext cx="5937660" cy="861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Source Sans Pro"/>
              <a:buNone/>
              <a:defRPr sz="3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Slide">
  <p:cSld name="Section Title Slid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pic" idx="2"/>
          </p:nvPr>
        </p:nvSpPr>
        <p:spPr>
          <a:xfrm>
            <a:off x="0" y="0"/>
            <a:ext cx="541421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5721682" y="431229"/>
            <a:ext cx="3048083" cy="595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ctrTitle"/>
          </p:nvPr>
        </p:nvSpPr>
        <p:spPr>
          <a:xfrm>
            <a:off x="-1" y="123201"/>
            <a:ext cx="5414211" cy="960733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laborative Classroom">
  <p:cSld name="Collaborative Classroom">
    <p:bg>
      <p:bgPr>
        <a:solidFill>
          <a:srgbClr val="301672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3584530" y="712997"/>
            <a:ext cx="410246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123"/>
              </a:buClr>
              <a:buSzPts val="1050"/>
              <a:buFont typeface="Source Sans Pro"/>
              <a:buNone/>
            </a:pPr>
            <a:r>
              <a:rPr lang="en-US" sz="4200" b="0" i="0" u="none" strike="noStrike" cap="none">
                <a:solidFill>
                  <a:srgbClr val="EF412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EMPOWERING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rgbClr val="EF412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1081011" y="1390366"/>
            <a:ext cx="7073809" cy="892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1300"/>
              <a:buFont typeface="Source Sans Pro"/>
              <a:buNone/>
            </a:pPr>
            <a:r>
              <a:rPr lang="en-US" sz="52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teachers </a:t>
            </a:r>
            <a:r>
              <a:rPr lang="en-US" sz="5200" b="0" i="1" u="none" strike="noStrike" cap="none">
                <a:solidFill>
                  <a:srgbClr val="FDB91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</a:t>
            </a:r>
            <a:r>
              <a:rPr lang="en-US" sz="5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</a:t>
            </a:r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1081012" y="2248591"/>
            <a:ext cx="6674690" cy="861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615"/>
              </a:buClr>
              <a:buSzPts val="1250"/>
              <a:buFont typeface="Source Sans Pro"/>
              <a:buNone/>
            </a:pPr>
            <a:r>
              <a:rPr lang="en-US" sz="5000" b="0" i="0" u="none" strike="noStrike" cap="none">
                <a:solidFill>
                  <a:srgbClr val="B8B61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COLLABORATIVE</a:t>
            </a: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1081012" y="3015178"/>
            <a:ext cx="6674690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B615"/>
              </a:buClr>
              <a:buSzPts val="1200"/>
              <a:buFont typeface="Source Sans Pro"/>
              <a:buNone/>
            </a:pPr>
            <a:r>
              <a:rPr lang="en-US" sz="4800" b="0" i="0" u="none" strike="noStrike" cap="none">
                <a:solidFill>
                  <a:srgbClr val="B8B61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CLASSROOMS</a:t>
            </a:r>
            <a:r>
              <a:rPr lang="en-US" sz="4000" b="1" i="0" u="none" strike="noStrike" cap="none">
                <a:solidFill>
                  <a:srgbClr val="B8B61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5200" b="0" i="1" u="none" strike="noStrike" cap="none">
                <a:solidFill>
                  <a:srgbClr val="FDB91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that</a:t>
            </a: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1081012" y="3772519"/>
            <a:ext cx="6674690" cy="892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Source Sans Pro"/>
              <a:buNone/>
            </a:pPr>
            <a:r>
              <a:rPr lang="en-US" sz="4200" b="0" i="0" u="none" strike="noStrike" cap="none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INSPIRE</a:t>
            </a:r>
            <a:r>
              <a:rPr lang="en-US" sz="48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52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students.</a:t>
            </a:r>
            <a:endParaRPr/>
          </a:p>
        </p:txBody>
      </p:sp>
      <p:pic>
        <p:nvPicPr>
          <p:cNvPr id="193" name="Shape 193" descr="CCC_logo_notag_REV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637" y="664125"/>
            <a:ext cx="2308956" cy="731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penci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220" y="5135282"/>
            <a:ext cx="4617917" cy="80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 descr="MM3e_texture_ko_whit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6525" y="3667125"/>
            <a:ext cx="2026793" cy="2803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al Question 4">
  <p:cSld name="Transitional Question 4">
    <p:bg>
      <p:bgPr>
        <a:solidFill>
          <a:srgbClr val="FDB913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 descr="CCC_logo_notag_REV.png"/>
          <p:cNvPicPr preferRelativeResize="0"/>
          <p:nvPr/>
        </p:nvPicPr>
        <p:blipFill rotWithShape="1">
          <a:blip r:embed="rId2">
            <a:alphaModFix amt="15000"/>
          </a:blip>
          <a:srcRect t="1499" b="1297"/>
          <a:stretch/>
        </p:blipFill>
        <p:spPr>
          <a:xfrm>
            <a:off x="1134982" y="0"/>
            <a:ext cx="68571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24416" y="1968503"/>
            <a:ext cx="7958666" cy="270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01672"/>
              </a:buClr>
              <a:buSzPts val="4000"/>
              <a:buFont typeface="Arial"/>
              <a:buNone/>
              <a:defRPr sz="4000" b="1" i="1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al Question 5">
  <p:cSld name="Transitional Question 5">
    <p:bg>
      <p:bgPr>
        <a:solidFill>
          <a:srgbClr val="30167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 descr="CCC_logo_notag_REV.png"/>
          <p:cNvPicPr preferRelativeResize="0"/>
          <p:nvPr/>
        </p:nvPicPr>
        <p:blipFill rotWithShape="1">
          <a:blip r:embed="rId2">
            <a:alphaModFix amt="15000"/>
          </a:blip>
          <a:srcRect t="1499" b="1297"/>
          <a:stretch/>
        </p:blipFill>
        <p:spPr>
          <a:xfrm>
            <a:off x="1134982" y="0"/>
            <a:ext cx="68571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24416" y="1968503"/>
            <a:ext cx="7958666" cy="270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1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ored Boxes">
  <p:cSld name="Title + 4 Colored Boxe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502837"/>
            <a:ext cx="4049183" cy="1926164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37616" y="1502837"/>
            <a:ext cx="4049183" cy="1926164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3"/>
          </p:nvPr>
        </p:nvSpPr>
        <p:spPr>
          <a:xfrm>
            <a:off x="457200" y="3556000"/>
            <a:ext cx="4049183" cy="1926164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4"/>
          </p:nvPr>
        </p:nvSpPr>
        <p:spPr>
          <a:xfrm>
            <a:off x="4637616" y="3556000"/>
            <a:ext cx="4049183" cy="192616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pic" idx="5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pic" idx="2"/>
          </p:nvPr>
        </p:nvSpPr>
        <p:spPr>
          <a:xfrm>
            <a:off x="455081" y="381000"/>
            <a:ext cx="8233833" cy="512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04" name="Shape 204"/>
          <p:cNvCxnSpPr/>
          <p:nvPr/>
        </p:nvCxnSpPr>
        <p:spPr>
          <a:xfrm>
            <a:off x="457200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Shape 205"/>
          <p:cNvSpPr>
            <a:spLocks noGrp="1"/>
          </p:cNvSpPr>
          <p:nvPr>
            <p:ph type="pic" idx="3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Header + Text">
  <p:cSld name="Title + Header + 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Shape 207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cxnSp>
        <p:nvCxnSpPr>
          <p:cNvPr id="209" name="Shape 209"/>
          <p:cNvCxnSpPr/>
          <p:nvPr/>
        </p:nvCxnSpPr>
        <p:spPr>
          <a:xfrm>
            <a:off x="455083" y="1523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2232190"/>
            <a:ext cx="8228525" cy="324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457199" y="1738477"/>
            <a:ext cx="8229600" cy="4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0167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pic" idx="3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+ Title + Content">
  <p:cSld name="Photo + Title +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pic" idx="2"/>
          </p:nvPr>
        </p:nvSpPr>
        <p:spPr>
          <a:xfrm>
            <a:off x="455081" y="381000"/>
            <a:ext cx="8233833" cy="2423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5081" y="3364971"/>
            <a:ext cx="8229600" cy="476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672"/>
              </a:buClr>
              <a:buSzPts val="2200"/>
              <a:buFont typeface="Source Sans Pro"/>
              <a:buNone/>
              <a:defRPr sz="22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5081" y="3905248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3262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326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17" name="Shape 217"/>
          <p:cNvCxnSpPr/>
          <p:nvPr/>
        </p:nvCxnSpPr>
        <p:spPr>
          <a:xfrm>
            <a:off x="457200" y="3005665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" name="Shape 218"/>
          <p:cNvCxnSpPr/>
          <p:nvPr/>
        </p:nvCxnSpPr>
        <p:spPr>
          <a:xfrm>
            <a:off x="457200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9" name="Shape 219"/>
          <p:cNvSpPr>
            <a:spLocks noGrp="1"/>
          </p:cNvSpPr>
          <p:nvPr>
            <p:ph type="pic" idx="3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Photo Centered">
  <p:cSld name="Vertical Photo Centered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pic" idx="2"/>
          </p:nvPr>
        </p:nvSpPr>
        <p:spPr>
          <a:xfrm>
            <a:off x="2066635" y="163477"/>
            <a:ext cx="5033816" cy="652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hotos">
  <p:cSld name="2 Photo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pic" idx="2"/>
          </p:nvPr>
        </p:nvSpPr>
        <p:spPr>
          <a:xfrm>
            <a:off x="455081" y="381000"/>
            <a:ext cx="3952241" cy="512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24" name="Shape 224"/>
          <p:cNvCxnSpPr/>
          <p:nvPr/>
        </p:nvCxnSpPr>
        <p:spPr>
          <a:xfrm>
            <a:off x="457200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5" name="Shape 225"/>
          <p:cNvSpPr>
            <a:spLocks noGrp="1"/>
          </p:cNvSpPr>
          <p:nvPr>
            <p:ph type="pic" idx="3"/>
          </p:nvPr>
        </p:nvSpPr>
        <p:spPr>
          <a:xfrm>
            <a:off x="4734557" y="381000"/>
            <a:ext cx="3952241" cy="512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pic" idx="4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+ Zoom Image Right">
  <p:cSld name="Photo + Zoom Image Righ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pic" idx="2"/>
          </p:nvPr>
        </p:nvSpPr>
        <p:spPr>
          <a:xfrm>
            <a:off x="455081" y="381000"/>
            <a:ext cx="3952241" cy="512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29" name="Shape 229"/>
          <p:cNvCxnSpPr/>
          <p:nvPr/>
        </p:nvCxnSpPr>
        <p:spPr>
          <a:xfrm>
            <a:off x="457200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0" name="Shape 230"/>
          <p:cNvSpPr>
            <a:spLocks noGrp="1"/>
          </p:cNvSpPr>
          <p:nvPr>
            <p:ph type="pic" idx="3"/>
          </p:nvPr>
        </p:nvSpPr>
        <p:spPr>
          <a:xfrm>
            <a:off x="4736675" y="858762"/>
            <a:ext cx="3952241" cy="3924902"/>
          </a:xfrm>
          <a:prstGeom prst="rect">
            <a:avLst/>
          </a:prstGeom>
          <a:noFill/>
          <a:ln w="57150" cap="flat" cmpd="sng">
            <a:solidFill>
              <a:srgbClr val="EF41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pic" idx="4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+ Zoom Image Left (no footer)">
  <p:cSld name="Photo + Zoom Image Left (no footer)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/>
          </p:cNvSpPr>
          <p:nvPr>
            <p:ph type="pic" idx="2"/>
          </p:nvPr>
        </p:nvSpPr>
        <p:spPr>
          <a:xfrm>
            <a:off x="3860708" y="265544"/>
            <a:ext cx="4828207" cy="625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pic" idx="3"/>
          </p:nvPr>
        </p:nvSpPr>
        <p:spPr>
          <a:xfrm>
            <a:off x="761343" y="1736216"/>
            <a:ext cx="3952241" cy="3924902"/>
          </a:xfrm>
          <a:prstGeom prst="rect">
            <a:avLst/>
          </a:prstGeom>
          <a:noFill/>
          <a:ln w="57150" cap="flat" cmpd="sng">
            <a:solidFill>
              <a:srgbClr val="EF41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+ Callout">
  <p:cSld name="Photo + Callou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pic" idx="2"/>
          </p:nvPr>
        </p:nvSpPr>
        <p:spPr>
          <a:xfrm>
            <a:off x="455081" y="381000"/>
            <a:ext cx="3952241" cy="512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37" name="Shape 237"/>
          <p:cNvCxnSpPr/>
          <p:nvPr/>
        </p:nvCxnSpPr>
        <p:spPr>
          <a:xfrm>
            <a:off x="457200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734557" y="380998"/>
            <a:ext cx="3954357" cy="512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167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pic" idx="3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(wide) + Callout">
  <p:cSld name="Photo (wide) + Callou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pic" idx="2"/>
          </p:nvPr>
        </p:nvSpPr>
        <p:spPr>
          <a:xfrm>
            <a:off x="455081" y="381000"/>
            <a:ext cx="6322706" cy="505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42" name="Shape 242"/>
          <p:cNvCxnSpPr/>
          <p:nvPr/>
        </p:nvCxnSpPr>
        <p:spPr>
          <a:xfrm>
            <a:off x="457200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523789" y="380998"/>
            <a:ext cx="2165125" cy="505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167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pic" idx="3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hoto Centered">
  <p:cSld name="2 Photo Centered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pic" idx="2"/>
          </p:nvPr>
        </p:nvSpPr>
        <p:spPr>
          <a:xfrm>
            <a:off x="1850633" y="380998"/>
            <a:ext cx="3952241" cy="512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47" name="Shape 247"/>
          <p:cNvCxnSpPr/>
          <p:nvPr/>
        </p:nvCxnSpPr>
        <p:spPr>
          <a:xfrm>
            <a:off x="457200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8" name="Shape 248"/>
          <p:cNvSpPr>
            <a:spLocks noGrp="1"/>
          </p:cNvSpPr>
          <p:nvPr>
            <p:ph type="pic" idx="3"/>
          </p:nvPr>
        </p:nvSpPr>
        <p:spPr>
          <a:xfrm>
            <a:off x="4266869" y="2702074"/>
            <a:ext cx="3072009" cy="280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pic" idx="4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Boxes with Headers">
  <p:cSld name="Title + 2 Boxes with Header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hape 31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cxnSp>
        <p:nvCxnSpPr>
          <p:cNvPr id="33" name="Shape 33"/>
          <p:cNvCxnSpPr/>
          <p:nvPr/>
        </p:nvCxnSpPr>
        <p:spPr>
          <a:xfrm>
            <a:off x="455083" y="1523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2232190"/>
            <a:ext cx="4049183" cy="324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25005" y="2232190"/>
            <a:ext cx="4061794" cy="324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57199" y="1738477"/>
            <a:ext cx="4049712" cy="4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0167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37087" y="1738477"/>
            <a:ext cx="4049712" cy="4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0167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5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hoto + Callout">
  <p:cSld name="2 Photo + Callou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pic" idx="2"/>
          </p:nvPr>
        </p:nvSpPr>
        <p:spPr>
          <a:xfrm>
            <a:off x="455081" y="381000"/>
            <a:ext cx="3952241" cy="512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52" name="Shape 252"/>
          <p:cNvCxnSpPr/>
          <p:nvPr/>
        </p:nvCxnSpPr>
        <p:spPr>
          <a:xfrm>
            <a:off x="457200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734557" y="380998"/>
            <a:ext cx="3954357" cy="512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1672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pic" idx="3"/>
          </p:nvPr>
        </p:nvSpPr>
        <p:spPr>
          <a:xfrm>
            <a:off x="2104571" y="2702075"/>
            <a:ext cx="3072009" cy="2801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pic" idx="4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Photos with Descriptions">
  <p:cSld name="2 Photos with Descriptions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pic" idx="2"/>
          </p:nvPr>
        </p:nvSpPr>
        <p:spPr>
          <a:xfrm>
            <a:off x="1193991" y="334818"/>
            <a:ext cx="3108937" cy="402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58" name="Shape 258"/>
          <p:cNvCxnSpPr/>
          <p:nvPr/>
        </p:nvCxnSpPr>
        <p:spPr>
          <a:xfrm>
            <a:off x="457200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9" name="Shape 259"/>
          <p:cNvSpPr>
            <a:spLocks noGrp="1"/>
          </p:cNvSpPr>
          <p:nvPr>
            <p:ph type="pic" idx="3"/>
          </p:nvPr>
        </p:nvSpPr>
        <p:spPr>
          <a:xfrm>
            <a:off x="4873103" y="1431637"/>
            <a:ext cx="3108937" cy="402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1193991" y="4456546"/>
            <a:ext cx="3108937" cy="100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0167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4"/>
          </p:nvPr>
        </p:nvSpPr>
        <p:spPr>
          <a:xfrm>
            <a:off x="4873103" y="334818"/>
            <a:ext cx="3108937" cy="100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0167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pic" idx="5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quare Photos with Desciptions">
  <p:cSld name="2 Square Photos with Desciptions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pic" idx="2"/>
          </p:nvPr>
        </p:nvSpPr>
        <p:spPr>
          <a:xfrm>
            <a:off x="1309445" y="2216725"/>
            <a:ext cx="3108937" cy="312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65" name="Shape 265"/>
          <p:cNvCxnSpPr/>
          <p:nvPr/>
        </p:nvCxnSpPr>
        <p:spPr>
          <a:xfrm>
            <a:off x="457200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6" name="Shape 266"/>
          <p:cNvSpPr>
            <a:spLocks noGrp="1"/>
          </p:cNvSpPr>
          <p:nvPr>
            <p:ph type="pic" idx="3"/>
          </p:nvPr>
        </p:nvSpPr>
        <p:spPr>
          <a:xfrm>
            <a:off x="4607557" y="369454"/>
            <a:ext cx="3108937" cy="3128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1309445" y="369454"/>
            <a:ext cx="3108937" cy="16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0167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4"/>
          </p:nvPr>
        </p:nvSpPr>
        <p:spPr>
          <a:xfrm>
            <a:off x="4607557" y="3648360"/>
            <a:ext cx="3108937" cy="16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301672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pic" idx="5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ored Blocks 2">
  <p:cSld name="Title + 2 Colored Blocks 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6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cxnSp>
        <p:nvCxnSpPr>
          <p:cNvPr id="272" name="Shape 272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3" name="Shape 273"/>
          <p:cNvSpPr>
            <a:spLocks noGrp="1"/>
          </p:cNvSpPr>
          <p:nvPr>
            <p:ph type="pic" idx="2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457200" y="1604212"/>
            <a:ext cx="4049183" cy="38888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3"/>
          </p:nvPr>
        </p:nvSpPr>
        <p:spPr>
          <a:xfrm>
            <a:off x="4637616" y="1604212"/>
            <a:ext cx="4049183" cy="3888884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2 Colored Blocks 2">
  <p:cSld name="Title + Subtitle + 2 Colored Blocks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65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57200" y="970138"/>
            <a:ext cx="8229600" cy="50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0167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79" name="Shape 279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Shape 280"/>
          <p:cNvSpPr>
            <a:spLocks noGrp="1"/>
          </p:cNvSpPr>
          <p:nvPr>
            <p:ph type="pic" idx="2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body" idx="3"/>
          </p:nvPr>
        </p:nvSpPr>
        <p:spPr>
          <a:xfrm>
            <a:off x="457200" y="1602283"/>
            <a:ext cx="4049183" cy="3706091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body" idx="4"/>
          </p:nvPr>
        </p:nvSpPr>
        <p:spPr>
          <a:xfrm>
            <a:off x="4637616" y="1602283"/>
            <a:ext cx="4049183" cy="3706091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3 Columns">
  <p:cSld name="Title + Subtitle + 3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703916"/>
            <a:ext cx="2614083" cy="383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2"/>
          </p:nvPr>
        </p:nvSpPr>
        <p:spPr>
          <a:xfrm>
            <a:off x="3259666" y="1703916"/>
            <a:ext cx="2614083" cy="383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3"/>
          </p:nvPr>
        </p:nvSpPr>
        <p:spPr>
          <a:xfrm>
            <a:off x="6072717" y="1703916"/>
            <a:ext cx="2614083" cy="3835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65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body" idx="4"/>
          </p:nvPr>
        </p:nvSpPr>
        <p:spPr>
          <a:xfrm>
            <a:off x="455083" y="1164169"/>
            <a:ext cx="8229600" cy="50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89" name="Shape 289"/>
          <p:cNvCxnSpPr/>
          <p:nvPr/>
        </p:nvCxnSpPr>
        <p:spPr>
          <a:xfrm>
            <a:off x="457200" y="1075971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0" name="Shape 290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1" name="Shape 291"/>
          <p:cNvSpPr>
            <a:spLocks noGrp="1"/>
          </p:cNvSpPr>
          <p:nvPr>
            <p:ph type="pic" idx="5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ored Blocks">
  <p:cSld name="Title + 3 Colored Block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65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cxnSp>
        <p:nvCxnSpPr>
          <p:cNvPr id="294" name="Shape 294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5083" y="1439333"/>
            <a:ext cx="2616200" cy="3909955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body" idx="2"/>
          </p:nvPr>
        </p:nvSpPr>
        <p:spPr>
          <a:xfrm>
            <a:off x="3257550" y="1439333"/>
            <a:ext cx="2616200" cy="3909955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body" idx="3"/>
          </p:nvPr>
        </p:nvSpPr>
        <p:spPr>
          <a:xfrm>
            <a:off x="6072717" y="1439333"/>
            <a:ext cx="2616200" cy="3909955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8" name="Shape 298"/>
          <p:cNvSpPr>
            <a:spLocks noGrp="1"/>
          </p:cNvSpPr>
          <p:nvPr>
            <p:ph type="pic" idx="4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299" name="Shape 299"/>
          <p:cNvCxnSpPr/>
          <p:nvPr/>
        </p:nvCxnSpPr>
        <p:spPr>
          <a:xfrm>
            <a:off x="457200" y="1075971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ored Blocks 2">
  <p:cSld name="Title + 3 Colored Blocks 2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65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cxnSp>
        <p:nvCxnSpPr>
          <p:cNvPr id="302" name="Shape 302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455083" y="1439333"/>
            <a:ext cx="2616200" cy="3909955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2"/>
          </p:nvPr>
        </p:nvSpPr>
        <p:spPr>
          <a:xfrm>
            <a:off x="3257550" y="1439333"/>
            <a:ext cx="2616200" cy="3909955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body" idx="3"/>
          </p:nvPr>
        </p:nvSpPr>
        <p:spPr>
          <a:xfrm>
            <a:off x="6072717" y="1439333"/>
            <a:ext cx="2616200" cy="3909955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pic" idx="4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307" name="Shape 307"/>
          <p:cNvCxnSpPr/>
          <p:nvPr/>
        </p:nvCxnSpPr>
        <p:spPr>
          <a:xfrm>
            <a:off x="457200" y="1075971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3 Colored Blocks">
  <p:cSld name="Title + Subtitle + 3 Colored Blocks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65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970138"/>
            <a:ext cx="8229600" cy="50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0167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311" name="Shape 311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2" name="Shape 312"/>
          <p:cNvSpPr txBox="1">
            <a:spLocks noGrp="1"/>
          </p:cNvSpPr>
          <p:nvPr>
            <p:ph type="body" idx="2"/>
          </p:nvPr>
        </p:nvSpPr>
        <p:spPr>
          <a:xfrm>
            <a:off x="455083" y="1629833"/>
            <a:ext cx="2616200" cy="3909955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body" idx="3"/>
          </p:nvPr>
        </p:nvSpPr>
        <p:spPr>
          <a:xfrm>
            <a:off x="3257550" y="1629833"/>
            <a:ext cx="2616200" cy="3909955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body" idx="4"/>
          </p:nvPr>
        </p:nvSpPr>
        <p:spPr>
          <a:xfrm>
            <a:off x="6072717" y="1629833"/>
            <a:ext cx="2616200" cy="3909955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5" name="Shape 315"/>
          <p:cNvSpPr>
            <a:spLocks noGrp="1"/>
          </p:cNvSpPr>
          <p:nvPr>
            <p:ph type="pic" idx="5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3 Colored Blocks 2">
  <p:cSld name="Title + Subtitle + 3 Colored Blocks 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65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457200" y="970138"/>
            <a:ext cx="8229600" cy="50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0167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319" name="Shape 319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0" name="Shape 320"/>
          <p:cNvSpPr txBox="1">
            <a:spLocks noGrp="1"/>
          </p:cNvSpPr>
          <p:nvPr>
            <p:ph type="body" idx="2"/>
          </p:nvPr>
        </p:nvSpPr>
        <p:spPr>
          <a:xfrm>
            <a:off x="455083" y="1629833"/>
            <a:ext cx="2616200" cy="3909955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3"/>
          </p:nvPr>
        </p:nvSpPr>
        <p:spPr>
          <a:xfrm>
            <a:off x="3257550" y="1629833"/>
            <a:ext cx="2616200" cy="3909955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body" idx="4"/>
          </p:nvPr>
        </p:nvSpPr>
        <p:spPr>
          <a:xfrm>
            <a:off x="6072717" y="1629833"/>
            <a:ext cx="2616200" cy="3909955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3" name="Shape 323"/>
          <p:cNvSpPr>
            <a:spLocks noGrp="1"/>
          </p:cNvSpPr>
          <p:nvPr>
            <p:ph type="pic" idx="5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al Question 3">
  <p:cSld name="Transitional Question 3">
    <p:bg>
      <p:bgPr>
        <a:solidFill>
          <a:srgbClr val="009BB0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 descr="CCC_logo_notag_REV.png"/>
          <p:cNvPicPr preferRelativeResize="0"/>
          <p:nvPr/>
        </p:nvPicPr>
        <p:blipFill rotWithShape="1">
          <a:blip r:embed="rId2">
            <a:alphaModFix amt="15000"/>
          </a:blip>
          <a:srcRect t="1499" b="1297"/>
          <a:stretch/>
        </p:blipFill>
        <p:spPr>
          <a:xfrm>
            <a:off x="1134982" y="0"/>
            <a:ext cx="68571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24416" y="1968503"/>
            <a:ext cx="7958666" cy="270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 b="1" i="1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ored Boxes + Photo">
  <p:cSld name="Title + 2 Colored Boxes + Photo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/>
          </p:cNvSpPr>
          <p:nvPr>
            <p:ph type="pic" idx="2"/>
          </p:nvPr>
        </p:nvSpPr>
        <p:spPr>
          <a:xfrm>
            <a:off x="4619992" y="1545171"/>
            <a:ext cx="4066807" cy="393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326" name="Shape 326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457200" y="1545171"/>
            <a:ext cx="4049183" cy="1902543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body" idx="3"/>
          </p:nvPr>
        </p:nvSpPr>
        <p:spPr>
          <a:xfrm>
            <a:off x="457200" y="3579621"/>
            <a:ext cx="4049183" cy="1902543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0" name="Shape 330"/>
          <p:cNvSpPr>
            <a:spLocks noGrp="1"/>
          </p:cNvSpPr>
          <p:nvPr>
            <p:ph type="pic" idx="4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ored Boxes ">
  <p:cSld name="Title + 3 Colored Boxes 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-1115" y="5714998"/>
            <a:ext cx="9145116" cy="1143002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0167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57200" y="1602283"/>
            <a:ext cx="4049183" cy="1798636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body" idx="2"/>
          </p:nvPr>
        </p:nvSpPr>
        <p:spPr>
          <a:xfrm>
            <a:off x="457200" y="3509737"/>
            <a:ext cx="4049183" cy="1798636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3"/>
          </p:nvPr>
        </p:nvSpPr>
        <p:spPr>
          <a:xfrm>
            <a:off x="4637616" y="1602283"/>
            <a:ext cx="4049183" cy="3706091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-1115" y="314359"/>
            <a:ext cx="5414211" cy="960733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37" name="Shape 337"/>
          <p:cNvSpPr>
            <a:spLocks noGrp="1"/>
          </p:cNvSpPr>
          <p:nvPr>
            <p:ph type="pic" idx="4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ored Boxes (Horizontal)">
  <p:cSld name="Title + 3 Colored Boxes (Horizontal)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9" name="Shape 339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0" name="Shape 340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457200" y="1525513"/>
            <a:ext cx="8231717" cy="1216451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2"/>
          </p:nvPr>
        </p:nvSpPr>
        <p:spPr>
          <a:xfrm>
            <a:off x="459316" y="2913538"/>
            <a:ext cx="8229600" cy="1234463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3"/>
          </p:nvPr>
        </p:nvSpPr>
        <p:spPr>
          <a:xfrm>
            <a:off x="457200" y="4309187"/>
            <a:ext cx="8231717" cy="1216451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4" name="Shape 344"/>
          <p:cNvSpPr>
            <a:spLocks noGrp="1"/>
          </p:cNvSpPr>
          <p:nvPr>
            <p:ph type="pic" idx="4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4 Boxes with Titles">
  <p:cSld name="1_Title + 4 Boxes with Title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Shape 346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4637616" y="3085630"/>
            <a:ext cx="4049183" cy="343371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body" idx="2"/>
          </p:nvPr>
        </p:nvSpPr>
        <p:spPr>
          <a:xfrm>
            <a:off x="457200" y="5138792"/>
            <a:ext cx="4049183" cy="343371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body" idx="3"/>
          </p:nvPr>
        </p:nvSpPr>
        <p:spPr>
          <a:xfrm>
            <a:off x="4637616" y="5138792"/>
            <a:ext cx="4049183" cy="343371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1" name="Shape 351"/>
          <p:cNvSpPr txBox="1">
            <a:spLocks noGrp="1"/>
          </p:cNvSpPr>
          <p:nvPr>
            <p:ph type="body" idx="4"/>
          </p:nvPr>
        </p:nvSpPr>
        <p:spPr>
          <a:xfrm>
            <a:off x="457200" y="3085630"/>
            <a:ext cx="4049183" cy="343371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2" name="Shape 352"/>
          <p:cNvSpPr>
            <a:spLocks noGrp="1"/>
          </p:cNvSpPr>
          <p:nvPr>
            <p:ph type="pic" idx="5"/>
          </p:nvPr>
        </p:nvSpPr>
        <p:spPr>
          <a:xfrm>
            <a:off x="455083" y="1502836"/>
            <a:ext cx="4051301" cy="158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3" name="Shape 353"/>
          <p:cNvSpPr>
            <a:spLocks noGrp="1"/>
          </p:cNvSpPr>
          <p:nvPr>
            <p:ph type="pic" idx="6"/>
          </p:nvPr>
        </p:nvSpPr>
        <p:spPr>
          <a:xfrm>
            <a:off x="4637616" y="1502836"/>
            <a:ext cx="4051301" cy="158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4" name="Shape 354"/>
          <p:cNvSpPr>
            <a:spLocks noGrp="1"/>
          </p:cNvSpPr>
          <p:nvPr>
            <p:ph type="pic" idx="7"/>
          </p:nvPr>
        </p:nvSpPr>
        <p:spPr>
          <a:xfrm>
            <a:off x="455083" y="3555998"/>
            <a:ext cx="4051301" cy="158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5" name="Shape 355"/>
          <p:cNvSpPr>
            <a:spLocks noGrp="1"/>
          </p:cNvSpPr>
          <p:nvPr>
            <p:ph type="pic" idx="8"/>
          </p:nvPr>
        </p:nvSpPr>
        <p:spPr>
          <a:xfrm>
            <a:off x="4637616" y="3555998"/>
            <a:ext cx="4051301" cy="158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pic" idx="9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ored Boxes (Horizontal)">
  <p:cSld name="Title + 4 Colored Boxes (Horizontal)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" name="Shape 358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457200" y="1513419"/>
            <a:ext cx="8229600" cy="957514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2"/>
          </p:nvPr>
        </p:nvSpPr>
        <p:spPr>
          <a:xfrm>
            <a:off x="457200" y="2546813"/>
            <a:ext cx="8231717" cy="943544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body" idx="3"/>
          </p:nvPr>
        </p:nvSpPr>
        <p:spPr>
          <a:xfrm>
            <a:off x="455083" y="3565439"/>
            <a:ext cx="8229600" cy="957514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body" idx="4"/>
          </p:nvPr>
        </p:nvSpPr>
        <p:spPr>
          <a:xfrm>
            <a:off x="457200" y="4582096"/>
            <a:ext cx="8231717" cy="94354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4" name="Shape 364"/>
          <p:cNvSpPr>
            <a:spLocks noGrp="1"/>
          </p:cNvSpPr>
          <p:nvPr>
            <p:ph type="pic" idx="5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5 Colored Boxes (Horizontal)">
  <p:cSld name="Title + 5 Colored Boxes (Horizontal)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6" name="Shape 366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457200" y="1513419"/>
            <a:ext cx="8229600" cy="775311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2"/>
          </p:nvPr>
        </p:nvSpPr>
        <p:spPr>
          <a:xfrm>
            <a:off x="457200" y="2353292"/>
            <a:ext cx="8231717" cy="763998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body" idx="3"/>
          </p:nvPr>
        </p:nvSpPr>
        <p:spPr>
          <a:xfrm>
            <a:off x="455083" y="3178399"/>
            <a:ext cx="8229600" cy="775311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body" idx="4"/>
          </p:nvPr>
        </p:nvSpPr>
        <p:spPr>
          <a:xfrm>
            <a:off x="457200" y="4001535"/>
            <a:ext cx="8231717" cy="763998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body" idx="5"/>
          </p:nvPr>
        </p:nvSpPr>
        <p:spPr>
          <a:xfrm>
            <a:off x="452966" y="4813914"/>
            <a:ext cx="8231717" cy="76399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3" name="Shape 373"/>
          <p:cNvSpPr>
            <a:spLocks noGrp="1"/>
          </p:cNvSpPr>
          <p:nvPr>
            <p:ph type="pic" idx="6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6 Colored Boxes 2">
  <p:cSld name="Title + 6 Colored Boxes 2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5" name="Shape 375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pic" idx="2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455081" y="1502837"/>
            <a:ext cx="2657641" cy="192616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body" idx="3"/>
          </p:nvPr>
        </p:nvSpPr>
        <p:spPr>
          <a:xfrm>
            <a:off x="3239438" y="1502837"/>
            <a:ext cx="2657641" cy="192616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body" idx="4"/>
          </p:nvPr>
        </p:nvSpPr>
        <p:spPr>
          <a:xfrm>
            <a:off x="455081" y="3556000"/>
            <a:ext cx="2657641" cy="192616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body" idx="5"/>
          </p:nvPr>
        </p:nvSpPr>
        <p:spPr>
          <a:xfrm>
            <a:off x="3239438" y="3556000"/>
            <a:ext cx="2657641" cy="192616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body" idx="6"/>
          </p:nvPr>
        </p:nvSpPr>
        <p:spPr>
          <a:xfrm>
            <a:off x="6029157" y="1502837"/>
            <a:ext cx="2657641" cy="192616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3" name="Shape 383"/>
          <p:cNvSpPr txBox="1">
            <a:spLocks noGrp="1"/>
          </p:cNvSpPr>
          <p:nvPr>
            <p:ph type="body" idx="7"/>
          </p:nvPr>
        </p:nvSpPr>
        <p:spPr>
          <a:xfrm>
            <a:off x="6029157" y="3556000"/>
            <a:ext cx="2657641" cy="192616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Products + 8 Bubbles">
  <p:cSld name="Title + 2 Products + 8 Bubble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pic" idx="2"/>
          </p:nvPr>
        </p:nvSpPr>
        <p:spPr>
          <a:xfrm>
            <a:off x="480291" y="1555750"/>
            <a:ext cx="3867736" cy="3961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6" name="Shape 386"/>
          <p:cNvSpPr>
            <a:spLocks noGrp="1"/>
          </p:cNvSpPr>
          <p:nvPr>
            <p:ph type="pic" idx="3"/>
          </p:nvPr>
        </p:nvSpPr>
        <p:spPr>
          <a:xfrm>
            <a:off x="2352558" y="3682319"/>
            <a:ext cx="1995468" cy="183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387" name="Shape 387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4588851" y="1554108"/>
            <a:ext cx="1997363" cy="921327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0" name="Shape 390"/>
          <p:cNvSpPr txBox="1">
            <a:spLocks noGrp="1"/>
          </p:cNvSpPr>
          <p:nvPr>
            <p:ph type="body" idx="4"/>
          </p:nvPr>
        </p:nvSpPr>
        <p:spPr>
          <a:xfrm>
            <a:off x="6691550" y="1554108"/>
            <a:ext cx="1997363" cy="921327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body" idx="5"/>
          </p:nvPr>
        </p:nvSpPr>
        <p:spPr>
          <a:xfrm>
            <a:off x="4588851" y="2570299"/>
            <a:ext cx="1997363" cy="921327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2" name="Shape 392"/>
          <p:cNvSpPr txBox="1">
            <a:spLocks noGrp="1"/>
          </p:cNvSpPr>
          <p:nvPr>
            <p:ph type="body" idx="6"/>
          </p:nvPr>
        </p:nvSpPr>
        <p:spPr>
          <a:xfrm>
            <a:off x="6691550" y="2570299"/>
            <a:ext cx="1997363" cy="921327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3" name="Shape 393"/>
          <p:cNvSpPr txBox="1">
            <a:spLocks noGrp="1"/>
          </p:cNvSpPr>
          <p:nvPr>
            <p:ph type="body" idx="7"/>
          </p:nvPr>
        </p:nvSpPr>
        <p:spPr>
          <a:xfrm>
            <a:off x="4588851" y="3587135"/>
            <a:ext cx="1997363" cy="921327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body" idx="8"/>
          </p:nvPr>
        </p:nvSpPr>
        <p:spPr>
          <a:xfrm>
            <a:off x="6689435" y="3587135"/>
            <a:ext cx="1997363" cy="921327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5" name="Shape 395"/>
          <p:cNvSpPr txBox="1">
            <a:spLocks noGrp="1"/>
          </p:cNvSpPr>
          <p:nvPr>
            <p:ph type="body" idx="9"/>
          </p:nvPr>
        </p:nvSpPr>
        <p:spPr>
          <a:xfrm>
            <a:off x="4588851" y="4595494"/>
            <a:ext cx="1997363" cy="921327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pic" idx="13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2 Products + 8 Bubbles">
  <p:cSld name="1_Title + 2 Products + 8 Bubbles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type="pic" idx="2"/>
          </p:nvPr>
        </p:nvSpPr>
        <p:spPr>
          <a:xfrm>
            <a:off x="480291" y="1555750"/>
            <a:ext cx="2971799" cy="3961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399" name="Shape 399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3636825" y="1554108"/>
            <a:ext cx="2464488" cy="921327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2" name="Shape 402"/>
          <p:cNvSpPr txBox="1">
            <a:spLocks noGrp="1"/>
          </p:cNvSpPr>
          <p:nvPr>
            <p:ph type="body" idx="3"/>
          </p:nvPr>
        </p:nvSpPr>
        <p:spPr>
          <a:xfrm>
            <a:off x="6224426" y="1554108"/>
            <a:ext cx="2464488" cy="921327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body" idx="4"/>
          </p:nvPr>
        </p:nvSpPr>
        <p:spPr>
          <a:xfrm>
            <a:off x="3636825" y="2570299"/>
            <a:ext cx="2464488" cy="921327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body" idx="5"/>
          </p:nvPr>
        </p:nvSpPr>
        <p:spPr>
          <a:xfrm>
            <a:off x="6224426" y="2570299"/>
            <a:ext cx="2464488" cy="921327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body" idx="6"/>
          </p:nvPr>
        </p:nvSpPr>
        <p:spPr>
          <a:xfrm>
            <a:off x="3636825" y="3587135"/>
            <a:ext cx="2464488" cy="921327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body" idx="7"/>
          </p:nvPr>
        </p:nvSpPr>
        <p:spPr>
          <a:xfrm>
            <a:off x="6222310" y="3587135"/>
            <a:ext cx="2464488" cy="921327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7" name="Shape 407"/>
          <p:cNvSpPr txBox="1">
            <a:spLocks noGrp="1"/>
          </p:cNvSpPr>
          <p:nvPr>
            <p:ph type="body" idx="8"/>
          </p:nvPr>
        </p:nvSpPr>
        <p:spPr>
          <a:xfrm>
            <a:off x="3636825" y="4595494"/>
            <a:ext cx="2464488" cy="921327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8" name="Shape 408"/>
          <p:cNvSpPr>
            <a:spLocks noGrp="1"/>
          </p:cNvSpPr>
          <p:nvPr>
            <p:ph type="pic" idx="9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5 Logos">
  <p:cSld name="Title + Subtitle + 5 Logos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" name="Shape 410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1" name="Shape 411"/>
          <p:cNvSpPr>
            <a:spLocks noGrp="1"/>
          </p:cNvSpPr>
          <p:nvPr>
            <p:ph type="pic" idx="2"/>
          </p:nvPr>
        </p:nvSpPr>
        <p:spPr>
          <a:xfrm>
            <a:off x="550333" y="2066217"/>
            <a:ext cx="2427819" cy="13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2" name="Shape 412"/>
          <p:cNvSpPr>
            <a:spLocks noGrp="1"/>
          </p:cNvSpPr>
          <p:nvPr>
            <p:ph type="pic" idx="3"/>
          </p:nvPr>
        </p:nvSpPr>
        <p:spPr>
          <a:xfrm>
            <a:off x="3352800" y="2076273"/>
            <a:ext cx="2427819" cy="13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3" name="Shape 413"/>
          <p:cNvSpPr>
            <a:spLocks noGrp="1"/>
          </p:cNvSpPr>
          <p:nvPr>
            <p:ph type="pic" idx="4"/>
          </p:nvPr>
        </p:nvSpPr>
        <p:spPr>
          <a:xfrm>
            <a:off x="6165848" y="2076273"/>
            <a:ext cx="2427819" cy="13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4" name="Shape 414"/>
          <p:cNvSpPr>
            <a:spLocks noGrp="1"/>
          </p:cNvSpPr>
          <p:nvPr>
            <p:ph type="pic" idx="5"/>
          </p:nvPr>
        </p:nvSpPr>
        <p:spPr>
          <a:xfrm>
            <a:off x="1957917" y="3643135"/>
            <a:ext cx="2427819" cy="13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5" name="Shape 415"/>
          <p:cNvSpPr>
            <a:spLocks noGrp="1"/>
          </p:cNvSpPr>
          <p:nvPr>
            <p:ph type="pic" idx="6"/>
          </p:nvPr>
        </p:nvSpPr>
        <p:spPr>
          <a:xfrm>
            <a:off x="4760383" y="3653189"/>
            <a:ext cx="2427819" cy="1301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65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457200" y="970138"/>
            <a:ext cx="8229600" cy="50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0167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418" name="Shape 418"/>
          <p:cNvCxnSpPr/>
          <p:nvPr/>
        </p:nvCxnSpPr>
        <p:spPr>
          <a:xfrm>
            <a:off x="457200" y="1542286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9" name="Shape 419"/>
          <p:cNvSpPr>
            <a:spLocks noGrp="1"/>
          </p:cNvSpPr>
          <p:nvPr>
            <p:ph type="pic" idx="7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+ Colored Text Block">
  <p:cSld name="Callout + Colored Text Bloc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hape 43"/>
          <p:cNvCxnSpPr/>
          <p:nvPr/>
        </p:nvCxnSpPr>
        <p:spPr>
          <a:xfrm>
            <a:off x="457200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734557" y="380998"/>
            <a:ext cx="3954357" cy="5122332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380998"/>
            <a:ext cx="3954357" cy="5122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01672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3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9 Logos">
  <p:cSld name="Title + 9 Logo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1" name="Shape 421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2" name="Shape 422"/>
          <p:cNvSpPr>
            <a:spLocks noGrp="1"/>
          </p:cNvSpPr>
          <p:nvPr>
            <p:ph type="pic" idx="2"/>
          </p:nvPr>
        </p:nvSpPr>
        <p:spPr>
          <a:xfrm>
            <a:off x="550333" y="1440387"/>
            <a:ext cx="2427819" cy="116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3" name="Shape 423"/>
          <p:cNvSpPr>
            <a:spLocks noGrp="1"/>
          </p:cNvSpPr>
          <p:nvPr>
            <p:ph type="pic" idx="3"/>
          </p:nvPr>
        </p:nvSpPr>
        <p:spPr>
          <a:xfrm>
            <a:off x="3352800" y="1450442"/>
            <a:ext cx="2427819" cy="116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4" name="Shape 424"/>
          <p:cNvSpPr>
            <a:spLocks noGrp="1"/>
          </p:cNvSpPr>
          <p:nvPr>
            <p:ph type="pic" idx="4"/>
          </p:nvPr>
        </p:nvSpPr>
        <p:spPr>
          <a:xfrm>
            <a:off x="6165848" y="1450442"/>
            <a:ext cx="2427819" cy="116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65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26" name="Shape 426"/>
          <p:cNvSpPr>
            <a:spLocks noGrp="1"/>
          </p:cNvSpPr>
          <p:nvPr>
            <p:ph type="pic" idx="5"/>
          </p:nvPr>
        </p:nvSpPr>
        <p:spPr>
          <a:xfrm>
            <a:off x="550333" y="2816221"/>
            <a:ext cx="2427819" cy="116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pic" idx="6"/>
          </p:nvPr>
        </p:nvSpPr>
        <p:spPr>
          <a:xfrm>
            <a:off x="3352800" y="2826275"/>
            <a:ext cx="2427819" cy="116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8" name="Shape 428"/>
          <p:cNvSpPr>
            <a:spLocks noGrp="1"/>
          </p:cNvSpPr>
          <p:nvPr>
            <p:ph type="pic" idx="7"/>
          </p:nvPr>
        </p:nvSpPr>
        <p:spPr>
          <a:xfrm>
            <a:off x="6165848" y="2826275"/>
            <a:ext cx="2427819" cy="116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9" name="Shape 429"/>
          <p:cNvSpPr>
            <a:spLocks noGrp="1"/>
          </p:cNvSpPr>
          <p:nvPr>
            <p:ph type="pic" idx="8"/>
          </p:nvPr>
        </p:nvSpPr>
        <p:spPr>
          <a:xfrm>
            <a:off x="550333" y="4202637"/>
            <a:ext cx="2427819" cy="116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pic" idx="9"/>
          </p:nvPr>
        </p:nvSpPr>
        <p:spPr>
          <a:xfrm>
            <a:off x="3352800" y="4212692"/>
            <a:ext cx="2427819" cy="116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1" name="Shape 431"/>
          <p:cNvSpPr>
            <a:spLocks noGrp="1"/>
          </p:cNvSpPr>
          <p:nvPr>
            <p:ph type="pic" idx="13"/>
          </p:nvPr>
        </p:nvSpPr>
        <p:spPr>
          <a:xfrm>
            <a:off x="6165848" y="4212692"/>
            <a:ext cx="2427819" cy="116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pic" idx="14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433" name="Shape 433"/>
          <p:cNvCxnSpPr/>
          <p:nvPr/>
        </p:nvCxnSpPr>
        <p:spPr>
          <a:xfrm>
            <a:off x="457200" y="1075971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 Logos">
  <p:cSld name="9 Logos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5" name="Shape 435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6" name="Shape 436"/>
          <p:cNvSpPr>
            <a:spLocks noGrp="1"/>
          </p:cNvSpPr>
          <p:nvPr>
            <p:ph type="pic" idx="2"/>
          </p:nvPr>
        </p:nvSpPr>
        <p:spPr>
          <a:xfrm>
            <a:off x="455083" y="473364"/>
            <a:ext cx="2530765" cy="14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7" name="Shape 437"/>
          <p:cNvSpPr>
            <a:spLocks noGrp="1"/>
          </p:cNvSpPr>
          <p:nvPr>
            <p:ph type="pic" idx="3"/>
          </p:nvPr>
        </p:nvSpPr>
        <p:spPr>
          <a:xfrm>
            <a:off x="3315275" y="473364"/>
            <a:ext cx="2530765" cy="14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8" name="Shape 438"/>
          <p:cNvSpPr>
            <a:spLocks noGrp="1"/>
          </p:cNvSpPr>
          <p:nvPr>
            <p:ph type="pic" idx="4"/>
          </p:nvPr>
        </p:nvSpPr>
        <p:spPr>
          <a:xfrm>
            <a:off x="6156032" y="463308"/>
            <a:ext cx="2530765" cy="14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9" name="Shape 439"/>
          <p:cNvSpPr>
            <a:spLocks noGrp="1"/>
          </p:cNvSpPr>
          <p:nvPr>
            <p:ph type="pic" idx="5"/>
          </p:nvPr>
        </p:nvSpPr>
        <p:spPr>
          <a:xfrm>
            <a:off x="455083" y="2197533"/>
            <a:ext cx="2530765" cy="14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0" name="Shape 440"/>
          <p:cNvSpPr>
            <a:spLocks noGrp="1"/>
          </p:cNvSpPr>
          <p:nvPr>
            <p:ph type="pic" idx="6"/>
          </p:nvPr>
        </p:nvSpPr>
        <p:spPr>
          <a:xfrm>
            <a:off x="3315275" y="2197533"/>
            <a:ext cx="2530765" cy="14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1" name="Shape 441"/>
          <p:cNvSpPr>
            <a:spLocks noGrp="1"/>
          </p:cNvSpPr>
          <p:nvPr>
            <p:ph type="pic" idx="7"/>
          </p:nvPr>
        </p:nvSpPr>
        <p:spPr>
          <a:xfrm>
            <a:off x="6156032" y="2197533"/>
            <a:ext cx="2530765" cy="14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2" name="Shape 442"/>
          <p:cNvSpPr>
            <a:spLocks noGrp="1"/>
          </p:cNvSpPr>
          <p:nvPr>
            <p:ph type="pic" idx="8"/>
          </p:nvPr>
        </p:nvSpPr>
        <p:spPr>
          <a:xfrm>
            <a:off x="455083" y="3908439"/>
            <a:ext cx="2530765" cy="14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pic" idx="9"/>
          </p:nvPr>
        </p:nvSpPr>
        <p:spPr>
          <a:xfrm>
            <a:off x="3315275" y="3918494"/>
            <a:ext cx="2530765" cy="14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4" name="Shape 444"/>
          <p:cNvSpPr>
            <a:spLocks noGrp="1"/>
          </p:cNvSpPr>
          <p:nvPr>
            <p:ph type="pic" idx="13"/>
          </p:nvPr>
        </p:nvSpPr>
        <p:spPr>
          <a:xfrm>
            <a:off x="6156032" y="3918494"/>
            <a:ext cx="2530765" cy="1467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5" name="Shape 445"/>
          <p:cNvSpPr>
            <a:spLocks noGrp="1"/>
          </p:cNvSpPr>
          <p:nvPr>
            <p:ph type="pic" idx="14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Product">
  <p:cSld name="Title + 1 Produc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7" name="Shape 447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8" name="Shape 448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cxnSp>
        <p:nvCxnSpPr>
          <p:cNvPr id="449" name="Shape 449"/>
          <p:cNvCxnSpPr/>
          <p:nvPr/>
        </p:nvCxnSpPr>
        <p:spPr>
          <a:xfrm>
            <a:off x="455083" y="1523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0" name="Shape 450"/>
          <p:cNvSpPr/>
          <p:nvPr/>
        </p:nvSpPr>
        <p:spPr>
          <a:xfrm>
            <a:off x="2611167" y="1743364"/>
            <a:ext cx="3773460" cy="3773460"/>
          </a:xfrm>
          <a:prstGeom prst="ellipse">
            <a:avLst/>
          </a:prstGeom>
          <a:solidFill>
            <a:srgbClr val="FDB9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1" name="Shape 451"/>
          <p:cNvSpPr>
            <a:spLocks noGrp="1"/>
          </p:cNvSpPr>
          <p:nvPr>
            <p:ph type="pic" idx="2"/>
          </p:nvPr>
        </p:nvSpPr>
        <p:spPr>
          <a:xfrm>
            <a:off x="958263" y="1743364"/>
            <a:ext cx="7204371" cy="3773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pic" idx="3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Products with Title + Description">
  <p:cSld name="Title + 3 Products with Title + Description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4" name="Shape 454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5" name="Shape 455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cxnSp>
        <p:nvCxnSpPr>
          <p:cNvPr id="456" name="Shape 456"/>
          <p:cNvCxnSpPr/>
          <p:nvPr/>
        </p:nvCxnSpPr>
        <p:spPr>
          <a:xfrm>
            <a:off x="455083" y="1523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457200" y="4278480"/>
            <a:ext cx="2625435" cy="4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body" idx="2"/>
          </p:nvPr>
        </p:nvSpPr>
        <p:spPr>
          <a:xfrm>
            <a:off x="3260626" y="4278480"/>
            <a:ext cx="2627552" cy="4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9" name="Shape 459"/>
          <p:cNvSpPr txBox="1">
            <a:spLocks noGrp="1"/>
          </p:cNvSpPr>
          <p:nvPr>
            <p:ph type="body" idx="3"/>
          </p:nvPr>
        </p:nvSpPr>
        <p:spPr>
          <a:xfrm>
            <a:off x="6061362" y="4278480"/>
            <a:ext cx="2627552" cy="4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658087" y="1858817"/>
            <a:ext cx="2228273" cy="2228273"/>
          </a:xfrm>
          <a:prstGeom prst="ellipse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3465946" y="1858817"/>
            <a:ext cx="2228273" cy="2228273"/>
          </a:xfrm>
          <a:prstGeom prst="ellipse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6269178" y="1858817"/>
            <a:ext cx="2228273" cy="2228273"/>
          </a:xfrm>
          <a:prstGeom prst="ellipse">
            <a:avLst/>
          </a:prstGeom>
          <a:solidFill>
            <a:srgbClr val="FDB91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3" name="Shape 463"/>
          <p:cNvSpPr>
            <a:spLocks noGrp="1"/>
          </p:cNvSpPr>
          <p:nvPr>
            <p:ph type="pic" idx="4"/>
          </p:nvPr>
        </p:nvSpPr>
        <p:spPr>
          <a:xfrm>
            <a:off x="455083" y="1858817"/>
            <a:ext cx="2627552" cy="222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4" name="Shape 464"/>
          <p:cNvSpPr>
            <a:spLocks noGrp="1"/>
          </p:cNvSpPr>
          <p:nvPr>
            <p:ph type="pic" idx="5"/>
          </p:nvPr>
        </p:nvSpPr>
        <p:spPr>
          <a:xfrm>
            <a:off x="3262744" y="1858817"/>
            <a:ext cx="2627552" cy="222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5" name="Shape 465"/>
          <p:cNvSpPr>
            <a:spLocks noGrp="1"/>
          </p:cNvSpPr>
          <p:nvPr>
            <p:ph type="pic" idx="6"/>
          </p:nvPr>
        </p:nvSpPr>
        <p:spPr>
          <a:xfrm>
            <a:off x="6059246" y="1847273"/>
            <a:ext cx="2627552" cy="222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6" name="Shape 466"/>
          <p:cNvSpPr txBox="1">
            <a:spLocks noGrp="1"/>
          </p:cNvSpPr>
          <p:nvPr>
            <p:ph type="body" idx="7"/>
          </p:nvPr>
        </p:nvSpPr>
        <p:spPr>
          <a:xfrm>
            <a:off x="457200" y="4783735"/>
            <a:ext cx="2625435" cy="67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7" name="Shape 467"/>
          <p:cNvSpPr txBox="1">
            <a:spLocks noGrp="1"/>
          </p:cNvSpPr>
          <p:nvPr>
            <p:ph type="body" idx="8"/>
          </p:nvPr>
        </p:nvSpPr>
        <p:spPr>
          <a:xfrm>
            <a:off x="3262744" y="4783735"/>
            <a:ext cx="2625435" cy="67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9"/>
          </p:nvPr>
        </p:nvSpPr>
        <p:spPr>
          <a:xfrm>
            <a:off x="6063480" y="4783737"/>
            <a:ext cx="2625435" cy="67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9" name="Shape 469"/>
          <p:cNvSpPr>
            <a:spLocks noGrp="1"/>
          </p:cNvSpPr>
          <p:nvPr>
            <p:ph type="pic" idx="13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n Off Animation">
  <p:cSld name="Turn Off Anima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Blank">
  <p:cSld name="13_Blank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Photos Offset (no footer)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293446" y="334819"/>
            <a:ext cx="4554196" cy="55533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13232" marR="0" lvl="1" indent="-78232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3"/>
          </p:nvPr>
        </p:nvSpPr>
        <p:spPr>
          <a:xfrm>
            <a:off x="4324257" y="958270"/>
            <a:ext cx="4554196" cy="55533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13232" marR="0" lvl="1" indent="-78232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6518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hoto (no footer)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455081" y="381000"/>
            <a:ext cx="8233833" cy="602995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rgbClr val="595959"/>
              </a:buClr>
              <a:buFont typeface="Arial"/>
              <a:buNone/>
              <a:defRPr sz="14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13232" marR="0" lvl="1" indent="-78232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6646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Fea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 Line.png"/>
          <p:cNvPicPr>
            <a:picLocks noChangeAspect="1"/>
          </p:cNvPicPr>
          <p:nvPr userDrawn="1"/>
        </p:nvPicPr>
        <p:blipFill>
          <a:blip r:embed="rId2" cstate="screen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28" y="1316038"/>
            <a:ext cx="9166238" cy="203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 userDrawn="1"/>
        </p:nvSpPr>
        <p:spPr>
          <a:xfrm>
            <a:off x="728134" y="1879601"/>
            <a:ext cx="7721601" cy="49783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38100" dir="2700000" algn="tl" rotWithShape="0">
              <a:srgbClr val="000000">
                <a:alpha val="7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97467" y="2048933"/>
            <a:ext cx="7399866" cy="46566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add page image</a:t>
            </a:r>
            <a:r>
              <a:rPr lang="en-US" sz="260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1_Page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2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2 Colored Blocks">
  <p:cSld name="Title + Subtitle + 2 Colored Block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65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970138"/>
            <a:ext cx="8229600" cy="50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0167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cxnSp>
        <p:nvCxnSpPr>
          <p:cNvPr id="50" name="Shape 50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457200" y="1602283"/>
            <a:ext cx="4049183" cy="3706091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4637616" y="1602283"/>
            <a:ext cx="4049183" cy="3706091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ored Blocks">
  <p:cSld name="Title + 2 Colored Block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6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cxnSp>
        <p:nvCxnSpPr>
          <p:cNvPr id="56" name="Shape 56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Shape 57"/>
          <p:cNvSpPr>
            <a:spLocks noGrp="1"/>
          </p:cNvSpPr>
          <p:nvPr>
            <p:ph type="pic" idx="2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4212"/>
            <a:ext cx="4049183" cy="3888884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637616" y="1604212"/>
            <a:ext cx="4049183" cy="3888884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ored Boxes (no background)">
  <p:cSld name="Title + 3 Colored Boxes (no background)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455083" y="5714998"/>
            <a:ext cx="8231715" cy="31750"/>
          </a:xfrm>
          <a:prstGeom prst="straightConnector1">
            <a:avLst/>
          </a:prstGeom>
          <a:noFill/>
          <a:ln w="127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637616" y="1545171"/>
            <a:ext cx="4049183" cy="3936993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57200" y="1545171"/>
            <a:ext cx="4049183" cy="1902543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457200" y="3579621"/>
            <a:ext cx="4049183" cy="1902543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4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70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ource Sans Pro"/>
              <a:buNone/>
              <a:defRPr sz="3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0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7" r:id="rId67"/>
    <p:sldLayoutId id="2147483718" r:id="rId68"/>
    <p:sldLayoutId id="2147483719" r:id="rId6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1.jp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ctrTitle"/>
          </p:nvPr>
        </p:nvSpPr>
        <p:spPr>
          <a:xfrm>
            <a:off x="1480028" y="741547"/>
            <a:ext cx="6753106" cy="861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ource Sans Pro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Inside the Collaborative Classroom</a:t>
            </a:r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2317352" y="1553083"/>
            <a:ext cx="6682442" cy="507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913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rgbClr val="FDB91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Culturally Responsive Instruction: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DB913"/>
              </a:buClr>
              <a:buSzPts val="500"/>
              <a:buFont typeface="Arial"/>
              <a:buNone/>
            </a:pPr>
            <a:r>
              <a:rPr lang="en-US" sz="2000" b="1" i="0" u="none" strike="noStrike" cap="none">
                <a:solidFill>
                  <a:srgbClr val="FDB91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Fostering Student Collaboration in Writing</a:t>
            </a:r>
            <a:endParaRPr/>
          </a:p>
        </p:txBody>
      </p:sp>
      <p:pic>
        <p:nvPicPr>
          <p:cNvPr id="481" name="Shape 481" descr="_D3-0588_retouched_fin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786" r="6786"/>
          <a:stretch/>
        </p:blipFill>
        <p:spPr>
          <a:xfrm>
            <a:off x="0" y="2539815"/>
            <a:ext cx="2959100" cy="248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 descr="20130322_PKYonge_006_opt.jp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6786" r="6786"/>
          <a:stretch/>
        </p:blipFill>
        <p:spPr>
          <a:xfrm>
            <a:off x="3096102" y="2539815"/>
            <a:ext cx="2959100" cy="248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Shape 483" descr="20130322_PKYonge_078_opt.jpg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6786" r="6786"/>
          <a:stretch/>
        </p:blipFill>
        <p:spPr>
          <a:xfrm>
            <a:off x="6184900" y="2539815"/>
            <a:ext cx="2959100" cy="248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Shape 484" descr="MM3_books2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80200" y="5027428"/>
            <a:ext cx="2319595" cy="815979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 txBox="1"/>
          <p:nvPr/>
        </p:nvSpPr>
        <p:spPr>
          <a:xfrm>
            <a:off x="2870200" y="5346700"/>
            <a:ext cx="3185003" cy="419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4637616" y="1545171"/>
            <a:ext cx="4049183" cy="3936993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Remember…Double space your writing. Writers need quiet time to think so there should be no talking, whispering, or walking around.</a:t>
            </a:r>
            <a:endParaRPr/>
          </a:p>
        </p:txBody>
      </p:sp>
      <p:sp>
        <p:nvSpPr>
          <p:cNvPr id="565" name="Shape 565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Writing Time</a:t>
            </a:r>
            <a:endParaRPr/>
          </a:p>
        </p:txBody>
      </p:sp>
      <p:sp>
        <p:nvSpPr>
          <p:cNvPr id="566" name="Shape 566"/>
          <p:cNvSpPr txBox="1">
            <a:spLocks noGrp="1"/>
          </p:cNvSpPr>
          <p:nvPr>
            <p:ph type="body" idx="2"/>
          </p:nvPr>
        </p:nvSpPr>
        <p:spPr>
          <a:xfrm>
            <a:off x="457200" y="1545171"/>
            <a:ext cx="4049183" cy="19025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Write about an early memory. </a:t>
            </a:r>
            <a:endParaRPr/>
          </a:p>
        </p:txBody>
      </p:sp>
      <p:sp>
        <p:nvSpPr>
          <p:cNvPr id="567" name="Shape 567"/>
          <p:cNvSpPr txBox="1">
            <a:spLocks noGrp="1"/>
          </p:cNvSpPr>
          <p:nvPr>
            <p:ph type="body" idx="3"/>
          </p:nvPr>
        </p:nvSpPr>
        <p:spPr>
          <a:xfrm>
            <a:off x="457200" y="3579621"/>
            <a:ext cx="4049183" cy="1902543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Write about anything that interests you.</a:t>
            </a:r>
            <a:endParaRPr/>
          </a:p>
        </p:txBody>
      </p:sp>
      <p:pic>
        <p:nvPicPr>
          <p:cNvPr id="568" name="Shape 568" descr="Center Logo.png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Shape 569"/>
          <p:cNvSpPr txBox="1"/>
          <p:nvPr/>
        </p:nvSpPr>
        <p:spPr>
          <a:xfrm>
            <a:off x="4152469" y="5945951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65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Sharing &amp; Reflecting</a:t>
            </a:r>
            <a:endParaRPr/>
          </a:p>
        </p:txBody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457200" y="970138"/>
            <a:ext cx="8229600" cy="50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1672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 with a partner what you wrote about today.</a:t>
            </a:r>
            <a:endParaRPr/>
          </a:p>
        </p:txBody>
      </p:sp>
      <p:sp>
        <p:nvSpPr>
          <p:cNvPr id="577" name="Shape 577"/>
          <p:cNvSpPr txBox="1">
            <a:spLocks noGrp="1"/>
          </p:cNvSpPr>
          <p:nvPr>
            <p:ph type="body" idx="2"/>
          </p:nvPr>
        </p:nvSpPr>
        <p:spPr>
          <a:xfrm>
            <a:off x="455083" y="1629833"/>
            <a:ext cx="2616200" cy="3909955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did you find out about your partner today?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8" name="Shape 578"/>
          <p:cNvSpPr txBox="1">
            <a:spLocks noGrp="1"/>
          </p:cNvSpPr>
          <p:nvPr>
            <p:ph type="body" idx="3"/>
          </p:nvPr>
        </p:nvSpPr>
        <p:spPr>
          <a:xfrm>
            <a:off x="3257550" y="1629833"/>
            <a:ext cx="2616200" cy="3909955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early memories did you write about?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9" name="Shape 579"/>
          <p:cNvSpPr txBox="1">
            <a:spLocks noGrp="1"/>
          </p:cNvSpPr>
          <p:nvPr>
            <p:ph type="body" idx="4"/>
          </p:nvPr>
        </p:nvSpPr>
        <p:spPr>
          <a:xfrm>
            <a:off x="6072717" y="1629833"/>
            <a:ext cx="2616200" cy="3909955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other topics did you write about?</a:t>
            </a:r>
            <a:endParaRPr/>
          </a:p>
        </p:txBody>
      </p:sp>
      <p:pic>
        <p:nvPicPr>
          <p:cNvPr id="580" name="Shape 580" descr="Center Logo.png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Guided Rereading of Drafts</a:t>
            </a:r>
            <a:endParaRPr/>
          </a:p>
        </p:txBody>
      </p:sp>
      <p:sp>
        <p:nvSpPr>
          <p:cNvPr id="587" name="Shape 587"/>
          <p:cNvSpPr txBox="1">
            <a:spLocks noGrp="1"/>
          </p:cNvSpPr>
          <p:nvPr>
            <p:ph type="body" idx="1"/>
          </p:nvPr>
        </p:nvSpPr>
        <p:spPr>
          <a:xfrm>
            <a:off x="455083" y="2237292"/>
            <a:ext cx="8229600" cy="15514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 one place in your writing you really like.</a:t>
            </a:r>
            <a:b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88" name="Shape 588" descr="Center Logo.pn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Shape 589"/>
          <p:cNvSpPr txBox="1"/>
          <p:nvPr/>
        </p:nvSpPr>
        <p:spPr>
          <a:xfrm>
            <a:off x="677333" y="1270000"/>
            <a:ext cx="7761111" cy="79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1672"/>
              </a:buClr>
              <a:buSzPts val="680"/>
              <a:buFont typeface="Arial"/>
              <a:buNone/>
            </a:pPr>
            <a:r>
              <a:rPr lang="en-US" sz="2720" b="0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Reread drafts and think about how you</a:t>
            </a:r>
            <a:br>
              <a:rPr lang="en-US" sz="2720" b="0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720" b="0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might improve and revise writing.</a:t>
            </a:r>
            <a:endParaRPr/>
          </a:p>
        </p:txBody>
      </p:sp>
      <p:sp>
        <p:nvSpPr>
          <p:cNvPr id="590" name="Shape 590"/>
          <p:cNvSpPr txBox="1">
            <a:spLocks noGrp="1"/>
          </p:cNvSpPr>
          <p:nvPr>
            <p:ph type="body" idx="2"/>
          </p:nvPr>
        </p:nvSpPr>
        <p:spPr>
          <a:xfrm>
            <a:off x="457200" y="3611764"/>
            <a:ext cx="8231717" cy="1913875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Put a sticky note next to that place and write “I like” on it.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</a:pPr>
            <a:endParaRPr sz="22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Guided Rereading of Drafts</a:t>
            </a:r>
            <a:endParaRPr/>
          </a:p>
        </p:txBody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455083" y="2237292"/>
            <a:ext cx="8229600" cy="15514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 a place in your writing where you describe or could describe what something </a:t>
            </a:r>
            <a:r>
              <a:rPr lang="en-US" sz="2400" b="1" i="0" u="sng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feels</a:t>
            </a: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like. Put a sticky note next to it and write “feels” on it. Find two or three more places.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/>
          </a:p>
        </p:txBody>
      </p:sp>
      <p:sp>
        <p:nvSpPr>
          <p:cNvPr id="598" name="Shape 598"/>
          <p:cNvSpPr txBox="1">
            <a:spLocks noGrp="1"/>
          </p:cNvSpPr>
          <p:nvPr>
            <p:ph type="body" idx="2"/>
          </p:nvPr>
        </p:nvSpPr>
        <p:spPr>
          <a:xfrm>
            <a:off x="457200" y="3996855"/>
            <a:ext cx="8231717" cy="152878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Find a place in your writing where you describe or could describe what something </a:t>
            </a:r>
            <a:r>
              <a:rPr lang="en-US" sz="2200" b="1" i="0" u="sng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looks</a:t>
            </a:r>
            <a:r>
              <a:rPr lang="en-US"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like. Put a sticky note next to it and write “looks” on it. Find two or three more places.</a:t>
            </a:r>
            <a:endParaRPr/>
          </a:p>
        </p:txBody>
      </p:sp>
      <p:pic>
        <p:nvPicPr>
          <p:cNvPr id="599" name="Shape 599" descr="Center Logo.pn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Shape 600"/>
          <p:cNvSpPr txBox="1"/>
          <p:nvPr/>
        </p:nvSpPr>
        <p:spPr>
          <a:xfrm>
            <a:off x="677333" y="1270000"/>
            <a:ext cx="7761111" cy="79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1672"/>
              </a:buClr>
              <a:buSzPts val="680"/>
              <a:buFont typeface="Arial"/>
              <a:buNone/>
            </a:pPr>
            <a:r>
              <a:rPr lang="en-US" sz="2720" b="0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Reread drafts and think about how you</a:t>
            </a:r>
            <a:br>
              <a:rPr lang="en-US" sz="2720" b="0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720" b="0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might improve and revise writing.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6800" y="3031068"/>
            <a:ext cx="3166533" cy="25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436528" y="3551165"/>
            <a:ext cx="2607733" cy="25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342743" y="3473752"/>
            <a:ext cx="152400" cy="25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434667" y="4030125"/>
            <a:ext cx="338667" cy="25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endParaRPr lang="en-US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874000" y="3031068"/>
            <a:ext cx="711199" cy="25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874000" y="3623735"/>
            <a:ext cx="711199" cy="254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endParaRPr lang="en-US" dirty="0" smtClean="0"/>
          </a:p>
        </p:txBody>
      </p:sp>
      <p:pic>
        <p:nvPicPr>
          <p:cNvPr id="4" name="Picture 3" descr="The air is quiet BEFOR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6702" b="72310"/>
          <a:stretch/>
        </p:blipFill>
        <p:spPr>
          <a:xfrm>
            <a:off x="423484" y="2056190"/>
            <a:ext cx="8222195" cy="2467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4887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air is quiet REV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4220" b="72431"/>
          <a:stretch/>
        </p:blipFill>
        <p:spPr>
          <a:xfrm>
            <a:off x="538587" y="1814284"/>
            <a:ext cx="8081521" cy="2697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321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Writing Time</a:t>
            </a:r>
            <a:endParaRPr/>
          </a:p>
        </p:txBody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455083" y="2237292"/>
            <a:ext cx="8229600" cy="15514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Complete your draft.</a:t>
            </a:r>
            <a:endParaRPr/>
          </a:p>
        </p:txBody>
      </p:sp>
      <p:sp>
        <p:nvSpPr>
          <p:cNvPr id="625" name="Shape 625"/>
          <p:cNvSpPr txBox="1">
            <a:spLocks noGrp="1"/>
          </p:cNvSpPr>
          <p:nvPr>
            <p:ph type="body" idx="2"/>
          </p:nvPr>
        </p:nvSpPr>
        <p:spPr>
          <a:xfrm>
            <a:off x="457200" y="3996855"/>
            <a:ext cx="8231717" cy="152878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sensory details to places you marked to help the reader imagine what was happening.</a:t>
            </a:r>
            <a:endParaRPr/>
          </a:p>
        </p:txBody>
      </p:sp>
      <p:pic>
        <p:nvPicPr>
          <p:cNvPr id="626" name="Shape 626" descr="Center Logo.pn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Shape 627"/>
          <p:cNvSpPr txBox="1"/>
          <p:nvPr/>
        </p:nvSpPr>
        <p:spPr>
          <a:xfrm>
            <a:off x="677333" y="1270000"/>
            <a:ext cx="7761111" cy="79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672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Revise first drafts.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Sharing and Reflecting</a:t>
            </a:r>
            <a:endParaRPr/>
          </a:p>
        </p:txBody>
      </p:sp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457200" y="1525513"/>
            <a:ext cx="8231717" cy="1216451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</a:pPr>
            <a:r>
              <a:rPr lang="en-US" sz="2200" b="1" i="0" u="none" strike="noStrike" cap="none">
                <a:solidFill>
                  <a:srgbClr val="FF66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-US"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 What sensory details did you add to your draft? Read that part to your partner. </a:t>
            </a:r>
            <a:endParaRPr sz="22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5" name="Shape 635"/>
          <p:cNvSpPr txBox="1">
            <a:spLocks noGrp="1"/>
          </p:cNvSpPr>
          <p:nvPr>
            <p:ph type="body" idx="2"/>
          </p:nvPr>
        </p:nvSpPr>
        <p:spPr>
          <a:xfrm>
            <a:off x="459316" y="2913538"/>
            <a:ext cx="8229600" cy="1234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</a:pPr>
            <a:r>
              <a:rPr lang="en-US" sz="2200" b="1" i="0" u="none" strike="noStrike" cap="none">
                <a:solidFill>
                  <a:srgbClr val="23105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en-US"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 What do you imagine when you heard that passage?</a:t>
            </a:r>
            <a:endParaRPr/>
          </a:p>
        </p:txBody>
      </p:sp>
      <p:sp>
        <p:nvSpPr>
          <p:cNvPr id="636" name="Shape 636"/>
          <p:cNvSpPr txBox="1">
            <a:spLocks noGrp="1"/>
          </p:cNvSpPr>
          <p:nvPr>
            <p:ph type="body" idx="3"/>
          </p:nvPr>
        </p:nvSpPr>
        <p:spPr>
          <a:xfrm>
            <a:off x="457200" y="4309187"/>
            <a:ext cx="8231717" cy="1216451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did you do to take responsibility today? How does that improve our writing community? </a:t>
            </a:r>
            <a:endParaRPr/>
          </a:p>
        </p:txBody>
      </p:sp>
      <p:pic>
        <p:nvPicPr>
          <p:cNvPr id="637" name="Shape 637" descr="Center Logo.png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Self-assessment &amp; Pair Conferring</a:t>
            </a:r>
            <a:endParaRPr/>
          </a:p>
        </p:txBody>
      </p:sp>
      <p:sp>
        <p:nvSpPr>
          <p:cNvPr id="644" name="Shape 644"/>
          <p:cNvSpPr txBox="1">
            <a:spLocks noGrp="1"/>
          </p:cNvSpPr>
          <p:nvPr>
            <p:ph type="body" idx="1"/>
          </p:nvPr>
        </p:nvSpPr>
        <p:spPr>
          <a:xfrm>
            <a:off x="477358" y="2280327"/>
            <a:ext cx="4049183" cy="1504999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Does my piece describe an interesting personal experience?</a:t>
            </a:r>
            <a:endParaRPr/>
          </a:p>
        </p:txBody>
      </p:sp>
      <p:sp>
        <p:nvSpPr>
          <p:cNvPr id="645" name="Shape 645"/>
          <p:cNvSpPr txBox="1">
            <a:spLocks noGrp="1"/>
          </p:cNvSpPr>
          <p:nvPr>
            <p:ph type="body" idx="2"/>
          </p:nvPr>
        </p:nvSpPr>
        <p:spPr>
          <a:xfrm>
            <a:off x="4657773" y="2280327"/>
            <a:ext cx="4049183" cy="1504999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my meaning clear</a:t>
            </a:r>
            <a:b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every sentence?</a:t>
            </a:r>
            <a:endParaRPr/>
          </a:p>
        </p:txBody>
      </p:sp>
      <p:sp>
        <p:nvSpPr>
          <p:cNvPr id="646" name="Shape 646"/>
          <p:cNvSpPr txBox="1">
            <a:spLocks noGrp="1"/>
          </p:cNvSpPr>
          <p:nvPr>
            <p:ph type="body" idx="3"/>
          </p:nvPr>
        </p:nvSpPr>
        <p:spPr>
          <a:xfrm>
            <a:off x="477358" y="4111775"/>
            <a:ext cx="4049183" cy="1504999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Are there sensory</a:t>
            </a:r>
            <a:b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details in it?</a:t>
            </a:r>
            <a:endParaRPr/>
          </a:p>
        </p:txBody>
      </p:sp>
      <p:sp>
        <p:nvSpPr>
          <p:cNvPr id="647" name="Shape 647"/>
          <p:cNvSpPr txBox="1">
            <a:spLocks noGrp="1"/>
          </p:cNvSpPr>
          <p:nvPr>
            <p:ph type="body" idx="4"/>
          </p:nvPr>
        </p:nvSpPr>
        <p:spPr>
          <a:xfrm>
            <a:off x="4657773" y="4111775"/>
            <a:ext cx="4049183" cy="1504999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Does it tell what I learned or how I changed?</a:t>
            </a:r>
            <a:endParaRPr/>
          </a:p>
        </p:txBody>
      </p:sp>
      <p:pic>
        <p:nvPicPr>
          <p:cNvPr id="648" name="Shape 648" descr="Center Logo.png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Shape 649"/>
          <p:cNvSpPr txBox="1"/>
          <p:nvPr/>
        </p:nvSpPr>
        <p:spPr>
          <a:xfrm>
            <a:off x="678133" y="1284111"/>
            <a:ext cx="7691313" cy="104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1672"/>
              </a:buClr>
              <a:buSzPts val="620"/>
              <a:buFont typeface="Arial"/>
              <a:buNone/>
            </a:pPr>
            <a:r>
              <a:rPr lang="en-US" sz="2480" b="0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Look at the following set of self-assessment questions. Ask yourself these questions as you reread your drafts.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Self-assessment &amp; Pair Conferring</a:t>
            </a:r>
            <a:endParaRPr/>
          </a:p>
        </p:txBody>
      </p:sp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457200" y="1525513"/>
            <a:ext cx="8231717" cy="1216451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questions do you want to ask your partner today about your draft?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7" name="Shape 657"/>
          <p:cNvSpPr txBox="1">
            <a:spLocks noGrp="1"/>
          </p:cNvSpPr>
          <p:nvPr>
            <p:ph type="body" idx="2"/>
          </p:nvPr>
        </p:nvSpPr>
        <p:spPr>
          <a:xfrm>
            <a:off x="459316" y="2913538"/>
            <a:ext cx="8229600" cy="1234463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Meet with your partner to discuss your questions.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8" name="Shape 658"/>
          <p:cNvSpPr txBox="1">
            <a:spLocks noGrp="1"/>
          </p:cNvSpPr>
          <p:nvPr>
            <p:ph type="body" idx="3"/>
          </p:nvPr>
        </p:nvSpPr>
        <p:spPr>
          <a:xfrm>
            <a:off x="457200" y="4309187"/>
            <a:ext cx="8231717" cy="1216451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Revise your draft based on what you and your partner discussed.</a:t>
            </a:r>
            <a:endParaRPr/>
          </a:p>
        </p:txBody>
      </p:sp>
      <p:pic>
        <p:nvPicPr>
          <p:cNvPr id="659" name="Shape 659" descr="Center Logo.png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624416" y="3519794"/>
            <a:ext cx="7958666" cy="196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672"/>
              </a:buClr>
              <a:buSzPts val="750"/>
              <a:buFont typeface="Arial"/>
              <a:buNone/>
            </a:pPr>
            <a:r>
              <a:rPr lang="en-US" sz="3000" b="0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</a:t>
            </a:r>
            <a:r>
              <a:rPr lang="en-US" sz="30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Center for the Collaborative Classroom </a:t>
            </a:r>
            <a:br>
              <a:rPr lang="en-US" sz="30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000" b="0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a nonprofit organization dedicated to students’ growth as critical thinkers who learn from, care for, and respect one another.</a:t>
            </a:r>
            <a:endParaRPr/>
          </a:p>
        </p:txBody>
      </p:sp>
      <p:pic>
        <p:nvPicPr>
          <p:cNvPr id="492" name="Shape 492" descr="20140410_PKYonge_175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3429" b="23429"/>
          <a:stretch/>
        </p:blipFill>
        <p:spPr>
          <a:xfrm>
            <a:off x="624416" y="543649"/>
            <a:ext cx="7958666" cy="281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Shape 493" descr="CCC_logo_notag_RGB.pn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-1978" r="-197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Proofreading &amp; Language Skills</a:t>
            </a:r>
            <a:endParaRPr/>
          </a:p>
        </p:txBody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457200" y="1502836"/>
            <a:ext cx="4049183" cy="2335347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5"/>
              <a:buFont typeface="Arial"/>
              <a:buNone/>
            </a:pPr>
            <a:r>
              <a:rPr lang="en-US" sz="222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 reread drafts and circle words they’re not sure how to spell. Volunteers share circled words and check word banks for correct spellings.</a:t>
            </a:r>
            <a:endParaRPr/>
          </a:p>
        </p:txBody>
      </p:sp>
      <p:sp>
        <p:nvSpPr>
          <p:cNvPr id="667" name="Shape 667"/>
          <p:cNvSpPr txBox="1">
            <a:spLocks noGrp="1"/>
          </p:cNvSpPr>
          <p:nvPr>
            <p:ph type="body" idx="2"/>
          </p:nvPr>
        </p:nvSpPr>
        <p:spPr>
          <a:xfrm>
            <a:off x="4637616" y="1502836"/>
            <a:ext cx="4049183" cy="2053163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Record Proofreading Notes about to, too, two in the Student Writing Handbook.</a:t>
            </a:r>
            <a:endParaRPr/>
          </a:p>
        </p:txBody>
      </p:sp>
      <p:sp>
        <p:nvSpPr>
          <p:cNvPr id="668" name="Shape 668"/>
          <p:cNvSpPr txBox="1">
            <a:spLocks noGrp="1"/>
          </p:cNvSpPr>
          <p:nvPr>
            <p:ph type="body" idx="3"/>
          </p:nvPr>
        </p:nvSpPr>
        <p:spPr>
          <a:xfrm>
            <a:off x="457200" y="3838184"/>
            <a:ext cx="4049183" cy="1926164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Discuss proofreading for grammar, to, too, two. Students reread and circle anywhere they used one of these.</a:t>
            </a:r>
            <a:endParaRPr/>
          </a:p>
        </p:txBody>
      </p:sp>
      <p:sp>
        <p:nvSpPr>
          <p:cNvPr id="669" name="Shape 669"/>
          <p:cNvSpPr txBox="1">
            <a:spLocks noGrp="1"/>
          </p:cNvSpPr>
          <p:nvPr>
            <p:ph type="body" idx="4"/>
          </p:nvPr>
        </p:nvSpPr>
        <p:spPr>
          <a:xfrm>
            <a:off x="4637616" y="3556000"/>
            <a:ext cx="4049183" cy="2208550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 - </a:t>
            </a:r>
            <a:r>
              <a:rPr lang="en-US" sz="22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else is listed in your proofreading notes that you will check for in your draft today?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Proofread &amp; Write Final Drafts.</a:t>
            </a:r>
            <a:endParaRPr/>
          </a:p>
        </p:txBody>
      </p:sp>
      <p:pic>
        <p:nvPicPr>
          <p:cNvPr id="670" name="Shape 670" descr="Center Logo.png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6" descr="BW-TM4-V1_p133.pdf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20" t="22613" r="32405" b="43858"/>
          <a:stretch/>
        </p:blipFill>
        <p:spPr>
          <a:xfrm>
            <a:off x="-221854" y="-174186"/>
            <a:ext cx="9340454" cy="70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8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Debrief Lesson Experience</a:t>
            </a:r>
            <a:endParaRPr/>
          </a:p>
        </p:txBody>
      </p:sp>
      <p:sp>
        <p:nvSpPr>
          <p:cNvPr id="683" name="Shape 683"/>
          <p:cNvSpPr txBox="1">
            <a:spLocks noGrp="1"/>
          </p:cNvSpPr>
          <p:nvPr>
            <p:ph type="body" idx="1"/>
          </p:nvPr>
        </p:nvSpPr>
        <p:spPr>
          <a:xfrm>
            <a:off x="457200" y="1525513"/>
            <a:ext cx="8231717" cy="1216451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did you notice about the instruction in this lesson?</a:t>
            </a:r>
            <a:endParaRPr/>
          </a:p>
        </p:txBody>
      </p:sp>
      <p:sp>
        <p:nvSpPr>
          <p:cNvPr id="684" name="Shape 684"/>
          <p:cNvSpPr txBox="1">
            <a:spLocks noGrp="1"/>
          </p:cNvSpPr>
          <p:nvPr>
            <p:ph type="body" idx="2"/>
          </p:nvPr>
        </p:nvSpPr>
        <p:spPr>
          <a:xfrm>
            <a:off x="459316" y="2913538"/>
            <a:ext cx="8229600" cy="1234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did this unit structure support you as a writer?</a:t>
            </a:r>
            <a:endParaRPr/>
          </a:p>
        </p:txBody>
      </p:sp>
      <p:sp>
        <p:nvSpPr>
          <p:cNvPr id="685" name="Shape 685"/>
          <p:cNvSpPr txBox="1">
            <a:spLocks noGrp="1"/>
          </p:cNvSpPr>
          <p:nvPr>
            <p:ph type="body" idx="3"/>
          </p:nvPr>
        </p:nvSpPr>
        <p:spPr>
          <a:xfrm>
            <a:off x="457200" y="4309187"/>
            <a:ext cx="8231717" cy="1216451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might this lesson support your students as writers?</a:t>
            </a:r>
            <a:endParaRPr/>
          </a:p>
        </p:txBody>
      </p:sp>
      <p:pic>
        <p:nvPicPr>
          <p:cNvPr id="686" name="Shape 686" descr="Center Logo.png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Shape 691" descr="*Chores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84" b="8846"/>
          <a:stretch/>
        </p:blipFill>
        <p:spPr>
          <a:xfrm>
            <a:off x="1847397" y="64140"/>
            <a:ext cx="5096743" cy="6670395"/>
          </a:xfrm>
          <a:prstGeom prst="rect">
            <a:avLst/>
          </a:prstGeom>
          <a:noFill/>
          <a:ln w="9525" cap="flat" cmpd="sng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Shape 696" descr="*Breakfast at my Hous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114" b="18671"/>
          <a:stretch/>
        </p:blipFill>
        <p:spPr>
          <a:xfrm>
            <a:off x="1770428" y="265131"/>
            <a:ext cx="5478061" cy="6363964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Shape 701" descr="Race of a Lifetime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6" b="7762"/>
          <a:stretch/>
        </p:blipFill>
        <p:spPr>
          <a:xfrm>
            <a:off x="2101271" y="176741"/>
            <a:ext cx="4895273" cy="6530209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Shape 706" descr="Sleepover 2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80" b="6700"/>
          <a:stretch/>
        </p:blipFill>
        <p:spPr>
          <a:xfrm>
            <a:off x="2078181" y="227709"/>
            <a:ext cx="4837545" cy="6495891"/>
          </a:xfrm>
          <a:prstGeom prst="rect">
            <a:avLst/>
          </a:prstGeom>
          <a:noFill/>
          <a:ln w="9525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>
            <a:spLocks noGrp="1"/>
          </p:cNvSpPr>
          <p:nvPr>
            <p:ph type="title"/>
          </p:nvPr>
        </p:nvSpPr>
        <p:spPr>
          <a:xfrm>
            <a:off x="1163049" y="1224545"/>
            <a:ext cx="6911476" cy="32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365750" rIns="365750" bIns="365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500"/>
              <a:buFont typeface="Source Sans Pro"/>
              <a:buNone/>
            </a:pPr>
            <a:r>
              <a:rPr lang="en-US" sz="20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20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Instead of thinking that I am “The Teacher”</a:t>
            </a:r>
            <a:br>
              <a:rPr lang="en-US" sz="20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—the knowledge-giver who stands up front in total control—instead of that traditional pedagogy, we need a 21st-century vision of teaching, where there is less teacher talk and more student talk, where what I’m doing is thinking about how I am going to pull the most out of these kids; how I’m going to enable these students to be empowered; how I can make sure that I create a classroom that’s free from threat and stress, where they’ll be willing to take risks.</a:t>
            </a:r>
            <a:br>
              <a:rPr lang="en-US" sz="20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000" b="0" i="1" u="none" strike="noStrike" cap="none">
              <a:solidFill>
                <a:srgbClr val="009BB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3" name="Shape 713"/>
          <p:cNvSpPr txBox="1">
            <a:spLocks noGrp="1"/>
          </p:cNvSpPr>
          <p:nvPr>
            <p:ph type="body" idx="1"/>
          </p:nvPr>
        </p:nvSpPr>
        <p:spPr>
          <a:xfrm>
            <a:off x="1163049" y="4331369"/>
            <a:ext cx="6911476" cy="90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25" rIns="365750" bIns="36575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628"/>
              </a:buClr>
              <a:buSzPts val="350"/>
              <a:buFont typeface="Arial"/>
              <a:buNone/>
            </a:pPr>
            <a:endParaRPr sz="1400" b="0" i="1" u="none" strike="noStrike" cap="none">
              <a:solidFill>
                <a:srgbClr val="0326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rgbClr val="032628"/>
              </a:buClr>
              <a:buSzPts val="350"/>
              <a:buFont typeface="Arial"/>
              <a:buNone/>
            </a:pPr>
            <a:r>
              <a:rPr lang="en-US" sz="1400" b="0" i="1" u="none" strike="noStrike" cap="none">
                <a:solidFill>
                  <a:srgbClr val="0326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Sheryl Nussbaum-Beach, The Connected Educator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32628"/>
              </a:buClr>
              <a:buSzPts val="375"/>
              <a:buFont typeface="Arial"/>
              <a:buNone/>
            </a:pPr>
            <a:endParaRPr sz="1500" b="0" i="0" u="none" strike="noStrike" cap="none">
              <a:solidFill>
                <a:srgbClr val="0326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Facilitation Techniques</a:t>
            </a:r>
            <a:endParaRPr/>
          </a:p>
        </p:txBody>
      </p:sp>
      <p:pic>
        <p:nvPicPr>
          <p:cNvPr id="720" name="Shape 720" descr="Center Logo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455083" y="1502837"/>
            <a:ext cx="1981199" cy="1926164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Using cooperative structures (e.g., Turn to your Partner)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2" name="Shape 722"/>
          <p:cNvSpPr txBox="1">
            <a:spLocks noGrp="1"/>
          </p:cNvSpPr>
          <p:nvPr>
            <p:ph type="body" idx="3"/>
          </p:nvPr>
        </p:nvSpPr>
        <p:spPr>
          <a:xfrm>
            <a:off x="2543763" y="1502837"/>
            <a:ext cx="1981199" cy="1926164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Asking open-ended questions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3" name="Shape 723"/>
          <p:cNvSpPr txBox="1">
            <a:spLocks noGrp="1"/>
          </p:cNvSpPr>
          <p:nvPr>
            <p:ph type="body" idx="4"/>
          </p:nvPr>
        </p:nvSpPr>
        <p:spPr>
          <a:xfrm>
            <a:off x="455083" y="3556000"/>
            <a:ext cx="1981199" cy="1926164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Listening carefully and responding neutrally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4" name="Shape 724"/>
          <p:cNvSpPr txBox="1">
            <a:spLocks noGrp="1"/>
          </p:cNvSpPr>
          <p:nvPr>
            <p:ph type="body" idx="5"/>
          </p:nvPr>
        </p:nvSpPr>
        <p:spPr>
          <a:xfrm>
            <a:off x="2543763" y="3556000"/>
            <a:ext cx="1981199" cy="192616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Avoiding repeating or paraphrasing students so they learn to listen to one another, not just the teacher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5" name="Shape 725"/>
          <p:cNvSpPr txBox="1">
            <a:spLocks noGrp="1"/>
          </p:cNvSpPr>
          <p:nvPr>
            <p:ph type="body" idx="6"/>
          </p:nvPr>
        </p:nvSpPr>
        <p:spPr>
          <a:xfrm>
            <a:off x="4627080" y="1502837"/>
            <a:ext cx="1981199" cy="1926164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Asking follow-up questions (How do you know? Why does that make sense?)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6" name="Shape 726"/>
          <p:cNvSpPr txBox="1">
            <a:spLocks noGrp="1"/>
          </p:cNvSpPr>
          <p:nvPr>
            <p:ph type="body" idx="7"/>
          </p:nvPr>
        </p:nvSpPr>
        <p:spPr>
          <a:xfrm>
            <a:off x="6715760" y="1502837"/>
            <a:ext cx="1981199" cy="192616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Using wait-time to call on a student to respond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7" name="Shape 727"/>
          <p:cNvSpPr txBox="1">
            <a:spLocks noGrp="1"/>
          </p:cNvSpPr>
          <p:nvPr>
            <p:ph type="body" idx="8"/>
          </p:nvPr>
        </p:nvSpPr>
        <p:spPr>
          <a:xfrm>
            <a:off x="4627080" y="3556000"/>
            <a:ext cx="1981199" cy="1926164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Asking students to respond to one another (“What questions can we ask Phillip?” Asking students to Turn and Look)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endParaRPr sz="1600" b="1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8" name="Shape 728"/>
          <p:cNvSpPr txBox="1">
            <a:spLocks noGrp="1"/>
          </p:cNvSpPr>
          <p:nvPr>
            <p:ph type="body" idx="9"/>
          </p:nvPr>
        </p:nvSpPr>
        <p:spPr>
          <a:xfrm>
            <a:off x="6715760" y="3556000"/>
            <a:ext cx="1981199" cy="1926164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Asking students to use discussion prompts to connect their ideas (I agree with ____ because…)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Shape 733" descr="BP in ELL DeSoto Sept 15.pptx.pdf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781" t="7510" r="5652" b="6398"/>
          <a:stretch/>
        </p:blipFill>
        <p:spPr>
          <a:xfrm>
            <a:off x="474687" y="410497"/>
            <a:ext cx="8121805" cy="6170116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Shape 734"/>
          <p:cNvSpPr txBox="1"/>
          <p:nvPr/>
        </p:nvSpPr>
        <p:spPr>
          <a:xfrm>
            <a:off x="3002029" y="5836608"/>
            <a:ext cx="523430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Source Sans Pro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February 2016 </a:t>
            </a:r>
            <a:r>
              <a:rPr lang="en-US" sz="1400" b="1" i="1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Educational Leadership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"/>
              <a:buFont typeface="Source Sans Pro"/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“Let Them Talk!” By Wayne E. Wright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</a:t>
            </a: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we teach matters as much as </a:t>
            </a:r>
            <a:b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600" b="1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</a:t>
            </a: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we teach.</a:t>
            </a:r>
            <a:endParaRPr/>
          </a:p>
        </p:txBody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457200" y="1502837"/>
            <a:ext cx="4049183" cy="1926164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Fostering caring relationships and building inclusive and safe environments are foundational practices for both the student and adult learning communities.</a:t>
            </a:r>
            <a:endParaRPr/>
          </a:p>
        </p:txBody>
      </p:sp>
      <p:sp>
        <p:nvSpPr>
          <p:cNvPr id="501" name="Shape 501"/>
          <p:cNvSpPr txBox="1">
            <a:spLocks noGrp="1"/>
          </p:cNvSpPr>
          <p:nvPr>
            <p:ph type="body" idx="2"/>
          </p:nvPr>
        </p:nvSpPr>
        <p:spPr>
          <a:xfrm>
            <a:off x="4637616" y="1502837"/>
            <a:ext cx="4049183" cy="1926164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Classroom learning experiences should be built around students constructing knowledge and engaging in action.</a:t>
            </a:r>
            <a:endParaRPr/>
          </a:p>
        </p:txBody>
      </p:sp>
      <p:sp>
        <p:nvSpPr>
          <p:cNvPr id="502" name="Shape 502"/>
          <p:cNvSpPr txBox="1">
            <a:spLocks noGrp="1"/>
          </p:cNvSpPr>
          <p:nvPr>
            <p:ph type="body" idx="3"/>
          </p:nvPr>
        </p:nvSpPr>
        <p:spPr>
          <a:xfrm>
            <a:off x="457200" y="3556000"/>
            <a:ext cx="4049183" cy="1926164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Honoring and building on students’ intrinsic motivation lead to engagement and achievement.</a:t>
            </a:r>
            <a:endParaRPr/>
          </a:p>
        </p:txBody>
      </p:sp>
      <p:sp>
        <p:nvSpPr>
          <p:cNvPr id="503" name="Shape 503"/>
          <p:cNvSpPr txBox="1">
            <a:spLocks noGrp="1"/>
          </p:cNvSpPr>
          <p:nvPr>
            <p:ph type="body" idx="4"/>
          </p:nvPr>
        </p:nvSpPr>
        <p:spPr>
          <a:xfrm>
            <a:off x="4637616" y="3556000"/>
            <a:ext cx="4049183" cy="192616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social and academic curricula are interdependent and integrated.</a:t>
            </a:r>
            <a:endParaRPr/>
          </a:p>
        </p:txBody>
      </p:sp>
      <p:pic>
        <p:nvPicPr>
          <p:cNvPr id="504" name="Shape 504" descr="CCC_logo_notag_RGB.png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-1978" r="-197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Key Aspects of Facilitation</a:t>
            </a:r>
            <a:endParaRPr/>
          </a:p>
        </p:txBody>
      </p:sp>
      <p:sp>
        <p:nvSpPr>
          <p:cNvPr id="741" name="Shape 741"/>
          <p:cNvSpPr txBox="1">
            <a:spLocks noGrp="1"/>
          </p:cNvSpPr>
          <p:nvPr>
            <p:ph type="body" idx="1"/>
          </p:nvPr>
        </p:nvSpPr>
        <p:spPr>
          <a:xfrm>
            <a:off x="457200" y="1566336"/>
            <a:ext cx="4049183" cy="1894415"/>
          </a:xfrm>
          <a:prstGeom prst="rect">
            <a:avLst/>
          </a:prstGeom>
          <a:noFill/>
          <a:ln w="38100" cap="flat" cmpd="sng">
            <a:solidFill>
              <a:srgbClr val="B8B61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672"/>
              </a:buClr>
              <a:buSzPts val="500"/>
              <a:buFont typeface="Arial"/>
              <a:buNone/>
            </a:pPr>
            <a:r>
              <a:rPr lang="en-US" sz="20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Embrace situations where students do not know the “right” answer.</a:t>
            </a:r>
            <a:endParaRPr/>
          </a:p>
        </p:txBody>
      </p:sp>
      <p:sp>
        <p:nvSpPr>
          <p:cNvPr id="742" name="Shape 742"/>
          <p:cNvSpPr txBox="1">
            <a:spLocks noGrp="1"/>
          </p:cNvSpPr>
          <p:nvPr>
            <p:ph type="body" idx="2"/>
          </p:nvPr>
        </p:nvSpPr>
        <p:spPr>
          <a:xfrm>
            <a:off x="4637616" y="1566336"/>
            <a:ext cx="4049183" cy="189441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9B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672"/>
              </a:buClr>
              <a:buSzPts val="500"/>
              <a:buFont typeface="Arial"/>
              <a:buNone/>
            </a:pPr>
            <a:r>
              <a:rPr lang="en-US" sz="20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Listen to students and explore strategies for being a better listener.</a:t>
            </a:r>
            <a:endParaRPr/>
          </a:p>
        </p:txBody>
      </p:sp>
      <p:sp>
        <p:nvSpPr>
          <p:cNvPr id="743" name="Shape 743"/>
          <p:cNvSpPr txBox="1">
            <a:spLocks noGrp="1"/>
          </p:cNvSpPr>
          <p:nvPr>
            <p:ph type="body" idx="3"/>
          </p:nvPr>
        </p:nvSpPr>
        <p:spPr>
          <a:xfrm>
            <a:off x="457200" y="3587750"/>
            <a:ext cx="4049183" cy="189441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EF41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672"/>
              </a:buClr>
              <a:buSzPts val="500"/>
              <a:buFont typeface="Arial"/>
              <a:buNone/>
            </a:pPr>
            <a:r>
              <a:rPr lang="en-US" sz="20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 ways to craft and deliver open-ended questions that encourage student thinking.</a:t>
            </a:r>
            <a:endParaRPr/>
          </a:p>
        </p:txBody>
      </p:sp>
      <p:sp>
        <p:nvSpPr>
          <p:cNvPr id="744" name="Shape 744"/>
          <p:cNvSpPr txBox="1">
            <a:spLocks noGrp="1"/>
          </p:cNvSpPr>
          <p:nvPr>
            <p:ph type="body" idx="4"/>
          </p:nvPr>
        </p:nvSpPr>
        <p:spPr>
          <a:xfrm>
            <a:off x="4637616" y="3587750"/>
            <a:ext cx="4049183" cy="189441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3016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672"/>
              </a:buClr>
              <a:buSzPts val="500"/>
              <a:buFont typeface="Arial"/>
              <a:buNone/>
            </a:pPr>
            <a:r>
              <a:rPr lang="en-US" sz="20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Explore the powerful effect our words have on student thinking and behavior.</a:t>
            </a:r>
            <a:endParaRPr/>
          </a:p>
        </p:txBody>
      </p:sp>
      <p:pic>
        <p:nvPicPr>
          <p:cNvPr id="745" name="Shape 745" descr="Center Logo.png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 txBox="1">
            <a:spLocks noGrp="1"/>
          </p:cNvSpPr>
          <p:nvPr>
            <p:ph type="body" idx="1"/>
          </p:nvPr>
        </p:nvSpPr>
        <p:spPr>
          <a:xfrm>
            <a:off x="624416" y="1968503"/>
            <a:ext cx="7958666" cy="270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123"/>
              </a:buClr>
              <a:buSzPts val="1000"/>
              <a:buFont typeface="Arial"/>
              <a:buNone/>
            </a:pPr>
            <a:r>
              <a:rPr lang="en-US" sz="4000" b="1" i="1" u="none" strike="noStrike" cap="none">
                <a:solidFill>
                  <a:srgbClr val="EF412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are the implications of using facilitation techniques to deepen student thinking?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>
            <a:spLocks noGrp="1"/>
          </p:cNvSpPr>
          <p:nvPr>
            <p:ph type="title"/>
          </p:nvPr>
        </p:nvSpPr>
        <p:spPr>
          <a:xfrm>
            <a:off x="1163049" y="1122948"/>
            <a:ext cx="6911400" cy="320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4320" marR="0" lvl="0" indent="-7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500"/>
              <a:buFont typeface="Source Sans Pro"/>
              <a:buNone/>
            </a:pPr>
            <a:r>
              <a:rPr lang="en-US" sz="20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20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 learn language and culture through meaningful use and interaction.</a:t>
            </a:r>
            <a:br>
              <a:rPr lang="en-US" sz="20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20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0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Students’ development of academic language and academic content knowledge are interrelated processes.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500"/>
              <a:buFont typeface="Source Sans Pro"/>
              <a:buNone/>
            </a:pPr>
            <a:r>
              <a:rPr lang="en-US" sz="20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20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2000" b="0" i="1" u="none" strike="noStrike" cap="none">
              <a:solidFill>
                <a:srgbClr val="009BB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7" name="Shape 757"/>
          <p:cNvSpPr txBox="1">
            <a:spLocks noGrp="1"/>
          </p:cNvSpPr>
          <p:nvPr>
            <p:ph type="body" idx="1"/>
          </p:nvPr>
        </p:nvSpPr>
        <p:spPr>
          <a:xfrm>
            <a:off x="3268124" y="4207125"/>
            <a:ext cx="44727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56032" marR="0" lvl="0" indent="-256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-from The Cornerstone of WIDA Standards: Guiding Principles of Language Development</a:t>
            </a:r>
            <a:endParaRPr/>
          </a:p>
          <a:p>
            <a:pPr marL="256032" marR="0" lvl="0" indent="-25603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58" name="Shape 758" descr="WIDA 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6894" y="592625"/>
            <a:ext cx="2098998" cy="115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 txBox="1">
            <a:spLocks noGrp="1"/>
          </p:cNvSpPr>
          <p:nvPr>
            <p:ph type="title"/>
          </p:nvPr>
        </p:nvSpPr>
        <p:spPr>
          <a:xfrm>
            <a:off x="2174175" y="306375"/>
            <a:ext cx="6512700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500"/>
              <a:buFont typeface="Arial"/>
              <a:buNone/>
            </a:pPr>
            <a:r>
              <a:rPr lang="en-US" sz="2000" b="1" i="0" u="none" strike="noStrike" cap="none">
                <a:solidFill>
                  <a:srgbClr val="009BB0"/>
                </a:solidFill>
                <a:latin typeface="Arial"/>
                <a:ea typeface="Arial"/>
                <a:cs typeface="Arial"/>
                <a:sym typeface="Arial"/>
              </a:rPr>
              <a:t>Essential Actions for Academic Language Success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350"/>
              <a:buFont typeface="Arial"/>
              <a:buNone/>
            </a:pPr>
            <a:r>
              <a:rPr lang="en-US" sz="1400" b="1" i="0" u="none" strike="noStrike" cap="none">
                <a:solidFill>
                  <a:srgbClr val="009BB0"/>
                </a:solidFill>
                <a:latin typeface="Arial"/>
                <a:ea typeface="Arial"/>
                <a:cs typeface="Arial"/>
                <a:sym typeface="Arial"/>
              </a:rPr>
              <a:t>Use instructional supports to help scaffold language learning.</a:t>
            </a:r>
            <a:endParaRPr/>
          </a:p>
        </p:txBody>
      </p:sp>
      <p:sp>
        <p:nvSpPr>
          <p:cNvPr id="765" name="Shape 765"/>
          <p:cNvSpPr txBox="1">
            <a:spLocks noGrp="1"/>
          </p:cNvSpPr>
          <p:nvPr>
            <p:ph type="body" idx="1"/>
          </p:nvPr>
        </p:nvSpPr>
        <p:spPr>
          <a:xfrm>
            <a:off x="457200" y="1738476"/>
            <a:ext cx="8228399" cy="3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6032" marR="0" lvl="0" indent="-256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66" name="Shape 766" descr="WIDA Supports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r="-20"/>
          <a:stretch/>
        </p:blipFill>
        <p:spPr>
          <a:xfrm>
            <a:off x="274050" y="1444724"/>
            <a:ext cx="8594700" cy="50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Shape 767" descr="WIDA logo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193" y="337600"/>
            <a:ext cx="1788398" cy="981248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Shape 768"/>
          <p:cNvSpPr/>
          <p:nvPr/>
        </p:nvSpPr>
        <p:spPr>
          <a:xfrm>
            <a:off x="5951625" y="1919925"/>
            <a:ext cx="2825999" cy="4465199"/>
          </a:xfrm>
          <a:prstGeom prst="rect">
            <a:avLst/>
          </a:prstGeom>
          <a:noFill/>
          <a:ln w="76200" cap="flat" cmpd="sng">
            <a:solidFill>
              <a:srgbClr val="009BB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800"/>
              <a:buFont typeface="Source Sans Pro"/>
              <a:buNone/>
            </a:pPr>
            <a:r>
              <a:rPr lang="en-US" sz="32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Steps to Fostering </a:t>
            </a:r>
            <a:br>
              <a:rPr lang="en-US" sz="32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2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Student Collaboration and Critical Thought </a:t>
            </a:r>
            <a:endParaRPr/>
          </a:p>
        </p:txBody>
      </p:sp>
      <p:sp>
        <p:nvSpPr>
          <p:cNvPr id="775" name="Shape 775"/>
          <p:cNvSpPr txBox="1">
            <a:spLocks noGrp="1"/>
          </p:cNvSpPr>
          <p:nvPr>
            <p:ph type="body" idx="1"/>
          </p:nvPr>
        </p:nvSpPr>
        <p:spPr>
          <a:xfrm>
            <a:off x="457199" y="1524000"/>
            <a:ext cx="4394201" cy="4199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17" marR="0" lvl="0" indent="-28571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 attentively.</a:t>
            </a:r>
            <a:endParaRPr/>
          </a:p>
          <a:p>
            <a:pPr marL="285717" marR="0" lvl="0" indent="-28571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Resist over-scaffolding.</a:t>
            </a:r>
            <a:endParaRPr/>
          </a:p>
          <a:p>
            <a:pPr marL="285717" marR="0" lvl="0" indent="-28571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 students’ opportunity to do the first thinking.</a:t>
            </a:r>
            <a:endParaRPr/>
          </a:p>
          <a:p>
            <a:pPr marL="285717" marR="0" lvl="0" indent="-28571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 a sense of wonder and genuine interest in the ideas that students share.</a:t>
            </a:r>
            <a:endParaRPr/>
          </a:p>
          <a:p>
            <a:pPr marL="285717" marR="0" lvl="0" indent="-28571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0000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 facilitation techniques that allow the “struggle” necessary for student learning.</a:t>
            </a:r>
            <a:endParaRPr/>
          </a:p>
        </p:txBody>
      </p:sp>
      <p:pic>
        <p:nvPicPr>
          <p:cNvPr id="776" name="Shape 776" descr="CCC_logo_notag_RGB.png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-1978" r="-197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Shape 777"/>
          <p:cNvSpPr txBox="1"/>
          <p:nvPr/>
        </p:nvSpPr>
        <p:spPr>
          <a:xfrm>
            <a:off x="4199467" y="506306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78" name="Shape 778" descr="Mission Prep_Conferring_OlderStudetns.jpg"/>
          <p:cNvPicPr preferRelativeResize="0"/>
          <p:nvPr/>
        </p:nvPicPr>
        <p:blipFill rotWithShape="1">
          <a:blip r:embed="rId4">
            <a:alphaModFix/>
          </a:blip>
          <a:srcRect l="4462" r="4460"/>
          <a:stretch/>
        </p:blipFill>
        <p:spPr>
          <a:xfrm>
            <a:off x="4800600" y="2133600"/>
            <a:ext cx="3919219" cy="28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title"/>
          </p:nvPr>
        </p:nvSpPr>
        <p:spPr>
          <a:xfrm>
            <a:off x="1163049" y="1122948"/>
            <a:ext cx="6911476" cy="3208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365750" rIns="365750" bIns="365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600"/>
              <a:buFont typeface="Source Sans Pro"/>
              <a:buNone/>
            </a:pPr>
            <a:r>
              <a:rPr lang="en-US" sz="2400" b="0" i="1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Good teachers make instruction look easy. Sometimes it seems magical. To many teachers, powerful teaching can even be a bit mysterious. Powerful teaching is not easy and certainly does not come from magic. Powerful teaching is the result of intentional teacher planning and deep reflection.</a:t>
            </a:r>
            <a:endParaRPr/>
          </a:p>
        </p:txBody>
      </p:sp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1163049" y="4331369"/>
            <a:ext cx="6911476" cy="90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91425" rIns="365750" bIns="3657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2628"/>
              </a:buClr>
              <a:buSzPts val="375"/>
              <a:buFont typeface="Arial"/>
              <a:buNone/>
            </a:pPr>
            <a:r>
              <a:rPr lang="en-US" sz="1500" b="0" i="0" u="none" strike="noStrike" cap="none">
                <a:solidFill>
                  <a:srgbClr val="0326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Peter Brunn, </a:t>
            </a:r>
            <a:r>
              <a:rPr lang="en-US" sz="1500" b="0" i="1" u="none" strike="noStrike" cap="none">
                <a:solidFill>
                  <a:srgbClr val="0326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Lesson Planning Handbook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6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Read more about it...</a:t>
            </a:r>
            <a:endParaRPr/>
          </a:p>
        </p:txBody>
      </p:sp>
      <p:pic>
        <p:nvPicPr>
          <p:cNvPr id="791" name="Shape 791" descr="Center Logo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457200" y="1604212"/>
            <a:ext cx="4049183" cy="3888884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February 2016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en-US" sz="18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Educational Leadership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“Let Them Talk!”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Wayne E. Wright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3" name="Shape 793"/>
          <p:cNvSpPr txBox="1">
            <a:spLocks noGrp="1"/>
          </p:cNvSpPr>
          <p:nvPr>
            <p:ph type="body" idx="3"/>
          </p:nvPr>
        </p:nvSpPr>
        <p:spPr>
          <a:xfrm>
            <a:off x="4637616" y="1604212"/>
            <a:ext cx="4049183" cy="3888884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Peter Brunn</a:t>
            </a:r>
            <a:endParaRPr/>
          </a:p>
        </p:txBody>
      </p:sp>
      <p:pic>
        <p:nvPicPr>
          <p:cNvPr id="794" name="Shape 794" descr="The Lesson Planning Handbook.jp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-908" b="-385"/>
          <a:stretch/>
        </p:blipFill>
        <p:spPr>
          <a:xfrm>
            <a:off x="5872512" y="2400300"/>
            <a:ext cx="1759994" cy="2724496"/>
          </a:xfrm>
          <a:prstGeom prst="rect">
            <a:avLst/>
          </a:prstGeom>
          <a:solidFill>
            <a:srgbClr val="009BB0"/>
          </a:solidFill>
          <a:ln>
            <a:noFill/>
          </a:ln>
        </p:spPr>
      </p:pic>
      <p:pic>
        <p:nvPicPr>
          <p:cNvPr id="795" name="Shape 7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8026" y="2855165"/>
            <a:ext cx="1719417" cy="226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Shape 796" descr="The Lesson Planning Handbook.jpg"/>
          <p:cNvPicPr preferRelativeResize="0"/>
          <p:nvPr/>
        </p:nvPicPr>
        <p:blipFill rotWithShape="1">
          <a:blip r:embed="rId4">
            <a:alphaModFix/>
          </a:blip>
          <a:srcRect t="-908" b="-385"/>
          <a:stretch/>
        </p:blipFill>
        <p:spPr>
          <a:xfrm>
            <a:off x="5872512" y="2349500"/>
            <a:ext cx="1768199" cy="2737196"/>
          </a:xfrm>
          <a:prstGeom prst="rect">
            <a:avLst/>
          </a:prstGeom>
          <a:solidFill>
            <a:srgbClr val="009BB0"/>
          </a:solidFill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hape 801"/>
          <p:cNvSpPr txBox="1">
            <a:spLocks noGrp="1"/>
          </p:cNvSpPr>
          <p:nvPr>
            <p:ph type="title"/>
          </p:nvPr>
        </p:nvSpPr>
        <p:spPr>
          <a:xfrm>
            <a:off x="452933" y="306387"/>
            <a:ext cx="8233866" cy="48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850"/>
              <a:buFont typeface="Source Sans Pro"/>
              <a:buNone/>
            </a:pPr>
            <a:r>
              <a:rPr lang="en-US" sz="34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Welcome to Our Community!</a:t>
            </a:r>
            <a:endParaRPr/>
          </a:p>
        </p:txBody>
      </p:sp>
      <p:sp>
        <p:nvSpPr>
          <p:cNvPr id="802" name="Shape 802"/>
          <p:cNvSpPr txBox="1">
            <a:spLocks noGrp="1"/>
          </p:cNvSpPr>
          <p:nvPr>
            <p:ph type="body" idx="1"/>
          </p:nvPr>
        </p:nvSpPr>
        <p:spPr>
          <a:xfrm>
            <a:off x="2262908" y="2329752"/>
            <a:ext cx="6422816" cy="69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Check our website at </a:t>
            </a:r>
            <a:r>
              <a:rPr lang="en-US" sz="18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collaborativeclassroom.org/forum </a:t>
            </a:r>
            <a:br>
              <a:rPr lang="en-US" sz="18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upcoming events, Common Core tips, and inspiring blogs.</a:t>
            </a:r>
            <a:endParaRPr/>
          </a:p>
        </p:txBody>
      </p:sp>
      <p:sp>
        <p:nvSpPr>
          <p:cNvPr id="803" name="Shape 803"/>
          <p:cNvSpPr txBox="1">
            <a:spLocks noGrp="1"/>
          </p:cNvSpPr>
          <p:nvPr>
            <p:ph type="body" idx="2"/>
          </p:nvPr>
        </p:nvSpPr>
        <p:spPr>
          <a:xfrm>
            <a:off x="454008" y="1435398"/>
            <a:ext cx="8229600" cy="41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01672"/>
              </a:buClr>
              <a:buSzPts val="601"/>
              <a:buFont typeface="Arial"/>
              <a:buNone/>
            </a:pPr>
            <a:r>
              <a:rPr lang="en-US" sz="2405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collaborativeclassroom.org/pd</a:t>
            </a:r>
            <a:endParaRPr/>
          </a:p>
        </p:txBody>
      </p:sp>
      <p:sp>
        <p:nvSpPr>
          <p:cNvPr id="804" name="Shape 804"/>
          <p:cNvSpPr txBox="1">
            <a:spLocks noGrp="1"/>
          </p:cNvSpPr>
          <p:nvPr>
            <p:ph type="body" idx="3"/>
          </p:nvPr>
        </p:nvSpPr>
        <p:spPr>
          <a:xfrm>
            <a:off x="454008" y="805754"/>
            <a:ext cx="8230675" cy="37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are here to support you!</a:t>
            </a:r>
            <a:endParaRPr/>
          </a:p>
        </p:txBody>
      </p:sp>
      <p:sp>
        <p:nvSpPr>
          <p:cNvPr id="805" name="Shape 805"/>
          <p:cNvSpPr txBox="1">
            <a:spLocks noGrp="1"/>
          </p:cNvSpPr>
          <p:nvPr>
            <p:ph type="body" idx="4"/>
          </p:nvPr>
        </p:nvSpPr>
        <p:spPr>
          <a:xfrm>
            <a:off x="452933" y="1858808"/>
            <a:ext cx="8230675" cy="334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4123"/>
              </a:buClr>
              <a:buSzPts val="300"/>
              <a:buFont typeface="Arial"/>
              <a:buNone/>
            </a:pPr>
            <a:r>
              <a:rPr lang="en-US" sz="1200" b="1" i="0" u="none" strike="noStrike" cap="none">
                <a:solidFill>
                  <a:srgbClr val="EF412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Take advantage of our free online resources to support our programs in your school or after-school site.</a:t>
            </a:r>
            <a:endParaRPr/>
          </a:p>
        </p:txBody>
      </p:sp>
      <p:sp>
        <p:nvSpPr>
          <p:cNvPr id="806" name="Shape 806"/>
          <p:cNvSpPr txBox="1">
            <a:spLocks noGrp="1"/>
          </p:cNvSpPr>
          <p:nvPr>
            <p:ph type="body" idx="5"/>
          </p:nvPr>
        </p:nvSpPr>
        <p:spPr>
          <a:xfrm>
            <a:off x="2262908" y="3137935"/>
            <a:ext cx="6422816" cy="69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 your success stories! E-mail us at </a:t>
            </a:r>
            <a:r>
              <a:rPr lang="en-US" sz="18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success@collaborativeclassroom.org</a:t>
            </a:r>
            <a:r>
              <a:rPr lang="en-US"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/>
          </a:p>
        </p:txBody>
      </p:sp>
      <p:sp>
        <p:nvSpPr>
          <p:cNvPr id="807" name="Shape 807"/>
          <p:cNvSpPr txBox="1">
            <a:spLocks noGrp="1"/>
          </p:cNvSpPr>
          <p:nvPr>
            <p:ph type="body" idx="6"/>
          </p:nvPr>
        </p:nvSpPr>
        <p:spPr>
          <a:xfrm>
            <a:off x="2262908" y="3958126"/>
            <a:ext cx="6422816" cy="69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 you have a question? Ask us via our online community at </a:t>
            </a:r>
            <a:r>
              <a:rPr lang="en-US" sz="18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collaborativeclassroom.org/forum</a:t>
            </a:r>
            <a:r>
              <a:rPr lang="en-US"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/>
          </a:p>
        </p:txBody>
      </p:sp>
      <p:sp>
        <p:nvSpPr>
          <p:cNvPr id="808" name="Shape 808"/>
          <p:cNvSpPr txBox="1">
            <a:spLocks noGrp="1"/>
          </p:cNvSpPr>
          <p:nvPr>
            <p:ph type="body" idx="7"/>
          </p:nvPr>
        </p:nvSpPr>
        <p:spPr>
          <a:xfrm>
            <a:off x="2262908" y="4745641"/>
            <a:ext cx="6422816" cy="695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Try out for all our programs by starting a trial account at </a:t>
            </a:r>
            <a:r>
              <a:rPr lang="en-US" sz="18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ccclearninghub.org</a:t>
            </a:r>
            <a:r>
              <a:rPr lang="en-US"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/>
          </a:p>
        </p:txBody>
      </p:sp>
      <p:sp>
        <p:nvSpPr>
          <p:cNvPr id="809" name="Shape 809"/>
          <p:cNvSpPr txBox="1">
            <a:spLocks noGrp="1"/>
          </p:cNvSpPr>
          <p:nvPr>
            <p:ph type="body" idx="8"/>
          </p:nvPr>
        </p:nvSpPr>
        <p:spPr>
          <a:xfrm>
            <a:off x="452933" y="2329751"/>
            <a:ext cx="1671431" cy="695616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Visit</a:t>
            </a:r>
            <a:endParaRPr/>
          </a:p>
        </p:txBody>
      </p:sp>
      <p:sp>
        <p:nvSpPr>
          <p:cNvPr id="810" name="Shape 810"/>
          <p:cNvSpPr txBox="1">
            <a:spLocks noGrp="1"/>
          </p:cNvSpPr>
          <p:nvPr>
            <p:ph type="body" idx="9"/>
          </p:nvPr>
        </p:nvSpPr>
        <p:spPr>
          <a:xfrm>
            <a:off x="452933" y="3137935"/>
            <a:ext cx="1671431" cy="695616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</a:t>
            </a:r>
            <a:endParaRPr/>
          </a:p>
        </p:txBody>
      </p:sp>
      <p:sp>
        <p:nvSpPr>
          <p:cNvPr id="811" name="Shape 811"/>
          <p:cNvSpPr txBox="1">
            <a:spLocks noGrp="1"/>
          </p:cNvSpPr>
          <p:nvPr>
            <p:ph type="body" idx="13"/>
          </p:nvPr>
        </p:nvSpPr>
        <p:spPr>
          <a:xfrm>
            <a:off x="452933" y="3946119"/>
            <a:ext cx="1671431" cy="695616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Ask</a:t>
            </a:r>
            <a:endParaRPr/>
          </a:p>
        </p:txBody>
      </p:sp>
      <p:sp>
        <p:nvSpPr>
          <p:cNvPr id="812" name="Shape 812"/>
          <p:cNvSpPr txBox="1">
            <a:spLocks noGrp="1"/>
          </p:cNvSpPr>
          <p:nvPr>
            <p:ph type="body" idx="14"/>
          </p:nvPr>
        </p:nvSpPr>
        <p:spPr>
          <a:xfrm>
            <a:off x="452933" y="4745641"/>
            <a:ext cx="1671431" cy="695616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Try</a:t>
            </a:r>
            <a:endParaRPr/>
          </a:p>
        </p:txBody>
      </p:sp>
      <p:pic>
        <p:nvPicPr>
          <p:cNvPr id="813" name="Shape 813" descr="MKT1842_CCC_presentation-43.jpg"/>
          <p:cNvPicPr preferRelativeResize="0">
            <a:picLocks noGrp="1"/>
          </p:cNvPicPr>
          <p:nvPr>
            <p:ph type="pic" idx="16"/>
          </p:nvPr>
        </p:nvPicPr>
        <p:blipFill rotWithShape="1">
          <a:blip r:embed="rId3">
            <a:alphaModFix/>
          </a:blip>
          <a:srcRect t="-47397" b="-47396"/>
          <a:stretch/>
        </p:blipFill>
        <p:spPr>
          <a:xfrm>
            <a:off x="5898442" y="5979582"/>
            <a:ext cx="2790471" cy="62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4" name="Shape 814" descr="CCC_logo_notag_RGB.png"/>
          <p:cNvPicPr preferRelativeResize="0">
            <a:picLocks noGrp="1"/>
          </p:cNvPicPr>
          <p:nvPr>
            <p:ph type="pic" idx="15"/>
          </p:nvPr>
        </p:nvPicPr>
        <p:blipFill rotWithShape="1">
          <a:blip r:embed="rId4">
            <a:alphaModFix/>
          </a:blip>
          <a:srcRect l="-1978" r="-197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800"/>
              <a:buFont typeface="Source Sans Pro"/>
              <a:buNone/>
            </a:pPr>
            <a:r>
              <a:rPr lang="en-US" sz="32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Sometimes we...</a:t>
            </a:r>
            <a:endParaRPr/>
          </a:p>
        </p:txBody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457199" y="1803400"/>
            <a:ext cx="4483101" cy="3733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Over-scaffold in oral and written language.</a:t>
            </a:r>
            <a:endParaRPr/>
          </a:p>
          <a:p>
            <a:pPr marL="285717" marR="0" lvl="0" indent="-28571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Take away the students’ opportunity to do the first thinking.</a:t>
            </a:r>
            <a:endParaRPr/>
          </a:p>
          <a:p>
            <a:pPr marL="285717" marR="0" lvl="0" indent="-28571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Miss opportunities to facilitate the “struggle” necessary for student learning.</a:t>
            </a:r>
            <a:endParaRPr/>
          </a:p>
          <a:p>
            <a:pPr marL="285717" marR="0" lvl="0" indent="-28571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Speak more than listen.</a:t>
            </a:r>
            <a:endParaRPr/>
          </a:p>
          <a:p>
            <a:pPr marL="285717" marR="0" lvl="0" indent="-28571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9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9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Lack a sense of wonder into our students’ thinking.</a:t>
            </a:r>
            <a:endParaRPr/>
          </a:p>
        </p:txBody>
      </p:sp>
      <p:pic>
        <p:nvPicPr>
          <p:cNvPr id="512" name="Shape 512" descr="CCC_logo_notag_RGB.png"/>
          <p:cNvPicPr preferRelativeResize="0">
            <a:picLocks noGrp="1"/>
          </p:cNvPicPr>
          <p:nvPr>
            <p:ph type="pic" idx="5"/>
          </p:nvPr>
        </p:nvPicPr>
        <p:blipFill rotWithShape="1">
          <a:blip r:embed="rId3">
            <a:alphaModFix/>
          </a:blip>
          <a:srcRect l="-1978" r="-197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Shape 513"/>
          <p:cNvSpPr txBox="1"/>
          <p:nvPr/>
        </p:nvSpPr>
        <p:spPr>
          <a:xfrm>
            <a:off x="4199467" y="506306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14" name="Shape 514" descr="Jerome+pal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9435" y="2311400"/>
            <a:ext cx="3897364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592666" y="898003"/>
            <a:ext cx="7958700" cy="27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32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does learning feel like when given a chance to: 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</a:pPr>
            <a:r>
              <a:rPr lang="en-US" sz="24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think, wonder, and “struggle” with a text?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</a:pPr>
            <a:r>
              <a:rPr lang="en-US" sz="24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meaning in a situation void of a right or wrong answer?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endParaRPr sz="3200" b="1" i="1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0" name="Shape 520"/>
          <p:cNvSpPr txBox="1"/>
          <p:nvPr/>
        </p:nvSpPr>
        <p:spPr>
          <a:xfrm>
            <a:off x="732425" y="3472650"/>
            <a:ext cx="7617000" cy="6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</a:pPr>
            <a:r>
              <a:rPr lang="en-US" sz="32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does writing feel like when given a chance to: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</a:pPr>
            <a:r>
              <a:rPr lang="en-US" sz="24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talk about an idea before writing about it?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Char char="●"/>
            </a:pPr>
            <a:r>
              <a:rPr lang="en-US" sz="24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create a meaningful text before editing?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810"/>
              <a:buFont typeface="Source Sans Pro"/>
              <a:buNone/>
            </a:pPr>
            <a:r>
              <a:rPr lang="en-US" sz="324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Experiencing the work </a:t>
            </a:r>
            <a:br>
              <a:rPr lang="en-US" sz="324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24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 adult learners</a:t>
            </a:r>
            <a:endParaRPr/>
          </a:p>
        </p:txBody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457200" y="1502837"/>
            <a:ext cx="4049183" cy="1926164"/>
          </a:xfrm>
          <a:prstGeom prst="rect">
            <a:avLst/>
          </a:prstGeom>
          <a:solidFill>
            <a:srgbClr val="A5A42A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5"/>
              <a:buFont typeface="Arial"/>
              <a:buNone/>
            </a:pPr>
            <a:r>
              <a:rPr lang="en-US" sz="27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Puts you in the role of your students</a:t>
            </a:r>
            <a:endParaRPr/>
          </a:p>
        </p:txBody>
      </p:sp>
      <p:sp>
        <p:nvSpPr>
          <p:cNvPr id="527" name="Shape 527"/>
          <p:cNvSpPr txBox="1">
            <a:spLocks noGrp="1"/>
          </p:cNvSpPr>
          <p:nvPr>
            <p:ph type="body" idx="2"/>
          </p:nvPr>
        </p:nvSpPr>
        <p:spPr>
          <a:xfrm>
            <a:off x="4637616" y="1502837"/>
            <a:ext cx="4049183" cy="1926164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5"/>
              <a:buFont typeface="Arial"/>
              <a:buNone/>
            </a:pPr>
            <a:r>
              <a:rPr lang="en-US" sz="27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Helps you understand the work we ask students to do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675"/>
              <a:buFont typeface="Arial"/>
              <a:buNone/>
            </a:pPr>
            <a:endParaRPr sz="27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8" name="Shape 528"/>
          <p:cNvSpPr txBox="1">
            <a:spLocks noGrp="1"/>
          </p:cNvSpPr>
          <p:nvPr>
            <p:ph type="body" idx="3"/>
          </p:nvPr>
        </p:nvSpPr>
        <p:spPr>
          <a:xfrm>
            <a:off x="455083" y="3556000"/>
            <a:ext cx="4049183" cy="1926164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5"/>
              <a:buFont typeface="Arial"/>
              <a:buNone/>
            </a:pPr>
            <a:r>
              <a:rPr lang="en-US" sz="27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Makes you aware of your feelings and the effects on the learning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675"/>
              <a:buFont typeface="Arial"/>
              <a:buNone/>
            </a:pPr>
            <a:endParaRPr sz="27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9" name="Shape 529"/>
          <p:cNvSpPr txBox="1">
            <a:spLocks noGrp="1"/>
          </p:cNvSpPr>
          <p:nvPr>
            <p:ph type="body" idx="4"/>
          </p:nvPr>
        </p:nvSpPr>
        <p:spPr>
          <a:xfrm>
            <a:off x="4637616" y="3556000"/>
            <a:ext cx="4049183" cy="1926164"/>
          </a:xfrm>
          <a:prstGeom prst="rect">
            <a:avLst/>
          </a:prstGeom>
          <a:solidFill>
            <a:srgbClr val="301672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5"/>
              <a:buFont typeface="Arial"/>
              <a:buNone/>
            </a:pPr>
            <a:r>
              <a:rPr lang="en-US" sz="27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Elevates your commitment to change</a:t>
            </a:r>
            <a:endParaRPr/>
          </a:p>
        </p:txBody>
      </p:sp>
      <p:sp>
        <p:nvSpPr>
          <p:cNvPr id="530" name="Shape 530"/>
          <p:cNvSpPr>
            <a:spLocks noGrp="1"/>
          </p:cNvSpPr>
          <p:nvPr>
            <p:ph type="pic" idx="5"/>
          </p:nvPr>
        </p:nvSpPr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1" name="Shape 531"/>
          <p:cNvSpPr txBox="1"/>
          <p:nvPr/>
        </p:nvSpPr>
        <p:spPr>
          <a:xfrm>
            <a:off x="3708742" y="5752619"/>
            <a:ext cx="4834113" cy="57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Source Sans Pro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Jenni Iwanski, “The Instructor’s Balancing Act”</a:t>
            </a:r>
            <a:endParaRPr/>
          </a:p>
          <a:p>
            <a:pPr marL="0" marR="0" lvl="0" indent="0" algn="r" rtl="0">
              <a:lnSpc>
                <a:spcPct val="80000"/>
              </a:lnSpc>
              <a:spcBef>
                <a:spcPts val="590"/>
              </a:spcBef>
              <a:spcAft>
                <a:spcPts val="0"/>
              </a:spcAft>
              <a:buClr>
                <a:schemeClr val="dk1"/>
              </a:buClr>
              <a:buSzPts val="400"/>
              <a:buFont typeface="Source Sans Pro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Excepted from June 2014, </a:t>
            </a:r>
            <a:r>
              <a:rPr lang="en-US" sz="1600" b="0" i="1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Journal of Staff Development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4734557" y="380998"/>
            <a:ext cx="3954357" cy="5122332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274300" tIns="274300" rIns="274300" bIns="2743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Lesson Experience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“Chanclas”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75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37" name="Shape 537" descr="Center Logo.png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Shape 538"/>
          <p:cNvSpPr txBox="1"/>
          <p:nvPr/>
        </p:nvSpPr>
        <p:spPr>
          <a:xfrm>
            <a:off x="-3979332" y="37592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39" name="Shape 539" descr="The House on Mango Stree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741" y="381000"/>
            <a:ext cx="3336183" cy="512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65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Personal Narrative Unit – Day 1 </a:t>
            </a:r>
            <a:endParaRPr/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457200" y="970138"/>
            <a:ext cx="8229600" cy="507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1672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rgbClr val="30167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this lesson, the students...</a:t>
            </a:r>
            <a:endParaRPr/>
          </a:p>
        </p:txBody>
      </p:sp>
      <p:pic>
        <p:nvPicPr>
          <p:cNvPr id="547" name="Shape 547" descr="Center Logo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Shape 548"/>
          <p:cNvSpPr txBox="1">
            <a:spLocks noGrp="1"/>
          </p:cNvSpPr>
          <p:nvPr>
            <p:ph type="body" idx="3"/>
          </p:nvPr>
        </p:nvSpPr>
        <p:spPr>
          <a:xfrm>
            <a:off x="457200" y="1602283"/>
            <a:ext cx="4049183" cy="3706091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Writing Focus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Hear and discuss a personal narrative</a:t>
            </a:r>
            <a:b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Quick-write about early memories</a:t>
            </a:r>
            <a:b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• Write freely about things that interest them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"/>
              <a:buFont typeface="Arial"/>
              <a:buNone/>
            </a:pPr>
            <a:endParaRPr sz="22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9" name="Shape 549"/>
          <p:cNvSpPr txBox="1">
            <a:spLocks noGrp="1"/>
          </p:cNvSpPr>
          <p:nvPr>
            <p:ph type="body" idx="4"/>
          </p:nvPr>
        </p:nvSpPr>
        <p:spPr>
          <a:xfrm>
            <a:off x="4637616" y="1602283"/>
            <a:ext cx="4049183" cy="3706091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Focus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 with new partners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>
            <a:spLocks noGrp="1"/>
          </p:cNvSpPr>
          <p:nvPr>
            <p:ph type="title"/>
          </p:nvPr>
        </p:nvSpPr>
        <p:spPr>
          <a:xfrm>
            <a:off x="457200" y="306387"/>
            <a:ext cx="8229600" cy="106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BB0"/>
              </a:buClr>
              <a:buSzPts val="900"/>
              <a:buFont typeface="Source Sans Pro"/>
              <a:buNone/>
            </a:pPr>
            <a:r>
              <a:rPr lang="en-US" sz="3600" b="1" i="0" u="none" strike="noStrike" cap="none">
                <a:solidFill>
                  <a:srgbClr val="009BB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Getting Reading to Write </a:t>
            </a:r>
            <a:endParaRPr/>
          </a:p>
        </p:txBody>
      </p:sp>
      <p:pic>
        <p:nvPicPr>
          <p:cNvPr id="556" name="Shape 556" descr="Center Logo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40" b="538"/>
          <a:stretch/>
        </p:blipFill>
        <p:spPr>
          <a:xfrm>
            <a:off x="455083" y="5979582"/>
            <a:ext cx="2037878" cy="626378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457200" y="1604212"/>
            <a:ext cx="4049183" cy="3888884"/>
          </a:xfrm>
          <a:prstGeom prst="rect">
            <a:avLst/>
          </a:prstGeom>
          <a:solidFill>
            <a:srgbClr val="EF4123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Learning from published authors.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45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“Chanclas”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from </a:t>
            </a:r>
            <a:r>
              <a:rPr lang="en-US" sz="28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House on Mango Street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Sandra Cisneros</a:t>
            </a:r>
            <a:endParaRPr/>
          </a:p>
        </p:txBody>
      </p:sp>
      <p:sp>
        <p:nvSpPr>
          <p:cNvPr id="558" name="Shape 558"/>
          <p:cNvSpPr txBox="1">
            <a:spLocks noGrp="1"/>
          </p:cNvSpPr>
          <p:nvPr>
            <p:ph type="body" idx="3"/>
          </p:nvPr>
        </p:nvSpPr>
        <p:spPr>
          <a:xfrm>
            <a:off x="4637616" y="1604212"/>
            <a:ext cx="4049183" cy="3888884"/>
          </a:xfrm>
          <a:prstGeom prst="rect">
            <a:avLst/>
          </a:prstGeom>
          <a:solidFill>
            <a:srgbClr val="009BB0"/>
          </a:solidFill>
          <a:ln>
            <a:noFill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Quick Write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endParaRPr sz="2800" b="1" i="1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you were to write a story about your own </a:t>
            </a:r>
            <a:r>
              <a:rPr lang="en-US" sz="2800" i="1"/>
              <a:t>life, </a:t>
            </a:r>
            <a:r>
              <a:rPr lang="en-US" sz="28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memor</a:t>
            </a:r>
            <a:r>
              <a:rPr lang="en-US" sz="2800" i="1"/>
              <a:t>ies</a:t>
            </a:r>
            <a:r>
              <a:rPr lang="en-US" sz="2800" b="1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could you write about?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llaborative Literacy Template">
  <a:themeElements>
    <a:clrScheme name="Custom 7">
      <a:dk1>
        <a:srgbClr val="000000"/>
      </a:dk1>
      <a:lt1>
        <a:srgbClr val="FFFFFF"/>
      </a:lt1>
      <a:dk2>
        <a:srgbClr val="7F7F7F"/>
      </a:dk2>
      <a:lt2>
        <a:srgbClr val="BFBFBF"/>
      </a:lt2>
      <a:accent1>
        <a:srgbClr val="009BB0"/>
      </a:accent1>
      <a:accent2>
        <a:srgbClr val="A5A42A"/>
      </a:accent2>
      <a:accent3>
        <a:srgbClr val="FDB913"/>
      </a:accent3>
      <a:accent4>
        <a:srgbClr val="EF4123"/>
      </a:accent4>
      <a:accent5>
        <a:srgbClr val="660066"/>
      </a:accent5>
      <a:accent6>
        <a:srgbClr val="301672"/>
      </a:accent6>
      <a:hlink>
        <a:srgbClr val="301672"/>
      </a:hlink>
      <a:folHlink>
        <a:srgbClr val="3016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1330</Words>
  <Application>Microsoft Macintosh PowerPoint</Application>
  <PresentationFormat>On-screen Show (4:3)</PresentationFormat>
  <Paragraphs>184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Collaborative Literacy Template</vt:lpstr>
      <vt:lpstr>Inside the Collaborative Classroom</vt:lpstr>
      <vt:lpstr>PowerPoint Presentation</vt:lpstr>
      <vt:lpstr>How we teach matters as much as  what we teach.</vt:lpstr>
      <vt:lpstr>Sometimes we...</vt:lpstr>
      <vt:lpstr>PowerPoint Presentation</vt:lpstr>
      <vt:lpstr>Experiencing the work  as adult learners</vt:lpstr>
      <vt:lpstr>PowerPoint Presentation</vt:lpstr>
      <vt:lpstr>Personal Narrative Unit – Day 1 </vt:lpstr>
      <vt:lpstr>Getting Reading to Write </vt:lpstr>
      <vt:lpstr>Writing Time</vt:lpstr>
      <vt:lpstr>Sharing &amp; Reflecting</vt:lpstr>
      <vt:lpstr>Guided Rereading of Drafts</vt:lpstr>
      <vt:lpstr>Guided Rereading of Drafts</vt:lpstr>
      <vt:lpstr>PowerPoint Presentation</vt:lpstr>
      <vt:lpstr>PowerPoint Presentation</vt:lpstr>
      <vt:lpstr>Writing Time</vt:lpstr>
      <vt:lpstr>Sharing and Reflecting</vt:lpstr>
      <vt:lpstr>Self-assessment &amp; Pair Conferring</vt:lpstr>
      <vt:lpstr>Self-assessment &amp; Pair Conferring</vt:lpstr>
      <vt:lpstr>Proofreading &amp; Language Skills</vt:lpstr>
      <vt:lpstr>PowerPoint Presentation</vt:lpstr>
      <vt:lpstr>Debrief Lesson Experience</vt:lpstr>
      <vt:lpstr>PowerPoint Presentation</vt:lpstr>
      <vt:lpstr>PowerPoint Presentation</vt:lpstr>
      <vt:lpstr>PowerPoint Presentation</vt:lpstr>
      <vt:lpstr>PowerPoint Presentation</vt:lpstr>
      <vt:lpstr> Instead of thinking that I am “The Teacher” —the knowledge-giver who stands up front in total control—instead of that traditional pedagogy, we need a 21st-century vision of teaching, where there is less teacher talk and more student talk, where what I’m doing is thinking about how I am going to pull the most out of these kids; how I’m going to enable these students to be empowered; how I can make sure that I create a classroom that’s free from threat and stress, where they’ll be willing to take risks. </vt:lpstr>
      <vt:lpstr>Facilitation Techniques</vt:lpstr>
      <vt:lpstr>PowerPoint Presentation</vt:lpstr>
      <vt:lpstr>Key Aspects of Facilitation</vt:lpstr>
      <vt:lpstr>PowerPoint Presentation</vt:lpstr>
      <vt:lpstr> Students learn language and culture through meaningful use and interaction.  Students’ development of academic language and academic content knowledge are interrelated processes.  </vt:lpstr>
      <vt:lpstr>Essential Actions for Academic Language Success Use instructional supports to help scaffold language learning.</vt:lpstr>
      <vt:lpstr>Steps to Fostering  Student Collaboration and Critical Thought </vt:lpstr>
      <vt:lpstr>Good teachers make instruction look easy. Sometimes it seems magical. To many teachers, powerful teaching can even be a bit mysterious. Powerful teaching is not easy and certainly does not come from magic. Powerful teaching is the result of intentional teacher planning and deep reflection.</vt:lpstr>
      <vt:lpstr>Read more about it...</vt:lpstr>
      <vt:lpstr>Welcome to Our Community!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the Collaborative Classroom</dc:title>
  <cp:lastModifiedBy>Wendy Seger</cp:lastModifiedBy>
  <cp:revision>5</cp:revision>
  <dcterms:modified xsi:type="dcterms:W3CDTF">2018-06-01T19:09:02Z</dcterms:modified>
</cp:coreProperties>
</file>