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6"/>
  </p:notesMasterIdLst>
  <p:sldIdLst>
    <p:sldId id="256" r:id="rId2"/>
    <p:sldId id="295" r:id="rId3"/>
    <p:sldId id="285" r:id="rId4"/>
    <p:sldId id="284" r:id="rId5"/>
    <p:sldId id="286" r:id="rId6"/>
    <p:sldId id="287" r:id="rId7"/>
    <p:sldId id="288" r:id="rId8"/>
    <p:sldId id="297" r:id="rId9"/>
    <p:sldId id="280" r:id="rId10"/>
    <p:sldId id="278" r:id="rId11"/>
    <p:sldId id="289" r:id="rId12"/>
    <p:sldId id="290" r:id="rId13"/>
    <p:sldId id="291" r:id="rId14"/>
    <p:sldId id="292" r:id="rId15"/>
    <p:sldId id="270" r:id="rId16"/>
    <p:sldId id="271" r:id="rId17"/>
    <p:sldId id="272" r:id="rId18"/>
    <p:sldId id="260" r:id="rId19"/>
    <p:sldId id="261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3" r:id="rId31"/>
    <p:sldId id="321" r:id="rId32"/>
    <p:sldId id="322" r:id="rId33"/>
    <p:sldId id="294" r:id="rId34"/>
    <p:sldId id="273" r:id="rId35"/>
    <p:sldId id="324" r:id="rId36"/>
    <p:sldId id="306" r:id="rId37"/>
    <p:sldId id="307" r:id="rId38"/>
    <p:sldId id="308" r:id="rId39"/>
    <p:sldId id="309" r:id="rId40"/>
    <p:sldId id="310" r:id="rId41"/>
    <p:sldId id="302" r:id="rId42"/>
    <p:sldId id="325" r:id="rId43"/>
    <p:sldId id="327" r:id="rId44"/>
    <p:sldId id="328" r:id="rId4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BB7C29-970C-48F4-89FF-CD7BBE8B47DE}">
  <a:tblStyle styleId="{38BB7C29-970C-48F4-89FF-CD7BBE8B47D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62"/>
  </p:normalViewPr>
  <p:slideViewPr>
    <p:cSldViewPr snapToGrid="0">
      <p:cViewPr varScale="1">
        <p:scale>
          <a:sx n="91" d="100"/>
          <a:sy n="91" d="100"/>
        </p:scale>
        <p:origin x="5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046204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9892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306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4866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5328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114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08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69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2500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 up</a:t>
            </a:r>
          </a:p>
        </p:txBody>
      </p:sp>
    </p:spTree>
    <p:extLst>
      <p:ext uri="{BB962C8B-B14F-4D97-AF65-F5344CB8AC3E}">
        <p14:creationId xmlns:p14="http://schemas.microsoft.com/office/powerpoint/2010/main" val="288046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Palatino Linotype"/>
              <a:buNone/>
              <a:defRPr sz="6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2493105" y="329307"/>
            <a:ext cx="4897310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lang="en-US" sz="2800" b="0" i="0" u="none" strike="noStrike" cap="none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20" name="Shape 20"/>
          <p:cNvCxnSpPr/>
          <p:nvPr/>
        </p:nvCxnSpPr>
        <p:spPr>
          <a:xfrm>
            <a:off x="2334637" y="798973"/>
            <a:ext cx="0" cy="2544756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Palatino Linotype"/>
              <a:buNone/>
              <a:defRPr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4569468" y="-1019041"/>
            <a:ext cx="3450613" cy="952015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lang="en-US" sz="2800" b="0" i="0" u="none" strike="noStrike" cap="none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88" name="Shape 88"/>
          <p:cNvCxnSpPr/>
          <p:nvPr/>
        </p:nvCxnSpPr>
        <p:spPr>
          <a:xfrm>
            <a:off x="1371687" y="798973"/>
            <a:ext cx="0" cy="1067168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 rot="5400000">
            <a:off x="7959483" y="2363491"/>
            <a:ext cx="4574999" cy="161574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Palatino Linotype"/>
              <a:buNone/>
              <a:defRPr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 rot="5400000">
            <a:off x="3116598" y="-698041"/>
            <a:ext cx="4574999" cy="773880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lang="en-US" sz="2800" b="0" i="0" u="none" strike="noStrike" cap="none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95" name="Shape 95"/>
          <p:cNvCxnSpPr/>
          <p:nvPr/>
        </p:nvCxnSpPr>
        <p:spPr>
          <a:xfrm rot="10800000">
            <a:off x="9439111" y="719272"/>
            <a:ext cx="1615742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Palatino Linotype"/>
              <a:buNone/>
              <a:defRPr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534695" y="2010878"/>
            <a:ext cx="4608576" cy="34381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6454793" y="2017343"/>
            <a:ext cx="4604130" cy="34415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lang="en-US" sz="2800" b="0" i="0" u="none" strike="noStrike" cap="none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28" name="Shape 28"/>
          <p:cNvCxnSpPr/>
          <p:nvPr/>
        </p:nvCxnSpPr>
        <p:spPr>
          <a:xfrm>
            <a:off x="1371687" y="798973"/>
            <a:ext cx="0" cy="1067168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Palatino Linotype"/>
              <a:buNone/>
              <a:defRPr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lang="en-US" sz="2800" b="0" i="0" u="none" strike="noStrike" cap="none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35" name="Shape 35"/>
          <p:cNvCxnSpPr/>
          <p:nvPr/>
        </p:nvCxnSpPr>
        <p:spPr>
          <a:xfrm>
            <a:off x="1371687" y="798973"/>
            <a:ext cx="0" cy="1067168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Palatino Linotype"/>
              <a:buNone/>
              <a:defRPr sz="3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lang="en-US" sz="2800" b="0" i="0" u="none" strike="noStrike" cap="none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42" name="Shape 42"/>
          <p:cNvCxnSpPr/>
          <p:nvPr/>
        </p:nvCxnSpPr>
        <p:spPr>
          <a:xfrm>
            <a:off x="1371687" y="798973"/>
            <a:ext cx="0" cy="2845107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Palatino Linotype"/>
              <a:buNone/>
              <a:defRPr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1534695" y="2824269"/>
            <a:ext cx="4608576" cy="264445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6454791" y="2023003"/>
            <a:ext cx="4608576" cy="8022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6454792" y="2821491"/>
            <a:ext cx="4608576" cy="26373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lang="en-US" sz="2800" b="0" i="0" u="none" strike="noStrike" cap="none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52" name="Shape 52"/>
          <p:cNvCxnSpPr/>
          <p:nvPr/>
        </p:nvCxnSpPr>
        <p:spPr>
          <a:xfrm>
            <a:off x="1371687" y="798973"/>
            <a:ext cx="0" cy="1067168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Palatino Linotype"/>
              <a:buNone/>
              <a:defRPr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lang="en-US" sz="2800" b="0" i="0" u="none" strike="noStrike" cap="none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58" name="Shape 58"/>
          <p:cNvCxnSpPr/>
          <p:nvPr/>
        </p:nvCxnSpPr>
        <p:spPr>
          <a:xfrm>
            <a:off x="1371687" y="798973"/>
            <a:ext cx="0" cy="1067168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lang="en-US" sz="2800" b="0" i="0" u="none" strike="noStrike" cap="none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Palatino Linotype"/>
              <a:buNone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1534695" y="3205491"/>
            <a:ext cx="3184989" cy="224818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lang="en-US" sz="2800" b="0" i="0" u="none" strike="noStrike" cap="none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70" name="Shape 70"/>
          <p:cNvCxnSpPr/>
          <p:nvPr/>
        </p:nvCxnSpPr>
        <p:spPr>
          <a:xfrm>
            <a:off x="1371687" y="798973"/>
            <a:ext cx="0" cy="2247117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Shape 72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3" name="Shape 73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1A1814"/>
                </a:gs>
                <a:gs pos="100000">
                  <a:srgbClr val="1A1814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Palatino Linotype"/>
              <a:buNone/>
              <a:defRPr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pic" idx="2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534695" y="3145992"/>
            <a:ext cx="5440037" cy="200374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1534695" y="5469856"/>
            <a:ext cx="5440038" cy="3201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1534910" y="318640"/>
            <a:ext cx="5453475" cy="32093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lang="en-US" sz="2800" b="0" i="0" u="none" strike="noStrike" cap="none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81" name="Shape 81"/>
          <p:cNvCxnSpPr/>
          <p:nvPr/>
        </p:nvCxnSpPr>
        <p:spPr>
          <a:xfrm>
            <a:off x="1371687" y="798973"/>
            <a:ext cx="0" cy="2161124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9F8"/>
            </a:gs>
            <a:gs pos="100000">
              <a:srgbClr val="D6D4D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>
            <a:gsLst>
              <a:gs pos="0">
                <a:srgbClr val="EDEBE7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" name="Shape 7"/>
          <p:cNvPicPr preferRelativeResize="0"/>
          <p:nvPr/>
        </p:nvPicPr>
        <p:blipFill rotWithShape="1">
          <a:blip r:embed="rId13">
            <a:alphaModFix/>
          </a:blip>
          <a:srcRect t="2769" b="-2768"/>
          <a:stretch/>
        </p:blipFill>
        <p:spPr>
          <a:xfrm>
            <a:off x="0" y="6135624"/>
            <a:ext cx="11964416" cy="7427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Palatino Linotype"/>
              <a:buNone/>
              <a:defRPr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lang="en-US" sz="2800" b="0" i="0" u="none" strike="noStrike" cap="none">
              <a:solidFill>
                <a:schemeClr val="accen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13" name="Shape 13"/>
          <p:cNvCxnSpPr/>
          <p:nvPr/>
        </p:nvCxnSpPr>
        <p:spPr>
          <a:xfrm>
            <a:off x="0" y="6141705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kuangli@bu.edu" TargetMode="External"/><Relationship Id="rId4" Type="http://schemas.openxmlformats.org/officeDocument/2006/relationships/hyperlink" Target="mailto:nedavid@bu.edu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escholarship.org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nces.ed.gov/pubs2016144.pdf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4" Type="http://schemas.openxmlformats.org/officeDocument/2006/relationships/hyperlink" Target="NULL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NULL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census.gov/prod/2013pubs/acs-22.pdf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tesol.org/news-landingpage/%092012/06/27/position-statement-onacademicand-degree-granting-credit-for-esol-courses-in%09postsecondaryeducation#sthash.SqFiBuDF.dpuf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0" anchor="b" anchorCtr="0">
            <a:noAutofit/>
          </a:bodyPr>
          <a:lstStyle/>
          <a:p>
            <a:pPr lvl="0">
              <a:buSzPct val="25000"/>
            </a:pPr>
            <a:r>
              <a:rPr lang="en-US" sz="5400" dirty="0"/>
              <a:t>English Learners at Community Colleges: Improving ESL Services</a:t>
            </a:r>
            <a:endParaRPr lang="en-US" sz="5400" b="1" i="0" u="none" strike="noStrike" cap="none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KUANG LI &amp; NICK DAVID</a:t>
            </a: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BOSTON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48E9DF-C64E-40F3-874C-24CD8996C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5" y="776754"/>
            <a:ext cx="9520157" cy="1059305"/>
          </a:xfrm>
        </p:spPr>
        <p:txBody>
          <a:bodyPr/>
          <a:lstStyle/>
          <a:p>
            <a:r>
              <a:rPr lang="en-US" dirty="0"/>
              <a:t>Unique EL 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DC7400-C260-41B4-AE2D-0BE229109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4695" y="2496534"/>
            <a:ext cx="4608576" cy="343814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High School Academic Preparation</a:t>
            </a:r>
          </a:p>
          <a:p>
            <a:r>
              <a:rPr lang="en-US" sz="2800" dirty="0"/>
              <a:t>Limited Academic Literacy Acquisition</a:t>
            </a:r>
          </a:p>
          <a:p>
            <a:r>
              <a:rPr lang="en-US" sz="2800" dirty="0"/>
              <a:t>EL Placement Policies</a:t>
            </a:r>
          </a:p>
          <a:p>
            <a:r>
              <a:rPr lang="en-US" sz="2800" dirty="0"/>
              <a:t>ESL Course Offerings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Image result for risk factors">
            <a:extLst>
              <a:ext uri="{FF2B5EF4-FFF2-40B4-BE49-F238E27FC236}">
                <a16:creationId xmlns:a16="http://schemas.microsoft.com/office/drawing/2014/main" xmlns="" id="{2383C22E-2A31-485A-BA88-633A89CA50E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2667794"/>
            <a:ext cx="35242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59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474790-A811-4E4B-929C-DC9C9EB66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School Academic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6F7EA-29DC-4F47-957E-208E2FC5D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5" y="2015732"/>
            <a:ext cx="9930473" cy="4037749"/>
          </a:xfrm>
        </p:spPr>
        <p:txBody>
          <a:bodyPr>
            <a:normAutofit/>
          </a:bodyPr>
          <a:lstStyle/>
          <a:p>
            <a:r>
              <a:rPr lang="en-US" sz="2200" dirty="0"/>
              <a:t>Low HS academic preparation not a significant negative predictor of CC student graduation generally (Attewell, Heil, &amp; </a:t>
            </a:r>
            <a:r>
              <a:rPr lang="en-US" sz="2200" dirty="0" err="1"/>
              <a:t>Reisel</a:t>
            </a:r>
            <a:r>
              <a:rPr lang="en-US" sz="2200" dirty="0"/>
              <a:t>, 2011)</a:t>
            </a:r>
          </a:p>
          <a:p>
            <a:r>
              <a:rPr lang="en-US" sz="2200" dirty="0"/>
              <a:t>Low HS academic preparation is a significant negative predictor of CC EL student graduation (Kanno &amp; </a:t>
            </a:r>
            <a:r>
              <a:rPr lang="en-US" sz="2200" dirty="0" err="1"/>
              <a:t>Cromley</a:t>
            </a:r>
            <a:r>
              <a:rPr lang="en-US" sz="2200" dirty="0"/>
              <a:t>, 2016) </a:t>
            </a:r>
          </a:p>
          <a:p>
            <a:r>
              <a:rPr lang="en-US" sz="2200" dirty="0"/>
              <a:t>Interrupted Education and Long-Term ELs (Olson, 2010; Umansky, 2016)</a:t>
            </a:r>
          </a:p>
          <a:p>
            <a:r>
              <a:rPr lang="en-US" sz="2200" dirty="0"/>
              <a:t>Students placed in undemanding coursework (Callahan &amp; Humphries, 2016)</a:t>
            </a:r>
          </a:p>
          <a:p>
            <a:r>
              <a:rPr lang="en-US" sz="2200" dirty="0"/>
              <a:t>ELs less likely to associate with college-going peers (Kanno &amp; Kangas, 2014) </a:t>
            </a:r>
          </a:p>
        </p:txBody>
      </p:sp>
    </p:spTree>
    <p:extLst>
      <p:ext uri="{BB962C8B-B14F-4D97-AF65-F5344CB8AC3E}">
        <p14:creationId xmlns:p14="http://schemas.microsoft.com/office/powerpoint/2010/main" val="73770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5D779B-3F30-436A-BC95-74B88E4D4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Academic Literacy Acquisition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8DFD68-C7C5-42B6-BCD8-DAA2DB5AE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2225" y="2010878"/>
            <a:ext cx="4851046" cy="3709984"/>
          </a:xfrm>
        </p:spPr>
        <p:txBody>
          <a:bodyPr>
            <a:noAutofit/>
          </a:bodyPr>
          <a:lstStyle/>
          <a:p>
            <a:r>
              <a:rPr lang="en-US" sz="2400" dirty="0"/>
              <a:t>Limited writing genre exposure and practice (Harklau, 2000; Ruecker, 2015)</a:t>
            </a:r>
          </a:p>
          <a:p>
            <a:r>
              <a:rPr lang="en-US" sz="2400" dirty="0"/>
              <a:t>Limited writing feedback (Ruecker, 2015)</a:t>
            </a:r>
          </a:p>
          <a:p>
            <a:r>
              <a:rPr lang="en-US" sz="2400" dirty="0"/>
              <a:t>Limited reading and vocabulary exposure and practice (Crosby, 2009)</a:t>
            </a:r>
          </a:p>
        </p:txBody>
      </p:sp>
      <p:pic>
        <p:nvPicPr>
          <p:cNvPr id="7170" name="Picture 2" descr="Image result for reading">
            <a:extLst>
              <a:ext uri="{FF2B5EF4-FFF2-40B4-BE49-F238E27FC236}">
                <a16:creationId xmlns:a16="http://schemas.microsoft.com/office/drawing/2014/main" xmlns="" id="{991ADAFF-36A3-40A4-B7F1-E22E477E9E8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3378890"/>
            <a:ext cx="4718050" cy="167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27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E01AEB-0DA1-4A91-BE1D-8EB646CBF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Placement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B6AC07-A84F-477E-AB02-5A5502D55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2984" y="2010877"/>
            <a:ext cx="5017477" cy="4042233"/>
          </a:xfrm>
        </p:spPr>
        <p:txBody>
          <a:bodyPr>
            <a:normAutofit/>
          </a:bodyPr>
          <a:lstStyle/>
          <a:p>
            <a:r>
              <a:rPr lang="en-US" dirty="0"/>
              <a:t>ACCUPLACER and COMPASS severe misplacement (Belfield &amp; </a:t>
            </a:r>
            <a:r>
              <a:rPr lang="en-US" dirty="0" err="1"/>
              <a:t>Crosta</a:t>
            </a:r>
            <a:r>
              <a:rPr lang="en-US" dirty="0"/>
              <a:t>, 2012)</a:t>
            </a:r>
          </a:p>
          <a:p>
            <a:pPr lvl="1"/>
            <a:r>
              <a:rPr lang="en-US" dirty="0"/>
              <a:t>33% ACCULPACER</a:t>
            </a:r>
          </a:p>
          <a:p>
            <a:pPr lvl="1"/>
            <a:r>
              <a:rPr lang="en-US" dirty="0"/>
              <a:t>27% COMPASS</a:t>
            </a:r>
          </a:p>
          <a:p>
            <a:r>
              <a:rPr lang="en-US" dirty="0"/>
              <a:t>Students placed in lower level ESL coursework unlikely to progress to credit bearing coursework, let alone graduate (</a:t>
            </a:r>
            <a:r>
              <a:rPr lang="en-US" dirty="0" err="1"/>
              <a:t>Patthey</a:t>
            </a:r>
            <a:r>
              <a:rPr lang="en-US" dirty="0"/>
              <a:t>-Chavez, Dillon, &amp; Thomas-Spiegel, 2005)</a:t>
            </a:r>
          </a:p>
        </p:txBody>
      </p:sp>
      <p:pic>
        <p:nvPicPr>
          <p:cNvPr id="8194" name="Picture 2" descr="Image result for COMPASS Test images">
            <a:extLst>
              <a:ext uri="{FF2B5EF4-FFF2-40B4-BE49-F238E27FC236}">
                <a16:creationId xmlns:a16="http://schemas.microsoft.com/office/drawing/2014/main" xmlns="" id="{C1C84CBD-AE35-4E02-97CE-F5526014EC2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914" y="4215384"/>
            <a:ext cx="3585417" cy="162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ACCUPLACER">
            <a:extLst>
              <a:ext uri="{FF2B5EF4-FFF2-40B4-BE49-F238E27FC236}">
                <a16:creationId xmlns:a16="http://schemas.microsoft.com/office/drawing/2014/main" xmlns="" id="{9A46794B-1DB4-49DA-A5C1-48D4D0EF1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14" y="2208629"/>
            <a:ext cx="3547317" cy="195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09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C69CBC-3477-48E0-9EEA-D3960F25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ESL Course Offerings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86B8A5-3E4F-4B83-9749-8616157F2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4694" y="2010877"/>
            <a:ext cx="4842659" cy="3827585"/>
          </a:xfrm>
        </p:spPr>
        <p:txBody>
          <a:bodyPr>
            <a:noAutofit/>
          </a:bodyPr>
          <a:lstStyle/>
          <a:p>
            <a:r>
              <a:rPr lang="en-US" sz="2400" dirty="0"/>
              <a:t>Courses often not offered for college credit</a:t>
            </a:r>
          </a:p>
          <a:p>
            <a:pPr lvl="1"/>
            <a:r>
              <a:rPr lang="en-US" sz="2400" dirty="0"/>
              <a:t>TESOL (2012)</a:t>
            </a:r>
          </a:p>
          <a:p>
            <a:pPr lvl="1"/>
            <a:r>
              <a:rPr lang="en-US" sz="2400" dirty="0"/>
              <a:t>CCCC (2001)</a:t>
            </a:r>
          </a:p>
          <a:p>
            <a:r>
              <a:rPr lang="en-US" sz="2400" dirty="0"/>
              <a:t>Courses often organized by skill area (Bunch, Endris, </a:t>
            </a:r>
            <a:r>
              <a:rPr lang="en-US" sz="2400" dirty="0" err="1"/>
              <a:t>Panayotova</a:t>
            </a:r>
            <a:r>
              <a:rPr lang="en-US" sz="2400" dirty="0"/>
              <a:t>, Romero, &amp; </a:t>
            </a:r>
            <a:r>
              <a:rPr lang="en-US" sz="2400" dirty="0" err="1"/>
              <a:t>Llosa</a:t>
            </a:r>
            <a:r>
              <a:rPr lang="en-US" sz="2400" dirty="0"/>
              <a:t>, 2011; Bunch &amp; </a:t>
            </a:r>
            <a:r>
              <a:rPr lang="en-US" sz="2400" dirty="0" err="1"/>
              <a:t>Kibler</a:t>
            </a:r>
            <a:r>
              <a:rPr lang="en-US" sz="2400" dirty="0"/>
              <a:t>, 2015)</a:t>
            </a:r>
          </a:p>
        </p:txBody>
      </p:sp>
      <p:pic>
        <p:nvPicPr>
          <p:cNvPr id="9218" name="Picture 2" descr="Image result for ESL course placement">
            <a:extLst>
              <a:ext uri="{FF2B5EF4-FFF2-40B4-BE49-F238E27FC236}">
                <a16:creationId xmlns:a16="http://schemas.microsoft.com/office/drawing/2014/main" xmlns="" id="{CE960718-17D0-41A4-9789-9D81E1E67B3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464" y="2010877"/>
            <a:ext cx="4345120" cy="382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47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1534695" y="804889"/>
            <a:ext cx="9520200" cy="1059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alatino Linotype"/>
              <a:buNone/>
            </a:pPr>
            <a:r>
              <a:rPr lang="en-US" dirty="0"/>
              <a:t>Ideas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for Teachers and Administrators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1534699" y="2010875"/>
            <a:ext cx="4739491" cy="40422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127000" marR="0" lvl="0" indent="-12700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</a:pPr>
            <a:r>
              <a:rPr lang="en-US" dirty="0"/>
              <a:t>International ELs are different from domestic ELs and have different needs</a:t>
            </a:r>
          </a:p>
          <a:p>
            <a:pPr marL="457200" marR="0" lvl="0" indent="-355600" algn="l" rtl="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4 skills instruction versus content-based instruction  (Bunch &amp; </a:t>
            </a:r>
            <a:r>
              <a:rPr lang="en-US" dirty="0" err="1"/>
              <a:t>Kibler</a:t>
            </a:r>
            <a:r>
              <a:rPr lang="en-US" dirty="0"/>
              <a:t>, 2015)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Domestic ELs often need the content instruction they would have gotten in high school if that hadn’t been enrolled in ESL coursework (Bunch &amp; </a:t>
            </a:r>
            <a:r>
              <a:rPr lang="en-US" dirty="0" err="1"/>
              <a:t>Kibler</a:t>
            </a:r>
            <a:r>
              <a:rPr lang="en-US" dirty="0"/>
              <a:t>, 2015)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</a:pPr>
            <a:endParaRPr dirty="0"/>
          </a:p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body" idx="2"/>
          </p:nvPr>
        </p:nvSpPr>
        <p:spPr>
          <a:xfrm>
            <a:off x="6454793" y="2017343"/>
            <a:ext cx="4604100" cy="3441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4800" y="2010875"/>
            <a:ext cx="4608600" cy="405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1534695" y="804889"/>
            <a:ext cx="9520200" cy="1059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Bridging the Gap to College Work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1197425" y="2010875"/>
            <a:ext cx="4945800" cy="3743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</a:pPr>
            <a:r>
              <a:rPr lang="en-US" dirty="0"/>
              <a:t>Work on bridging the gap between ESL programs and college coursework</a:t>
            </a:r>
          </a:p>
          <a:p>
            <a:pPr marL="457200" lvl="0" indent="-355600" rtl="0">
              <a:spcBef>
                <a:spcPts val="0"/>
              </a:spcBef>
            </a:pPr>
            <a:r>
              <a:rPr lang="en-US" dirty="0"/>
              <a:t>The longer the course sequence in ESL, the less likely students are to move on to college work (</a:t>
            </a:r>
            <a:r>
              <a:rPr lang="en-US" dirty="0" err="1"/>
              <a:t>Patthey</a:t>
            </a:r>
            <a:r>
              <a:rPr lang="en-US" dirty="0"/>
              <a:t>-Chavez et al., 2009)</a:t>
            </a:r>
          </a:p>
          <a:p>
            <a:pPr marL="457200" lvl="0" indent="-355600" rtl="0">
              <a:spcBef>
                <a:spcPts val="0"/>
              </a:spcBef>
            </a:pPr>
            <a:r>
              <a:rPr lang="en-US" dirty="0"/>
              <a:t>Figure out what these  students’ goals are: just English proficiency, or college graduation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6" name="Shape 206"/>
          <p:cNvSpPr txBox="1">
            <a:spLocks noGrp="1"/>
          </p:cNvSpPr>
          <p:nvPr>
            <p:ph type="body" idx="2"/>
          </p:nvPr>
        </p:nvSpPr>
        <p:spPr>
          <a:xfrm>
            <a:off x="6454793" y="2017343"/>
            <a:ext cx="4604100" cy="3441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0800" y="1875875"/>
            <a:ext cx="4803928" cy="357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1534695" y="804889"/>
            <a:ext cx="9520200" cy="1059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Making Their Time in ESL Count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1534695" y="2010878"/>
            <a:ext cx="4608600" cy="343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Offering ESL courses for college credit (CCCC, 2001; TESOL, 2012)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Having ESL courses serve as adjunct coursework for GE courses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Offer for credit content courses in the students’ first language if there is a predominant L1 group (Artiaga, 2013)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marL="127000" lv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4" name="Shape 214"/>
          <p:cNvSpPr txBox="1">
            <a:spLocks noGrp="1"/>
          </p:cNvSpPr>
          <p:nvPr>
            <p:ph type="body" idx="2"/>
          </p:nvPr>
        </p:nvSpPr>
        <p:spPr>
          <a:xfrm>
            <a:off x="6454793" y="2017343"/>
            <a:ext cx="4604100" cy="3441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6053" y="2009075"/>
            <a:ext cx="3441600" cy="344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1534695" y="804889"/>
            <a:ext cx="9520200" cy="1059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alatino Linotype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Challenges CC ESL Programs Face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815926" y="2010874"/>
            <a:ext cx="5575699" cy="393975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2200" dirty="0"/>
              <a:t>Varied domestic EL student backgrounds</a:t>
            </a:r>
          </a:p>
          <a:p>
            <a:pPr marL="457200" marR="0" lvl="0" indent="-355600" algn="l" rtl="0"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Some students not fully literate in L1</a:t>
            </a:r>
          </a:p>
          <a:p>
            <a:pPr marL="457200" marR="0" lvl="0" indent="-355600" algn="l" rtl="0"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Some had interrupted educations</a:t>
            </a:r>
          </a:p>
          <a:p>
            <a:pPr marL="457200" marR="0" lvl="0" indent="-355600" algn="l" rtl="0"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Many are non-traditional students</a:t>
            </a:r>
          </a:p>
          <a:p>
            <a:pPr marL="457200" marR="0" lvl="0" indent="-355600" algn="l" rtl="0"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Many have significant family and work responsibilities</a:t>
            </a:r>
          </a:p>
          <a:p>
            <a:pPr marL="457200" marR="0" lvl="0" indent="-355600" algn="l" rtl="0"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Many are attending part-time</a:t>
            </a:r>
          </a:p>
          <a:p>
            <a:pPr marL="457200" marR="0" lvl="0" indent="-355600" algn="l" rtl="0"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Many are first generation college attenders</a:t>
            </a:r>
          </a:p>
          <a:p>
            <a:pPr marL="457200" marR="0" lvl="0" indent="-355600" algn="l" rtl="0">
              <a:lnSpc>
                <a:spcPct val="120000"/>
              </a:lnSpc>
              <a:spcBef>
                <a:spcPts val="0"/>
              </a:spcBef>
            </a:pPr>
            <a:r>
              <a:rPr lang="en-US" sz="2200" dirty="0"/>
              <a:t>Etc.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6C3D1E4-0A74-4B6B-B7D7-A6CAEFDA9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049" y="2010874"/>
            <a:ext cx="3810000" cy="4150775"/>
          </a:xfrm>
          <a:prstGeom prst="rect">
            <a:avLst/>
          </a:prstGeom>
        </p:spPr>
      </p:pic>
      <p:sp>
        <p:nvSpPr>
          <p:cNvPr id="130" name="Shape 130"/>
          <p:cNvSpPr txBox="1">
            <a:spLocks noGrp="1"/>
          </p:cNvSpPr>
          <p:nvPr>
            <p:ph type="body" idx="2"/>
          </p:nvPr>
        </p:nvSpPr>
        <p:spPr>
          <a:xfrm>
            <a:off x="6454793" y="2017343"/>
            <a:ext cx="4604100" cy="3441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534695" y="804889"/>
            <a:ext cx="9520200" cy="1059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Challenges ESL Programs Face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1534695" y="2010878"/>
            <a:ext cx="4608600" cy="343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College administrative decisions to cut back on ESL programs and resources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Program administrator and staff trying to oversee and coordinate ESL programs while simultaneously having to justify them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en-US" dirty="0"/>
              <a:t> 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2"/>
          </p:nvPr>
        </p:nvSpPr>
        <p:spPr>
          <a:xfrm>
            <a:off x="6454793" y="2017343"/>
            <a:ext cx="4604100" cy="3441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9" name="Shape 139" descr="image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4800" y="2010875"/>
            <a:ext cx="4604100" cy="343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6C57A9-1061-4C90-B29F-3B1B6A86D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Perspectives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EDA994-D12B-4DBB-8DC1-6DB830C094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Community college EL teachers and administrators</a:t>
            </a:r>
          </a:p>
          <a:p>
            <a:r>
              <a:rPr lang="en-US" sz="2800" dirty="0"/>
              <a:t>Community college EL researchers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1B13A4-C0CE-4567-AE05-A33974EF0E1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206131-A835-414E-B8B9-714C4B900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793" y="1845500"/>
            <a:ext cx="4600059" cy="420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4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How Do We Define EL Success?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3" y="2010878"/>
            <a:ext cx="9409531" cy="1618147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Belcher (1988)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/>
              <a:t>Complete the highest level of ESL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/>
              <a:t>Remain enrolled, even if they did not finish ESL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/>
              <a:t>Leave the institution in good standing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590007" y="4343549"/>
            <a:ext cx="9409531" cy="1618147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/>
              <a:t>Goldrick-Rab</a:t>
            </a:r>
            <a:r>
              <a:rPr lang="en-US" sz="2400" dirty="0"/>
              <a:t> (2010)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/>
              <a:t>Establish a baseline</a:t>
            </a:r>
          </a:p>
        </p:txBody>
      </p:sp>
    </p:spTree>
    <p:extLst>
      <p:ext uri="{BB962C8B-B14F-4D97-AF65-F5344CB8AC3E}">
        <p14:creationId xmlns:p14="http://schemas.microsoft.com/office/powerpoint/2010/main" val="192699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Journey </a:t>
            </a:r>
            <a:r>
              <a:rPr lang="en-US" sz="3600" dirty="0"/>
              <a:t>to a Bachelor’s Degree                   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956274" y="3539067"/>
            <a:ext cx="10676997" cy="1795465"/>
            <a:chOff x="829733" y="2963334"/>
            <a:chExt cx="10676997" cy="1795465"/>
          </a:xfrm>
        </p:grpSpPr>
        <p:grpSp>
          <p:nvGrpSpPr>
            <p:cNvPr id="14" name="Group 13"/>
            <p:cNvGrpSpPr/>
            <p:nvPr/>
          </p:nvGrpSpPr>
          <p:grpSpPr>
            <a:xfrm>
              <a:off x="1414463" y="2963334"/>
              <a:ext cx="9144000" cy="668337"/>
              <a:chOff x="1414463" y="2963334"/>
              <a:chExt cx="9144000" cy="668337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V="1">
                <a:off x="1414463" y="3571875"/>
                <a:ext cx="9144000" cy="42863"/>
              </a:xfrm>
              <a:prstGeom prst="straightConnector1">
                <a:avLst/>
              </a:prstGeom>
              <a:ln w="508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431396" y="2997200"/>
                <a:ext cx="0" cy="634471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3327933" y="2980267"/>
                <a:ext cx="0" cy="634471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122863" y="2980267"/>
                <a:ext cx="0" cy="634471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7341124" y="2963334"/>
                <a:ext cx="0" cy="634471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9762589" y="2963334"/>
                <a:ext cx="0" cy="634471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829733" y="3928533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ESL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5999" y="3927070"/>
              <a:ext cx="18412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(Dev. Ed.)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60500" y="3927802"/>
              <a:ext cx="29678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College-level courses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65031" y="3927802"/>
              <a:ext cx="29678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Transfer &amp; </a:t>
              </a:r>
            </a:p>
            <a:p>
              <a:pPr algn="ctr"/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study at a 4-yr uni.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538900" y="3927802"/>
              <a:ext cx="2967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BA attainment</a:t>
              </a:r>
            </a:p>
          </p:txBody>
        </p:sp>
      </p:grpSp>
      <p:sp>
        <p:nvSpPr>
          <p:cNvPr id="21" name="Oval 20"/>
          <p:cNvSpPr/>
          <p:nvPr/>
        </p:nvSpPr>
        <p:spPr>
          <a:xfrm>
            <a:off x="1236214" y="3131935"/>
            <a:ext cx="660400" cy="1370868"/>
          </a:xfrm>
          <a:prstGeom prst="ellipse">
            <a:avLst/>
          </a:prstGeom>
          <a:noFill/>
          <a:ln w="47625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>
          <a:xfrm rot="16200000">
            <a:off x="5354971" y="-1661469"/>
            <a:ext cx="745066" cy="8323257"/>
          </a:xfrm>
          <a:prstGeom prst="rightBrace">
            <a:avLst>
              <a:gd name="adj1" fmla="val 8333"/>
              <a:gd name="adj2" fmla="val 56173"/>
            </a:avLst>
          </a:prstGeom>
          <a:ln w="412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4" y="423334"/>
            <a:ext cx="11413066" cy="568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15200" y="6314644"/>
            <a:ext cx="4385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Calculated from Shapiro et al. (2017)</a:t>
            </a:r>
          </a:p>
        </p:txBody>
      </p:sp>
    </p:spTree>
    <p:extLst>
      <p:ext uri="{BB962C8B-B14F-4D97-AF65-F5344CB8AC3E}">
        <p14:creationId xmlns:p14="http://schemas.microsoft.com/office/powerpoint/2010/main" val="15052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7" y="427567"/>
            <a:ext cx="11413065" cy="568536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435600" y="4504267"/>
            <a:ext cx="3623733" cy="10498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845734" y="4419599"/>
            <a:ext cx="1388533" cy="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58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Who Are ELs in CCs?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U.S.-educated ELs</a:t>
            </a:r>
          </a:p>
          <a:p>
            <a:r>
              <a:rPr lang="en-US" sz="2800" dirty="0"/>
              <a:t>Younger immigrants</a:t>
            </a:r>
          </a:p>
          <a:p>
            <a:r>
              <a:rPr lang="en-US" sz="2800" dirty="0"/>
              <a:t>Older immigrants</a:t>
            </a:r>
          </a:p>
          <a:p>
            <a:r>
              <a:rPr lang="en-US" sz="2800" dirty="0"/>
              <a:t>International students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70800" y="6231467"/>
            <a:ext cx="4961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(Chang, 2016; </a:t>
            </a:r>
            <a:r>
              <a:rPr lang="en-US" sz="2000" dirty="0" err="1"/>
              <a:t>Llosa</a:t>
            </a:r>
            <a:r>
              <a:rPr lang="en-US" sz="2000" dirty="0"/>
              <a:t> &amp; Bunch, 2011)</a:t>
            </a:r>
          </a:p>
        </p:txBody>
      </p:sp>
    </p:spTree>
    <p:extLst>
      <p:ext uri="{BB962C8B-B14F-4D97-AF65-F5344CB8AC3E}">
        <p14:creationId xmlns:p14="http://schemas.microsoft.com/office/powerpoint/2010/main" val="42648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4" y="190500"/>
            <a:ext cx="11362266" cy="5939367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 flipH="1">
            <a:off x="863600" y="3505200"/>
            <a:ext cx="389468" cy="1422400"/>
          </a:xfrm>
          <a:prstGeom prst="rightBrac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4" y="2010878"/>
            <a:ext cx="10657306" cy="3438144"/>
          </a:xfrm>
        </p:spPr>
        <p:txBody>
          <a:bodyPr/>
          <a:lstStyle/>
          <a:p>
            <a:r>
              <a:rPr lang="en-US" sz="2800" dirty="0" smtClean="0"/>
              <a:t>Journeys from ESL to </a:t>
            </a:r>
            <a:r>
              <a:rPr lang="en-US" sz="2800" dirty="0"/>
              <a:t>a bachelor’s degree </a:t>
            </a:r>
            <a:r>
              <a:rPr lang="en-US" sz="2800" dirty="0" smtClean="0"/>
              <a:t>for ELs in general (Needed)</a:t>
            </a:r>
          </a:p>
          <a:p>
            <a:pPr lvl="1"/>
            <a:r>
              <a:rPr lang="en-US" sz="2400" dirty="0"/>
              <a:t>Subgroups of </a:t>
            </a:r>
            <a:r>
              <a:rPr lang="en-US" sz="2400" dirty="0" smtClean="0"/>
              <a:t>ELs’ journeys from ESL to </a:t>
            </a:r>
            <a:r>
              <a:rPr lang="en-US" sz="2400" dirty="0"/>
              <a:t>a bachelor’s degree (Needed</a:t>
            </a:r>
            <a:r>
              <a:rPr lang="en-US" sz="2400" dirty="0" smtClean="0"/>
              <a:t>)</a:t>
            </a:r>
            <a:endParaRPr lang="en-US" sz="2600" dirty="0"/>
          </a:p>
          <a:p>
            <a:r>
              <a:rPr lang="en-US" sz="2800" dirty="0"/>
              <a:t>Subgroups of ELs in </a:t>
            </a:r>
            <a:r>
              <a:rPr lang="en-US" sz="2800" dirty="0" smtClean="0"/>
              <a:t>terms of their </a:t>
            </a:r>
            <a:r>
              <a:rPr lang="en-US" sz="2800" dirty="0"/>
              <a:t>ESL (Available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64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766" y="804889"/>
            <a:ext cx="9520157" cy="1059305"/>
          </a:xfrm>
        </p:spPr>
        <p:txBody>
          <a:bodyPr/>
          <a:lstStyle/>
          <a:p>
            <a:r>
              <a:rPr lang="en-US" dirty="0"/>
              <a:t>Theoretical Frameworks for Studying CC ELs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596093"/>
              </p:ext>
            </p:extLst>
          </p:nvPr>
        </p:nvGraphicFramePr>
        <p:xfrm>
          <a:off x="3439589" y="2362196"/>
          <a:ext cx="4404256" cy="351367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404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94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Group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4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Theory of social reproduction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94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Funds of knowledge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94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Critical race theory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78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Community cultural</a:t>
                      </a:r>
                      <a:r>
                        <a:rPr lang="en-US" sz="2400" baseline="0" dirty="0"/>
                        <a:t> </a:t>
                      </a:r>
                    </a:p>
                    <a:p>
                      <a:pPr algn="ctr"/>
                      <a:r>
                        <a:rPr lang="en-US" sz="2400" baseline="0" dirty="0"/>
                        <a:t>wealth model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78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Anti-deficit</a:t>
                      </a:r>
                      <a:r>
                        <a:rPr lang="en-US" sz="2400" baseline="0" dirty="0"/>
                        <a:t> achievement framework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339493"/>
              </p:ext>
            </p:extLst>
          </p:nvPr>
        </p:nvGraphicFramePr>
        <p:xfrm>
          <a:off x="524933" y="2362196"/>
          <a:ext cx="2532591" cy="215984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5325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05369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Group 1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53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Multidimensional</a:t>
                      </a:r>
                      <a:r>
                        <a:rPr lang="en-US" sz="2400" baseline="0" dirty="0"/>
                        <a:t> framework of academic English literacy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710675"/>
              </p:ext>
            </p:extLst>
          </p:nvPr>
        </p:nvGraphicFramePr>
        <p:xfrm>
          <a:off x="8263467" y="2362197"/>
          <a:ext cx="3295122" cy="353246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2951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32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Group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59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Socio-academic</a:t>
                      </a:r>
                      <a:r>
                        <a:rPr lang="en-US" sz="2400" baseline="0" dirty="0"/>
                        <a:t> relations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32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Student</a:t>
                      </a:r>
                      <a:r>
                        <a:rPr lang="en-US" sz="2400" baseline="0" dirty="0"/>
                        <a:t> engagement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32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Involvement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89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Theory</a:t>
                      </a:r>
                      <a:r>
                        <a:rPr lang="en-US" sz="2400" baseline="0" dirty="0"/>
                        <a:t> of validation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89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CCSSE’s</a:t>
                      </a:r>
                      <a:r>
                        <a:rPr lang="en-US" sz="2400" baseline="0" dirty="0"/>
                        <a:t> benchmarks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63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Multidimensional Framework of AEL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227" y="2282341"/>
            <a:ext cx="4037430" cy="2218222"/>
          </a:xfrm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="1" dirty="0"/>
              <a:t>Linguistic dimension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ClrTx/>
              <a:buSzTx/>
              <a:buFont typeface="Arial" charset="0"/>
              <a:buChar char="•"/>
            </a:pPr>
            <a:r>
              <a:rPr lang="en-US" sz="2000" dirty="0"/>
              <a:t>Phonological component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ClrTx/>
              <a:buSzTx/>
              <a:buFont typeface="Arial" charset="0"/>
              <a:buChar char="•"/>
            </a:pPr>
            <a:r>
              <a:rPr lang="en-US" sz="2000" dirty="0"/>
              <a:t>Lexical component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ClrTx/>
              <a:buSzTx/>
              <a:buFont typeface="Arial" charset="0"/>
              <a:buChar char="•"/>
            </a:pPr>
            <a:r>
              <a:rPr lang="en-US" sz="2000" dirty="0"/>
              <a:t>Grammatical component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ClrTx/>
              <a:buSzTx/>
              <a:buFont typeface="Arial" charset="0"/>
              <a:buChar char="•"/>
            </a:pPr>
            <a:r>
              <a:rPr lang="en-US" sz="2000" dirty="0"/>
              <a:t>Sociolinguistic component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ClrTx/>
              <a:buSzTx/>
              <a:buFont typeface="Arial" charset="0"/>
              <a:buChar char="•"/>
            </a:pPr>
            <a:r>
              <a:rPr lang="en-US" sz="2000" dirty="0"/>
              <a:t>Discourse component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076073" y="2292969"/>
            <a:ext cx="4037430" cy="2218222"/>
          </a:xfrm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="1" dirty="0"/>
              <a:t>Cognitive dimension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ClrTx/>
              <a:buSzTx/>
              <a:buFont typeface="Arial" charset="0"/>
              <a:buChar char="•"/>
            </a:pPr>
            <a:r>
              <a:rPr lang="en-US" sz="2000" dirty="0"/>
              <a:t>Background knowledge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ClrTx/>
              <a:buSzTx/>
              <a:buFont typeface="Arial" charset="0"/>
              <a:buChar char="•"/>
            </a:pPr>
            <a:r>
              <a:rPr lang="en-US" sz="2000" dirty="0"/>
              <a:t>Higher-order thinking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ClrTx/>
              <a:buSzTx/>
              <a:buFont typeface="Arial" charset="0"/>
              <a:buChar char="•"/>
            </a:pPr>
            <a:r>
              <a:rPr lang="en-US" sz="2000" dirty="0"/>
              <a:t>Metalinguistic abilities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768806" y="2292969"/>
            <a:ext cx="4175543" cy="2432534"/>
          </a:xfrm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="1" dirty="0"/>
              <a:t>Socio-Cultural/Psychological dimension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ClrTx/>
              <a:buSzTx/>
              <a:buFont typeface="Arial" charset="0"/>
              <a:buChar char="•"/>
            </a:pPr>
            <a:r>
              <a:rPr lang="en-US" sz="2000" dirty="0"/>
              <a:t>Beliefs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ClrTx/>
              <a:buSzTx/>
              <a:buFont typeface="Arial" charset="0"/>
              <a:buChar char="•"/>
            </a:pPr>
            <a:r>
              <a:rPr lang="en-US" sz="2000" dirty="0"/>
              <a:t>Values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ClrTx/>
              <a:buSzTx/>
              <a:buFont typeface="Arial" charset="0"/>
              <a:buChar char="•"/>
            </a:pPr>
            <a:r>
              <a:rPr lang="en-US" sz="2000" dirty="0"/>
              <a:t>Attitudes/motivations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29789" y="6257926"/>
            <a:ext cx="3002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</a:t>
            </a:r>
            <a:r>
              <a:rPr lang="en-US" sz="2000" dirty="0" err="1"/>
              <a:t>Scarcella</a:t>
            </a:r>
            <a:r>
              <a:rPr lang="en-US" sz="2000" dirty="0"/>
              <a:t>, 2003)</a:t>
            </a:r>
          </a:p>
        </p:txBody>
      </p:sp>
    </p:spTree>
    <p:extLst>
      <p:ext uri="{BB962C8B-B14F-4D97-AF65-F5344CB8AC3E}">
        <p14:creationId xmlns:p14="http://schemas.microsoft.com/office/powerpoint/2010/main" val="178145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115350" y="220134"/>
            <a:ext cx="10924250" cy="5035495"/>
            <a:chOff x="920616" y="465375"/>
            <a:chExt cx="10924250" cy="5035495"/>
          </a:xfrm>
        </p:grpSpPr>
        <p:grpSp>
          <p:nvGrpSpPr>
            <p:cNvPr id="10" name="Group 9"/>
            <p:cNvGrpSpPr/>
            <p:nvPr/>
          </p:nvGrpSpPr>
          <p:grpSpPr>
            <a:xfrm>
              <a:off x="4226454" y="465375"/>
              <a:ext cx="4063207" cy="1566336"/>
              <a:chOff x="4056325" y="180375"/>
              <a:chExt cx="4063207" cy="156633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4056325" y="180375"/>
                <a:ext cx="4063207" cy="156633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640526" y="608826"/>
                <a:ext cx="332660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Social Reproduction </a:t>
                </a:r>
                <a:r>
                  <a:rPr lang="en-US" sz="2000" dirty="0"/>
                  <a:t>(Bourdieu, 1986)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781659" y="1839332"/>
              <a:ext cx="4063207" cy="1566336"/>
              <a:chOff x="4056325" y="180375"/>
              <a:chExt cx="4063207" cy="156633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4056325" y="180375"/>
                <a:ext cx="4063207" cy="156633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792926" y="471792"/>
                <a:ext cx="332660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Funds of knowledge </a:t>
                </a:r>
                <a:r>
                  <a:rPr lang="en-US" sz="2000" dirty="0"/>
                  <a:t>(Rios-Aguilar, </a:t>
                </a:r>
                <a:r>
                  <a:rPr lang="en-US" sz="2000" dirty="0" err="1"/>
                  <a:t>Kiyama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Gravitt</a:t>
                </a:r>
                <a:r>
                  <a:rPr lang="en-US" sz="2000" dirty="0"/>
                  <a:t>, &amp; Moll, 2011)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879963" y="3878804"/>
              <a:ext cx="4152901" cy="1566336"/>
              <a:chOff x="4056325" y="180375"/>
              <a:chExt cx="4152901" cy="1566336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4056325" y="180375"/>
                <a:ext cx="4063207" cy="156633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692124" y="473715"/>
                <a:ext cx="351710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Critical Race Theory </a:t>
                </a:r>
                <a:r>
                  <a:rPr lang="en-US" sz="2000" dirty="0"/>
                  <a:t>(Patton, </a:t>
                </a:r>
                <a:r>
                  <a:rPr lang="en-US" sz="2000" dirty="0" err="1"/>
                  <a:t>Renn</a:t>
                </a:r>
                <a:r>
                  <a:rPr lang="en-US" sz="2000" dirty="0"/>
                  <a:t>, Guido, </a:t>
                </a:r>
                <a:r>
                  <a:rPr lang="en-US" sz="2000" dirty="0" err="1"/>
                  <a:t>Quaye</a:t>
                </a:r>
                <a:r>
                  <a:rPr lang="en-US" sz="2000" dirty="0"/>
                  <a:t>, &amp; Forney, 2016)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891245" y="3934534"/>
              <a:ext cx="4063207" cy="1566336"/>
              <a:chOff x="3943617" y="218101"/>
              <a:chExt cx="4063207" cy="1566336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3943617" y="218101"/>
                <a:ext cx="4063207" cy="156633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600838" y="455711"/>
                <a:ext cx="330702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Community cultural wealth model </a:t>
                </a:r>
              </a:p>
              <a:p>
                <a:r>
                  <a:rPr lang="en-US" sz="2400" dirty="0"/>
                  <a:t>(</a:t>
                </a:r>
                <a:r>
                  <a:rPr lang="en-US" sz="2000" dirty="0" err="1"/>
                  <a:t>Yosso</a:t>
                </a:r>
                <a:r>
                  <a:rPr lang="en-US" sz="2000" dirty="0"/>
                  <a:t>, 2005)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920616" y="1994606"/>
              <a:ext cx="4063207" cy="1566336"/>
              <a:chOff x="4056325" y="180375"/>
              <a:chExt cx="4063207" cy="156633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4056325" y="180375"/>
                <a:ext cx="4063207" cy="156633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375015" y="609600"/>
                <a:ext cx="372374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Anti-deficit achievement</a:t>
                </a:r>
              </a:p>
              <a:p>
                <a:r>
                  <a:rPr lang="en-US" sz="2000" dirty="0"/>
                  <a:t>(Harper, 2010)</a:t>
                </a: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184279" y="2918189"/>
            <a:ext cx="56245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Capital: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Aspirational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Linguistic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F</a:t>
            </a:r>
            <a:r>
              <a:rPr lang="en-US" sz="2800" dirty="0" smtClean="0">
                <a:solidFill>
                  <a:srgbClr val="C00000"/>
                </a:solidFill>
              </a:rPr>
              <a:t>amilial</a:t>
            </a:r>
            <a:endParaRPr lang="en-US" sz="2800" dirty="0">
              <a:solidFill>
                <a:srgbClr val="C0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Social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Navigational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R</a:t>
            </a:r>
            <a:r>
              <a:rPr lang="en-US" sz="2800" dirty="0" smtClean="0">
                <a:solidFill>
                  <a:srgbClr val="C00000"/>
                </a:solidFill>
              </a:rPr>
              <a:t>esistant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9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D48CE0-BD56-4032-802E-D91F81738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Terms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124051B-8BB8-45A0-8D26-100A44B036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5221" y="2010878"/>
            <a:ext cx="4718050" cy="3827214"/>
          </a:xfrm>
        </p:spPr>
        <p:txBody>
          <a:bodyPr>
            <a:normAutofit/>
          </a:bodyPr>
          <a:lstStyle/>
          <a:p>
            <a:r>
              <a:rPr lang="en-US" dirty="0"/>
              <a:t>LM: Language/Linguistic Minority, comes from a home where a language other than English is spoken</a:t>
            </a:r>
          </a:p>
          <a:p>
            <a:r>
              <a:rPr lang="en-US" dirty="0"/>
              <a:t>EL: English Learner, placed in ESL coursework (lower English proficiency)</a:t>
            </a:r>
          </a:p>
          <a:p>
            <a:r>
              <a:rPr lang="en-US" dirty="0"/>
              <a:t>ESL: English as a Second Language, used to denote courses designed for EL populations </a:t>
            </a:r>
          </a:p>
        </p:txBody>
      </p:sp>
      <p:pic>
        <p:nvPicPr>
          <p:cNvPr id="1026" name="Picture 2" descr="Image result for definitions">
            <a:extLst>
              <a:ext uri="{FF2B5EF4-FFF2-40B4-BE49-F238E27FC236}">
                <a16:creationId xmlns:a16="http://schemas.microsoft.com/office/drawing/2014/main" xmlns="" id="{9DC56C6F-76A0-4CFF-AE01-63F61897849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203938"/>
            <a:ext cx="4718050" cy="340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52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44417" y="491067"/>
            <a:ext cx="10924250" cy="5035495"/>
            <a:chOff x="920616" y="465375"/>
            <a:chExt cx="10924250" cy="5035495"/>
          </a:xfrm>
        </p:grpSpPr>
        <p:grpSp>
          <p:nvGrpSpPr>
            <p:cNvPr id="6" name="Group 5"/>
            <p:cNvGrpSpPr/>
            <p:nvPr/>
          </p:nvGrpSpPr>
          <p:grpSpPr>
            <a:xfrm>
              <a:off x="4226454" y="465375"/>
              <a:ext cx="4063207" cy="1566336"/>
              <a:chOff x="4056325" y="180375"/>
              <a:chExt cx="4063207" cy="156633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4056325" y="180375"/>
                <a:ext cx="4063207" cy="156633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714150" y="627097"/>
                <a:ext cx="332660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Theory of validation</a:t>
                </a:r>
              </a:p>
              <a:p>
                <a:r>
                  <a:rPr lang="en-US" sz="2000" dirty="0"/>
                  <a:t>(Rendon, 1994)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7781659" y="1839332"/>
              <a:ext cx="4063207" cy="1566336"/>
              <a:chOff x="4056325" y="180375"/>
              <a:chExt cx="4063207" cy="156633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4056325" y="180375"/>
                <a:ext cx="4063207" cy="156633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559693" y="609600"/>
                <a:ext cx="355983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Student engagement</a:t>
                </a:r>
              </a:p>
              <a:p>
                <a:r>
                  <a:rPr lang="en-US" sz="2000" dirty="0"/>
                  <a:t>(Tinto, 1993)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879963" y="3878804"/>
              <a:ext cx="4498975" cy="1566336"/>
              <a:chOff x="4056325" y="180375"/>
              <a:chExt cx="4498975" cy="1566336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4056325" y="180375"/>
                <a:ext cx="4063207" cy="156633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958021" y="627603"/>
                <a:ext cx="359727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Involvement</a:t>
                </a:r>
              </a:p>
              <a:p>
                <a:r>
                  <a:rPr lang="en-US" sz="2000" dirty="0"/>
                  <a:t>(</a:t>
                </a:r>
                <a:r>
                  <a:rPr lang="en-US" sz="2000" dirty="0" err="1"/>
                  <a:t>Astin</a:t>
                </a:r>
                <a:r>
                  <a:rPr lang="en-US" sz="2000" dirty="0"/>
                  <a:t>, 1985)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891245" y="3934534"/>
              <a:ext cx="4063207" cy="1566336"/>
              <a:chOff x="3943617" y="218101"/>
              <a:chExt cx="4063207" cy="1566336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3943617" y="218101"/>
                <a:ext cx="4063207" cy="156633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440967" y="626390"/>
                <a:ext cx="353708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CCSSE’s Benchmarks</a:t>
                </a:r>
              </a:p>
              <a:p>
                <a:r>
                  <a:rPr lang="en-US" sz="2000" dirty="0"/>
                  <a:t>(CCSSE, 2003)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920616" y="1994606"/>
              <a:ext cx="4093004" cy="1566336"/>
              <a:chOff x="4056325" y="180375"/>
              <a:chExt cx="4093004" cy="156633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4056325" y="180375"/>
                <a:ext cx="4063207" cy="156633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264714" y="602963"/>
                <a:ext cx="388461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Socio-academic relations</a:t>
                </a:r>
              </a:p>
              <a:p>
                <a:r>
                  <a:rPr lang="en-US" sz="2000" dirty="0"/>
                  <a:t>(</a:t>
                </a:r>
                <a:r>
                  <a:rPr lang="en-US" sz="2000" dirty="0" err="1"/>
                  <a:t>Leki</a:t>
                </a:r>
                <a:r>
                  <a:rPr lang="en-US" sz="2000" dirty="0"/>
                  <a:t>, 2007)</a:t>
                </a: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4501292" y="2126497"/>
            <a:ext cx="36479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Student faculty interaction</a:t>
            </a:r>
          </a:p>
          <a:p>
            <a:pPr algn="ctr"/>
            <a:endParaRPr lang="en-US" sz="2800" dirty="0">
              <a:solidFill>
                <a:srgbClr val="C00000"/>
              </a:solidFill>
            </a:endParaRP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Student student interaction</a:t>
            </a:r>
          </a:p>
        </p:txBody>
      </p:sp>
    </p:spTree>
    <p:extLst>
      <p:ext uri="{BB962C8B-B14F-4D97-AF65-F5344CB8AC3E}">
        <p14:creationId xmlns:p14="http://schemas.microsoft.com/office/powerpoint/2010/main" val="114858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</a:t>
            </a:r>
            <a:r>
              <a:rPr lang="en-US" dirty="0" smtClean="0"/>
              <a:t>Methods </a:t>
            </a:r>
            <a:r>
              <a:rPr lang="en-US" dirty="0"/>
              <a:t>to </a:t>
            </a:r>
            <a:r>
              <a:rPr lang="en-US" dirty="0" smtClean="0"/>
              <a:t>Study </a:t>
            </a:r>
            <a:r>
              <a:rPr lang="en-US" dirty="0"/>
              <a:t>ELs in CCs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962" y="2114859"/>
            <a:ext cx="6813438" cy="3438144"/>
          </a:xfrm>
        </p:spPr>
        <p:txBody>
          <a:bodyPr/>
          <a:lstStyle/>
          <a:p>
            <a:r>
              <a:rPr lang="en-US" sz="2400" dirty="0"/>
              <a:t>Two main data collection methods</a:t>
            </a:r>
          </a:p>
          <a:p>
            <a:pPr lvl="1"/>
            <a:r>
              <a:rPr lang="en-US" sz="2400" dirty="0"/>
              <a:t>Interviews (Retrospective accounts)</a:t>
            </a:r>
          </a:p>
          <a:p>
            <a:pPr lvl="1"/>
            <a:r>
              <a:rPr lang="en-US" sz="2400" dirty="0"/>
              <a:t>Transcripts</a:t>
            </a:r>
          </a:p>
          <a:p>
            <a:r>
              <a:rPr lang="en-US" sz="2400" dirty="0"/>
              <a:t>Three data analysis methods</a:t>
            </a:r>
          </a:p>
          <a:p>
            <a:pPr lvl="1"/>
            <a:r>
              <a:rPr lang="en-US" sz="2400" dirty="0"/>
              <a:t>Use available theoretical frameworks</a:t>
            </a:r>
          </a:p>
          <a:p>
            <a:pPr lvl="1"/>
            <a:r>
              <a:rPr lang="en-US" sz="2400" dirty="0"/>
              <a:t>Grounded theory analysis</a:t>
            </a:r>
          </a:p>
          <a:p>
            <a:pPr lvl="1"/>
            <a:r>
              <a:rPr lang="en-US" sz="2400" dirty="0"/>
              <a:t>Transcript analysis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7007934" y="2111483"/>
            <a:ext cx="4948237" cy="344152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400" dirty="0"/>
              <a:t>Study time varies</a:t>
            </a:r>
          </a:p>
          <a:p>
            <a:pPr lvl="1"/>
            <a:r>
              <a:rPr lang="en-US" sz="2400" dirty="0"/>
              <a:t>Several months</a:t>
            </a:r>
          </a:p>
          <a:p>
            <a:pPr lvl="1"/>
            <a:r>
              <a:rPr lang="en-US" sz="2400" dirty="0"/>
              <a:t>Several years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934" y="3832243"/>
            <a:ext cx="5056671" cy="215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33464"/>
            <a:ext cx="9520157" cy="1059305"/>
          </a:xfrm>
        </p:spPr>
        <p:txBody>
          <a:bodyPr/>
          <a:lstStyle/>
          <a:p>
            <a:r>
              <a:rPr lang="en-US" dirty="0"/>
              <a:t>Future Research: Kuang Li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4" y="2010878"/>
            <a:ext cx="8330721" cy="3438144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ELs</a:t>
            </a:r>
            <a:r>
              <a:rPr lang="en-US" sz="2400" dirty="0"/>
              <a:t>’ overall experiences in community colleges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/>
              <a:t>CC ELs’ </a:t>
            </a:r>
            <a:r>
              <a:rPr lang="en-US" sz="2400" dirty="0" smtClean="0"/>
              <a:t>journeys from ESL </a:t>
            </a:r>
            <a:r>
              <a:rPr lang="en-US" sz="2400" dirty="0"/>
              <a:t>to a bachelor’s degree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/>
              <a:t>CC ESL </a:t>
            </a:r>
            <a:r>
              <a:rPr lang="en-US" sz="2400" dirty="0" smtClean="0"/>
              <a:t>teachers’ </a:t>
            </a:r>
            <a:r>
              <a:rPr lang="en-US" sz="2400" dirty="0"/>
              <a:t>perceptions of ELs’ </a:t>
            </a:r>
            <a:r>
              <a:rPr lang="en-US" sz="2400" dirty="0" smtClean="0"/>
              <a:t>journeys</a:t>
            </a:r>
            <a:endParaRPr lang="en-US" sz="2400" dirty="0"/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3842805" y="3558500"/>
            <a:ext cx="8001533" cy="2397789"/>
            <a:chOff x="280772" y="1407596"/>
            <a:chExt cx="11117478" cy="2902912"/>
          </a:xfrm>
        </p:grpSpPr>
        <p:grpSp>
          <p:nvGrpSpPr>
            <p:cNvPr id="33" name="Group 32"/>
            <p:cNvGrpSpPr/>
            <p:nvPr/>
          </p:nvGrpSpPr>
          <p:grpSpPr>
            <a:xfrm>
              <a:off x="280772" y="1800011"/>
              <a:ext cx="9504578" cy="2510497"/>
              <a:chOff x="687172" y="1952411"/>
              <a:chExt cx="9504578" cy="2510497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2736850" y="2540000"/>
                <a:ext cx="1009650" cy="1803400"/>
                <a:chOff x="2584450" y="1487018"/>
                <a:chExt cx="1619250" cy="2513482"/>
              </a:xfrm>
            </p:grpSpPr>
            <p:sp>
              <p:nvSpPr>
                <p:cNvPr id="54" name="Oval 53"/>
                <p:cNvSpPr/>
                <p:nvPr/>
              </p:nvSpPr>
              <p:spPr>
                <a:xfrm>
                  <a:off x="2920521" y="1487018"/>
                  <a:ext cx="947108" cy="882469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Trapezoid 54"/>
                <p:cNvSpPr/>
                <p:nvPr/>
              </p:nvSpPr>
              <p:spPr>
                <a:xfrm>
                  <a:off x="2584450" y="2374900"/>
                  <a:ext cx="1619250" cy="1625600"/>
                </a:xfrm>
                <a:prstGeom prst="trapezoid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>
                      <a:latin typeface="Arial" charset="0"/>
                      <a:ea typeface="Arial" charset="0"/>
                      <a:cs typeface="Arial" charset="0"/>
                    </a:rPr>
                    <a:t>EL</a:t>
                  </a:r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687172" y="3456851"/>
                <a:ext cx="2147886" cy="1006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Arial" charset="0"/>
                    <a:ea typeface="Arial" charset="0"/>
                    <a:cs typeface="Arial" charset="0"/>
                  </a:rPr>
                  <a:t>If enroll in 2018</a:t>
                </a:r>
                <a:endParaRPr lang="en-US" sz="2400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806825" y="4090685"/>
                <a:ext cx="279400" cy="26161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146550" y="3829075"/>
                <a:ext cx="279400" cy="26161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492625" y="3567465"/>
                <a:ext cx="279400" cy="26161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899025" y="3436660"/>
                <a:ext cx="279400" cy="26161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305425" y="3530650"/>
                <a:ext cx="279400" cy="26161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648325" y="3829075"/>
                <a:ext cx="279400" cy="26161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6092825" y="3792260"/>
                <a:ext cx="279400" cy="26161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499225" y="3637340"/>
                <a:ext cx="279400" cy="26161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880225" y="3436660"/>
                <a:ext cx="279400" cy="26161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7261225" y="3175050"/>
                <a:ext cx="279400" cy="26161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7642225" y="2911553"/>
                <a:ext cx="279400" cy="26161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8064500" y="2737241"/>
                <a:ext cx="279400" cy="26161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8455025" y="2868046"/>
                <a:ext cx="279400" cy="26161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8839200" y="2705882"/>
                <a:ext cx="279400" cy="26161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9175750" y="2475631"/>
                <a:ext cx="279400" cy="26161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9512300" y="2214021"/>
                <a:ext cx="279400" cy="26161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9912350" y="1952411"/>
                <a:ext cx="279400" cy="26161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9785350" y="1407596"/>
              <a:ext cx="1612900" cy="19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?</a:t>
              </a:r>
            </a:p>
            <a:p>
              <a:pPr algn="ctr"/>
              <a:r>
                <a:rPr lang="en-US" sz="2400" dirty="0">
                  <a:latin typeface="Arial" charset="0"/>
                  <a:ea typeface="Arial" charset="0"/>
                  <a:cs typeface="Arial" charset="0"/>
                </a:rPr>
                <a:t>In the near future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33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C48CC5-B855-4D3C-8B0F-F7279D156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Research: Nick David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13A794-75F7-4A06-973B-32BA9F0F0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4695" y="2010877"/>
            <a:ext cx="4837970" cy="3842968"/>
          </a:xfrm>
        </p:spPr>
        <p:txBody>
          <a:bodyPr/>
          <a:lstStyle/>
          <a:p>
            <a:r>
              <a:rPr lang="en-US" sz="2400" dirty="0"/>
              <a:t>Community college ESL course offerings through examining course catalogs</a:t>
            </a:r>
          </a:p>
          <a:p>
            <a:r>
              <a:rPr lang="en-US" sz="2400" dirty="0"/>
              <a:t>Looking for variation within and between states</a:t>
            </a:r>
          </a:p>
          <a:p>
            <a:r>
              <a:rPr lang="en-US" sz="2400" dirty="0"/>
              <a:t>Being able to identify innovative practices</a:t>
            </a:r>
          </a:p>
        </p:txBody>
      </p:sp>
      <p:pic>
        <p:nvPicPr>
          <p:cNvPr id="1032" name="Picture 8" descr="Image result for community college course catalog">
            <a:extLst>
              <a:ext uri="{FF2B5EF4-FFF2-40B4-BE49-F238E27FC236}">
                <a16:creationId xmlns:a16="http://schemas.microsoft.com/office/drawing/2014/main" xmlns="" id="{436A2951-1302-411F-A5AA-EDF3C4CE7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438" y="300770"/>
            <a:ext cx="4286250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95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1534813" y="1756130"/>
            <a:ext cx="8562600" cy="1887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Kuang</a:t>
            </a:r>
            <a:r>
              <a:rPr lang="en-US" dirty="0"/>
              <a:t> Li:</a:t>
            </a:r>
            <a:r>
              <a:rPr lang="en-US" u="sng" dirty="0">
                <a:solidFill>
                  <a:schemeClr val="hlink"/>
                </a:solidFill>
              </a:rPr>
              <a:t>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kuangli@bu.edu</a:t>
            </a:r>
            <a:br>
              <a:rPr lang="en-US" u="sng" dirty="0">
                <a:solidFill>
                  <a:schemeClr val="hlink"/>
                </a:solidFill>
                <a:hlinkClick r:id="rId3"/>
              </a:rPr>
            </a:br>
            <a:r>
              <a:rPr lang="en-US" dirty="0"/>
              <a:t>Nick David: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nedavid@bu.edu</a:t>
            </a:r>
            <a:endParaRPr lang="en-US" u="sng" dirty="0">
              <a:solidFill>
                <a:schemeClr val="hlink"/>
              </a:solidFill>
              <a:hlinkClick r:id="rId3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1534695" y="3806195"/>
            <a:ext cx="8550000" cy="1012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/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4" y="2010878"/>
            <a:ext cx="10657306" cy="3438144"/>
          </a:xfrm>
        </p:spPr>
        <p:txBody>
          <a:bodyPr/>
          <a:lstStyle/>
          <a:p>
            <a:r>
              <a:rPr lang="en-US" dirty="0"/>
              <a:t>Do you notice different learning needs among your ELs (i.e., U.S.-educated ELs; younger immigrants, older immigrants; and international students)?</a:t>
            </a:r>
          </a:p>
          <a:p>
            <a:r>
              <a:rPr lang="en-US" dirty="0"/>
              <a:t>What knowledge about transfer might your students need even though they are now in ESL?</a:t>
            </a:r>
          </a:p>
          <a:p>
            <a:r>
              <a:rPr lang="en-US" dirty="0"/>
              <a:t> What transfer-related content could be added to your ESL curriculum?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B2B81E-0231-418A-9663-C46456B1A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642938"/>
            <a:ext cx="9520158" cy="1049235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D466BD-BD93-450D-B77F-C7FD873FC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4696" y="1849334"/>
            <a:ext cx="9520158" cy="3612591"/>
          </a:xfrm>
        </p:spPr>
        <p:txBody>
          <a:bodyPr/>
          <a:lstStyle/>
          <a:p>
            <a:r>
              <a:rPr lang="en-US" sz="1400" dirty="0"/>
              <a:t>Artiaga, M. D. (2013). </a:t>
            </a:r>
            <a:r>
              <a:rPr lang="en-US" sz="1400" i="1" dirty="0"/>
              <a:t>A portraiture of six Hispanic women's academic pursuit in a	community college setting: A qualitative	study</a:t>
            </a:r>
            <a:r>
              <a:rPr lang="en-US" sz="1400" dirty="0"/>
              <a:t> (Doctoral dissertation). Retrieved from ProQuest Dissertations Publishing. (UMI No. 3574483)</a:t>
            </a:r>
          </a:p>
          <a:p>
            <a:r>
              <a:rPr lang="en-US" sz="1400" dirty="0" err="1"/>
              <a:t>Astin</a:t>
            </a:r>
            <a:r>
              <a:rPr lang="en-US" sz="1400" dirty="0"/>
              <a:t>, A. W. (1985). </a:t>
            </a:r>
            <a:r>
              <a:rPr lang="en-US" sz="1400" i="1" dirty="0"/>
              <a:t>Achieving educational excellence: A critical assessment of priorities and practices in higher education</a:t>
            </a:r>
            <a:r>
              <a:rPr lang="en-US" sz="1400" dirty="0"/>
              <a:t>. 	San Francisco, CA: </a:t>
            </a:r>
            <a:r>
              <a:rPr lang="en-US" sz="1400" dirty="0" err="1"/>
              <a:t>Jossey</a:t>
            </a:r>
            <a:r>
              <a:rPr lang="en-US" sz="1400" dirty="0"/>
              <a:t>-Bass.</a:t>
            </a:r>
          </a:p>
          <a:p>
            <a:r>
              <a:rPr lang="en-US" sz="1400" dirty="0" err="1"/>
              <a:t>Attewell</a:t>
            </a:r>
            <a:r>
              <a:rPr lang="en-US" sz="1400" dirty="0"/>
              <a:t>, P., Heil, S., &amp; </a:t>
            </a:r>
            <a:r>
              <a:rPr lang="en-US" sz="1400" dirty="0" err="1"/>
              <a:t>Reisel</a:t>
            </a:r>
            <a:r>
              <a:rPr lang="en-US" sz="1400" dirty="0"/>
              <a:t>, L. (2011). Competing explanations of undergraduate noncompletion. </a:t>
            </a:r>
            <a:r>
              <a:rPr lang="en-US" sz="1400" i="1" dirty="0"/>
              <a:t>American	Educational Research Journal</a:t>
            </a:r>
            <a:r>
              <a:rPr lang="en-US" sz="1400" dirty="0"/>
              <a:t>, </a:t>
            </a:r>
            <a:r>
              <a:rPr lang="en-US" sz="1400" i="1" dirty="0"/>
              <a:t>48</a:t>
            </a:r>
            <a:r>
              <a:rPr lang="en-US" sz="1400" dirty="0"/>
              <a:t>, 536-559. doi:10.3102/0002831210392018 </a:t>
            </a:r>
          </a:p>
          <a:p>
            <a:r>
              <a:rPr lang="en-US" sz="1400" dirty="0"/>
              <a:t>Belcher, M. (1988). </a:t>
            </a:r>
            <a:r>
              <a:rPr lang="en-US" sz="1400" i="1" dirty="0"/>
              <a:t>Success of students who begin college by enrolling in English as a second language </a:t>
            </a:r>
            <a:r>
              <a:rPr lang="en-US" sz="1400" dirty="0"/>
              <a:t>(Research report No. 	88-90). Miami, FL: Miami-Dade Community Coll., Fla. Office of Institutional Research.</a:t>
            </a:r>
          </a:p>
          <a:p>
            <a:r>
              <a:rPr lang="en-US" sz="1400" dirty="0"/>
              <a:t>Belfield, C., &amp; </a:t>
            </a:r>
            <a:r>
              <a:rPr lang="en-US" sz="1400" dirty="0" err="1"/>
              <a:t>Crosta</a:t>
            </a:r>
            <a:r>
              <a:rPr lang="en-US" sz="1400" dirty="0"/>
              <a:t>, P. M. (2012). </a:t>
            </a:r>
            <a:r>
              <a:rPr lang="en-US" sz="1400" i="1" dirty="0"/>
              <a:t>Predicting success in college: The importance of placement	tests and high school	transcripts</a:t>
            </a:r>
            <a:r>
              <a:rPr lang="en-US" sz="1400" dirty="0"/>
              <a:t>. (Working Paper No. 42). New York, NY: Columbia University, Teachers College, Community	College Research Center.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9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D55835-9C49-4D19-ADA7-EA39C6A82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984" y="628650"/>
            <a:ext cx="9520158" cy="1049235"/>
          </a:xfrm>
        </p:spPr>
        <p:txBody>
          <a:bodyPr/>
          <a:lstStyle/>
          <a:p>
            <a:r>
              <a:rPr lang="en-US" dirty="0"/>
              <a:t>References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FB7F8D-68F3-443F-89EF-7ABEA9D91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1821" y="2006497"/>
            <a:ext cx="9520158" cy="3450613"/>
          </a:xfrm>
        </p:spPr>
        <p:txBody>
          <a:bodyPr/>
          <a:lstStyle/>
          <a:p>
            <a:r>
              <a:rPr lang="en-US" sz="1400" dirty="0"/>
              <a:t>Bourdieu, P. (1986). The forms of capital. In J. G. Richardson (Ed.), </a:t>
            </a:r>
            <a:r>
              <a:rPr lang="en-US" sz="1400" i="1" dirty="0"/>
              <a:t>Handbook of theory and research for the sociology of 	education</a:t>
            </a:r>
            <a:r>
              <a:rPr lang="en-US" sz="1400" dirty="0"/>
              <a:t> (pp. 241-258). Westport, CT: Greenwood Press.</a:t>
            </a:r>
          </a:p>
          <a:p>
            <a:r>
              <a:rPr lang="en-US" sz="1400" dirty="0"/>
              <a:t>Bunch, G., Endris, A., </a:t>
            </a:r>
            <a:r>
              <a:rPr lang="en-US" sz="1400" dirty="0" err="1"/>
              <a:t>Panayotova</a:t>
            </a:r>
            <a:r>
              <a:rPr lang="en-US" sz="1400" dirty="0"/>
              <a:t>, D., Romero, M., &amp; </a:t>
            </a:r>
            <a:r>
              <a:rPr lang="en-US" sz="1400" dirty="0" err="1"/>
              <a:t>Llosa</a:t>
            </a:r>
            <a:r>
              <a:rPr lang="en-US" sz="1400" dirty="0"/>
              <a:t>, L. (2011). </a:t>
            </a:r>
            <a:r>
              <a:rPr lang="en-US" sz="1400" i="1" dirty="0"/>
              <a:t>Mapping the terrain:	Language testing and	placement for US-educated language minority students in California's community colleges.</a:t>
            </a:r>
            <a:r>
              <a:rPr lang="en-US" sz="1400" dirty="0"/>
              <a:t> Report prepared for	the William and Flora Hewlett Foundation. Available </a:t>
            </a:r>
            <a:r>
              <a:rPr lang="en-US" sz="1400" dirty="0">
                <a:solidFill>
                  <a:schemeClr val="tx1"/>
                </a:solidFill>
              </a:rPr>
              <a:t>at </a:t>
            </a:r>
            <a:r>
              <a:rPr lang="en-US" sz="1400" dirty="0">
                <a:solidFill>
                  <a:schemeClr val="tx1"/>
                </a:solidFill>
                <a:hlinkClick r:id="rId2"/>
              </a:rPr>
              <a:t>http://escholarship.org/</a:t>
            </a:r>
            <a:endParaRPr lang="en-US" sz="1400" dirty="0"/>
          </a:p>
          <a:p>
            <a:r>
              <a:rPr lang="en-US" sz="1400" dirty="0"/>
              <a:t>Bunch, G. C., &amp; </a:t>
            </a:r>
            <a:r>
              <a:rPr lang="en-US" sz="1400" dirty="0" err="1"/>
              <a:t>Kibler</a:t>
            </a:r>
            <a:r>
              <a:rPr lang="en-US" sz="1400" dirty="0"/>
              <a:t>, A. (2015). Integrating language, literature, and academic development: Alternatives to	traditional English as a second language and remedial English for language minority students at	community colleges. </a:t>
            </a:r>
            <a:r>
              <a:rPr lang="en-US" sz="1400" i="1" dirty="0"/>
              <a:t>Community College Journal of Research and Practice</a:t>
            </a:r>
            <a:r>
              <a:rPr lang="en-US" sz="1400" dirty="0"/>
              <a:t>, </a:t>
            </a:r>
            <a:r>
              <a:rPr lang="en-US" sz="1400" i="1" dirty="0"/>
              <a:t>39</a:t>
            </a:r>
            <a:r>
              <a:rPr lang="en-US" sz="1400" dirty="0"/>
              <a:t>, 20-33.	doi:10.1080/10668926.2012.755483 </a:t>
            </a:r>
          </a:p>
          <a:p>
            <a:r>
              <a:rPr lang="en-US" sz="1400" dirty="0"/>
              <a:t>Bunch, G. C., &amp; </a:t>
            </a:r>
            <a:r>
              <a:rPr lang="en-US" sz="1400" dirty="0" err="1"/>
              <a:t>Panayotova</a:t>
            </a:r>
            <a:r>
              <a:rPr lang="en-US" sz="1400" dirty="0"/>
              <a:t>, D. (2008). Latinos, language minority students, and the construction of ESL:	Language testing and placement from high school to community college. </a:t>
            </a:r>
            <a:r>
              <a:rPr lang="en-US" sz="1400" i="1" dirty="0"/>
              <a:t>Journal of Hispanic Higher	Education</a:t>
            </a:r>
            <a:r>
              <a:rPr lang="en-US" sz="1400" dirty="0"/>
              <a:t>, </a:t>
            </a:r>
            <a:r>
              <a:rPr lang="en-US" sz="1400" i="1" dirty="0"/>
              <a:t>7</a:t>
            </a:r>
            <a:r>
              <a:rPr lang="en-US" sz="1400" dirty="0"/>
              <a:t>, 6-30. doi:10.1177/1538192707310507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26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00A2AC-8E8A-455F-ABE3-99A5B336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618782"/>
            <a:ext cx="9520158" cy="1049235"/>
          </a:xfrm>
        </p:spPr>
        <p:txBody>
          <a:bodyPr/>
          <a:lstStyle/>
          <a:p>
            <a:r>
              <a:rPr lang="en-US" dirty="0"/>
              <a:t>References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CB2D552-1120-43C5-B35D-0F2FC20E9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4696" y="1772844"/>
            <a:ext cx="9520158" cy="3450613"/>
          </a:xfrm>
        </p:spPr>
        <p:txBody>
          <a:bodyPr/>
          <a:lstStyle/>
          <a:p>
            <a:r>
              <a:rPr lang="en-US" sz="1400" dirty="0"/>
              <a:t>Callahan, R. H. &amp; Humphries, M. H. (2016). </a:t>
            </a:r>
            <a:r>
              <a:rPr lang="en-US" sz="1400" dirty="0" err="1"/>
              <a:t>Undermatched</a:t>
            </a:r>
            <a:r>
              <a:rPr lang="en-US" sz="1400" dirty="0"/>
              <a:t>? School-based linguistic status, college going, and the	immigrant advantage. </a:t>
            </a:r>
            <a:r>
              <a:rPr lang="en-US" sz="1400" i="1" dirty="0"/>
              <a:t>American Educational Research Journal</a:t>
            </a:r>
            <a:r>
              <a:rPr lang="en-US" sz="1400" dirty="0"/>
              <a:t>, </a:t>
            </a:r>
            <a:r>
              <a:rPr lang="en-US" sz="1400" i="1" dirty="0"/>
              <a:t>53</a:t>
            </a:r>
            <a:r>
              <a:rPr lang="en-US" sz="1400" dirty="0"/>
              <a:t>, 263-295. doi:10.3102/0002831215627857</a:t>
            </a:r>
          </a:p>
          <a:p>
            <a:r>
              <a:rPr lang="en-US" sz="1400" dirty="0"/>
              <a:t>Community College Survey of S</a:t>
            </a:r>
            <a:r>
              <a:rPr lang="en-US" sz="1400" dirty="0" smtClean="0"/>
              <a:t>tudent </a:t>
            </a:r>
            <a:r>
              <a:rPr lang="en-US" sz="1400" dirty="0"/>
              <a:t>Engagement [CCSSE]. (2003). </a:t>
            </a:r>
            <a:r>
              <a:rPr lang="en-US" sz="1400" i="1" dirty="0"/>
              <a:t>About the survey: Overview</a:t>
            </a:r>
            <a:r>
              <a:rPr lang="en-US" sz="1400" dirty="0"/>
              <a:t>. Retrieved from 	http://</a:t>
            </a:r>
            <a:r>
              <a:rPr lang="en-US" sz="1400" dirty="0" err="1"/>
              <a:t>www.ccsse.org</a:t>
            </a:r>
            <a:endParaRPr lang="en-US" sz="1400" dirty="0"/>
          </a:p>
          <a:p>
            <a:r>
              <a:rPr lang="en-US" sz="1400" dirty="0"/>
              <a:t>Chang, Y. (2016). Discourses, identities and investment in English as a second language learning: Voices from two 	U.S. community college students. </a:t>
            </a:r>
            <a:r>
              <a:rPr lang="en-US" sz="1400" i="1" dirty="0"/>
              <a:t>International Journal of Education and Literacy Studies</a:t>
            </a:r>
            <a:r>
              <a:rPr lang="en-US" sz="1400" dirty="0"/>
              <a:t>, </a:t>
            </a:r>
            <a:r>
              <a:rPr lang="en-US" sz="1400" i="1" dirty="0"/>
              <a:t>4</a:t>
            </a:r>
            <a:r>
              <a:rPr lang="en-US" sz="1400" dirty="0"/>
              <a:t>(4), 38-49. 	doi:10.7575/aiac.ijels.v.4n.4p.38</a:t>
            </a:r>
          </a:p>
          <a:p>
            <a:r>
              <a:rPr lang="en-US" sz="1400" dirty="0"/>
              <a:t>Conway, K. (2010). Exploring persistence of immigrant and native students in an urban community college. </a:t>
            </a:r>
            <a:r>
              <a:rPr lang="en-US" sz="1400" i="1" dirty="0"/>
              <a:t>The	Review of Higher Education</a:t>
            </a:r>
            <a:r>
              <a:rPr lang="en-US" sz="1400" dirty="0"/>
              <a:t>,</a:t>
            </a:r>
            <a:r>
              <a:rPr lang="en-US" sz="1400" i="1" dirty="0"/>
              <a:t> 32</a:t>
            </a:r>
            <a:r>
              <a:rPr lang="en-US" sz="1400" dirty="0"/>
              <a:t>, 321-352.  doi:10.1353/rhe.0.0059</a:t>
            </a:r>
          </a:p>
          <a:p>
            <a:r>
              <a:rPr lang="en-US" sz="1400" dirty="0"/>
              <a:t>Crosby C. (2009). Academic reading and writing difficulties and strategic knowledge of Generation 1.5 learners		in M. M. </a:t>
            </a:r>
            <a:r>
              <a:rPr lang="en-US" sz="1400" dirty="0" err="1"/>
              <a:t>Roberge</a:t>
            </a:r>
            <a:r>
              <a:rPr lang="en-US" sz="1400" dirty="0"/>
              <a:t>, M. </a:t>
            </a:r>
            <a:r>
              <a:rPr lang="en-US" sz="1400" dirty="0" err="1"/>
              <a:t>Siegal</a:t>
            </a:r>
            <a:r>
              <a:rPr lang="en-US" sz="1400" dirty="0"/>
              <a:t>, &amp; L. </a:t>
            </a:r>
            <a:r>
              <a:rPr lang="en-US" sz="1400" dirty="0" err="1"/>
              <a:t>Harklau</a:t>
            </a:r>
            <a:r>
              <a:rPr lang="en-US" sz="1400" dirty="0"/>
              <a:t>. (Eds.), </a:t>
            </a:r>
            <a:r>
              <a:rPr lang="en-US" sz="1400" i="1" dirty="0"/>
              <a:t>Generation 1.5 in college composition: Teaching academic	writing to U.S.-educated	learners of ESL</a:t>
            </a:r>
            <a:r>
              <a:rPr lang="en-US" sz="1400" dirty="0"/>
              <a:t> (pp. 105-119). New York, NY: Routledge.	</a:t>
            </a:r>
          </a:p>
          <a:p>
            <a:r>
              <a:rPr lang="en-US" sz="1400" dirty="0"/>
              <a:t>Every Student Succeeds Act (ESSA). (2015). Every Student Succeeds Act of 2015, Pub. L. No. 114-95 § 114 Stat. 1177	(2015-2016). </a:t>
            </a:r>
          </a:p>
        </p:txBody>
      </p:sp>
    </p:spTree>
    <p:extLst>
      <p:ext uri="{BB962C8B-B14F-4D97-AF65-F5344CB8AC3E}">
        <p14:creationId xmlns:p14="http://schemas.microsoft.com/office/powerpoint/2010/main" val="348605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FD46AC-45FF-463F-8E3D-11D6F8E7C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122" y="718791"/>
            <a:ext cx="9520158" cy="1049235"/>
          </a:xfrm>
        </p:spPr>
        <p:txBody>
          <a:bodyPr/>
          <a:lstStyle/>
          <a:p>
            <a:r>
              <a:rPr lang="en-US" dirty="0"/>
              <a:t>References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35FF349-9177-4715-8F4C-382297842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6122" y="2096642"/>
            <a:ext cx="9520158" cy="4054677"/>
          </a:xfrm>
        </p:spPr>
        <p:txBody>
          <a:bodyPr/>
          <a:lstStyle/>
          <a:p>
            <a:r>
              <a:rPr lang="en-US" sz="1400" dirty="0"/>
              <a:t>Goldrick-Rab, S. (2010). Challenges and opportunities for improving community college student success. </a:t>
            </a:r>
            <a:r>
              <a:rPr lang="en-US" sz="1400" i="1" dirty="0"/>
              <a:t>Review of 	Educational Research, 80</a:t>
            </a:r>
            <a:r>
              <a:rPr lang="en-US" sz="1400" dirty="0"/>
              <a:t>, 437-469. doi:10.3102/0034654310370163</a:t>
            </a:r>
          </a:p>
          <a:p>
            <a:r>
              <a:rPr lang="en-US" sz="1400" dirty="0" err="1"/>
              <a:t>Harklau</a:t>
            </a:r>
            <a:r>
              <a:rPr lang="en-US" sz="1400" dirty="0"/>
              <a:t>, L. (2000). From the “good kids” to the “worst”: representations of English language learners	across	educational settings. </a:t>
            </a:r>
            <a:r>
              <a:rPr lang="en-US" sz="1400" i="1" dirty="0"/>
              <a:t>TESOL Quarterly</a:t>
            </a:r>
            <a:r>
              <a:rPr lang="en-US" sz="1400" dirty="0"/>
              <a:t>, </a:t>
            </a:r>
            <a:r>
              <a:rPr lang="en-US" sz="1400" i="1" dirty="0"/>
              <a:t>34</a:t>
            </a:r>
            <a:r>
              <a:rPr lang="en-US" sz="1400" dirty="0"/>
              <a:t>, 35-67. doi:10.2307/3588096</a:t>
            </a:r>
          </a:p>
          <a:p>
            <a:r>
              <a:rPr lang="en-US" sz="1400" dirty="0"/>
              <a:t> Harper, S. R. (2010). An anti-deficit achievement framework for research on students of color in STEM. </a:t>
            </a:r>
            <a:r>
              <a:rPr lang="en-US" sz="1400" i="1" dirty="0"/>
              <a:t>New 	Directions for Institutional Research, 148</a:t>
            </a:r>
            <a:r>
              <a:rPr lang="en-US" sz="1400" dirty="0"/>
              <a:t>, 63-74.</a:t>
            </a:r>
          </a:p>
          <a:p>
            <a:r>
              <a:rPr lang="en-US" sz="1400" dirty="0" err="1"/>
              <a:t>Juszkiewicz</a:t>
            </a:r>
            <a:r>
              <a:rPr lang="en-US" sz="1400" dirty="0"/>
              <a:t>, J. (2016). </a:t>
            </a:r>
            <a:r>
              <a:rPr lang="en-US" sz="1400" i="1" dirty="0"/>
              <a:t>Trends in community college enrollment and completion data</a:t>
            </a:r>
            <a:r>
              <a:rPr lang="en-US" sz="1400" dirty="0"/>
              <a:t>. Washington, DC: American	Association of Community Colleges.</a:t>
            </a:r>
          </a:p>
          <a:p>
            <a:r>
              <a:rPr lang="en-US" sz="1400" dirty="0"/>
              <a:t>Kanno, Y., &amp; </a:t>
            </a:r>
            <a:r>
              <a:rPr lang="en-US" sz="1400" dirty="0" err="1"/>
              <a:t>Cromley</a:t>
            </a:r>
            <a:r>
              <a:rPr lang="en-US" sz="1400" dirty="0"/>
              <a:t>. J. C. (2016). </a:t>
            </a:r>
            <a:r>
              <a:rPr lang="en-US" sz="1400" i="1" dirty="0"/>
              <a:t>English learners’ high school academic preparation, community college enrollment,	and eventual bachelor’s degree attainment</a:t>
            </a:r>
            <a:r>
              <a:rPr lang="en-US" sz="1400" dirty="0"/>
              <a:t>. Manuscript in preparation.</a:t>
            </a:r>
          </a:p>
          <a:p>
            <a:r>
              <a:rPr lang="en-US" sz="1400" dirty="0"/>
              <a:t>Kanno, Y., &amp; </a:t>
            </a:r>
            <a:r>
              <a:rPr lang="en-US" sz="1400" dirty="0" err="1"/>
              <a:t>Cromley</a:t>
            </a:r>
            <a:r>
              <a:rPr lang="en-US" sz="1400" dirty="0"/>
              <a:t>, J. C. (2015). English learner’s pathways to four-year colleges. </a:t>
            </a:r>
            <a:r>
              <a:rPr lang="en-US" sz="1400" i="1" dirty="0"/>
              <a:t>Teachers College Record</a:t>
            </a:r>
            <a:r>
              <a:rPr lang="en-US" sz="1400" dirty="0"/>
              <a:t>, </a:t>
            </a:r>
            <a:r>
              <a:rPr lang="en-US" sz="1400" i="1" dirty="0"/>
              <a:t>117</a:t>
            </a:r>
            <a:r>
              <a:rPr lang="en-US" sz="1400" dirty="0"/>
              <a:t>, 1	44. </a:t>
            </a:r>
          </a:p>
        </p:txBody>
      </p:sp>
    </p:spTree>
    <p:extLst>
      <p:ext uri="{BB962C8B-B14F-4D97-AF65-F5344CB8AC3E}">
        <p14:creationId xmlns:p14="http://schemas.microsoft.com/office/powerpoint/2010/main" val="155193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3AD4EF-B026-473B-829C-932642A42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 and EL US Population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797666D-A558-41CE-A3F6-BB34F1600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3" y="2274278"/>
            <a:ext cx="5061279" cy="359617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US Language Minority Population:</a:t>
            </a:r>
          </a:p>
          <a:p>
            <a:pPr lvl="1"/>
            <a:r>
              <a:rPr lang="en-US" sz="2400" dirty="0"/>
              <a:t>60.5 million, 20.7% of population (Ryan, 2013)</a:t>
            </a:r>
            <a:endParaRPr lang="en-US" dirty="0"/>
          </a:p>
          <a:p>
            <a:r>
              <a:rPr lang="en-US" sz="2800" dirty="0"/>
              <a:t>Enrolled in ESL coursework </a:t>
            </a:r>
          </a:p>
          <a:p>
            <a:pPr lvl="1"/>
            <a:r>
              <a:rPr lang="en-US" sz="2400" dirty="0"/>
              <a:t>K-12: 9.3% (Kena et al., 2016)</a:t>
            </a:r>
          </a:p>
          <a:p>
            <a:pPr lvl="1"/>
            <a:r>
              <a:rPr lang="en-US" sz="2400" dirty="0"/>
              <a:t>College: 8.3% (Kena et al., 2016)</a:t>
            </a:r>
          </a:p>
          <a:p>
            <a:endParaRPr lang="en-US" dirty="0"/>
          </a:p>
        </p:txBody>
      </p:sp>
      <p:pic>
        <p:nvPicPr>
          <p:cNvPr id="5" name="Picture 2" descr="Image result for flag of italy">
            <a:extLst>
              <a:ext uri="{FF2B5EF4-FFF2-40B4-BE49-F238E27FC236}">
                <a16:creationId xmlns:a16="http://schemas.microsoft.com/office/drawing/2014/main" xmlns="" id="{0884116E-973C-4CF4-983D-8F14DED1BC6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8575" y="2274278"/>
            <a:ext cx="4718050" cy="331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41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1CC86A-8225-4ED8-92EE-42096BB84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561" y="667884"/>
            <a:ext cx="9520158" cy="1049235"/>
          </a:xfrm>
        </p:spPr>
        <p:txBody>
          <a:bodyPr/>
          <a:lstStyle/>
          <a:p>
            <a:r>
              <a:rPr lang="en-US" dirty="0"/>
              <a:t>References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CBF4BE-4FEC-4FCA-B549-3E6298FC1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8970" y="1896609"/>
            <a:ext cx="9520158" cy="3450613"/>
          </a:xfrm>
        </p:spPr>
        <p:txBody>
          <a:bodyPr/>
          <a:lstStyle/>
          <a:p>
            <a:r>
              <a:rPr lang="en-US" sz="1400" dirty="0"/>
              <a:t>Kanno Y., &amp; </a:t>
            </a:r>
            <a:r>
              <a:rPr lang="en-US" sz="1400" dirty="0" err="1"/>
              <a:t>Kangas</a:t>
            </a:r>
            <a:r>
              <a:rPr lang="en-US" sz="1400" dirty="0"/>
              <a:t>, S. E. (2014). ‘‘I’m not going to be, like, for the AP’’: English language learners’ limited access to	advanced college-preparatory courses in high	school. </a:t>
            </a:r>
            <a:r>
              <a:rPr lang="en-US" sz="1400" i="1" dirty="0"/>
              <a:t>American Education Research Journal,</a:t>
            </a:r>
            <a:r>
              <a:rPr lang="en-US" sz="1400" dirty="0"/>
              <a:t> </a:t>
            </a:r>
            <a:r>
              <a:rPr lang="en-US" sz="1400" i="1" dirty="0"/>
              <a:t>51</a:t>
            </a:r>
            <a:r>
              <a:rPr lang="en-US" sz="1400" dirty="0"/>
              <a:t>, 848-878.	doi:10.3102/0002831214544716 </a:t>
            </a:r>
          </a:p>
          <a:p>
            <a:r>
              <a:rPr lang="en-US" sz="1400" dirty="0" err="1"/>
              <a:t>Kena</a:t>
            </a:r>
            <a:r>
              <a:rPr lang="en-US" sz="1400" dirty="0"/>
              <a:t>, G., Hussar W., McFarland J., de </a:t>
            </a:r>
            <a:r>
              <a:rPr lang="en-US" sz="1400" dirty="0" err="1"/>
              <a:t>Brey</a:t>
            </a:r>
            <a:r>
              <a:rPr lang="en-US" sz="1400" dirty="0"/>
              <a:t> C., </a:t>
            </a:r>
            <a:r>
              <a:rPr lang="en-US" sz="1400" dirty="0" err="1"/>
              <a:t>Musu</a:t>
            </a:r>
            <a:r>
              <a:rPr lang="en-US" sz="1400" dirty="0"/>
              <a:t>-Gillette, L., Wang, X., . . .	Dunlop Velez, E. (2016). </a:t>
            </a:r>
            <a:r>
              <a:rPr lang="en-US" sz="1400" i="1" dirty="0"/>
              <a:t>The	condition of education 2016</a:t>
            </a:r>
            <a:r>
              <a:rPr lang="en-US" sz="1400" dirty="0"/>
              <a:t> (NCES 2016-144). Washington, DC: U.S. Department of	Education, National	Center for Education Statistics. Retrieved from: </a:t>
            </a:r>
            <a:r>
              <a:rPr lang="en-US" sz="1400" u="sng" dirty="0">
                <a:hlinkClick r:id="rId2"/>
              </a:rPr>
              <a:t>https://nces.ed.gov/pubs2016144.pdf</a:t>
            </a:r>
            <a:endParaRPr lang="en-US" sz="1400" dirty="0"/>
          </a:p>
          <a:p>
            <a:r>
              <a:rPr lang="en-US" sz="1400" dirty="0" err="1"/>
              <a:t>Leki</a:t>
            </a:r>
            <a:r>
              <a:rPr lang="en-US" sz="1400" dirty="0"/>
              <a:t>, I. (2007). </a:t>
            </a:r>
            <a:r>
              <a:rPr lang="en-US" sz="1400" i="1" dirty="0"/>
              <a:t>Undergraduates in a second language: Challenges and complexities of academic literacy development</a:t>
            </a:r>
            <a:r>
              <a:rPr lang="en-US" sz="1400" dirty="0"/>
              <a:t>. New 	York, NY: Lawrence Erlbaum Associates.</a:t>
            </a:r>
          </a:p>
          <a:p>
            <a:r>
              <a:rPr lang="en-US" sz="1400" dirty="0" err="1"/>
              <a:t>Llosa</a:t>
            </a:r>
            <a:r>
              <a:rPr lang="en-US" sz="1400" dirty="0"/>
              <a:t>, L., &amp; Bunch, G. (2011). </a:t>
            </a:r>
            <a:r>
              <a:rPr lang="en-US" sz="1400" i="1" dirty="0"/>
              <a:t>What’s in a test? ESL and English placement tests in California’s community colleges and 	implications for US-educated language minority students</a:t>
            </a:r>
            <a:r>
              <a:rPr lang="en-US" sz="1400" dirty="0"/>
              <a:t>. Retrieved from 	http://</a:t>
            </a:r>
            <a:r>
              <a:rPr lang="en-US" sz="1400" dirty="0" err="1"/>
              <a:t>escholarship.org</a:t>
            </a:r>
            <a:r>
              <a:rPr lang="en-US" sz="1400" dirty="0"/>
              <a:t>/</a:t>
            </a:r>
            <a:r>
              <a:rPr lang="en-US" sz="1400" dirty="0" err="1"/>
              <a:t>uc</a:t>
            </a:r>
            <a:r>
              <a:rPr lang="en-US" sz="1400" dirty="0"/>
              <a:t>/item/10g691cw</a:t>
            </a:r>
          </a:p>
          <a:p>
            <a:r>
              <a:rPr lang="en-US" sz="1400" dirty="0"/>
              <a:t>Ma, J., Pender, M., &amp; Welch, M. (2016). </a:t>
            </a:r>
            <a:r>
              <a:rPr lang="en-US" sz="1400" i="1" dirty="0"/>
              <a:t>Education pays 2016: The benefits of higher education for individuals and society</a:t>
            </a:r>
            <a:r>
              <a:rPr lang="en-US" sz="1400" dirty="0"/>
              <a:t>.	Washington, DC: The College Board. </a:t>
            </a:r>
          </a:p>
        </p:txBody>
      </p:sp>
    </p:spTree>
    <p:extLst>
      <p:ext uri="{BB962C8B-B14F-4D97-AF65-F5344CB8AC3E}">
        <p14:creationId xmlns:p14="http://schemas.microsoft.com/office/powerpoint/2010/main" val="356697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74D39C-5949-41A6-9762-8042CD61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718794"/>
            <a:ext cx="9520158" cy="1049235"/>
          </a:xfrm>
        </p:spPr>
        <p:txBody>
          <a:bodyPr/>
          <a:lstStyle/>
          <a:p>
            <a:r>
              <a:rPr lang="en-US" dirty="0"/>
              <a:t>References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C0E372-3811-4626-A976-5C76F66CD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4696" y="1915719"/>
            <a:ext cx="9520158" cy="3450613"/>
          </a:xfrm>
        </p:spPr>
        <p:txBody>
          <a:bodyPr/>
          <a:lstStyle/>
          <a:p>
            <a:r>
              <a:rPr lang="en-US" sz="1400" dirty="0"/>
              <a:t>Menken, K., </a:t>
            </a:r>
            <a:r>
              <a:rPr lang="en-US" sz="1400" dirty="0" err="1"/>
              <a:t>Kleyn</a:t>
            </a:r>
            <a:r>
              <a:rPr lang="en-US" sz="1400" dirty="0"/>
              <a:t>, T., &amp; </a:t>
            </a:r>
            <a:r>
              <a:rPr lang="en-US" sz="1400" dirty="0" err="1"/>
              <a:t>Chae</a:t>
            </a:r>
            <a:r>
              <a:rPr lang="en-US" sz="1400" dirty="0"/>
              <a:t>, N. (2012). Spotlight on “long-term English language learners”: Characteristics and	prior schooling experiences of an invisible population. </a:t>
            </a:r>
            <a:r>
              <a:rPr lang="en-US" sz="1400" i="1" dirty="0"/>
              <a:t>International Multilingual Research Journal</a:t>
            </a:r>
            <a:r>
              <a:rPr lang="en-US" sz="1400" dirty="0"/>
              <a:t>, </a:t>
            </a:r>
            <a:r>
              <a:rPr lang="en-US" sz="1400" i="1" dirty="0"/>
              <a:t>6</a:t>
            </a:r>
            <a:r>
              <a:rPr lang="en-US" sz="1400" dirty="0"/>
              <a:t>, 121-142.	doi:10.1080/19313152.2012.665822</a:t>
            </a:r>
          </a:p>
          <a:p>
            <a:r>
              <a:rPr lang="en-US" sz="1400" dirty="0"/>
              <a:t>Olson, L. (2010). </a:t>
            </a:r>
            <a:r>
              <a:rPr lang="en-US" sz="1400" i="1" dirty="0"/>
              <a:t>Reparable harm: fulfilling the </a:t>
            </a:r>
            <a:r>
              <a:rPr lang="en-US" sz="1400" i="1" dirty="0" err="1"/>
              <a:t>unkept</a:t>
            </a:r>
            <a:r>
              <a:rPr lang="en-US" sz="1400" i="1" dirty="0"/>
              <a:t> promise of educational opportunity for California’s long term English	Learners</a:t>
            </a:r>
            <a:r>
              <a:rPr lang="en-US" sz="1400" dirty="0"/>
              <a:t>. Retrieved from Californians Together website:.	</a:t>
            </a:r>
            <a:r>
              <a:rPr lang="en-US" sz="1400" u="sng" dirty="0">
                <a:hlinkClick r:id="rId2" invalidUrl="https://www.californianstogether.org/reparable-harm-fulfilling-the unkept-promise-of educational-opportunity-for-californias-long-term-english-learners/"/>
              </a:rPr>
              <a:t>https://www.californianstogether.org/reparable</a:t>
            </a:r>
            <a:r>
              <a:rPr lang="en-US" sz="1400" dirty="0">
                <a:hlinkClick r:id="rId3" invalidUrl="https://www.californianstogether.org/reparable-harm-fulfilling-the unkept-promise-of educational-opportunity-for-californias-long-term-english-learners/"/>
              </a:rPr>
              <a:t>	</a:t>
            </a:r>
            <a:r>
              <a:rPr lang="en-US" sz="1400" u="sng" dirty="0">
                <a:hlinkClick r:id="rId4" invalidUrl="https://www.californianstogether.org/reparable-harm-fulfilling-the unkept-promise-of educational-opportunity-for-californias-long-term-english-learners/"/>
              </a:rPr>
              <a:t>harm-fulfilling-the unkept-promise-of educational-opportunity-for-californias-long-term-english-learners</a:t>
            </a:r>
            <a:endParaRPr lang="en-US" sz="1400" u="sng" dirty="0"/>
          </a:p>
          <a:p>
            <a:r>
              <a:rPr lang="en-US" sz="1400" dirty="0" err="1"/>
              <a:t>Pascarella</a:t>
            </a:r>
            <a:r>
              <a:rPr lang="en-US" sz="1400" dirty="0"/>
              <a:t>, E. T., </a:t>
            </a:r>
            <a:r>
              <a:rPr lang="en-US" sz="1400" dirty="0" err="1"/>
              <a:t>Wolniak</a:t>
            </a:r>
            <a:r>
              <a:rPr lang="en-US" sz="1400" dirty="0"/>
              <a:t>, G. C., Pierson, C. T., </a:t>
            </a:r>
            <a:r>
              <a:rPr lang="en-US" sz="1400" dirty="0" err="1"/>
              <a:t>Terenzini</a:t>
            </a:r>
            <a:r>
              <a:rPr lang="en-US" sz="1400" dirty="0"/>
              <a:t>, P. T., &amp; </a:t>
            </a:r>
            <a:r>
              <a:rPr lang="en-US" sz="1400" dirty="0" err="1"/>
              <a:t>Schuh</a:t>
            </a:r>
            <a:r>
              <a:rPr lang="en-US" sz="1400" dirty="0"/>
              <a:t>, J. H.	(2003). Experiences and outcomes	of	first-generation students in community colleges. </a:t>
            </a:r>
            <a:r>
              <a:rPr lang="en-US" sz="1400" i="1" dirty="0"/>
              <a:t>Journal of College Student Development</a:t>
            </a:r>
            <a:r>
              <a:rPr lang="en-US" sz="1400" dirty="0"/>
              <a:t>, </a:t>
            </a:r>
            <a:r>
              <a:rPr lang="en-US" sz="1400" i="1" dirty="0"/>
              <a:t>44</a:t>
            </a:r>
            <a:r>
              <a:rPr lang="en-US" sz="1400" dirty="0"/>
              <a:t>, 420-429.	doi:10.1353/csd.2003.0030 </a:t>
            </a:r>
          </a:p>
          <a:p>
            <a:r>
              <a:rPr lang="en-US" sz="1400" dirty="0" err="1"/>
              <a:t>Patthey</a:t>
            </a:r>
            <a:r>
              <a:rPr lang="en-US" sz="1400" dirty="0"/>
              <a:t>-Chavez, C., Dillon, P., &amp; Thomas-Spiegel, J. (2005). How far do they get? Tracking	students with different	academic literacies through community college remediation. </a:t>
            </a:r>
            <a:r>
              <a:rPr lang="en-US" sz="1400" i="1" dirty="0"/>
              <a:t>Teaching English in the Two-Year College,</a:t>
            </a:r>
            <a:r>
              <a:rPr lang="en-US" sz="1400" dirty="0"/>
              <a:t> </a:t>
            </a:r>
            <a:r>
              <a:rPr lang="en-US" sz="1400" i="1" dirty="0"/>
              <a:t>32</a:t>
            </a:r>
            <a:r>
              <a:rPr lang="en-US" sz="1400" dirty="0"/>
              <a:t>,	261-277.	</a:t>
            </a:r>
          </a:p>
          <a:p>
            <a:r>
              <a:rPr lang="en-US" sz="1400" dirty="0"/>
              <a:t>Patton, L. D., </a:t>
            </a:r>
            <a:r>
              <a:rPr lang="en-US" sz="1400" dirty="0" err="1"/>
              <a:t>Renn</a:t>
            </a:r>
            <a:r>
              <a:rPr lang="en-US" sz="1400" dirty="0"/>
              <a:t>, K. A., Guido, F. M., </a:t>
            </a:r>
            <a:r>
              <a:rPr lang="en-US" sz="1400" dirty="0" err="1"/>
              <a:t>Quaye</a:t>
            </a:r>
            <a:r>
              <a:rPr lang="en-US" sz="1400" dirty="0"/>
              <a:t>, S. J., &amp; Forney, D. S. (2016). </a:t>
            </a:r>
            <a:r>
              <a:rPr lang="en-US" sz="1400" i="1" dirty="0"/>
              <a:t>Student development in college: Theory, 	research, and practice</a:t>
            </a:r>
            <a:r>
              <a:rPr lang="en-US" sz="1400" dirty="0"/>
              <a:t>. Somerset, MA: John Wiley &amp; Sons.	</a:t>
            </a:r>
          </a:p>
        </p:txBody>
      </p:sp>
    </p:spTree>
    <p:extLst>
      <p:ext uri="{BB962C8B-B14F-4D97-AF65-F5344CB8AC3E}">
        <p14:creationId xmlns:p14="http://schemas.microsoft.com/office/powerpoint/2010/main" val="297815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74D39C-5949-41A6-9762-8042CD612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C0E372-3811-4626-A976-5C76F66CD5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Rendon, L. I. (1994). Validating culturally diverse students: Toward a new model of learning and student 	development. </a:t>
            </a:r>
            <a:r>
              <a:rPr lang="en-US" sz="1400" i="1" dirty="0"/>
              <a:t>Innovative higher education</a:t>
            </a:r>
            <a:r>
              <a:rPr lang="en-US" sz="1400" dirty="0"/>
              <a:t>, </a:t>
            </a:r>
            <a:r>
              <a:rPr lang="en-US" sz="1400" i="1" dirty="0"/>
              <a:t>19</a:t>
            </a:r>
            <a:r>
              <a:rPr lang="en-US" sz="1400" dirty="0"/>
              <a:t>(1), 33-51.</a:t>
            </a:r>
          </a:p>
          <a:p>
            <a:r>
              <a:rPr lang="en-US" sz="1400" dirty="0"/>
              <a:t>Rios-Aguilar, C., </a:t>
            </a:r>
            <a:r>
              <a:rPr lang="en-US" sz="1400" dirty="0" err="1"/>
              <a:t>Kiyama</a:t>
            </a:r>
            <a:r>
              <a:rPr lang="en-US" sz="1400" dirty="0"/>
              <a:t>, J., </a:t>
            </a:r>
            <a:r>
              <a:rPr lang="en-US" sz="1400" dirty="0" err="1"/>
              <a:t>Gravitt</a:t>
            </a:r>
            <a:r>
              <a:rPr lang="en-US" sz="1400" dirty="0"/>
              <a:t>, M., &amp; Moll, L. (2011). Funds of knowledge for the poor and forms of capital for 	the rich?: A capital approach to examining funds of knowledge. </a:t>
            </a:r>
            <a:r>
              <a:rPr lang="en-US" sz="1400" i="1" dirty="0"/>
              <a:t>Theory and Research in Education</a:t>
            </a:r>
            <a:r>
              <a:rPr lang="en-US" sz="1400" dirty="0"/>
              <a:t>, </a:t>
            </a:r>
            <a:r>
              <a:rPr lang="en-US" sz="1400" i="1" dirty="0"/>
              <a:t>9</a:t>
            </a:r>
            <a:r>
              <a:rPr lang="en-US" sz="1400" dirty="0"/>
              <a:t>(2), 163-	184.</a:t>
            </a:r>
          </a:p>
          <a:p>
            <a:r>
              <a:rPr lang="en-US" sz="1400" dirty="0" err="1"/>
              <a:t>Ruecker</a:t>
            </a:r>
            <a:r>
              <a:rPr lang="en-US" sz="1400" dirty="0"/>
              <a:t>, T. (2015). </a:t>
            </a:r>
            <a:r>
              <a:rPr lang="en-US" sz="1400" i="1" dirty="0" err="1"/>
              <a:t>Transiciones</a:t>
            </a:r>
            <a:r>
              <a:rPr lang="en-US" sz="1400" i="1" dirty="0"/>
              <a:t>: Pathways of Latinas and Latinos writing in high school and in college</a:t>
            </a:r>
            <a:r>
              <a:rPr lang="en-US" sz="1400" dirty="0"/>
              <a:t>. Logan, UT:	Utah State University Press.	</a:t>
            </a:r>
          </a:p>
          <a:p>
            <a:r>
              <a:rPr lang="en-US" sz="1400" dirty="0"/>
              <a:t>Ryan, C. (2013). </a:t>
            </a:r>
            <a:r>
              <a:rPr lang="en-US" sz="1400" i="1" dirty="0"/>
              <a:t>Language use in the United States: 2011</a:t>
            </a:r>
            <a:r>
              <a:rPr lang="en-US" sz="1400" dirty="0"/>
              <a:t>. American Community	Survey Reports (Publication No	ACS-22). Retrieved from </a:t>
            </a:r>
            <a:r>
              <a:rPr lang="en-US" sz="1400" u="sng" dirty="0">
                <a:hlinkClick r:id="rId2"/>
              </a:rPr>
              <a:t>https://www.census.gov/prod/2013pubs/acs-22.pdf</a:t>
            </a:r>
            <a:r>
              <a:rPr lang="en-US" sz="1400" dirty="0"/>
              <a:t>	</a:t>
            </a:r>
          </a:p>
          <a:p>
            <a:r>
              <a:rPr lang="en-US" sz="1400" dirty="0" err="1"/>
              <a:t>Scarcella</a:t>
            </a:r>
            <a:r>
              <a:rPr lang="en-US" sz="1400" dirty="0"/>
              <a:t>, R. (2003). </a:t>
            </a:r>
            <a:r>
              <a:rPr lang="en-US" sz="1400" i="1" dirty="0"/>
              <a:t>Academic English: A conceptual framework</a:t>
            </a:r>
            <a:r>
              <a:rPr lang="en-US" sz="1400" dirty="0"/>
              <a:t>. Berkeley, CA: University of California Linguistic 	Minority Research Institute.</a:t>
            </a:r>
          </a:p>
        </p:txBody>
      </p:sp>
    </p:spTree>
    <p:extLst>
      <p:ext uri="{BB962C8B-B14F-4D97-AF65-F5344CB8AC3E}">
        <p14:creationId xmlns:p14="http://schemas.microsoft.com/office/powerpoint/2010/main" val="4437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74D39C-5949-41A6-9762-8042CD612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C0E372-3811-4626-A976-5C76F66CD5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Shapiro, D., </a:t>
            </a:r>
            <a:r>
              <a:rPr lang="en-US" sz="1400" dirty="0" err="1"/>
              <a:t>Dundar</a:t>
            </a:r>
            <a:r>
              <a:rPr lang="en-US" sz="1400" dirty="0"/>
              <a:t>, A., </a:t>
            </a:r>
            <a:r>
              <a:rPr lang="en-US" sz="1400" dirty="0" err="1"/>
              <a:t>Huie</a:t>
            </a:r>
            <a:r>
              <a:rPr lang="en-US" sz="1400" dirty="0"/>
              <a:t>, F., </a:t>
            </a:r>
            <a:r>
              <a:rPr lang="en-US" sz="1400" dirty="0" err="1"/>
              <a:t>Wakhungu</a:t>
            </a:r>
            <a:r>
              <a:rPr lang="en-US" sz="1400" dirty="0"/>
              <a:t>, P. K., Yuan, X., Nathan, A., &amp; Hwang, Y. (2017). </a:t>
            </a:r>
            <a:r>
              <a:rPr lang="en-US" sz="1400" i="1" dirty="0"/>
              <a:t>Tracking transfer: 	Measures of effectiveness in helping community college students to complete bachelor’s degrees </a:t>
            </a:r>
            <a:r>
              <a:rPr lang="en-US" sz="1400" dirty="0"/>
              <a:t>(Signature Report 	No. 13). Herndon, VA: National Student Clearinghouse Research Center.</a:t>
            </a:r>
          </a:p>
          <a:p>
            <a:r>
              <a:rPr lang="en-US" sz="1400" dirty="0" err="1"/>
              <a:t>Slama</a:t>
            </a:r>
            <a:r>
              <a:rPr lang="en-US" sz="1400" dirty="0"/>
              <a:t>, R. B. (2014). Investigating whether and when English learners are reclassified into	mainstream	classrooms in the United States: A discrete-time survival analysis. </a:t>
            </a:r>
            <a:r>
              <a:rPr lang="en-US" sz="1400" i="1" dirty="0"/>
              <a:t>American Educational Research Journal</a:t>
            </a:r>
            <a:r>
              <a:rPr lang="en-US" sz="1400" dirty="0"/>
              <a:t>, </a:t>
            </a:r>
            <a:r>
              <a:rPr lang="en-US" sz="1400" i="1" dirty="0"/>
              <a:t>51</a:t>
            </a:r>
            <a:r>
              <a:rPr lang="en-US" sz="1400" dirty="0"/>
              <a:t>,	220-252. doi:10.3102/0002831214528277 </a:t>
            </a:r>
            <a:r>
              <a:rPr lang="en-US" sz="1400" dirty="0" err="1"/>
              <a:t>Slama</a:t>
            </a:r>
            <a:r>
              <a:rPr lang="en-US" sz="1400" dirty="0"/>
              <a:t>, R. B. (2012). A longitudinal analysis of English proficiency 	outcomes for adolescent English language learners in the United States. </a:t>
            </a:r>
            <a:r>
              <a:rPr lang="en-US" sz="1400" i="1" dirty="0"/>
              <a:t>Journal of Educational Psychology</a:t>
            </a:r>
            <a:r>
              <a:rPr lang="en-US" sz="1400" dirty="0"/>
              <a:t>, 	</a:t>
            </a:r>
            <a:r>
              <a:rPr lang="en-US" sz="1400" i="1" dirty="0"/>
              <a:t>104</a:t>
            </a:r>
            <a:r>
              <a:rPr lang="en-US" sz="1400" dirty="0"/>
              <a:t>, 265-285. doi:10.1037/a0025861</a:t>
            </a:r>
          </a:p>
          <a:p>
            <a:r>
              <a:rPr lang="en-US" sz="1400" dirty="0"/>
              <a:t>TESOL (2012). </a:t>
            </a:r>
            <a:r>
              <a:rPr lang="en-US" sz="1400" i="1" dirty="0"/>
              <a:t>Position statement on academic and degree-granting credit for ESOL courses in postsecondary education</a:t>
            </a:r>
            <a:r>
              <a:rPr lang="en-US" sz="1400" dirty="0"/>
              <a:t>.	Retrieved from </a:t>
            </a:r>
            <a:r>
              <a:rPr lang="en-US" sz="1400" u="sng" dirty="0">
                <a:hlinkClick r:id="rId2"/>
              </a:rPr>
              <a:t>https://www.tesol.org/news-landingpage/	2012/06/27/position-statement-onacademicand	degree-granting-credit-for-esol-courses-in postsecondaryeducation#sthash.SqFiBuDF.dpuf</a:t>
            </a:r>
            <a:r>
              <a:rPr lang="en-US" sz="1400" dirty="0"/>
              <a:t>	</a:t>
            </a:r>
          </a:p>
          <a:p>
            <a:r>
              <a:rPr lang="en-US" sz="1400" dirty="0"/>
              <a:t>Tinto, V. (1993). </a:t>
            </a:r>
            <a:r>
              <a:rPr lang="en-US" sz="1400" i="1" dirty="0"/>
              <a:t>Leaving college: Rethinking the causes and cures of student attrition </a:t>
            </a:r>
            <a:r>
              <a:rPr lang="en-US" sz="1400" dirty="0"/>
              <a:t>(2</a:t>
            </a:r>
            <a:r>
              <a:rPr lang="en-US" sz="1400" baseline="30000" dirty="0"/>
              <a:t>nd</a:t>
            </a:r>
            <a:r>
              <a:rPr lang="en-US" sz="1400" dirty="0"/>
              <a:t> ed.). Chicago, IL: University of 	Chicago Press.</a:t>
            </a:r>
          </a:p>
        </p:txBody>
      </p:sp>
    </p:spTree>
    <p:extLst>
      <p:ext uri="{BB962C8B-B14F-4D97-AF65-F5344CB8AC3E}">
        <p14:creationId xmlns:p14="http://schemas.microsoft.com/office/powerpoint/2010/main" val="17047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74D39C-5949-41A6-9762-8042CD612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C0E372-3811-4626-A976-5C76F66CD5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Umansky, I. M. (2016). To be or not to be EL: An examination of the impact of classifying	students as English	learners. </a:t>
            </a:r>
            <a:r>
              <a:rPr lang="en-US" sz="1400" i="1" dirty="0"/>
              <a:t>Educational Evaluation and Policy Analysis</a:t>
            </a:r>
            <a:r>
              <a:rPr lang="en-US" sz="1400" dirty="0"/>
              <a:t>, </a:t>
            </a:r>
            <a:r>
              <a:rPr lang="en-US" sz="1400" i="1" dirty="0"/>
              <a:t>38</a:t>
            </a:r>
            <a:r>
              <a:rPr lang="en-US" sz="1400" dirty="0"/>
              <a:t>, 714-737. doi:10.3102/0162373716664802 </a:t>
            </a:r>
          </a:p>
          <a:p>
            <a:r>
              <a:rPr lang="en-US" sz="1400" dirty="0" err="1"/>
              <a:t>Vernez</a:t>
            </a:r>
            <a:r>
              <a:rPr lang="en-US" sz="1400" dirty="0"/>
              <a:t>, G., &amp; </a:t>
            </a:r>
            <a:r>
              <a:rPr lang="en-US" sz="1400" dirty="0" err="1"/>
              <a:t>Abrahmase</a:t>
            </a:r>
            <a:r>
              <a:rPr lang="en-US" sz="1400" dirty="0"/>
              <a:t>, A. (2003). </a:t>
            </a:r>
            <a:r>
              <a:rPr lang="en-US" sz="1400" i="1" dirty="0"/>
              <a:t>How immigrants fare in U.S. higher education</a:t>
            </a:r>
            <a:r>
              <a:rPr lang="en-US" sz="1400" dirty="0"/>
              <a:t>. Santa Monica, CA: RAND	Corporation. </a:t>
            </a:r>
          </a:p>
          <a:p>
            <a:r>
              <a:rPr lang="en-US" sz="1400" dirty="0"/>
              <a:t>Walpole, M. (2003). Socioeconomic status and college: How SES affects college experiences and outcomes. </a:t>
            </a:r>
            <a:r>
              <a:rPr lang="en-US" sz="1400" i="1" dirty="0"/>
              <a:t>The	Review of Higher Education</a:t>
            </a:r>
            <a:r>
              <a:rPr lang="en-US" sz="1400" dirty="0"/>
              <a:t>, </a:t>
            </a:r>
            <a:r>
              <a:rPr lang="en-US" sz="1400" i="1" dirty="0"/>
              <a:t>27</a:t>
            </a:r>
            <a:r>
              <a:rPr lang="en-US" sz="1400" dirty="0"/>
              <a:t>, 45-73. doi:10.1353/rhe.2003.0044 	</a:t>
            </a:r>
          </a:p>
          <a:p>
            <a:r>
              <a:rPr lang="en-US" sz="1400" dirty="0"/>
              <a:t>Wood, J. L., &amp; Turner, C. S. V. (2011). Black males and the community college:	Student perspectives on faculty and	academic success. </a:t>
            </a:r>
            <a:r>
              <a:rPr lang="en-US" sz="1400" i="1" dirty="0"/>
              <a:t>Community College Journal of Research and Practice</a:t>
            </a:r>
            <a:r>
              <a:rPr lang="en-US" sz="1400" dirty="0"/>
              <a:t>, </a:t>
            </a:r>
            <a:r>
              <a:rPr lang="en-US" sz="1400" i="1" dirty="0"/>
              <a:t>35</a:t>
            </a:r>
            <a:r>
              <a:rPr lang="en-US" sz="1400" dirty="0"/>
              <a:t>, 1–17.	doi:10.1080/10668926.2010.526052 </a:t>
            </a:r>
          </a:p>
          <a:p>
            <a:r>
              <a:rPr lang="en-US" sz="1400" dirty="0" err="1"/>
              <a:t>Yosso</a:t>
            </a:r>
            <a:r>
              <a:rPr lang="en-US" sz="1400" dirty="0"/>
              <a:t>, T. J. (2005). Whose culture has capital? A critical race theory discussion of community cultural wealth. </a:t>
            </a:r>
            <a:r>
              <a:rPr lang="en-US" sz="1400" i="1" dirty="0"/>
              <a:t>Race, 	Ethnicity, and Education</a:t>
            </a:r>
            <a:r>
              <a:rPr lang="en-US" sz="1400" dirty="0"/>
              <a:t>, </a:t>
            </a:r>
            <a:r>
              <a:rPr lang="en-US" sz="1400" i="1" dirty="0"/>
              <a:t>8</a:t>
            </a:r>
            <a:r>
              <a:rPr lang="en-US" sz="1400" dirty="0"/>
              <a:t>(1), 69-91. doi:10.1080/1361332052000341006</a:t>
            </a:r>
          </a:p>
        </p:txBody>
      </p:sp>
    </p:spTree>
    <p:extLst>
      <p:ext uri="{BB962C8B-B14F-4D97-AF65-F5344CB8AC3E}">
        <p14:creationId xmlns:p14="http://schemas.microsoft.com/office/powerpoint/2010/main" val="150720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B4ECEA-5255-4B2B-9C38-A160713AF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College Domestic ELs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3C767DFA-6E23-4937-AAF1-C4DE58DFD0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505092" y="2180492"/>
            <a:ext cx="3629615" cy="341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E3E02B3-7EB9-4C89-BF59-EEB1DE7F1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0" y="2180491"/>
            <a:ext cx="6020972" cy="3872619"/>
          </a:xfrm>
        </p:spPr>
        <p:txBody>
          <a:bodyPr>
            <a:normAutofit/>
          </a:bodyPr>
          <a:lstStyle/>
          <a:p>
            <a:r>
              <a:rPr lang="en-US" b="1" dirty="0"/>
              <a:t>International/Domestic, University/Community College</a:t>
            </a:r>
          </a:p>
          <a:p>
            <a:r>
              <a:rPr lang="en-US" b="1" dirty="0"/>
              <a:t>Researcher areas of focus</a:t>
            </a:r>
          </a:p>
          <a:p>
            <a:pPr lvl="1"/>
            <a:r>
              <a:rPr lang="en-US" dirty="0"/>
              <a:t>Race (e.g. Wood &amp; Turner, 2011)</a:t>
            </a:r>
          </a:p>
          <a:p>
            <a:pPr lvl="1"/>
            <a:r>
              <a:rPr lang="en-US" dirty="0"/>
              <a:t>First Generation (e.g. Pascarella, </a:t>
            </a:r>
            <a:r>
              <a:rPr lang="en-US" dirty="0" err="1"/>
              <a:t>Wolniak</a:t>
            </a:r>
            <a:r>
              <a:rPr lang="en-US" dirty="0"/>
              <a:t>, Pierson, </a:t>
            </a:r>
            <a:r>
              <a:rPr lang="en-US" dirty="0" err="1"/>
              <a:t>Terenzini</a:t>
            </a:r>
            <a:r>
              <a:rPr lang="en-US" dirty="0"/>
              <a:t>, &amp; Schuh, 2003)</a:t>
            </a:r>
          </a:p>
          <a:p>
            <a:pPr lvl="1"/>
            <a:r>
              <a:rPr lang="en-US" dirty="0"/>
              <a:t>Immigrant (e.g. Vernez &amp; </a:t>
            </a:r>
            <a:r>
              <a:rPr lang="en-US" dirty="0" err="1"/>
              <a:t>Abrahmase</a:t>
            </a:r>
            <a:r>
              <a:rPr lang="en-US" dirty="0"/>
              <a:t>, 2003)</a:t>
            </a:r>
          </a:p>
          <a:p>
            <a:pPr lvl="1"/>
            <a:r>
              <a:rPr lang="en-US" dirty="0"/>
              <a:t>Low Socioeconomic Status (e.g. Attewell, Heil, &amp; </a:t>
            </a:r>
            <a:r>
              <a:rPr lang="en-US" dirty="0" err="1"/>
              <a:t>Reisel</a:t>
            </a:r>
            <a:r>
              <a:rPr lang="en-US" dirty="0"/>
              <a:t>, 2011)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0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D0E56B-BF5C-4882-ABD2-D7CC80446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Status as Inherently Transitory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D58794A-548B-47A5-9BD6-242BA422E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3" y="2560319"/>
            <a:ext cx="5354165" cy="369980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ELs classification and reclassification (Slama, 2012, 2014)</a:t>
            </a:r>
          </a:p>
          <a:p>
            <a:r>
              <a:rPr lang="en-US" sz="2800" dirty="0"/>
              <a:t>Differing placement policies/practices</a:t>
            </a:r>
          </a:p>
          <a:p>
            <a:pPr lvl="1"/>
            <a:r>
              <a:rPr lang="en-US" sz="2400" dirty="0"/>
              <a:t>Among and between high schools (Menken, </a:t>
            </a:r>
            <a:r>
              <a:rPr lang="en-US" sz="2400" dirty="0" err="1"/>
              <a:t>Kleyn</a:t>
            </a:r>
            <a:r>
              <a:rPr lang="en-US" sz="2400" dirty="0"/>
              <a:t>, &amp; </a:t>
            </a:r>
            <a:r>
              <a:rPr lang="en-US" sz="2400" dirty="0" err="1"/>
              <a:t>Chae</a:t>
            </a:r>
            <a:r>
              <a:rPr lang="en-US" sz="2400" dirty="0"/>
              <a:t>, 2012) </a:t>
            </a:r>
          </a:p>
          <a:p>
            <a:pPr lvl="1"/>
            <a:r>
              <a:rPr lang="en-US" sz="2400" dirty="0"/>
              <a:t>Between states (ESSA, 2015)</a:t>
            </a:r>
          </a:p>
          <a:p>
            <a:pPr lvl="1"/>
            <a:r>
              <a:rPr lang="en-US" sz="2400" dirty="0"/>
              <a:t>Between high schools and colleges (Bunch &amp; </a:t>
            </a:r>
            <a:r>
              <a:rPr lang="en-US" sz="2400" dirty="0" err="1"/>
              <a:t>Panayotova</a:t>
            </a:r>
            <a:r>
              <a:rPr lang="en-US" sz="2400" dirty="0"/>
              <a:t>, 2008)</a:t>
            </a:r>
          </a:p>
          <a:p>
            <a:endParaRPr lang="en-US" dirty="0"/>
          </a:p>
        </p:txBody>
      </p:sp>
      <p:pic>
        <p:nvPicPr>
          <p:cNvPr id="5122" name="Picture 2" descr="Image result for test taking">
            <a:extLst>
              <a:ext uri="{FF2B5EF4-FFF2-40B4-BE49-F238E27FC236}">
                <a16:creationId xmlns:a16="http://schemas.microsoft.com/office/drawing/2014/main" xmlns="" id="{E532063F-4EB3-4A65-BDBE-46247B9195B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668705"/>
            <a:ext cx="4718050" cy="309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61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FFBF7B-E99E-49FC-965A-DEBE6DD3F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ELs and College Going Nationwide</a:t>
            </a:r>
          </a:p>
        </p:txBody>
      </p:sp>
      <p:pic>
        <p:nvPicPr>
          <p:cNvPr id="2050" name="Picture 2" descr="Image result for community colleges">
            <a:extLst>
              <a:ext uri="{FF2B5EF4-FFF2-40B4-BE49-F238E27FC236}">
                <a16:creationId xmlns:a16="http://schemas.microsoft.com/office/drawing/2014/main" xmlns="" id="{0F428334-3928-47B4-B798-04C167DCCBB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8575" y="2297723"/>
            <a:ext cx="4718050" cy="349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E99157D-EFC2-4572-A47E-02B163FFC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3" y="2297723"/>
            <a:ext cx="5551111" cy="369834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Why ELs attend community colleges </a:t>
            </a:r>
            <a:r>
              <a:rPr lang="en-US" sz="2400" dirty="0"/>
              <a:t>(Conway, 2010; Walpole, 2003)</a:t>
            </a:r>
          </a:p>
          <a:p>
            <a:pPr lvl="1"/>
            <a:r>
              <a:rPr lang="en-US" sz="2400" dirty="0"/>
              <a:t>Lower cost, open enrollment</a:t>
            </a:r>
          </a:p>
          <a:p>
            <a:r>
              <a:rPr lang="en-US" sz="2800" dirty="0"/>
              <a:t>(ELS 2002) Kanno and </a:t>
            </a:r>
            <a:r>
              <a:rPr lang="en-US" sz="2800" dirty="0" err="1"/>
              <a:t>Cromley</a:t>
            </a:r>
            <a:r>
              <a:rPr lang="en-US" sz="2800" dirty="0"/>
              <a:t>, 2015</a:t>
            </a:r>
          </a:p>
          <a:p>
            <a:pPr lvl="1"/>
            <a:r>
              <a:rPr lang="en-US" sz="2600" dirty="0"/>
              <a:t>ELs (31.3%/19.0%)</a:t>
            </a:r>
          </a:p>
          <a:p>
            <a:pPr lvl="1"/>
            <a:r>
              <a:rPr lang="en-US" sz="2600" dirty="0"/>
              <a:t>EP (34.6%/34.6%)</a:t>
            </a:r>
          </a:p>
          <a:p>
            <a:pPr lvl="1"/>
            <a:r>
              <a:rPr lang="en-US" sz="2600" dirty="0"/>
              <a:t>NS (26.9%/44.8%)</a:t>
            </a:r>
          </a:p>
        </p:txBody>
      </p:sp>
    </p:spTree>
    <p:extLst>
      <p:ext uri="{BB962C8B-B14F-4D97-AF65-F5344CB8AC3E}">
        <p14:creationId xmlns:p14="http://schemas.microsoft.com/office/powerpoint/2010/main" val="360110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FFBF7B-E99E-49FC-965A-DEBE6DD3F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ELs and College Going: MA</a:t>
            </a:r>
          </a:p>
        </p:txBody>
      </p:sp>
      <p:pic>
        <p:nvPicPr>
          <p:cNvPr id="2050" name="Picture 2" descr="Image result for community colleges">
            <a:extLst>
              <a:ext uri="{FF2B5EF4-FFF2-40B4-BE49-F238E27FC236}">
                <a16:creationId xmlns:a16="http://schemas.microsoft.com/office/drawing/2014/main" xmlns="" id="{0F428334-3928-47B4-B798-04C167DCCBB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8575" y="2297723"/>
            <a:ext cx="4718050" cy="349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E99157D-EFC2-4572-A47E-02B163FFC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97723"/>
            <a:ext cx="5377610" cy="369834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MA ELs (2017-2018) (DESE)</a:t>
            </a:r>
          </a:p>
          <a:p>
            <a:pPr lvl="1"/>
            <a:r>
              <a:rPr lang="en-US" sz="2200" dirty="0"/>
              <a:t>16.3% of kindergarteners</a:t>
            </a:r>
          </a:p>
          <a:p>
            <a:r>
              <a:rPr lang="en-US" sz="2400" dirty="0"/>
              <a:t>MA ELs (2013-2014) (DESE)</a:t>
            </a:r>
          </a:p>
          <a:p>
            <a:pPr lvl="1"/>
            <a:r>
              <a:rPr lang="en-US" sz="2200" dirty="0"/>
              <a:t>5.7% of all high school graduates</a:t>
            </a:r>
          </a:p>
          <a:p>
            <a:pPr lvl="1"/>
            <a:r>
              <a:rPr lang="en-US" sz="2200" dirty="0"/>
              <a:t>62.9% go on to college</a:t>
            </a:r>
          </a:p>
          <a:p>
            <a:pPr lvl="1"/>
            <a:r>
              <a:rPr lang="en-US" sz="2200" dirty="0"/>
              <a:t>59.6% of MA ELs who attend college go to community colleges (37% of total ELs)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468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88D22F-F54E-46D7-9A71-9EF65EE53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College Student Risk 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6519FE-411D-4342-8A9B-3D608B918F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332" y="2274278"/>
            <a:ext cx="5805267" cy="3595980"/>
          </a:xfrm>
        </p:spPr>
        <p:txBody>
          <a:bodyPr>
            <a:normAutofit/>
          </a:bodyPr>
          <a:lstStyle/>
          <a:p>
            <a:r>
              <a:rPr lang="en-US" dirty="0"/>
              <a:t>Racial Minority (Attewell, Heil, &amp; </a:t>
            </a:r>
            <a:r>
              <a:rPr lang="en-US" dirty="0" err="1"/>
              <a:t>Reisel</a:t>
            </a:r>
            <a:r>
              <a:rPr lang="en-US" dirty="0"/>
              <a:t>, 2011)</a:t>
            </a:r>
          </a:p>
          <a:p>
            <a:r>
              <a:rPr lang="en-US" dirty="0"/>
              <a:t>First Generation College Attender (Ma, Pender, &amp; Welch, 2016)</a:t>
            </a:r>
          </a:p>
          <a:p>
            <a:r>
              <a:rPr lang="en-US" dirty="0"/>
              <a:t>Low Socioeconomic Status (Attewell et al., 2011)</a:t>
            </a:r>
          </a:p>
          <a:p>
            <a:r>
              <a:rPr lang="en-US" dirty="0"/>
              <a:t>Non-Traditional Status (Juszkiewicz, 2016)</a:t>
            </a:r>
          </a:p>
          <a:p>
            <a:pPr lvl="1"/>
            <a:r>
              <a:rPr lang="en-US" dirty="0"/>
              <a:t>Older student </a:t>
            </a:r>
          </a:p>
          <a:p>
            <a:pPr lvl="1"/>
            <a:r>
              <a:rPr lang="en-US" dirty="0"/>
              <a:t>Part-time enrollment</a:t>
            </a:r>
          </a:p>
        </p:txBody>
      </p:sp>
      <p:pic>
        <p:nvPicPr>
          <p:cNvPr id="4098" name="Picture 2" descr="Image result for checkboxes">
            <a:extLst>
              <a:ext uri="{FF2B5EF4-FFF2-40B4-BE49-F238E27FC236}">
                <a16:creationId xmlns:a16="http://schemas.microsoft.com/office/drawing/2014/main" xmlns="" id="{82FE595E-0CAB-425A-A8C5-2F9A75EA924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781" y="2274278"/>
            <a:ext cx="3596297" cy="359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60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1649</Words>
  <Application>Microsoft Macintosh PowerPoint</Application>
  <PresentationFormat>Widescreen</PresentationFormat>
  <Paragraphs>273</Paragraphs>
  <Slides>44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Palatino Linotype</vt:lpstr>
      <vt:lpstr>Arial</vt:lpstr>
      <vt:lpstr>Gallery</vt:lpstr>
      <vt:lpstr>English Learners at Community Colleges: Improving ESL Services</vt:lpstr>
      <vt:lpstr>Different Perspectives</vt:lpstr>
      <vt:lpstr>Important Terms</vt:lpstr>
      <vt:lpstr>LM and EL US Population </vt:lpstr>
      <vt:lpstr>Community College Domestic ELs</vt:lpstr>
      <vt:lpstr>EL Status as Inherently Transitory</vt:lpstr>
      <vt:lpstr>ELs and College Going Nationwide</vt:lpstr>
      <vt:lpstr>ELs and College Going: MA</vt:lpstr>
      <vt:lpstr>Community College Student Risk Indicators</vt:lpstr>
      <vt:lpstr>Unique EL Risk Factors</vt:lpstr>
      <vt:lpstr>High School Academic Preparation</vt:lpstr>
      <vt:lpstr>Limited Academic Literacy Acquisition</vt:lpstr>
      <vt:lpstr>EL Placement Policies</vt:lpstr>
      <vt:lpstr>ESL Course Offerings</vt:lpstr>
      <vt:lpstr>Ideas for Teachers and Administrators</vt:lpstr>
      <vt:lpstr>Bridging the Gap to College Work</vt:lpstr>
      <vt:lpstr>Making Their Time in ESL Count</vt:lpstr>
      <vt:lpstr>Challenges CC ESL Programs Face</vt:lpstr>
      <vt:lpstr>Challenges ESL Programs Face</vt:lpstr>
      <vt:lpstr>How Do We Define EL Success?</vt:lpstr>
      <vt:lpstr>Journey to a Bachelor’s Degree                    </vt:lpstr>
      <vt:lpstr>PowerPoint Presentation</vt:lpstr>
      <vt:lpstr>PowerPoint Presentation</vt:lpstr>
      <vt:lpstr>Who Are ELs in CCs?</vt:lpstr>
      <vt:lpstr>PowerPoint Presentation</vt:lpstr>
      <vt:lpstr>Summary</vt:lpstr>
      <vt:lpstr>Theoretical Frameworks for Studying CC ELs</vt:lpstr>
      <vt:lpstr> Multidimensional Framework of AEL</vt:lpstr>
      <vt:lpstr>PowerPoint Presentation</vt:lpstr>
      <vt:lpstr>PowerPoint Presentation</vt:lpstr>
      <vt:lpstr>Research Methods to Study ELs in CCs</vt:lpstr>
      <vt:lpstr>Future Research: Kuang Li</vt:lpstr>
      <vt:lpstr>Future Research: Nick David</vt:lpstr>
      <vt:lpstr> Kuang Li: kuangli@bu.edu Nick David: nedavid@bu.edu </vt:lpstr>
      <vt:lpstr>Discussion Questions</vt:lpstr>
      <vt:lpstr>References</vt:lpstr>
      <vt:lpstr>References (Continued)</vt:lpstr>
      <vt:lpstr>References (Continued)</vt:lpstr>
      <vt:lpstr>References (Continued)</vt:lpstr>
      <vt:lpstr>References (Continued)</vt:lpstr>
      <vt:lpstr>References (Continued)</vt:lpstr>
      <vt:lpstr>References (Continued)</vt:lpstr>
      <vt:lpstr>References (Continued)</vt:lpstr>
      <vt:lpstr>References (Continued)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Learners at Community Colleges: The Good News, The Bad News, and Improving ESL Services</dc:title>
  <dc:creator>Nicholas David</dc:creator>
  <cp:lastModifiedBy>Microsoft Office User</cp:lastModifiedBy>
  <cp:revision>89</cp:revision>
  <dcterms:modified xsi:type="dcterms:W3CDTF">2018-06-01T12:45:21Z</dcterms:modified>
</cp:coreProperties>
</file>