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1" r:id="rId3"/>
    <p:sldId id="257" r:id="rId4"/>
    <p:sldId id="262" r:id="rId5"/>
    <p:sldId id="263" r:id="rId6"/>
    <p:sldId id="264" r:id="rId7"/>
    <p:sldId id="265" r:id="rId8"/>
    <p:sldId id="259" r:id="rId9"/>
    <p:sldId id="258" r:id="rId10"/>
    <p:sldId id="266" r:id="rId11"/>
    <p:sldId id="274" r:id="rId12"/>
    <p:sldId id="272" r:id="rId13"/>
    <p:sldId id="271" r:id="rId14"/>
    <p:sldId id="270" r:id="rId15"/>
    <p:sldId id="267" r:id="rId16"/>
    <p:sldId id="268" r:id="rId17"/>
    <p:sldId id="269"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9A0"/>
    <a:srgbClr val="C5CCB0"/>
    <a:srgbClr val="2B51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0719" autoAdjust="0"/>
  </p:normalViewPr>
  <p:slideViewPr>
    <p:cSldViewPr>
      <p:cViewPr varScale="1">
        <p:scale>
          <a:sx n="54" d="100"/>
          <a:sy n="54" d="100"/>
        </p:scale>
        <p:origin x="-242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E6A13-0A68-4E58-8C60-5C03B2B638DB}" type="doc">
      <dgm:prSet loTypeId="urn:microsoft.com/office/officeart/2005/8/layout/matrix2" loCatId="matrix" qsTypeId="urn:microsoft.com/office/officeart/2005/8/quickstyle/simple1" qsCatId="simple" csTypeId="urn:microsoft.com/office/officeart/2005/8/colors/accent0_1" csCatId="mainScheme" phldr="1"/>
      <dgm:spPr/>
      <dgm:t>
        <a:bodyPr/>
        <a:lstStyle/>
        <a:p>
          <a:endParaRPr lang="en-US"/>
        </a:p>
      </dgm:t>
    </dgm:pt>
    <dgm:pt modelId="{60EE0CF0-C867-4F33-948C-806F4524F318}">
      <dgm:prSet phldrT="[Text]"/>
      <dgm:spPr/>
      <dgm:t>
        <a:bodyPr/>
        <a:lstStyle/>
        <a:p>
          <a:r>
            <a:rPr lang="en-US" dirty="0" smtClean="0"/>
            <a:t>Substantial</a:t>
          </a:r>
          <a:endParaRPr lang="en-US" dirty="0"/>
        </a:p>
      </dgm:t>
    </dgm:pt>
    <dgm:pt modelId="{83CDD30B-AE70-4871-ACA5-296CF6E7C224}" type="parTrans" cxnId="{3694E584-54CD-4771-B0F0-0AB0FDF657E2}">
      <dgm:prSet/>
      <dgm:spPr/>
      <dgm:t>
        <a:bodyPr/>
        <a:lstStyle/>
        <a:p>
          <a:endParaRPr lang="en-US"/>
        </a:p>
      </dgm:t>
    </dgm:pt>
    <dgm:pt modelId="{28199EE3-16B8-448A-B9A1-7436DD48851A}" type="sibTrans" cxnId="{3694E584-54CD-4771-B0F0-0AB0FDF657E2}">
      <dgm:prSet/>
      <dgm:spPr/>
      <dgm:t>
        <a:bodyPr/>
        <a:lstStyle/>
        <a:p>
          <a:endParaRPr lang="en-US"/>
        </a:p>
      </dgm:t>
    </dgm:pt>
    <dgm:pt modelId="{CB999BAA-19A7-4A2B-A062-4F243678B770}">
      <dgm:prSet phldrT="[Text]"/>
      <dgm:spPr/>
      <dgm:t>
        <a:bodyPr/>
        <a:lstStyle/>
        <a:p>
          <a:r>
            <a:rPr lang="en-US" dirty="0" smtClean="0"/>
            <a:t>Accountable</a:t>
          </a:r>
          <a:endParaRPr lang="en-US" dirty="0"/>
        </a:p>
      </dgm:t>
    </dgm:pt>
    <dgm:pt modelId="{C9BC5299-E26B-4E42-94E8-41BF5078E2CF}" type="parTrans" cxnId="{2A0A8C69-0C89-47A1-BC08-0F3C991EFB80}">
      <dgm:prSet/>
      <dgm:spPr/>
      <dgm:t>
        <a:bodyPr/>
        <a:lstStyle/>
        <a:p>
          <a:endParaRPr lang="en-US"/>
        </a:p>
      </dgm:t>
    </dgm:pt>
    <dgm:pt modelId="{E523BFC7-2F80-41FE-B1F7-74A5410503DE}" type="sibTrans" cxnId="{2A0A8C69-0C89-47A1-BC08-0F3C991EFB80}">
      <dgm:prSet/>
      <dgm:spPr/>
      <dgm:t>
        <a:bodyPr/>
        <a:lstStyle/>
        <a:p>
          <a:endParaRPr lang="en-US"/>
        </a:p>
      </dgm:t>
    </dgm:pt>
    <dgm:pt modelId="{33E7F94E-A3CD-4AD8-9011-1AC1EA9EA20C}">
      <dgm:prSet phldrT="[Text]"/>
      <dgm:spPr/>
      <dgm:t>
        <a:bodyPr/>
        <a:lstStyle/>
        <a:p>
          <a:r>
            <a:rPr lang="en-US" dirty="0" smtClean="0"/>
            <a:t>Absence of secrecy</a:t>
          </a:r>
          <a:endParaRPr lang="en-US" dirty="0"/>
        </a:p>
      </dgm:t>
    </dgm:pt>
    <dgm:pt modelId="{34F9D50B-42D6-4C98-BD93-01EA7EE92A20}" type="parTrans" cxnId="{2C34B05E-4C06-4FB9-9A24-DE65D6555335}">
      <dgm:prSet/>
      <dgm:spPr/>
      <dgm:t>
        <a:bodyPr/>
        <a:lstStyle/>
        <a:p>
          <a:endParaRPr lang="en-US"/>
        </a:p>
      </dgm:t>
    </dgm:pt>
    <dgm:pt modelId="{4348C0EC-BD16-4C41-AF69-C3287EC39FF1}" type="sibTrans" cxnId="{2C34B05E-4C06-4FB9-9A24-DE65D6555335}">
      <dgm:prSet/>
      <dgm:spPr/>
      <dgm:t>
        <a:bodyPr/>
        <a:lstStyle/>
        <a:p>
          <a:endParaRPr lang="en-US"/>
        </a:p>
      </dgm:t>
    </dgm:pt>
    <dgm:pt modelId="{4692DEA6-ACF6-4B11-9540-7EE3F6F04CC2}">
      <dgm:prSet phldrT="[Text]"/>
      <dgm:spPr/>
      <dgm:t>
        <a:bodyPr/>
        <a:lstStyle/>
        <a:p>
          <a:r>
            <a:rPr lang="en-US" dirty="0" smtClean="0"/>
            <a:t>Participation</a:t>
          </a:r>
          <a:endParaRPr lang="en-US" dirty="0"/>
        </a:p>
      </dgm:t>
    </dgm:pt>
    <dgm:pt modelId="{47536B5F-05C8-424C-BDB6-6EDEF2E086DB}" type="parTrans" cxnId="{AF78B1CD-1186-4CC8-AF2F-8DF233744E17}">
      <dgm:prSet/>
      <dgm:spPr/>
      <dgm:t>
        <a:bodyPr/>
        <a:lstStyle/>
        <a:p>
          <a:endParaRPr lang="en-US"/>
        </a:p>
      </dgm:t>
    </dgm:pt>
    <dgm:pt modelId="{90C86C1F-07D2-44F0-A5A4-B84351844579}" type="sibTrans" cxnId="{AF78B1CD-1186-4CC8-AF2F-8DF233744E17}">
      <dgm:prSet/>
      <dgm:spPr/>
      <dgm:t>
        <a:bodyPr/>
        <a:lstStyle/>
        <a:p>
          <a:endParaRPr lang="en-US"/>
        </a:p>
      </dgm:t>
    </dgm:pt>
    <dgm:pt modelId="{543450A1-09A5-4B68-A593-05243BA2EAE7}" type="pres">
      <dgm:prSet presAssocID="{3B3E6A13-0A68-4E58-8C60-5C03B2B638DB}" presName="matrix" presStyleCnt="0">
        <dgm:presLayoutVars>
          <dgm:chMax val="1"/>
          <dgm:dir/>
          <dgm:resizeHandles val="exact"/>
        </dgm:presLayoutVars>
      </dgm:prSet>
      <dgm:spPr/>
      <dgm:t>
        <a:bodyPr/>
        <a:lstStyle/>
        <a:p>
          <a:endParaRPr lang="en-US"/>
        </a:p>
      </dgm:t>
    </dgm:pt>
    <dgm:pt modelId="{8401B1FC-99CD-4B42-B6B2-E57E8F8ED882}" type="pres">
      <dgm:prSet presAssocID="{3B3E6A13-0A68-4E58-8C60-5C03B2B638DB}" presName="axisShape" presStyleLbl="bgShp" presStyleIdx="0" presStyleCnt="1"/>
      <dgm:spPr/>
    </dgm:pt>
    <dgm:pt modelId="{B76C0A80-32CF-4705-86D6-BB3C218B3B48}" type="pres">
      <dgm:prSet presAssocID="{3B3E6A13-0A68-4E58-8C60-5C03B2B638DB}" presName="rect1" presStyleLbl="node1" presStyleIdx="0" presStyleCnt="4">
        <dgm:presLayoutVars>
          <dgm:chMax val="0"/>
          <dgm:chPref val="0"/>
          <dgm:bulletEnabled val="1"/>
        </dgm:presLayoutVars>
      </dgm:prSet>
      <dgm:spPr/>
      <dgm:t>
        <a:bodyPr/>
        <a:lstStyle/>
        <a:p>
          <a:endParaRPr lang="en-US"/>
        </a:p>
      </dgm:t>
    </dgm:pt>
    <dgm:pt modelId="{97EB3322-841C-4D11-96EB-90AE62853EFF}" type="pres">
      <dgm:prSet presAssocID="{3B3E6A13-0A68-4E58-8C60-5C03B2B638DB}" presName="rect2" presStyleLbl="node1" presStyleIdx="1" presStyleCnt="4">
        <dgm:presLayoutVars>
          <dgm:chMax val="0"/>
          <dgm:chPref val="0"/>
          <dgm:bulletEnabled val="1"/>
        </dgm:presLayoutVars>
      </dgm:prSet>
      <dgm:spPr/>
      <dgm:t>
        <a:bodyPr/>
        <a:lstStyle/>
        <a:p>
          <a:endParaRPr lang="en-US"/>
        </a:p>
      </dgm:t>
    </dgm:pt>
    <dgm:pt modelId="{DC3031C8-50C9-481C-931F-9E746B070DF4}" type="pres">
      <dgm:prSet presAssocID="{3B3E6A13-0A68-4E58-8C60-5C03B2B638DB}" presName="rect3" presStyleLbl="node1" presStyleIdx="2" presStyleCnt="4">
        <dgm:presLayoutVars>
          <dgm:chMax val="0"/>
          <dgm:chPref val="0"/>
          <dgm:bulletEnabled val="1"/>
        </dgm:presLayoutVars>
      </dgm:prSet>
      <dgm:spPr/>
      <dgm:t>
        <a:bodyPr/>
        <a:lstStyle/>
        <a:p>
          <a:endParaRPr lang="en-US"/>
        </a:p>
      </dgm:t>
    </dgm:pt>
    <dgm:pt modelId="{AC5D5EB2-DA91-475B-B289-631405AE0B7A}" type="pres">
      <dgm:prSet presAssocID="{3B3E6A13-0A68-4E58-8C60-5C03B2B638DB}" presName="rect4" presStyleLbl="node1" presStyleIdx="3" presStyleCnt="4">
        <dgm:presLayoutVars>
          <dgm:chMax val="0"/>
          <dgm:chPref val="0"/>
          <dgm:bulletEnabled val="1"/>
        </dgm:presLayoutVars>
      </dgm:prSet>
      <dgm:spPr/>
      <dgm:t>
        <a:bodyPr/>
        <a:lstStyle/>
        <a:p>
          <a:endParaRPr lang="en-US"/>
        </a:p>
      </dgm:t>
    </dgm:pt>
  </dgm:ptLst>
  <dgm:cxnLst>
    <dgm:cxn modelId="{2C34B05E-4C06-4FB9-9A24-DE65D6555335}" srcId="{3B3E6A13-0A68-4E58-8C60-5C03B2B638DB}" destId="{33E7F94E-A3CD-4AD8-9011-1AC1EA9EA20C}" srcOrd="2" destOrd="0" parTransId="{34F9D50B-42D6-4C98-BD93-01EA7EE92A20}" sibTransId="{4348C0EC-BD16-4C41-AF69-C3287EC39FF1}"/>
    <dgm:cxn modelId="{2A0A8C69-0C89-47A1-BC08-0F3C991EFB80}" srcId="{3B3E6A13-0A68-4E58-8C60-5C03B2B638DB}" destId="{CB999BAA-19A7-4A2B-A062-4F243678B770}" srcOrd="1" destOrd="0" parTransId="{C9BC5299-E26B-4E42-94E8-41BF5078E2CF}" sibTransId="{E523BFC7-2F80-41FE-B1F7-74A5410503DE}"/>
    <dgm:cxn modelId="{98E5E0F6-7E9A-4A30-834A-5F2E38F07609}" type="presOf" srcId="{33E7F94E-A3CD-4AD8-9011-1AC1EA9EA20C}" destId="{DC3031C8-50C9-481C-931F-9E746B070DF4}" srcOrd="0" destOrd="0" presId="urn:microsoft.com/office/officeart/2005/8/layout/matrix2"/>
    <dgm:cxn modelId="{2CB24924-8FE7-4D45-A0F1-E7B7C224A611}" type="presOf" srcId="{4692DEA6-ACF6-4B11-9540-7EE3F6F04CC2}" destId="{AC5D5EB2-DA91-475B-B289-631405AE0B7A}" srcOrd="0" destOrd="0" presId="urn:microsoft.com/office/officeart/2005/8/layout/matrix2"/>
    <dgm:cxn modelId="{2CBE9FE2-94AE-4D57-8DBD-D83F8FDADAD8}" type="presOf" srcId="{CB999BAA-19A7-4A2B-A062-4F243678B770}" destId="{97EB3322-841C-4D11-96EB-90AE62853EFF}" srcOrd="0" destOrd="0" presId="urn:microsoft.com/office/officeart/2005/8/layout/matrix2"/>
    <dgm:cxn modelId="{84482C3F-0EDD-4D8C-A32E-83AB051A8241}" type="presOf" srcId="{60EE0CF0-C867-4F33-948C-806F4524F318}" destId="{B76C0A80-32CF-4705-86D6-BB3C218B3B48}" srcOrd="0" destOrd="0" presId="urn:microsoft.com/office/officeart/2005/8/layout/matrix2"/>
    <dgm:cxn modelId="{AF78B1CD-1186-4CC8-AF2F-8DF233744E17}" srcId="{3B3E6A13-0A68-4E58-8C60-5C03B2B638DB}" destId="{4692DEA6-ACF6-4B11-9540-7EE3F6F04CC2}" srcOrd="3" destOrd="0" parTransId="{47536B5F-05C8-424C-BDB6-6EDEF2E086DB}" sibTransId="{90C86C1F-07D2-44F0-A5A4-B84351844579}"/>
    <dgm:cxn modelId="{BACA1021-E8CE-4F05-A47F-BDCF72EA560A}" type="presOf" srcId="{3B3E6A13-0A68-4E58-8C60-5C03B2B638DB}" destId="{543450A1-09A5-4B68-A593-05243BA2EAE7}" srcOrd="0" destOrd="0" presId="urn:microsoft.com/office/officeart/2005/8/layout/matrix2"/>
    <dgm:cxn modelId="{3694E584-54CD-4771-B0F0-0AB0FDF657E2}" srcId="{3B3E6A13-0A68-4E58-8C60-5C03B2B638DB}" destId="{60EE0CF0-C867-4F33-948C-806F4524F318}" srcOrd="0" destOrd="0" parTransId="{83CDD30B-AE70-4871-ACA5-296CF6E7C224}" sibTransId="{28199EE3-16B8-448A-B9A1-7436DD48851A}"/>
    <dgm:cxn modelId="{0A830314-96C9-4425-B3D8-265F3CB00B29}" type="presParOf" srcId="{543450A1-09A5-4B68-A593-05243BA2EAE7}" destId="{8401B1FC-99CD-4B42-B6B2-E57E8F8ED882}" srcOrd="0" destOrd="0" presId="urn:microsoft.com/office/officeart/2005/8/layout/matrix2"/>
    <dgm:cxn modelId="{2501871E-551E-4D8F-8660-F1CD6529B066}" type="presParOf" srcId="{543450A1-09A5-4B68-A593-05243BA2EAE7}" destId="{B76C0A80-32CF-4705-86D6-BB3C218B3B48}" srcOrd="1" destOrd="0" presId="urn:microsoft.com/office/officeart/2005/8/layout/matrix2"/>
    <dgm:cxn modelId="{EA24B239-84E1-443D-9C56-E5C352E3ACBF}" type="presParOf" srcId="{543450A1-09A5-4B68-A593-05243BA2EAE7}" destId="{97EB3322-841C-4D11-96EB-90AE62853EFF}" srcOrd="2" destOrd="0" presId="urn:microsoft.com/office/officeart/2005/8/layout/matrix2"/>
    <dgm:cxn modelId="{9CF6D619-DDA4-4CF4-84C6-9DA46B76D3FF}" type="presParOf" srcId="{543450A1-09A5-4B68-A593-05243BA2EAE7}" destId="{DC3031C8-50C9-481C-931F-9E746B070DF4}" srcOrd="3" destOrd="0" presId="urn:microsoft.com/office/officeart/2005/8/layout/matrix2"/>
    <dgm:cxn modelId="{37368F4F-F37F-4D3E-8470-24995E012BCF}" type="presParOf" srcId="{543450A1-09A5-4B68-A593-05243BA2EAE7}" destId="{AC5D5EB2-DA91-475B-B289-631405AE0B7A}"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9DD25C9-0DD0-4772-BD02-4BEA5E73774A}" type="doc">
      <dgm:prSet loTypeId="urn:microsoft.com/office/officeart/2005/8/layout/hProcess9" loCatId="process" qsTypeId="urn:microsoft.com/office/officeart/2005/8/quickstyle/simple1" qsCatId="simple" csTypeId="urn:microsoft.com/office/officeart/2005/8/colors/accent0_1" csCatId="mainScheme" phldr="1"/>
      <dgm:spPr/>
    </dgm:pt>
    <dgm:pt modelId="{3DBBB215-F2D1-4376-B3EB-3FE460457218}">
      <dgm:prSet phldrT="[Text]"/>
      <dgm:spPr/>
      <dgm:t>
        <a:bodyPr/>
        <a:lstStyle/>
        <a:p>
          <a:r>
            <a:rPr lang="en-US" dirty="0" smtClean="0"/>
            <a:t>Good Data</a:t>
          </a:r>
          <a:endParaRPr lang="en-US" dirty="0"/>
        </a:p>
      </dgm:t>
    </dgm:pt>
    <dgm:pt modelId="{85806657-4535-4497-875C-C94F4AC81EBF}" type="parTrans" cxnId="{5FCED28F-A583-47C2-B0BE-DB063B037DD5}">
      <dgm:prSet/>
      <dgm:spPr/>
      <dgm:t>
        <a:bodyPr/>
        <a:lstStyle/>
        <a:p>
          <a:endParaRPr lang="en-US"/>
        </a:p>
      </dgm:t>
    </dgm:pt>
    <dgm:pt modelId="{7F82CF19-DAED-4783-8E8B-5B39CDC2F276}" type="sibTrans" cxnId="{5FCED28F-A583-47C2-B0BE-DB063B037DD5}">
      <dgm:prSet/>
      <dgm:spPr/>
      <dgm:t>
        <a:bodyPr/>
        <a:lstStyle/>
        <a:p>
          <a:endParaRPr lang="en-US"/>
        </a:p>
      </dgm:t>
    </dgm:pt>
    <dgm:pt modelId="{65F1A2F4-31E2-47E9-9A79-E3C30DD4881E}">
      <dgm:prSet phldrT="[Text]"/>
      <dgm:spPr/>
      <dgm:t>
        <a:bodyPr/>
        <a:lstStyle/>
        <a:p>
          <a:r>
            <a:rPr lang="en-US" dirty="0" smtClean="0"/>
            <a:t>Apply It</a:t>
          </a:r>
          <a:endParaRPr lang="en-US" dirty="0"/>
        </a:p>
      </dgm:t>
    </dgm:pt>
    <dgm:pt modelId="{3251212E-CFD1-4A38-BA63-157585D6B19F}" type="parTrans" cxnId="{9BB72D75-2375-4BAE-BB25-BA97C0F9DF78}">
      <dgm:prSet/>
      <dgm:spPr/>
      <dgm:t>
        <a:bodyPr/>
        <a:lstStyle/>
        <a:p>
          <a:endParaRPr lang="en-US"/>
        </a:p>
      </dgm:t>
    </dgm:pt>
    <dgm:pt modelId="{E787907E-8187-4F1E-9A6E-B343800CBBA1}" type="sibTrans" cxnId="{9BB72D75-2375-4BAE-BB25-BA97C0F9DF78}">
      <dgm:prSet/>
      <dgm:spPr/>
      <dgm:t>
        <a:bodyPr/>
        <a:lstStyle/>
        <a:p>
          <a:endParaRPr lang="en-US"/>
        </a:p>
      </dgm:t>
    </dgm:pt>
    <dgm:pt modelId="{7BD85B5B-170F-408D-A5CF-FB626AAE90D7}">
      <dgm:prSet phldrT="[Text]"/>
      <dgm:spPr/>
      <dgm:t>
        <a:bodyPr/>
        <a:lstStyle/>
        <a:p>
          <a:r>
            <a:rPr lang="en-US" dirty="0" smtClean="0"/>
            <a:t>Organize It</a:t>
          </a:r>
          <a:endParaRPr lang="en-US" dirty="0"/>
        </a:p>
      </dgm:t>
    </dgm:pt>
    <dgm:pt modelId="{3F70C16D-F0F0-4DFD-908F-D5AE7F0E6AF8}" type="parTrans" cxnId="{F8B1FF6A-48C6-433B-A11D-F83A7296847D}">
      <dgm:prSet/>
      <dgm:spPr/>
      <dgm:t>
        <a:bodyPr/>
        <a:lstStyle/>
        <a:p>
          <a:endParaRPr lang="en-US"/>
        </a:p>
      </dgm:t>
    </dgm:pt>
    <dgm:pt modelId="{6DCF76F8-3CB0-454E-ACD2-5082918D676C}" type="sibTrans" cxnId="{F8B1FF6A-48C6-433B-A11D-F83A7296847D}">
      <dgm:prSet/>
      <dgm:spPr/>
      <dgm:t>
        <a:bodyPr/>
        <a:lstStyle/>
        <a:p>
          <a:endParaRPr lang="en-US"/>
        </a:p>
      </dgm:t>
    </dgm:pt>
    <dgm:pt modelId="{F171CBAA-7123-40BE-BC68-5EF5DCA5A614}">
      <dgm:prSet phldrT="[Text]"/>
      <dgm:spPr/>
      <dgm:t>
        <a:bodyPr/>
        <a:lstStyle/>
        <a:p>
          <a:r>
            <a:rPr lang="en-US" dirty="0" smtClean="0"/>
            <a:t>Sense</a:t>
          </a:r>
          <a:br>
            <a:rPr lang="en-US" dirty="0" smtClean="0"/>
          </a:br>
          <a:r>
            <a:rPr lang="en-US" dirty="0" smtClean="0"/>
            <a:t>Making</a:t>
          </a:r>
          <a:endParaRPr lang="en-US" dirty="0"/>
        </a:p>
      </dgm:t>
    </dgm:pt>
    <dgm:pt modelId="{1B41D7BB-C36E-4D5E-82D2-4CCF66EA777A}" type="parTrans" cxnId="{62FB2693-CD3D-44AE-920E-F25451DA48CD}">
      <dgm:prSet/>
      <dgm:spPr/>
      <dgm:t>
        <a:bodyPr/>
        <a:lstStyle/>
        <a:p>
          <a:endParaRPr lang="en-US"/>
        </a:p>
      </dgm:t>
    </dgm:pt>
    <dgm:pt modelId="{7FC01BBB-B3A6-4A39-8EE8-CF2F5C916DB4}" type="sibTrans" cxnId="{62FB2693-CD3D-44AE-920E-F25451DA48CD}">
      <dgm:prSet/>
      <dgm:spPr/>
      <dgm:t>
        <a:bodyPr/>
        <a:lstStyle/>
        <a:p>
          <a:endParaRPr lang="en-US"/>
        </a:p>
      </dgm:t>
    </dgm:pt>
    <dgm:pt modelId="{899279F3-A4DE-4D44-AD0F-0683671AB3D2}" type="pres">
      <dgm:prSet presAssocID="{69DD25C9-0DD0-4772-BD02-4BEA5E73774A}" presName="CompostProcess" presStyleCnt="0">
        <dgm:presLayoutVars>
          <dgm:dir/>
          <dgm:resizeHandles val="exact"/>
        </dgm:presLayoutVars>
      </dgm:prSet>
      <dgm:spPr/>
    </dgm:pt>
    <dgm:pt modelId="{0072D8CB-540C-4F88-98AF-9EC720040CB6}" type="pres">
      <dgm:prSet presAssocID="{69DD25C9-0DD0-4772-BD02-4BEA5E73774A}" presName="arrow" presStyleLbl="bgShp" presStyleIdx="0" presStyleCnt="1"/>
      <dgm:spPr>
        <a:solidFill>
          <a:srgbClr val="FF0000"/>
        </a:solidFill>
      </dgm:spPr>
    </dgm:pt>
    <dgm:pt modelId="{0C02F1F7-FE8C-4334-8199-CA81D188A8DD}" type="pres">
      <dgm:prSet presAssocID="{69DD25C9-0DD0-4772-BD02-4BEA5E73774A}" presName="linearProcess" presStyleCnt="0"/>
      <dgm:spPr/>
    </dgm:pt>
    <dgm:pt modelId="{3508BB6E-F5B9-434F-835F-D5C623618E75}" type="pres">
      <dgm:prSet presAssocID="{3DBBB215-F2D1-4376-B3EB-3FE460457218}" presName="textNode" presStyleLbl="node1" presStyleIdx="0" presStyleCnt="4">
        <dgm:presLayoutVars>
          <dgm:bulletEnabled val="1"/>
        </dgm:presLayoutVars>
      </dgm:prSet>
      <dgm:spPr/>
      <dgm:t>
        <a:bodyPr/>
        <a:lstStyle/>
        <a:p>
          <a:endParaRPr lang="en-US"/>
        </a:p>
      </dgm:t>
    </dgm:pt>
    <dgm:pt modelId="{17EF5F3C-D0D6-4573-ACB9-F86DC09C6476}" type="pres">
      <dgm:prSet presAssocID="{7F82CF19-DAED-4783-8E8B-5B39CDC2F276}" presName="sibTrans" presStyleCnt="0"/>
      <dgm:spPr/>
    </dgm:pt>
    <dgm:pt modelId="{2EAE1FA5-9D81-4BF6-BC25-9C6C6746B99A}" type="pres">
      <dgm:prSet presAssocID="{7BD85B5B-170F-408D-A5CF-FB626AAE90D7}" presName="textNode" presStyleLbl="node1" presStyleIdx="1" presStyleCnt="4">
        <dgm:presLayoutVars>
          <dgm:bulletEnabled val="1"/>
        </dgm:presLayoutVars>
      </dgm:prSet>
      <dgm:spPr/>
      <dgm:t>
        <a:bodyPr/>
        <a:lstStyle/>
        <a:p>
          <a:endParaRPr lang="en-US"/>
        </a:p>
      </dgm:t>
    </dgm:pt>
    <dgm:pt modelId="{0A59D28B-93B1-42E3-86F9-1D56E8001166}" type="pres">
      <dgm:prSet presAssocID="{6DCF76F8-3CB0-454E-ACD2-5082918D676C}" presName="sibTrans" presStyleCnt="0"/>
      <dgm:spPr/>
    </dgm:pt>
    <dgm:pt modelId="{7378EFCF-F477-4CEA-9E84-249618F0C387}" type="pres">
      <dgm:prSet presAssocID="{F171CBAA-7123-40BE-BC68-5EF5DCA5A614}" presName="textNode" presStyleLbl="node1" presStyleIdx="2" presStyleCnt="4">
        <dgm:presLayoutVars>
          <dgm:bulletEnabled val="1"/>
        </dgm:presLayoutVars>
      </dgm:prSet>
      <dgm:spPr/>
      <dgm:t>
        <a:bodyPr/>
        <a:lstStyle/>
        <a:p>
          <a:endParaRPr lang="en-US"/>
        </a:p>
      </dgm:t>
    </dgm:pt>
    <dgm:pt modelId="{7AC4E367-4342-445C-8DA4-57F2B1BBE4EC}" type="pres">
      <dgm:prSet presAssocID="{7FC01BBB-B3A6-4A39-8EE8-CF2F5C916DB4}" presName="sibTrans" presStyleCnt="0"/>
      <dgm:spPr/>
    </dgm:pt>
    <dgm:pt modelId="{174B0C57-C8C2-4FCE-A7ED-86A573537DDE}" type="pres">
      <dgm:prSet presAssocID="{65F1A2F4-31E2-47E9-9A79-E3C30DD4881E}" presName="textNode" presStyleLbl="node1" presStyleIdx="3" presStyleCnt="4">
        <dgm:presLayoutVars>
          <dgm:bulletEnabled val="1"/>
        </dgm:presLayoutVars>
      </dgm:prSet>
      <dgm:spPr/>
      <dgm:t>
        <a:bodyPr/>
        <a:lstStyle/>
        <a:p>
          <a:endParaRPr lang="en-US"/>
        </a:p>
      </dgm:t>
    </dgm:pt>
  </dgm:ptLst>
  <dgm:cxnLst>
    <dgm:cxn modelId="{4B7284E9-8A1C-4F3C-887D-F6C2AE2A2F1F}" type="presOf" srcId="{3DBBB215-F2D1-4376-B3EB-3FE460457218}" destId="{3508BB6E-F5B9-434F-835F-D5C623618E75}" srcOrd="0" destOrd="0" presId="urn:microsoft.com/office/officeart/2005/8/layout/hProcess9"/>
    <dgm:cxn modelId="{1929AE4E-9352-43B6-BAED-247FCEFA2A8C}" type="presOf" srcId="{69DD25C9-0DD0-4772-BD02-4BEA5E73774A}" destId="{899279F3-A4DE-4D44-AD0F-0683671AB3D2}" srcOrd="0" destOrd="0" presId="urn:microsoft.com/office/officeart/2005/8/layout/hProcess9"/>
    <dgm:cxn modelId="{06F4A371-5494-4125-8994-438B0F9F5206}" type="presOf" srcId="{65F1A2F4-31E2-47E9-9A79-E3C30DD4881E}" destId="{174B0C57-C8C2-4FCE-A7ED-86A573537DDE}" srcOrd="0" destOrd="0" presId="urn:microsoft.com/office/officeart/2005/8/layout/hProcess9"/>
    <dgm:cxn modelId="{F8B1FF6A-48C6-433B-A11D-F83A7296847D}" srcId="{69DD25C9-0DD0-4772-BD02-4BEA5E73774A}" destId="{7BD85B5B-170F-408D-A5CF-FB626AAE90D7}" srcOrd="1" destOrd="0" parTransId="{3F70C16D-F0F0-4DFD-908F-D5AE7F0E6AF8}" sibTransId="{6DCF76F8-3CB0-454E-ACD2-5082918D676C}"/>
    <dgm:cxn modelId="{526BFC78-0A1A-4B4F-91DC-0B54F19D0256}" type="presOf" srcId="{F171CBAA-7123-40BE-BC68-5EF5DCA5A614}" destId="{7378EFCF-F477-4CEA-9E84-249618F0C387}" srcOrd="0" destOrd="0" presId="urn:microsoft.com/office/officeart/2005/8/layout/hProcess9"/>
    <dgm:cxn modelId="{62FB2693-CD3D-44AE-920E-F25451DA48CD}" srcId="{69DD25C9-0DD0-4772-BD02-4BEA5E73774A}" destId="{F171CBAA-7123-40BE-BC68-5EF5DCA5A614}" srcOrd="2" destOrd="0" parTransId="{1B41D7BB-C36E-4D5E-82D2-4CCF66EA777A}" sibTransId="{7FC01BBB-B3A6-4A39-8EE8-CF2F5C916DB4}"/>
    <dgm:cxn modelId="{5FCED28F-A583-47C2-B0BE-DB063B037DD5}" srcId="{69DD25C9-0DD0-4772-BD02-4BEA5E73774A}" destId="{3DBBB215-F2D1-4376-B3EB-3FE460457218}" srcOrd="0" destOrd="0" parTransId="{85806657-4535-4497-875C-C94F4AC81EBF}" sibTransId="{7F82CF19-DAED-4783-8E8B-5B39CDC2F276}"/>
    <dgm:cxn modelId="{C8D70C6A-024C-495E-BA43-BAAB27D8CF58}" type="presOf" srcId="{7BD85B5B-170F-408D-A5CF-FB626AAE90D7}" destId="{2EAE1FA5-9D81-4BF6-BC25-9C6C6746B99A}" srcOrd="0" destOrd="0" presId="urn:microsoft.com/office/officeart/2005/8/layout/hProcess9"/>
    <dgm:cxn modelId="{9BB72D75-2375-4BAE-BB25-BA97C0F9DF78}" srcId="{69DD25C9-0DD0-4772-BD02-4BEA5E73774A}" destId="{65F1A2F4-31E2-47E9-9A79-E3C30DD4881E}" srcOrd="3" destOrd="0" parTransId="{3251212E-CFD1-4A38-BA63-157585D6B19F}" sibTransId="{E787907E-8187-4F1E-9A6E-B343800CBBA1}"/>
    <dgm:cxn modelId="{AD436AEF-983E-4B49-A000-351F44A0CCA8}" type="presParOf" srcId="{899279F3-A4DE-4D44-AD0F-0683671AB3D2}" destId="{0072D8CB-540C-4F88-98AF-9EC720040CB6}" srcOrd="0" destOrd="0" presId="urn:microsoft.com/office/officeart/2005/8/layout/hProcess9"/>
    <dgm:cxn modelId="{EC87631B-1D7B-4C49-BC2C-442C62D60D5E}" type="presParOf" srcId="{899279F3-A4DE-4D44-AD0F-0683671AB3D2}" destId="{0C02F1F7-FE8C-4334-8199-CA81D188A8DD}" srcOrd="1" destOrd="0" presId="urn:microsoft.com/office/officeart/2005/8/layout/hProcess9"/>
    <dgm:cxn modelId="{D87B0D55-EA12-4F47-85FA-F8F71F8D3FD2}" type="presParOf" srcId="{0C02F1F7-FE8C-4334-8199-CA81D188A8DD}" destId="{3508BB6E-F5B9-434F-835F-D5C623618E75}" srcOrd="0" destOrd="0" presId="urn:microsoft.com/office/officeart/2005/8/layout/hProcess9"/>
    <dgm:cxn modelId="{76596CD3-A4BB-409F-B441-46D6DB3C78EF}" type="presParOf" srcId="{0C02F1F7-FE8C-4334-8199-CA81D188A8DD}" destId="{17EF5F3C-D0D6-4573-ACB9-F86DC09C6476}" srcOrd="1" destOrd="0" presId="urn:microsoft.com/office/officeart/2005/8/layout/hProcess9"/>
    <dgm:cxn modelId="{1C0AEE70-4859-4831-8F35-940EEB2081A6}" type="presParOf" srcId="{0C02F1F7-FE8C-4334-8199-CA81D188A8DD}" destId="{2EAE1FA5-9D81-4BF6-BC25-9C6C6746B99A}" srcOrd="2" destOrd="0" presId="urn:microsoft.com/office/officeart/2005/8/layout/hProcess9"/>
    <dgm:cxn modelId="{E139D972-228D-4B0D-BD93-FE6EE45ECA63}" type="presParOf" srcId="{0C02F1F7-FE8C-4334-8199-CA81D188A8DD}" destId="{0A59D28B-93B1-42E3-86F9-1D56E8001166}" srcOrd="3" destOrd="0" presId="urn:microsoft.com/office/officeart/2005/8/layout/hProcess9"/>
    <dgm:cxn modelId="{A7D18360-E1D6-4EAE-9C29-878D39CB67BB}" type="presParOf" srcId="{0C02F1F7-FE8C-4334-8199-CA81D188A8DD}" destId="{7378EFCF-F477-4CEA-9E84-249618F0C387}" srcOrd="4" destOrd="0" presId="urn:microsoft.com/office/officeart/2005/8/layout/hProcess9"/>
    <dgm:cxn modelId="{A9E38F60-8852-4544-81EA-A340D1E3E2E1}" type="presParOf" srcId="{0C02F1F7-FE8C-4334-8199-CA81D188A8DD}" destId="{7AC4E367-4342-445C-8DA4-57F2B1BBE4EC}" srcOrd="5" destOrd="0" presId="urn:microsoft.com/office/officeart/2005/8/layout/hProcess9"/>
    <dgm:cxn modelId="{FB095951-803D-49F2-B025-0EDA55145268}" type="presParOf" srcId="{0C02F1F7-FE8C-4334-8199-CA81D188A8DD}" destId="{174B0C57-C8C2-4FCE-A7ED-86A573537DDE}"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1B1FC-99CD-4B42-B6B2-E57E8F8ED882}">
      <dsp:nvSpPr>
        <dsp:cNvPr id="0" name=""/>
        <dsp:cNvSpPr/>
      </dsp:nvSpPr>
      <dsp:spPr>
        <a:xfrm>
          <a:off x="800099" y="0"/>
          <a:ext cx="5410200" cy="5410200"/>
        </a:xfrm>
        <a:prstGeom prst="quadArrow">
          <a:avLst>
            <a:gd name="adj1" fmla="val 2000"/>
            <a:gd name="adj2" fmla="val 4000"/>
            <a:gd name="adj3" fmla="val 5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6C0A80-32CF-4705-86D6-BB3C218B3B48}">
      <dsp:nvSpPr>
        <dsp:cNvPr id="0" name=""/>
        <dsp:cNvSpPr/>
      </dsp:nvSpPr>
      <dsp:spPr>
        <a:xfrm>
          <a:off x="1151762" y="351663"/>
          <a:ext cx="2164080" cy="21640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Substantial</a:t>
          </a:r>
          <a:endParaRPr lang="en-US" sz="2600" kern="1200" dirty="0"/>
        </a:p>
      </dsp:txBody>
      <dsp:txXfrm>
        <a:off x="1257404" y="457305"/>
        <a:ext cx="1952796" cy="1952796"/>
      </dsp:txXfrm>
    </dsp:sp>
    <dsp:sp modelId="{97EB3322-841C-4D11-96EB-90AE62853EFF}">
      <dsp:nvSpPr>
        <dsp:cNvPr id="0" name=""/>
        <dsp:cNvSpPr/>
      </dsp:nvSpPr>
      <dsp:spPr>
        <a:xfrm>
          <a:off x="3694556" y="351663"/>
          <a:ext cx="2164080" cy="21640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Accountable</a:t>
          </a:r>
          <a:endParaRPr lang="en-US" sz="2600" kern="1200" dirty="0"/>
        </a:p>
      </dsp:txBody>
      <dsp:txXfrm>
        <a:off x="3800198" y="457305"/>
        <a:ext cx="1952796" cy="1952796"/>
      </dsp:txXfrm>
    </dsp:sp>
    <dsp:sp modelId="{DC3031C8-50C9-481C-931F-9E746B070DF4}">
      <dsp:nvSpPr>
        <dsp:cNvPr id="0" name=""/>
        <dsp:cNvSpPr/>
      </dsp:nvSpPr>
      <dsp:spPr>
        <a:xfrm>
          <a:off x="1151762" y="2894456"/>
          <a:ext cx="2164080" cy="21640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Absence of secrecy</a:t>
          </a:r>
          <a:endParaRPr lang="en-US" sz="2600" kern="1200" dirty="0"/>
        </a:p>
      </dsp:txBody>
      <dsp:txXfrm>
        <a:off x="1257404" y="3000098"/>
        <a:ext cx="1952796" cy="1952796"/>
      </dsp:txXfrm>
    </dsp:sp>
    <dsp:sp modelId="{AC5D5EB2-DA91-475B-B289-631405AE0B7A}">
      <dsp:nvSpPr>
        <dsp:cNvPr id="0" name=""/>
        <dsp:cNvSpPr/>
      </dsp:nvSpPr>
      <dsp:spPr>
        <a:xfrm>
          <a:off x="3694556" y="2894456"/>
          <a:ext cx="2164080" cy="21640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Participation</a:t>
          </a:r>
          <a:endParaRPr lang="en-US" sz="2600" kern="1200" dirty="0"/>
        </a:p>
      </dsp:txBody>
      <dsp:txXfrm>
        <a:off x="3800198" y="3000098"/>
        <a:ext cx="1952796" cy="1952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2D8CB-540C-4F88-98AF-9EC720040CB6}">
      <dsp:nvSpPr>
        <dsp:cNvPr id="0" name=""/>
        <dsp:cNvSpPr/>
      </dsp:nvSpPr>
      <dsp:spPr>
        <a:xfrm>
          <a:off x="605789" y="0"/>
          <a:ext cx="6865620" cy="2729115"/>
        </a:xfrm>
        <a:prstGeom prst="rightArrow">
          <a:avLst/>
        </a:prstGeom>
        <a:solidFill>
          <a:srgbClr val="FF0000"/>
        </a:solidFill>
        <a:ln>
          <a:noFill/>
        </a:ln>
        <a:effectLst/>
      </dsp:spPr>
      <dsp:style>
        <a:lnRef idx="0">
          <a:scrgbClr r="0" g="0" b="0"/>
        </a:lnRef>
        <a:fillRef idx="1">
          <a:scrgbClr r="0" g="0" b="0"/>
        </a:fillRef>
        <a:effectRef idx="0">
          <a:scrgbClr r="0" g="0" b="0"/>
        </a:effectRef>
        <a:fontRef idx="minor"/>
      </dsp:style>
    </dsp:sp>
    <dsp:sp modelId="{3508BB6E-F5B9-434F-835F-D5C623618E75}">
      <dsp:nvSpPr>
        <dsp:cNvPr id="0" name=""/>
        <dsp:cNvSpPr/>
      </dsp:nvSpPr>
      <dsp:spPr>
        <a:xfrm>
          <a:off x="1971" y="818734"/>
          <a:ext cx="1882247" cy="109164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Good Data</a:t>
          </a:r>
          <a:endParaRPr lang="en-US" sz="2700" kern="1200" dirty="0"/>
        </a:p>
      </dsp:txBody>
      <dsp:txXfrm>
        <a:off x="55261" y="872024"/>
        <a:ext cx="1775667" cy="985066"/>
      </dsp:txXfrm>
    </dsp:sp>
    <dsp:sp modelId="{2EAE1FA5-9D81-4BF6-BC25-9C6C6746B99A}">
      <dsp:nvSpPr>
        <dsp:cNvPr id="0" name=""/>
        <dsp:cNvSpPr/>
      </dsp:nvSpPr>
      <dsp:spPr>
        <a:xfrm>
          <a:off x="2065641" y="818734"/>
          <a:ext cx="1882247" cy="109164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Organize It</a:t>
          </a:r>
          <a:endParaRPr lang="en-US" sz="2700" kern="1200" dirty="0"/>
        </a:p>
      </dsp:txBody>
      <dsp:txXfrm>
        <a:off x="2118931" y="872024"/>
        <a:ext cx="1775667" cy="985066"/>
      </dsp:txXfrm>
    </dsp:sp>
    <dsp:sp modelId="{7378EFCF-F477-4CEA-9E84-249618F0C387}">
      <dsp:nvSpPr>
        <dsp:cNvPr id="0" name=""/>
        <dsp:cNvSpPr/>
      </dsp:nvSpPr>
      <dsp:spPr>
        <a:xfrm>
          <a:off x="4129310" y="818734"/>
          <a:ext cx="1882247" cy="109164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Sense</a:t>
          </a:r>
          <a:br>
            <a:rPr lang="en-US" sz="2700" kern="1200" dirty="0" smtClean="0"/>
          </a:br>
          <a:r>
            <a:rPr lang="en-US" sz="2700" kern="1200" dirty="0" smtClean="0"/>
            <a:t>Making</a:t>
          </a:r>
          <a:endParaRPr lang="en-US" sz="2700" kern="1200" dirty="0"/>
        </a:p>
      </dsp:txBody>
      <dsp:txXfrm>
        <a:off x="4182600" y="872024"/>
        <a:ext cx="1775667" cy="985066"/>
      </dsp:txXfrm>
    </dsp:sp>
    <dsp:sp modelId="{174B0C57-C8C2-4FCE-A7ED-86A573537DDE}">
      <dsp:nvSpPr>
        <dsp:cNvPr id="0" name=""/>
        <dsp:cNvSpPr/>
      </dsp:nvSpPr>
      <dsp:spPr>
        <a:xfrm>
          <a:off x="6192980" y="818734"/>
          <a:ext cx="1882247" cy="109164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Apply It</a:t>
          </a:r>
          <a:endParaRPr lang="en-US" sz="2700" kern="1200" dirty="0"/>
        </a:p>
      </dsp:txBody>
      <dsp:txXfrm>
        <a:off x="6246270" y="872024"/>
        <a:ext cx="1775667" cy="985066"/>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5DF4F7-530D-400A-A151-17A66F8C3F42}" type="datetimeFigureOut">
              <a:rPr lang="en-US" smtClean="0"/>
              <a:t>3/12/2012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E0C70-ACFE-4F10-B855-DDAB479B496E}" type="slidenum">
              <a:rPr lang="en-US" smtClean="0"/>
              <a:t>‹#›</a:t>
            </a:fld>
            <a:endParaRPr lang="en-US"/>
          </a:p>
        </p:txBody>
      </p:sp>
    </p:spTree>
    <p:extLst>
      <p:ext uri="{BB962C8B-B14F-4D97-AF65-F5344CB8AC3E}">
        <p14:creationId xmlns:p14="http://schemas.microsoft.com/office/powerpoint/2010/main" val="3224806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lickr.com/photos/fortuitousalacrity/3032749872/sizes/l/in/photostrea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irevolution.net/2011/09/16/help-crowdsource-satellite-imagery-analysis-for-syri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lickr.com/photos/eszter/68153223/sizes/o/in/photostrea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lickr.com/photos/gsfc/638541259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Learning in Public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Foundations spend millions of dollars each year on evaluation and learning activities, yet they rarely make evaluation results public. And often foundations make decisions based on these results without consulting key stakeholders or asking for their help in interpreting evaluation findings. There is an alternate approach emerging: sharing what an organization learns while it is in the process of learning — “learning in public.” Using the David and Lucile Packard Foundation’s Organizational Effectiveness program evaluation as an example, this session will examine the emerging practice of conducting evaluation activities in a public space — online and in real time, to maximize feedback from stakeholders and benefit not just an individual foundation’s work, but the field a whole</a:t>
            </a:r>
          </a:p>
          <a:p>
            <a:endParaRPr lang="en-US" sz="1200" kern="1200" dirty="0" smtClean="0">
              <a:solidFill>
                <a:schemeClr val="tx1"/>
              </a:solidFill>
              <a:effectLst/>
              <a:latin typeface="+mn-lt"/>
              <a:ea typeface="+mn-ea"/>
              <a:cs typeface="+mn-cs"/>
            </a:endParaRPr>
          </a:p>
          <a:p>
            <a:r>
              <a:rPr lang="en-US" dirty="0" smtClean="0">
                <a:hlinkClick r:id="rId3"/>
              </a:rPr>
              <a:t>http://www.flickr.com/photos/fortuitousalacrity/3032749872/sizes/l/in/photostream/</a:t>
            </a:r>
            <a:r>
              <a:rPr lang="en-US" sz="1200" kern="1200" dirty="0" smtClean="0">
                <a:solidFill>
                  <a:schemeClr val="tx1"/>
                </a:solidFill>
                <a:effectLst/>
                <a:latin typeface="+mn-lt"/>
                <a:ea typeface="+mn-ea"/>
                <a:cs typeface="+mn-cs"/>
              </a:rPr>
              <a:t>s a whole.</a:t>
            </a:r>
          </a:p>
        </p:txBody>
      </p:sp>
      <p:sp>
        <p:nvSpPr>
          <p:cNvPr id="4" name="Slide Number Placeholder 3"/>
          <p:cNvSpPr>
            <a:spLocks noGrp="1"/>
          </p:cNvSpPr>
          <p:nvPr>
            <p:ph type="sldNum" sz="quarter" idx="10"/>
          </p:nvPr>
        </p:nvSpPr>
        <p:spPr/>
        <p:txBody>
          <a:bodyPr/>
          <a:lstStyle/>
          <a:p>
            <a:fld id="{158E0C70-ACFE-4F10-B855-DDAB479B496E}" type="slidenum">
              <a:rPr lang="en-US" smtClean="0"/>
              <a:t>1</a:t>
            </a:fld>
            <a:endParaRPr lang="en-US"/>
          </a:p>
        </p:txBody>
      </p:sp>
    </p:spTree>
    <p:extLst>
      <p:ext uri="{BB962C8B-B14F-4D97-AF65-F5344CB8AC3E}">
        <p14:creationId xmlns:p14="http://schemas.microsoft.com/office/powerpoint/2010/main" val="331802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another example.   These is </a:t>
            </a:r>
            <a:r>
              <a:rPr lang="en-US" sz="1200" kern="1200" dirty="0" err="1" smtClean="0">
                <a:solidFill>
                  <a:schemeClr val="tx1"/>
                </a:solidFill>
                <a:effectLst/>
                <a:latin typeface="+mn-lt"/>
                <a:ea typeface="+mn-ea"/>
                <a:cs typeface="+mn-cs"/>
              </a:rPr>
              <a:t>crowdsourced</a:t>
            </a:r>
            <a:r>
              <a:rPr lang="en-US" sz="1200" kern="1200" dirty="0" smtClean="0">
                <a:solidFill>
                  <a:schemeClr val="tx1"/>
                </a:solidFill>
                <a:effectLst/>
                <a:latin typeface="+mn-lt"/>
                <a:ea typeface="+mn-ea"/>
                <a:cs typeface="+mn-cs"/>
              </a:rPr>
              <a:t> satellite imagery analysis of key cities in Syria to identify evidence of mass human rights violations</a:t>
            </a:r>
            <a:r>
              <a:rPr lang="en-US" sz="1200" kern="1200" baseline="0" dirty="0" smtClean="0">
                <a:solidFill>
                  <a:schemeClr val="tx1"/>
                </a:solidFill>
                <a:effectLst/>
                <a:latin typeface="+mn-lt"/>
                <a:ea typeface="+mn-ea"/>
                <a:cs typeface="+mn-cs"/>
              </a:rPr>
              <a:t> .. That’s how</a:t>
            </a:r>
            <a:r>
              <a:rPr lang="en-US" sz="1200" kern="1200" dirty="0" smtClean="0">
                <a:solidFill>
                  <a:schemeClr val="tx1"/>
                </a:solidFill>
                <a:effectLst/>
                <a:latin typeface="+mn-lt"/>
                <a:ea typeface="+mn-ea"/>
                <a:cs typeface="+mn-cs"/>
              </a:rPr>
              <a:t> Amnesty International USA’s Science for Human Rights used public learning.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“crowd” can indeed scan and tag vast volumes of satellite imagery data when that imagery is “sliced and diced” for micro-tasking.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3"/>
              </a:rPr>
              <a:t>http://irevolution.net/2011/09/16/help-crowdsource-satellite-imagery-analysis-for-syria/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58E0C70-ACFE-4F10-B855-DDAB479B496E}" type="slidenum">
              <a:rPr lang="en-US" smtClean="0"/>
              <a:t>13</a:t>
            </a:fld>
            <a:endParaRPr lang="en-US"/>
          </a:p>
        </p:txBody>
      </p:sp>
    </p:spTree>
    <p:extLst>
      <p:ext uri="{BB962C8B-B14F-4D97-AF65-F5344CB8AC3E}">
        <p14:creationId xmlns:p14="http://schemas.microsoft.com/office/powerpoint/2010/main" val="481613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 some quick examples of</a:t>
            </a:r>
            <a:r>
              <a:rPr lang="en-US" baseline="0" dirty="0" smtClean="0"/>
              <a:t> public learning in the nonprofit world before Kathy and Jared share their in-depth case study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8E0C70-ACFE-4F10-B855-DDAB479B496E}" type="slidenum">
              <a:rPr lang="en-US" smtClean="0"/>
              <a:t>15</a:t>
            </a:fld>
            <a:endParaRPr lang="en-US"/>
          </a:p>
        </p:txBody>
      </p:sp>
    </p:spTree>
    <p:extLst>
      <p:ext uri="{BB962C8B-B14F-4D97-AF65-F5344CB8AC3E}">
        <p14:creationId xmlns:p14="http://schemas.microsoft.com/office/powerpoint/2010/main" val="4218474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benchmarking dashboard for museums and social media – a peer group of social media people from museums</a:t>
            </a:r>
          </a:p>
          <a:p>
            <a:r>
              <a:rPr lang="en-US" dirty="0" smtClean="0"/>
              <a:t>They’re tracking some social</a:t>
            </a:r>
            <a:r>
              <a:rPr lang="en-US" baseline="0" dirty="0" smtClean="0"/>
              <a:t> media metrics – which are public – but makes this a form of public learning is that they’re using the data to ask questions of one another and learn about practice.   </a:t>
            </a:r>
          </a:p>
          <a:p>
            <a:endParaRPr lang="en-US" baseline="0" dirty="0" smtClean="0"/>
          </a:p>
          <a:p>
            <a:r>
              <a:rPr lang="en-US" baseline="0" dirty="0" smtClean="0"/>
              <a:t>This is a more open model. </a:t>
            </a:r>
            <a:endParaRPr lang="en-US" dirty="0"/>
          </a:p>
        </p:txBody>
      </p:sp>
      <p:sp>
        <p:nvSpPr>
          <p:cNvPr id="4" name="Slide Number Placeholder 3"/>
          <p:cNvSpPr>
            <a:spLocks noGrp="1"/>
          </p:cNvSpPr>
          <p:nvPr>
            <p:ph type="sldNum" sz="quarter" idx="10"/>
          </p:nvPr>
        </p:nvSpPr>
        <p:spPr/>
        <p:txBody>
          <a:bodyPr/>
          <a:lstStyle/>
          <a:p>
            <a:fld id="{158E0C70-ACFE-4F10-B855-DDAB479B496E}" type="slidenum">
              <a:rPr lang="en-US" smtClean="0"/>
              <a:t>17</a:t>
            </a:fld>
            <a:endParaRPr lang="en-US"/>
          </a:p>
        </p:txBody>
      </p:sp>
    </p:spTree>
    <p:extLst>
      <p:ext uri="{BB962C8B-B14F-4D97-AF65-F5344CB8AC3E}">
        <p14:creationId xmlns:p14="http://schemas.microsoft.com/office/powerpoint/2010/main" val="1746484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46EACF-D571-457B-9C6F-7BF5D01BCEE0}"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http://www.flickr.com/photos/senorhans/3085290475/</a:t>
            </a:r>
          </a:p>
          <a:p>
            <a:pPr lvl="1"/>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Do</a:t>
            </a:r>
            <a:r>
              <a:rPr lang="en-US" sz="1200" kern="1200" baseline="0" dirty="0" smtClean="0">
                <a:solidFill>
                  <a:schemeClr val="tx1"/>
                </a:solidFill>
                <a:effectLst/>
                <a:latin typeface="+mn-lt"/>
                <a:ea typeface="+mn-ea"/>
                <a:cs typeface="+mn-cs"/>
              </a:rPr>
              <a:t> work with a ..</a:t>
            </a:r>
          </a:p>
          <a:p>
            <a:pPr lvl="2"/>
            <a:endParaRPr lang="en-US" sz="1200" kern="1200" baseline="0" dirty="0" smtClean="0">
              <a:solidFill>
                <a:schemeClr val="tx1"/>
              </a:solidFill>
              <a:effectLst/>
              <a:latin typeface="+mn-lt"/>
              <a:ea typeface="+mn-ea"/>
              <a:cs typeface="+mn-cs"/>
            </a:endParaRPr>
          </a:p>
          <a:p>
            <a:pPr lvl="2"/>
            <a:r>
              <a:rPr lang="en-US" sz="1200" kern="1200" baseline="0" dirty="0" smtClean="0">
                <a:solidFill>
                  <a:schemeClr val="tx1"/>
                </a:solidFill>
                <a:effectLst/>
                <a:latin typeface="+mn-lt"/>
                <a:ea typeface="+mn-ea"/>
                <a:cs typeface="+mn-cs"/>
              </a:rPr>
              <a:t>A foundation</a:t>
            </a:r>
          </a:p>
          <a:p>
            <a:pPr lvl="2"/>
            <a:r>
              <a:rPr lang="en-US" sz="1200" kern="1200" baseline="0" dirty="0" smtClean="0">
                <a:solidFill>
                  <a:schemeClr val="tx1"/>
                </a:solidFill>
                <a:effectLst/>
                <a:latin typeface="+mn-lt"/>
                <a:ea typeface="+mn-ea"/>
                <a:cs typeface="+mn-cs"/>
              </a:rPr>
              <a:t>A nonprofit</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A consulting organization that does capacity building and/or evaluation</a:t>
            </a:r>
          </a:p>
          <a:p>
            <a:pPr lvl="2"/>
            <a:r>
              <a:rPr lang="en-US" sz="1200" kern="1200" baseline="0" dirty="0" smtClean="0">
                <a:solidFill>
                  <a:schemeClr val="tx1"/>
                </a:solidFill>
                <a:effectLst/>
                <a:latin typeface="+mn-lt"/>
                <a:ea typeface="+mn-ea"/>
                <a:cs typeface="+mn-cs"/>
              </a:rPr>
              <a:t>Other</a:t>
            </a:r>
            <a:endParaRPr lang="en-US" sz="1200" kern="1200" dirty="0" smtClean="0">
              <a:solidFill>
                <a:schemeClr val="tx1"/>
              </a:solidFill>
              <a:effectLst/>
              <a:latin typeface="+mn-lt"/>
              <a:ea typeface="+mn-ea"/>
              <a:cs typeface="+mn-cs"/>
            </a:endParaRPr>
          </a:p>
          <a:p>
            <a:pPr lvl="2"/>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Your Job:</a:t>
            </a:r>
          </a:p>
          <a:p>
            <a:pPr lvl="2"/>
            <a:r>
              <a:rPr lang="en-US" sz="1200" kern="1200" dirty="0" smtClean="0">
                <a:solidFill>
                  <a:schemeClr val="tx1"/>
                </a:solidFill>
                <a:effectLst/>
                <a:latin typeface="+mn-lt"/>
                <a:ea typeface="+mn-ea"/>
                <a:cs typeface="+mn-cs"/>
              </a:rPr>
              <a:t>Board member </a:t>
            </a:r>
          </a:p>
          <a:p>
            <a:pPr lvl="2"/>
            <a:r>
              <a:rPr lang="en-US" sz="1200" kern="1200" dirty="0" smtClean="0">
                <a:solidFill>
                  <a:schemeClr val="tx1"/>
                </a:solidFill>
                <a:effectLst/>
                <a:latin typeface="+mn-lt"/>
                <a:ea typeface="+mn-ea"/>
                <a:cs typeface="+mn-cs"/>
              </a:rPr>
              <a:t>Executive Director</a:t>
            </a:r>
          </a:p>
          <a:p>
            <a:pPr lvl="2"/>
            <a:r>
              <a:rPr lang="en-US" sz="1200" kern="1200" dirty="0" smtClean="0">
                <a:solidFill>
                  <a:schemeClr val="tx1"/>
                </a:solidFill>
                <a:effectLst/>
                <a:latin typeface="+mn-lt"/>
                <a:ea typeface="+mn-ea"/>
                <a:cs typeface="+mn-cs"/>
              </a:rPr>
              <a:t>Program Officer</a:t>
            </a:r>
          </a:p>
          <a:p>
            <a:pPr lvl="2"/>
            <a:r>
              <a:rPr lang="en-US" sz="1200" kern="1200" dirty="0" smtClean="0">
                <a:solidFill>
                  <a:schemeClr val="tx1"/>
                </a:solidFill>
                <a:effectLst/>
                <a:latin typeface="+mn-lt"/>
                <a:ea typeface="+mn-ea"/>
                <a:cs typeface="+mn-cs"/>
              </a:rPr>
              <a:t>Evaluation Staff for</a:t>
            </a:r>
            <a:r>
              <a:rPr lang="en-US" sz="1200" kern="1200" baseline="0" dirty="0" smtClean="0">
                <a:solidFill>
                  <a:schemeClr val="tx1"/>
                </a:solidFill>
                <a:effectLst/>
                <a:latin typeface="+mn-lt"/>
                <a:ea typeface="+mn-ea"/>
                <a:cs typeface="+mn-cs"/>
              </a:rPr>
              <a:t> foundation</a:t>
            </a:r>
          </a:p>
          <a:p>
            <a:pPr lvl="2"/>
            <a:r>
              <a:rPr lang="en-US" sz="1200" kern="1200" baseline="0" dirty="0" smtClean="0">
                <a:solidFill>
                  <a:schemeClr val="tx1"/>
                </a:solidFill>
                <a:effectLst/>
                <a:latin typeface="+mn-lt"/>
                <a:ea typeface="+mn-ea"/>
                <a:cs typeface="+mn-cs"/>
              </a:rPr>
              <a:t>Evaluation consultant</a:t>
            </a:r>
          </a:p>
          <a:p>
            <a:pPr lvl="2"/>
            <a:r>
              <a:rPr lang="en-US" sz="1200" kern="1200" baseline="0" dirty="0" smtClean="0">
                <a:solidFill>
                  <a:schemeClr val="tx1"/>
                </a:solidFill>
                <a:effectLst/>
                <a:latin typeface="+mn-lt"/>
                <a:ea typeface="+mn-ea"/>
                <a:cs typeface="+mn-cs"/>
              </a:rPr>
              <a:t>Knowledge Management or Learning Officer</a:t>
            </a:r>
            <a:r>
              <a:rPr lang="en-US" sz="1200" kern="1200" dirty="0" smtClean="0">
                <a:solidFill>
                  <a:schemeClr val="tx1"/>
                </a:solidFill>
                <a:effectLst/>
                <a:latin typeface="+mn-lt"/>
                <a:ea typeface="+mn-ea"/>
                <a:cs typeface="+mn-cs"/>
              </a:rPr>
              <a:t> </a:t>
            </a:r>
          </a:p>
          <a:p>
            <a:pPr lvl="2"/>
            <a:r>
              <a:rPr lang="en-US" sz="1200" kern="1200" dirty="0" smtClean="0">
                <a:solidFill>
                  <a:schemeClr val="tx1"/>
                </a:solidFill>
                <a:effectLst/>
                <a:latin typeface="+mn-lt"/>
                <a:ea typeface="+mn-ea"/>
                <a:cs typeface="+mn-cs"/>
              </a:rPr>
              <a:t>Communications</a:t>
            </a:r>
          </a:p>
          <a:p>
            <a:pPr lvl="2"/>
            <a:r>
              <a:rPr lang="en-US" sz="1200" kern="1200" dirty="0" smtClean="0">
                <a:solidFill>
                  <a:schemeClr val="tx1"/>
                </a:solidFill>
                <a:effectLst/>
                <a:latin typeface="+mn-lt"/>
                <a:ea typeface="+mn-ea"/>
                <a:cs typeface="+mn-cs"/>
              </a:rPr>
              <a:t>Other</a:t>
            </a:r>
          </a:p>
          <a:p>
            <a:pPr lvl="2"/>
            <a:endParaRPr lang="en-US" sz="1200" kern="1200" dirty="0" smtClean="0">
              <a:solidFill>
                <a:schemeClr val="tx1"/>
              </a:solidFill>
              <a:effectLst/>
              <a:latin typeface="+mn-lt"/>
              <a:ea typeface="+mn-ea"/>
              <a:cs typeface="+mn-cs"/>
            </a:endParaRPr>
          </a:p>
          <a:p>
            <a:pPr lvl="2"/>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Evaluation</a:t>
            </a:r>
          </a:p>
          <a:p>
            <a:pPr lvl="1"/>
            <a:r>
              <a:rPr lang="en-US" sz="1200" kern="1200" dirty="0" smtClean="0">
                <a:solidFill>
                  <a:schemeClr val="tx1"/>
                </a:solidFill>
                <a:effectLst/>
                <a:latin typeface="+mn-lt"/>
                <a:ea typeface="+mn-ea"/>
                <a:cs typeface="+mn-cs"/>
              </a:rPr>
              <a:t>How</a:t>
            </a:r>
            <a:r>
              <a:rPr lang="en-US" sz="1200" kern="1200" baseline="0" dirty="0" smtClean="0">
                <a:solidFill>
                  <a:schemeClr val="tx1"/>
                </a:solidFill>
                <a:effectLst/>
                <a:latin typeface="+mn-lt"/>
                <a:ea typeface="+mn-ea"/>
                <a:cs typeface="+mn-cs"/>
              </a:rPr>
              <a:t> many of you do evaluations your grant strategy or program?   Stand up</a:t>
            </a:r>
          </a:p>
          <a:p>
            <a:pPr lvl="1"/>
            <a:r>
              <a:rPr lang="en-US" sz="1200" kern="1200" baseline="0" dirty="0" smtClean="0">
                <a:solidFill>
                  <a:schemeClr val="tx1"/>
                </a:solidFill>
                <a:effectLst/>
                <a:latin typeface="+mn-lt"/>
                <a:ea typeface="+mn-ea"/>
                <a:cs typeface="+mn-cs"/>
              </a:rPr>
              <a:t>How many of you base your program design decisions on that evaluation info? </a:t>
            </a:r>
          </a:p>
          <a:p>
            <a:pPr lvl="1"/>
            <a:r>
              <a:rPr lang="en-US" sz="1200" kern="1200" baseline="0" dirty="0" smtClean="0">
                <a:solidFill>
                  <a:schemeClr val="tx1"/>
                </a:solidFill>
                <a:effectLst/>
                <a:latin typeface="+mn-lt"/>
                <a:ea typeface="+mn-ea"/>
                <a:cs typeface="+mn-cs"/>
              </a:rPr>
              <a:t>How many of you present evaluation findings to internally to boards or staff?</a:t>
            </a:r>
          </a:p>
          <a:p>
            <a:pPr lvl="1"/>
            <a:r>
              <a:rPr lang="en-US" sz="1200" kern="1200" baseline="0" dirty="0" smtClean="0">
                <a:solidFill>
                  <a:schemeClr val="tx1"/>
                </a:solidFill>
                <a:effectLst/>
                <a:latin typeface="+mn-lt"/>
                <a:ea typeface="+mn-ea"/>
                <a:cs typeface="+mn-cs"/>
              </a:rPr>
              <a:t>How many of you present evaluation finding to grantees, colleagues, and others?</a:t>
            </a:r>
          </a:p>
          <a:p>
            <a:pPr lvl="1"/>
            <a:r>
              <a:rPr lang="en-US" sz="1200" kern="1200" baseline="0" dirty="0" smtClean="0">
                <a:solidFill>
                  <a:schemeClr val="tx1"/>
                </a:solidFill>
                <a:effectLst/>
                <a:latin typeface="+mn-lt"/>
                <a:ea typeface="+mn-ea"/>
                <a:cs typeface="+mn-cs"/>
              </a:rPr>
              <a:t>How many of you present the exact same report/level of detail of program evaluation to both external/internal audiences?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many of you have a standard procedure to make program evaluation all results public, including what didn’t work well?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a:t>
            </a:r>
            <a:r>
              <a:rPr lang="en-US" sz="1200" kern="1200" baseline="0" dirty="0" smtClean="0">
                <a:solidFill>
                  <a:schemeClr val="tx1"/>
                </a:solidFill>
                <a:effectLst/>
                <a:latin typeface="+mn-lt"/>
                <a:ea typeface="+mn-ea"/>
                <a:cs typeface="+mn-cs"/>
              </a:rPr>
              <a:t> many of you have involved external stakeholders in reviewing or analyzing the data you’ve collected for a program analysis to help generate insights?</a:t>
            </a: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2"/>
            <a:endParaRPr lang="en-US" sz="1200" kern="1200" dirty="0" smtClean="0">
              <a:solidFill>
                <a:schemeClr val="tx1"/>
              </a:solidFill>
              <a:effectLst/>
              <a:latin typeface="+mn-lt"/>
              <a:ea typeface="+mn-ea"/>
              <a:cs typeface="+mn-cs"/>
            </a:endParaRPr>
          </a:p>
          <a:p>
            <a:pPr lvl="2"/>
            <a:endParaRPr lang="en-US" sz="1200" kern="1200" dirty="0" smtClean="0">
              <a:solidFill>
                <a:schemeClr val="tx1"/>
              </a:solidFill>
              <a:effectLst/>
              <a:latin typeface="+mn-lt"/>
              <a:ea typeface="+mn-ea"/>
              <a:cs typeface="+mn-cs"/>
            </a:endParaRPr>
          </a:p>
          <a:p>
            <a:pPr lvl="2"/>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2"/>
            <a:endParaRPr lang="en-US" sz="1200" kern="1200" dirty="0" smtClean="0">
              <a:solidFill>
                <a:schemeClr val="tx1"/>
              </a:solidFill>
              <a:effectLst/>
              <a:latin typeface="+mn-lt"/>
              <a:ea typeface="+mn-ea"/>
              <a:cs typeface="+mn-cs"/>
            </a:endParaRPr>
          </a:p>
          <a:p>
            <a:pPr lvl="2"/>
            <a:endParaRPr lang="en-US" sz="1200" kern="1200" dirty="0" smtClean="0">
              <a:solidFill>
                <a:schemeClr val="tx1"/>
              </a:solidFill>
              <a:effectLst/>
              <a:latin typeface="+mn-lt"/>
              <a:ea typeface="+mn-ea"/>
              <a:cs typeface="+mn-cs"/>
            </a:endParaRPr>
          </a:p>
          <a:p>
            <a:endParaRPr lang="en-US" dirty="0" smtClean="0"/>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Credit </a:t>
            </a:r>
            <a:r>
              <a:rPr lang="en-US" dirty="0" err="1" smtClean="0"/>
              <a:t>fotologic</a:t>
            </a:r>
            <a:endParaRPr lang="en-US" dirty="0" smtClean="0"/>
          </a:p>
          <a:p>
            <a:endParaRPr lang="en-US" dirty="0" smtClean="0"/>
          </a:p>
          <a:p>
            <a:r>
              <a:rPr lang="en-US" sz="1200" kern="1200" dirty="0" smtClean="0">
                <a:solidFill>
                  <a:schemeClr val="tx1"/>
                </a:solidFill>
                <a:effectLst/>
                <a:latin typeface="+mn-lt"/>
                <a:ea typeface="+mn-ea"/>
                <a:cs typeface="+mn-cs"/>
              </a:rPr>
              <a:t>To get the</a:t>
            </a:r>
            <a:r>
              <a:rPr lang="en-US" sz="1200" kern="1200" baseline="0" dirty="0" smtClean="0">
                <a:solidFill>
                  <a:schemeClr val="tx1"/>
                </a:solidFill>
                <a:effectLst/>
                <a:latin typeface="+mn-lt"/>
                <a:ea typeface="+mn-ea"/>
                <a:cs typeface="+mn-cs"/>
              </a:rPr>
              <a:t> discussion flowing, we going to do a modified </a:t>
            </a:r>
            <a:r>
              <a:rPr lang="en-US" sz="1200" kern="1200" baseline="0" dirty="0" err="1" smtClean="0">
                <a:solidFill>
                  <a:schemeClr val="tx1"/>
                </a:solidFill>
                <a:effectLst/>
                <a:latin typeface="+mn-lt"/>
                <a:ea typeface="+mn-ea"/>
                <a:cs typeface="+mn-cs"/>
              </a:rPr>
              <a:t>spectragram</a:t>
            </a:r>
            <a:r>
              <a:rPr lang="en-US" sz="1200" kern="1200" baseline="0" dirty="0" smtClean="0">
                <a:solidFill>
                  <a:schemeClr val="tx1"/>
                </a:solidFill>
                <a:effectLst/>
                <a:latin typeface="+mn-lt"/>
                <a:ea typeface="+mn-ea"/>
                <a:cs typeface="+mn-cs"/>
              </a:rPr>
              <a:t> – because we don’t have room to line up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I’m going to read a statement  and then ask for a couple of volunteers to come up, hold the sign that matches whether they agree or disagree with the statement, and then share with us why.</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8E0C70-ACFE-4F10-B855-DDAB479B496E}" type="slidenum">
              <a:rPr lang="en-US" smtClean="0"/>
              <a:t>3</a:t>
            </a:fld>
            <a:endParaRPr lang="en-US"/>
          </a:p>
        </p:txBody>
      </p:sp>
    </p:spTree>
    <p:extLst>
      <p:ext uri="{BB962C8B-B14F-4D97-AF65-F5344CB8AC3E}">
        <p14:creationId xmlns:p14="http://schemas.microsoft.com/office/powerpoint/2010/main" val="151081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Photo:</a:t>
            </a:r>
          </a:p>
          <a:p>
            <a:r>
              <a:rPr lang="en-US" dirty="0" smtClean="0">
                <a:hlinkClick r:id="rId3"/>
              </a:rPr>
              <a:t>http://www.flickr.com/photos/eszter/68153223/sizes/o/in/photostream/</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Demo Question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love chocolate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(Kathy</a:t>
            </a:r>
            <a:r>
              <a:rPr lang="en-US" sz="1200" kern="1200" baseline="0" dirty="0" smtClean="0">
                <a:solidFill>
                  <a:schemeClr val="tx1"/>
                </a:solidFill>
                <a:effectLst/>
                <a:latin typeface="+mn-lt"/>
                <a:ea typeface="+mn-ea"/>
                <a:cs typeface="+mn-cs"/>
              </a:rPr>
              <a:t> hold AGREE sign) – Say that you love all chocolate, white chocolate, milk chocolate, dark chocolate, chocolate in your coffee, chocolate covered pretzels, expensive chocolate, cheap chocolate,  I just love any and all chocolate. </a:t>
            </a:r>
          </a:p>
          <a:p>
            <a:r>
              <a:rPr lang="en-US" sz="1200" kern="1200" baseline="0" dirty="0" smtClean="0">
                <a:solidFill>
                  <a:schemeClr val="tx1"/>
                </a:solidFill>
                <a:effectLst/>
                <a:latin typeface="+mn-lt"/>
                <a:ea typeface="+mn-ea"/>
                <a:cs typeface="+mn-cs"/>
              </a:rPr>
              <a:t>(Jared hold DISAGREE sign) –  Say that you hate chocolate, not so much because you don’t like the taste, but you are allergic to chocolate and if you eat you’ll end up with a deadly allergic reaction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 will hold the neutral sign and interview myself and say  that I like chocolate, but it has to be dark chocolate 75% coco and made in Switzerland.    I won’t touch white chocolate or milk chocolate.</a:t>
            </a: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8E0C70-ACFE-4F10-B855-DDAB479B496E}" type="slidenum">
              <a:rPr lang="en-US" smtClean="0"/>
              <a:t>4</a:t>
            </a:fld>
            <a:endParaRPr lang="en-US"/>
          </a:p>
        </p:txBody>
      </p:sp>
    </p:spTree>
    <p:extLst>
      <p:ext uri="{BB962C8B-B14F-4D97-AF65-F5344CB8AC3E}">
        <p14:creationId xmlns:p14="http://schemas.microsoft.com/office/powerpoint/2010/main" val="151081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“When it comes to evaluation and strategy development, there’s no such thing as ‘too transparent.’” ???</a:t>
            </a:r>
            <a:endParaRPr lang="en-US" sz="120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Conducting  program evaluation activities in a public space – online and in real-time – has a higher cost than benefit. </a:t>
            </a:r>
          </a:p>
          <a:p>
            <a:r>
              <a:rPr lang="en-US" sz="1200" b="0" i="0" kern="1200" dirty="0" smtClean="0">
                <a:solidFill>
                  <a:schemeClr val="tx1"/>
                </a:solidFill>
                <a:effectLst/>
                <a:latin typeface="+mn-lt"/>
                <a:ea typeface="+mn-ea"/>
                <a:cs typeface="+mn-cs"/>
              </a:rPr>
              <a:t>Asking grantees, colleagues, and others for meaningful input is a crucial piece of any evaluation or strategic development process.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Asking key stakeholders for their help in interpreting program or strategy evaluation findings provides helpful insights to interpreting the findings.</a:t>
            </a:r>
            <a:endParaRPr lang="en-US" dirty="0"/>
          </a:p>
        </p:txBody>
      </p:sp>
      <p:sp>
        <p:nvSpPr>
          <p:cNvPr id="4" name="Slide Number Placeholder 3"/>
          <p:cNvSpPr>
            <a:spLocks noGrp="1"/>
          </p:cNvSpPr>
          <p:nvPr>
            <p:ph type="sldNum" sz="quarter" idx="10"/>
          </p:nvPr>
        </p:nvSpPr>
        <p:spPr/>
        <p:txBody>
          <a:bodyPr/>
          <a:lstStyle/>
          <a:p>
            <a:fld id="{158E0C70-ACFE-4F10-B855-DDAB479B496E}" type="slidenum">
              <a:rPr lang="en-US" smtClean="0"/>
              <a:t>5</a:t>
            </a:fld>
            <a:endParaRPr lang="en-US"/>
          </a:p>
        </p:txBody>
      </p:sp>
    </p:spTree>
    <p:extLst>
      <p:ext uri="{BB962C8B-B14F-4D97-AF65-F5344CB8AC3E}">
        <p14:creationId xmlns:p14="http://schemas.microsoft.com/office/powerpoint/2010/main" val="1510817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Asking grantees, colleagues, and others for meaningful input is a crucial piece of any evaluation or strategic development process.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Asking key stakeholders for their help in interpreting program or strategy evaluation findings provides helpful insights to interpreting the findings. </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Conducting  program evaluation activities in a public space – online and in real-time – has a higher cost than benefit. </a:t>
            </a:r>
          </a:p>
          <a:p>
            <a:endParaRPr lang="en-US" dirty="0"/>
          </a:p>
        </p:txBody>
      </p:sp>
      <p:sp>
        <p:nvSpPr>
          <p:cNvPr id="4" name="Slide Number Placeholder 3"/>
          <p:cNvSpPr>
            <a:spLocks noGrp="1"/>
          </p:cNvSpPr>
          <p:nvPr>
            <p:ph type="sldNum" sz="quarter" idx="10"/>
          </p:nvPr>
        </p:nvSpPr>
        <p:spPr/>
        <p:txBody>
          <a:bodyPr/>
          <a:lstStyle/>
          <a:p>
            <a:fld id="{158E0C70-ACFE-4F10-B855-DDAB479B496E}" type="slidenum">
              <a:rPr lang="en-US" smtClean="0"/>
              <a:t>6</a:t>
            </a:fld>
            <a:endParaRPr lang="en-US"/>
          </a:p>
        </p:txBody>
      </p:sp>
    </p:spTree>
    <p:extLst>
      <p:ext uri="{BB962C8B-B14F-4D97-AF65-F5344CB8AC3E}">
        <p14:creationId xmlns:p14="http://schemas.microsoft.com/office/powerpoint/2010/main" val="151081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define transparency first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a nonprofit to be transparent means that it is open, accountable, and honest with its stakeholders and the public. Transparency exists to a lesser or greater extent in all organizations. Greater transparency is a good thing, not just because it is morally correct, but because it can provide measurable benefits. "Disclosure" is a component of transparency, and means releasing the information you have to and want to. "Transparency," on the other hand, can often mean releasing information that you don't have to.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organizations work in a transparent way, they consider staff, board, and the people in their networks as resources for helping them to achieve their goals. This is not about being transparent for transparency sake; working transparently is an opportunity to improve the results of organizations’ programs. Transparent and open organizations are clear about what they do, and they know what they are trying to accomplish. They are enriched by outside feedback.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yes, the notion of transparency is a bit scary. Consultant Vincent </a:t>
            </a:r>
            <a:r>
              <a:rPr lang="en-US" sz="1200" kern="1200" dirty="0" err="1" smtClean="0">
                <a:solidFill>
                  <a:schemeClr val="tx1"/>
                </a:solidFill>
                <a:effectLst/>
                <a:latin typeface="+mn-lt"/>
                <a:ea typeface="+mn-ea"/>
                <a:cs typeface="+mn-cs"/>
              </a:rPr>
              <a:t>Stehle</a:t>
            </a:r>
            <a:r>
              <a:rPr lang="en-US" sz="1200" kern="1200" dirty="0" smtClean="0">
                <a:solidFill>
                  <a:schemeClr val="tx1"/>
                </a:solidFill>
                <a:effectLst/>
                <a:latin typeface="+mn-lt"/>
                <a:ea typeface="+mn-ea"/>
                <a:cs typeface="+mn-cs"/>
              </a:rPr>
              <a:t>, Executive Director of </a:t>
            </a:r>
            <a:r>
              <a:rPr lang="en-US" sz="1200" kern="1200" dirty="0" err="1" smtClean="0">
                <a:solidFill>
                  <a:schemeClr val="tx1"/>
                </a:solidFill>
                <a:effectLst/>
                <a:latin typeface="+mn-lt"/>
                <a:ea typeface="+mn-ea"/>
                <a:cs typeface="+mn-cs"/>
              </a:rPr>
              <a:t>Grantmakers</a:t>
            </a:r>
            <a:r>
              <a:rPr lang="en-US" sz="1200" kern="1200" dirty="0" smtClean="0">
                <a:solidFill>
                  <a:schemeClr val="tx1"/>
                </a:solidFill>
                <a:effectLst/>
                <a:latin typeface="+mn-lt"/>
                <a:ea typeface="+mn-ea"/>
                <a:cs typeface="+mn-cs"/>
              </a:rPr>
              <a:t> in Film and Electronic Media, expressed the uncomfortable aspect of transparency by putting it this way, “We want to be transparent except when it matters.” And noted academic Brad Rawlins, Chair of the Department of Communications at Brigham Young University writes, “Transparency will expose your organization’s weaknesses, and areas that need improvement. Hiding these does not make them go away. Positive feedback that everything is okay, when it isn’t, only reinforces the debilitating behavior.    Sure, transparency might make an organization feel uncomfortable, but it will also motivate it to improve.”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8E0C70-ACFE-4F10-B855-DDAB479B496E}" type="slidenum">
              <a:rPr lang="en-US" smtClean="0"/>
              <a:t>7</a:t>
            </a:fld>
            <a:endParaRPr lang="en-US"/>
          </a:p>
        </p:txBody>
      </p:sp>
    </p:spTree>
    <p:extLst>
      <p:ext uri="{BB962C8B-B14F-4D97-AF65-F5344CB8AC3E}">
        <p14:creationId xmlns:p14="http://schemas.microsoft.com/office/powerpoint/2010/main" val="331802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 my</a:t>
            </a:r>
            <a:r>
              <a:rPr lang="en-US" sz="1200" kern="1200" baseline="0" dirty="0" smtClean="0">
                <a:solidFill>
                  <a:schemeClr val="tx1"/>
                </a:solidFill>
                <a:effectLst/>
                <a:latin typeface="+mn-lt"/>
                <a:ea typeface="+mn-ea"/>
                <a:cs typeface="+mn-cs"/>
              </a:rPr>
              <a:t> next book, “Measuring the Networked Nonprofit,  my co-author and I spent devoted a chapter to measuring transparency – a practice in an embryonic stage.   But it required that we think unpack what transparency includes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Substantial – The organization provides information that is truthful, complete, easy to understand, and reliable. </a:t>
            </a:r>
          </a:p>
          <a:p>
            <a:pPr lvl="0"/>
            <a:r>
              <a:rPr lang="en-US" sz="1200" kern="1200" dirty="0" smtClean="0">
                <a:solidFill>
                  <a:schemeClr val="tx1"/>
                </a:solidFill>
                <a:effectLst/>
                <a:latin typeface="+mn-lt"/>
                <a:ea typeface="+mn-ea"/>
                <a:cs typeface="+mn-cs"/>
              </a:rPr>
              <a:t>Accountable – The organization is forthcoming with bad news, admits mistakes, and provides both sides of a controversy. </a:t>
            </a:r>
          </a:p>
          <a:p>
            <a:pPr lvl="0"/>
            <a:r>
              <a:rPr lang="en-US" sz="1200" kern="1200" dirty="0" smtClean="0">
                <a:solidFill>
                  <a:schemeClr val="tx1"/>
                </a:solidFill>
                <a:effectLst/>
                <a:latin typeface="+mn-lt"/>
                <a:ea typeface="+mn-ea"/>
                <a:cs typeface="+mn-cs"/>
              </a:rPr>
              <a:t>Absence of secrecy – The organization doesn’t leave out important but potentially damaging details, the organization doesn’t obfuscate its data with jargon or confusion, and the organization is slow to provide data or only discloses data when required. </a:t>
            </a:r>
          </a:p>
          <a:p>
            <a:r>
              <a:rPr lang="en-US" sz="1200" kern="1200" dirty="0" smtClean="0">
                <a:solidFill>
                  <a:schemeClr val="tx1"/>
                </a:solidFill>
                <a:effectLst/>
                <a:latin typeface="+mn-lt"/>
                <a:ea typeface="+mn-ea"/>
                <a:cs typeface="+mn-cs"/>
              </a:rPr>
              <a:t>These four components of transparency are tested by the following questionnaire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Participation – The organization asks for feedback, involves others, takes the time to listen, and is prompt in responding to requests for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this</a:t>
            </a:r>
            <a:r>
              <a:rPr lang="en-US" sz="1200" kern="1200" baseline="0" dirty="0" smtClean="0">
                <a:solidFill>
                  <a:schemeClr val="tx1"/>
                </a:solidFill>
                <a:effectLst/>
                <a:latin typeface="+mn-lt"/>
                <a:ea typeface="+mn-ea"/>
                <a:cs typeface="+mn-cs"/>
              </a:rPr>
              <a:t> participation where public learning takes place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8E0C70-ACFE-4F10-B855-DDAB479B496E}" type="slidenum">
              <a:rPr lang="en-US" smtClean="0"/>
              <a:t>9</a:t>
            </a:fld>
            <a:endParaRPr lang="en-US"/>
          </a:p>
        </p:txBody>
      </p:sp>
    </p:spTree>
    <p:extLst>
      <p:ext uri="{BB962C8B-B14F-4D97-AF65-F5344CB8AC3E}">
        <p14:creationId xmlns:p14="http://schemas.microsoft.com/office/powerpoint/2010/main" val="1077560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http://www.flickr.com/photos/gsfc/6385412591/</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a:t>
            </a:r>
            <a:r>
              <a:rPr lang="en-US" sz="1200" kern="1200" baseline="0" dirty="0" smtClean="0">
                <a:solidFill>
                  <a:schemeClr val="tx1"/>
                </a:solidFill>
                <a:effectLst/>
                <a:latin typeface="+mn-lt"/>
                <a:ea typeface="+mn-ea"/>
                <a:cs typeface="+mn-cs"/>
              </a:rPr>
              <a:t> I think about Learning in Public in this context – as a method for doing an evaluation of a program or strategy, I think about kids science fair experiments ---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Good experiments, are grounded in evidence and data collection around which you are trying to make sense.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 can use crowdsourcing, but not the data collection or the opinion – it is crowdsourcing the analysis so you can more easily discover the “Ah Ha” insights.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These experiments are not secret experiments, but there is a broad continuum of being totally open and closed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learning questions are focused and strategic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Some steps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58E0C70-ACFE-4F10-B855-DDAB479B496E}" type="slidenum">
              <a:rPr lang="en-US" smtClean="0"/>
              <a:t>10</a:t>
            </a:fld>
            <a:endParaRPr lang="en-US"/>
          </a:p>
        </p:txBody>
      </p:sp>
    </p:spTree>
    <p:extLst>
      <p:ext uri="{BB962C8B-B14F-4D97-AF65-F5344CB8AC3E}">
        <p14:creationId xmlns:p14="http://schemas.microsoft.com/office/powerpoint/2010/main" val="423941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C11796-6022-4107-B113-5AA920034B2E}"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DC64D-178C-4A2D-921F-A6B599F4F34A}" type="slidenum">
              <a:rPr lang="en-US" smtClean="0"/>
              <a:t>‹#›</a:t>
            </a:fld>
            <a:endParaRPr lang="en-US"/>
          </a:p>
        </p:txBody>
      </p:sp>
    </p:spTree>
    <p:extLst>
      <p:ext uri="{BB962C8B-B14F-4D97-AF65-F5344CB8AC3E}">
        <p14:creationId xmlns:p14="http://schemas.microsoft.com/office/powerpoint/2010/main" val="150388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C11796-6022-4107-B113-5AA920034B2E}"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DC64D-178C-4A2D-921F-A6B599F4F34A}" type="slidenum">
              <a:rPr lang="en-US" smtClean="0"/>
              <a:t>‹#›</a:t>
            </a:fld>
            <a:endParaRPr lang="en-US"/>
          </a:p>
        </p:txBody>
      </p:sp>
    </p:spTree>
    <p:extLst>
      <p:ext uri="{BB962C8B-B14F-4D97-AF65-F5344CB8AC3E}">
        <p14:creationId xmlns:p14="http://schemas.microsoft.com/office/powerpoint/2010/main" val="111787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C11796-6022-4107-B113-5AA920034B2E}"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DC64D-178C-4A2D-921F-A6B599F4F34A}" type="slidenum">
              <a:rPr lang="en-US" smtClean="0"/>
              <a:t>‹#›</a:t>
            </a:fld>
            <a:endParaRPr lang="en-US"/>
          </a:p>
        </p:txBody>
      </p:sp>
    </p:spTree>
    <p:extLst>
      <p:ext uri="{BB962C8B-B14F-4D97-AF65-F5344CB8AC3E}">
        <p14:creationId xmlns:p14="http://schemas.microsoft.com/office/powerpoint/2010/main" val="236209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C11796-6022-4107-B113-5AA920034B2E}"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DC64D-178C-4A2D-921F-A6B599F4F34A}" type="slidenum">
              <a:rPr lang="en-US" smtClean="0"/>
              <a:t>‹#›</a:t>
            </a:fld>
            <a:endParaRPr lang="en-US"/>
          </a:p>
        </p:txBody>
      </p:sp>
    </p:spTree>
    <p:extLst>
      <p:ext uri="{BB962C8B-B14F-4D97-AF65-F5344CB8AC3E}">
        <p14:creationId xmlns:p14="http://schemas.microsoft.com/office/powerpoint/2010/main" val="125046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C11796-6022-4107-B113-5AA920034B2E}" type="datetimeFigureOut">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DC64D-178C-4A2D-921F-A6B599F4F34A}" type="slidenum">
              <a:rPr lang="en-US" smtClean="0"/>
              <a:t>‹#›</a:t>
            </a:fld>
            <a:endParaRPr lang="en-US"/>
          </a:p>
        </p:txBody>
      </p:sp>
    </p:spTree>
    <p:extLst>
      <p:ext uri="{BB962C8B-B14F-4D97-AF65-F5344CB8AC3E}">
        <p14:creationId xmlns:p14="http://schemas.microsoft.com/office/powerpoint/2010/main" val="228928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C11796-6022-4107-B113-5AA920034B2E}" type="datetimeFigureOut">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DC64D-178C-4A2D-921F-A6B599F4F34A}" type="slidenum">
              <a:rPr lang="en-US" smtClean="0"/>
              <a:t>‹#›</a:t>
            </a:fld>
            <a:endParaRPr lang="en-US"/>
          </a:p>
        </p:txBody>
      </p:sp>
    </p:spTree>
    <p:extLst>
      <p:ext uri="{BB962C8B-B14F-4D97-AF65-F5344CB8AC3E}">
        <p14:creationId xmlns:p14="http://schemas.microsoft.com/office/powerpoint/2010/main" val="195666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C11796-6022-4107-B113-5AA920034B2E}" type="datetimeFigureOut">
              <a:rPr lang="en-US" smtClean="0"/>
              <a:t>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EDC64D-178C-4A2D-921F-A6B599F4F34A}" type="slidenum">
              <a:rPr lang="en-US" smtClean="0"/>
              <a:t>‹#›</a:t>
            </a:fld>
            <a:endParaRPr lang="en-US"/>
          </a:p>
        </p:txBody>
      </p:sp>
    </p:spTree>
    <p:extLst>
      <p:ext uri="{BB962C8B-B14F-4D97-AF65-F5344CB8AC3E}">
        <p14:creationId xmlns:p14="http://schemas.microsoft.com/office/powerpoint/2010/main" val="342136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C11796-6022-4107-B113-5AA920034B2E}" type="datetimeFigureOut">
              <a:rPr lang="en-US" smtClean="0"/>
              <a:t>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EDC64D-178C-4A2D-921F-A6B599F4F34A}" type="slidenum">
              <a:rPr lang="en-US" smtClean="0"/>
              <a:t>‹#›</a:t>
            </a:fld>
            <a:endParaRPr lang="en-US"/>
          </a:p>
        </p:txBody>
      </p:sp>
    </p:spTree>
    <p:extLst>
      <p:ext uri="{BB962C8B-B14F-4D97-AF65-F5344CB8AC3E}">
        <p14:creationId xmlns:p14="http://schemas.microsoft.com/office/powerpoint/2010/main" val="130986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11796-6022-4107-B113-5AA920034B2E}" type="datetimeFigureOut">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EDC64D-178C-4A2D-921F-A6B599F4F34A}" type="slidenum">
              <a:rPr lang="en-US" smtClean="0"/>
              <a:t>‹#›</a:t>
            </a:fld>
            <a:endParaRPr lang="en-US"/>
          </a:p>
        </p:txBody>
      </p:sp>
    </p:spTree>
    <p:extLst>
      <p:ext uri="{BB962C8B-B14F-4D97-AF65-F5344CB8AC3E}">
        <p14:creationId xmlns:p14="http://schemas.microsoft.com/office/powerpoint/2010/main" val="100118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11796-6022-4107-B113-5AA920034B2E}" type="datetimeFigureOut">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DC64D-178C-4A2D-921F-A6B599F4F34A}" type="slidenum">
              <a:rPr lang="en-US" smtClean="0"/>
              <a:t>‹#›</a:t>
            </a:fld>
            <a:endParaRPr lang="en-US"/>
          </a:p>
        </p:txBody>
      </p:sp>
    </p:spTree>
    <p:extLst>
      <p:ext uri="{BB962C8B-B14F-4D97-AF65-F5344CB8AC3E}">
        <p14:creationId xmlns:p14="http://schemas.microsoft.com/office/powerpoint/2010/main" val="314591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11796-6022-4107-B113-5AA920034B2E}" type="datetimeFigureOut">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DC64D-178C-4A2D-921F-A6B599F4F34A}" type="slidenum">
              <a:rPr lang="en-US" smtClean="0"/>
              <a:t>‹#›</a:t>
            </a:fld>
            <a:endParaRPr lang="en-US"/>
          </a:p>
        </p:txBody>
      </p:sp>
    </p:spTree>
    <p:extLst>
      <p:ext uri="{BB962C8B-B14F-4D97-AF65-F5344CB8AC3E}">
        <p14:creationId xmlns:p14="http://schemas.microsoft.com/office/powerpoint/2010/main" val="46273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11796-6022-4107-B113-5AA920034B2E}" type="datetimeFigureOut">
              <a:rPr lang="en-US" smtClean="0"/>
              <a:t>3/12/2012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DC64D-178C-4A2D-921F-A6B599F4F34A}" type="slidenum">
              <a:rPr lang="en-US" smtClean="0"/>
              <a:t>‹#›</a:t>
            </a:fld>
            <a:endParaRPr lang="en-US"/>
          </a:p>
        </p:txBody>
      </p:sp>
    </p:spTree>
    <p:extLst>
      <p:ext uri="{BB962C8B-B14F-4D97-AF65-F5344CB8AC3E}">
        <p14:creationId xmlns:p14="http://schemas.microsoft.com/office/powerpoint/2010/main" val="1406717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CB9A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16836"/>
          </a:xfrm>
          <a:prstGeom prst="rect">
            <a:avLst/>
          </a:prstGeom>
        </p:spPr>
      </p:pic>
      <p:sp>
        <p:nvSpPr>
          <p:cNvPr id="8" name="TextBox 7"/>
          <p:cNvSpPr txBox="1"/>
          <p:nvPr/>
        </p:nvSpPr>
        <p:spPr>
          <a:xfrm>
            <a:off x="-55133" y="5701337"/>
            <a:ext cx="9254266" cy="1015663"/>
          </a:xfrm>
          <a:prstGeom prst="rect">
            <a:avLst/>
          </a:prstGeom>
          <a:solidFill>
            <a:schemeClr val="bg1">
              <a:lumMod val="65000"/>
              <a:alpha val="58000"/>
            </a:schemeClr>
          </a:solidFill>
        </p:spPr>
        <p:txBody>
          <a:bodyPr wrap="square" rtlCol="0">
            <a:spAutoFit/>
          </a:bodyPr>
          <a:lstStyle/>
          <a:p>
            <a:r>
              <a:rPr lang="en-US" sz="2400" b="1" i="1" dirty="0" smtClean="0"/>
              <a:t>Learning in Public and Transparency</a:t>
            </a:r>
          </a:p>
          <a:p>
            <a:r>
              <a:rPr lang="en-US" sz="1200" b="1" i="1" dirty="0" smtClean="0"/>
              <a:t/>
            </a:r>
            <a:br>
              <a:rPr lang="en-US" sz="1200" b="1" i="1" dirty="0" smtClean="0"/>
            </a:br>
            <a:r>
              <a:rPr lang="en-US" sz="1200" b="1" i="1" dirty="0" err="1" smtClean="0"/>
              <a:t>Grantmakers</a:t>
            </a:r>
            <a:r>
              <a:rPr lang="en-US" sz="1200" b="1" i="1" dirty="0" smtClean="0"/>
              <a:t> for Effective Organizations Conference – March, 2012 – Seattle, WA</a:t>
            </a:r>
          </a:p>
          <a:p>
            <a:r>
              <a:rPr lang="en-US" sz="1200" b="1" i="1" dirty="0" smtClean="0"/>
              <a:t>Beth </a:t>
            </a:r>
            <a:r>
              <a:rPr lang="en-US" sz="1200" b="1" i="1" dirty="0" err="1" smtClean="0"/>
              <a:t>Kanter</a:t>
            </a:r>
            <a:r>
              <a:rPr lang="en-US" sz="1200" b="1" i="1" dirty="0" smtClean="0"/>
              <a:t>,  Beth’s Blog  </a:t>
            </a:r>
            <a:endParaRPr lang="en-US" sz="1200" b="1" i="1" dirty="0"/>
          </a:p>
        </p:txBody>
      </p:sp>
      <p:sp>
        <p:nvSpPr>
          <p:cNvPr id="9" name="TextBox 8"/>
          <p:cNvSpPr txBox="1"/>
          <p:nvPr/>
        </p:nvSpPr>
        <p:spPr>
          <a:xfrm>
            <a:off x="6125688" y="6103688"/>
            <a:ext cx="2971800" cy="276999"/>
          </a:xfrm>
          <a:prstGeom prst="rect">
            <a:avLst/>
          </a:prstGeom>
          <a:noFill/>
        </p:spPr>
        <p:txBody>
          <a:bodyPr wrap="square" rtlCol="0">
            <a:spAutoFit/>
          </a:bodyPr>
          <a:lstStyle/>
          <a:p>
            <a:r>
              <a:rPr lang="en-US" sz="1200" dirty="0" smtClean="0"/>
              <a:t>Photo: </a:t>
            </a:r>
            <a:r>
              <a:rPr lang="en-US" sz="1200" dirty="0" err="1" smtClean="0"/>
              <a:t>fortuitousalacrity</a:t>
            </a:r>
            <a:endParaRPr lang="en-US" sz="1200" dirty="0"/>
          </a:p>
        </p:txBody>
      </p:sp>
    </p:spTree>
    <p:extLst>
      <p:ext uri="{BB962C8B-B14F-4D97-AF65-F5344CB8AC3E}">
        <p14:creationId xmlns:p14="http://schemas.microsoft.com/office/powerpoint/2010/main" val="2781317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863742"/>
            <a:ext cx="5410200" cy="3608560"/>
          </a:xfrm>
          <a:prstGeom prst="rect">
            <a:avLst/>
          </a:prstGeom>
        </p:spPr>
      </p:pic>
      <p:sp>
        <p:nvSpPr>
          <p:cNvPr id="8" name="TextBox 7"/>
          <p:cNvSpPr txBox="1"/>
          <p:nvPr/>
        </p:nvSpPr>
        <p:spPr>
          <a:xfrm>
            <a:off x="76200" y="152400"/>
            <a:ext cx="9067800" cy="646331"/>
          </a:xfrm>
          <a:prstGeom prst="rect">
            <a:avLst/>
          </a:prstGeom>
          <a:noFill/>
        </p:spPr>
        <p:txBody>
          <a:bodyPr wrap="square" rtlCol="0">
            <a:spAutoFit/>
          </a:bodyPr>
          <a:lstStyle/>
          <a:p>
            <a:pPr algn="ctr"/>
            <a:r>
              <a:rPr lang="en-US" sz="3600" dirty="0" smtClean="0">
                <a:solidFill>
                  <a:schemeClr val="bg1"/>
                </a:solidFill>
              </a:rPr>
              <a:t>Learning in Public: What, How, Examples</a:t>
            </a:r>
            <a:endParaRPr lang="en-US" sz="3600" dirty="0">
              <a:solidFill>
                <a:schemeClr val="bg1"/>
              </a:solidFill>
            </a:endParaRPr>
          </a:p>
        </p:txBody>
      </p:sp>
      <p:graphicFrame>
        <p:nvGraphicFramePr>
          <p:cNvPr id="11" name="Diagram 10"/>
          <p:cNvGraphicFramePr/>
          <p:nvPr>
            <p:extLst>
              <p:ext uri="{D42A27DB-BD31-4B8C-83A1-F6EECF244321}">
                <p14:modId xmlns:p14="http://schemas.microsoft.com/office/powerpoint/2010/main" val="1537859259"/>
              </p:ext>
            </p:extLst>
          </p:nvPr>
        </p:nvGraphicFramePr>
        <p:xfrm>
          <a:off x="457200" y="3900285"/>
          <a:ext cx="8077200" cy="27291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1295400" y="6324446"/>
            <a:ext cx="2971800" cy="276999"/>
          </a:xfrm>
          <a:prstGeom prst="rect">
            <a:avLst/>
          </a:prstGeom>
          <a:noFill/>
        </p:spPr>
        <p:txBody>
          <a:bodyPr wrap="square" rtlCol="0">
            <a:spAutoFit/>
          </a:bodyPr>
          <a:lstStyle/>
          <a:p>
            <a:r>
              <a:rPr lang="en-US" sz="1200" dirty="0" smtClean="0">
                <a:solidFill>
                  <a:schemeClr val="bg1"/>
                </a:solidFill>
              </a:rPr>
              <a:t>Photo: </a:t>
            </a:r>
            <a:r>
              <a:rPr lang="en-US" sz="1200" dirty="0" err="1" smtClean="0">
                <a:solidFill>
                  <a:schemeClr val="bg1"/>
                </a:solidFill>
              </a:rPr>
              <a:t>gsfc</a:t>
            </a:r>
            <a:endParaRPr lang="en-US" sz="1200" dirty="0">
              <a:solidFill>
                <a:schemeClr val="bg1"/>
              </a:solidFill>
            </a:endParaRPr>
          </a:p>
        </p:txBody>
      </p:sp>
    </p:spTree>
    <p:extLst>
      <p:ext uri="{BB962C8B-B14F-4D97-AF65-F5344CB8AC3E}">
        <p14:creationId xmlns:p14="http://schemas.microsoft.com/office/powerpoint/2010/main" val="262931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653" y="1905000"/>
            <a:ext cx="4915586" cy="3115110"/>
          </a:xfrm>
          <a:prstGeom prst="rect">
            <a:avLst/>
          </a:prstGeom>
        </p:spPr>
      </p:pic>
    </p:spTree>
    <p:extLst>
      <p:ext uri="{BB962C8B-B14F-4D97-AF65-F5344CB8AC3E}">
        <p14:creationId xmlns:p14="http://schemas.microsoft.com/office/powerpoint/2010/main" val="1403449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0840"/>
            <a:ext cx="9144000" cy="3956319"/>
          </a:xfrm>
          <a:prstGeom prst="rect">
            <a:avLst/>
          </a:prstGeom>
        </p:spPr>
      </p:pic>
    </p:spTree>
    <p:extLst>
      <p:ext uri="{BB962C8B-B14F-4D97-AF65-F5344CB8AC3E}">
        <p14:creationId xmlns:p14="http://schemas.microsoft.com/office/powerpoint/2010/main" val="984891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3" y="128103"/>
            <a:ext cx="4955606" cy="328061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5269" y="-1"/>
            <a:ext cx="4116805" cy="340871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2581209"/>
            <a:ext cx="5672137" cy="4276791"/>
          </a:xfrm>
          <a:prstGeom prst="rect">
            <a:avLst/>
          </a:prstGeom>
        </p:spPr>
      </p:pic>
    </p:spTree>
    <p:extLst>
      <p:ext uri="{BB962C8B-B14F-4D97-AF65-F5344CB8AC3E}">
        <p14:creationId xmlns:p14="http://schemas.microsoft.com/office/powerpoint/2010/main" val="4008334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467" y="0"/>
            <a:ext cx="5651066" cy="6858000"/>
          </a:xfrm>
          <a:prstGeom prst="rect">
            <a:avLst/>
          </a:prstGeom>
        </p:spPr>
      </p:pic>
    </p:spTree>
    <p:extLst>
      <p:ext uri="{BB962C8B-B14F-4D97-AF65-F5344CB8AC3E}">
        <p14:creationId xmlns:p14="http://schemas.microsoft.com/office/powerpoint/2010/main" val="3165780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0"/>
            <a:ext cx="7809351" cy="6858000"/>
          </a:xfrm>
          <a:prstGeom prst="rect">
            <a:avLst/>
          </a:prstGeom>
        </p:spPr>
      </p:pic>
    </p:spTree>
    <p:extLst>
      <p:ext uri="{BB962C8B-B14F-4D97-AF65-F5344CB8AC3E}">
        <p14:creationId xmlns:p14="http://schemas.microsoft.com/office/powerpoint/2010/main" val="906339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639" y="0"/>
            <a:ext cx="6602722" cy="6858000"/>
          </a:xfrm>
          <a:prstGeom prst="rect">
            <a:avLst/>
          </a:prstGeom>
        </p:spPr>
      </p:pic>
    </p:spTree>
    <p:extLst>
      <p:ext uri="{BB962C8B-B14F-4D97-AF65-F5344CB8AC3E}">
        <p14:creationId xmlns:p14="http://schemas.microsoft.com/office/powerpoint/2010/main" val="2413073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5" y="0"/>
            <a:ext cx="6977087"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3236495"/>
            <a:ext cx="4864865" cy="2772973"/>
          </a:xfrm>
          <a:prstGeom prst="rect">
            <a:avLst/>
          </a:prstGeom>
        </p:spPr>
      </p:pic>
    </p:spTree>
    <p:extLst>
      <p:ext uri="{BB962C8B-B14F-4D97-AF65-F5344CB8AC3E}">
        <p14:creationId xmlns:p14="http://schemas.microsoft.com/office/powerpoint/2010/main" val="397808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807183" y="228600"/>
            <a:ext cx="4648200" cy="707886"/>
          </a:xfrm>
          <a:prstGeom prst="rect">
            <a:avLst/>
          </a:prstGeom>
          <a:noFill/>
        </p:spPr>
        <p:txBody>
          <a:bodyPr wrap="square" rtlCol="0">
            <a:spAutoFit/>
          </a:bodyPr>
          <a:lstStyle/>
          <a:p>
            <a:r>
              <a:rPr lang="en-US" sz="4000" smtClean="0">
                <a:solidFill>
                  <a:schemeClr val="bg1"/>
                </a:solidFill>
              </a:rPr>
              <a:t>Thank you!</a:t>
            </a:r>
            <a:endParaRPr lang="en-US" sz="4000" dirty="0">
              <a:solidFill>
                <a:schemeClr val="bg1"/>
              </a:solidFill>
            </a:endParaRPr>
          </a:p>
        </p:txBody>
      </p:sp>
      <p:pic>
        <p:nvPicPr>
          <p:cNvPr id="3" name="Picture 2" descr="book cover.png"/>
          <p:cNvPicPr>
            <a:picLocks noChangeAspect="1"/>
          </p:cNvPicPr>
          <p:nvPr/>
        </p:nvPicPr>
        <p:blipFill>
          <a:blip r:embed="rId3" cstate="print"/>
          <a:stretch>
            <a:fillRect/>
          </a:stretch>
        </p:blipFill>
        <p:spPr>
          <a:xfrm>
            <a:off x="1371600" y="1304426"/>
            <a:ext cx="1667651" cy="2209800"/>
          </a:xfrm>
          <a:prstGeom prst="rect">
            <a:avLst/>
          </a:prstGeom>
        </p:spPr>
      </p:pic>
      <p:pic>
        <p:nvPicPr>
          <p:cNvPr id="4" name="Picture 3" descr="1-28-2011 9-06-48 AM.png"/>
          <p:cNvPicPr>
            <a:picLocks noChangeAspect="1"/>
          </p:cNvPicPr>
          <p:nvPr/>
        </p:nvPicPr>
        <p:blipFill>
          <a:blip r:embed="rId4" cstate="print"/>
          <a:stretch>
            <a:fillRect/>
          </a:stretch>
        </p:blipFill>
        <p:spPr>
          <a:xfrm>
            <a:off x="3352800" y="1318742"/>
            <a:ext cx="3392838" cy="1844953"/>
          </a:xfrm>
          <a:prstGeom prst="rect">
            <a:avLst/>
          </a:prstGeom>
        </p:spPr>
      </p:pic>
      <p:sp>
        <p:nvSpPr>
          <p:cNvPr id="5" name="TextBox 4"/>
          <p:cNvSpPr txBox="1"/>
          <p:nvPr/>
        </p:nvSpPr>
        <p:spPr>
          <a:xfrm>
            <a:off x="469604" y="4022652"/>
            <a:ext cx="8387255" cy="1569660"/>
          </a:xfrm>
          <a:prstGeom prst="rect">
            <a:avLst/>
          </a:prstGeom>
          <a:noFill/>
        </p:spPr>
        <p:txBody>
          <a:bodyPr wrap="square" rtlCol="0">
            <a:spAutoFit/>
          </a:bodyPr>
          <a:lstStyle/>
          <a:p>
            <a:r>
              <a:rPr lang="en-US" sz="2400" b="1" dirty="0" smtClean="0">
                <a:solidFill>
                  <a:schemeClr val="bg1"/>
                </a:solidFill>
              </a:rPr>
              <a:t>Beth’s Blog:  http://www.bethkanter.org</a:t>
            </a:r>
          </a:p>
          <a:p>
            <a:r>
              <a:rPr lang="en-US" sz="2400" b="1" dirty="0" smtClean="0">
                <a:solidFill>
                  <a:schemeClr val="bg1"/>
                </a:solidFill>
              </a:rPr>
              <a:t>Twitter:  @</a:t>
            </a:r>
            <a:r>
              <a:rPr lang="en-US" sz="2400" b="1" dirty="0" err="1" smtClean="0">
                <a:solidFill>
                  <a:schemeClr val="bg1"/>
                </a:solidFill>
              </a:rPr>
              <a:t>kanter</a:t>
            </a:r>
            <a:endParaRPr lang="en-US" sz="2400" b="1" dirty="0" smtClean="0">
              <a:solidFill>
                <a:schemeClr val="bg1"/>
              </a:solidFill>
            </a:endParaRPr>
          </a:p>
          <a:p>
            <a:r>
              <a:rPr lang="en-US" sz="2400" b="1" dirty="0" smtClean="0">
                <a:solidFill>
                  <a:schemeClr val="bg1"/>
                </a:solidFill>
              </a:rPr>
              <a:t>Facebook:  http://www.facebook.com/beth.kanter.blog</a:t>
            </a:r>
          </a:p>
          <a:p>
            <a:endParaRPr lang="en-US" sz="2400" b="1"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8484" name="Picture 4" descr="3085290475_32133a8ccf_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43000"/>
            <a:ext cx="4730545" cy="4730545"/>
          </a:xfrm>
          <a:prstGeom prst="rect">
            <a:avLst/>
          </a:prstGeom>
          <a:noFill/>
          <a:extLst>
            <a:ext uri="{909E8E84-426E-40DD-AFC4-6F175D3DCCD1}">
              <a14:hiddenFill xmlns:a14="http://schemas.microsoft.com/office/drawing/2010/main">
                <a:solidFill>
                  <a:srgbClr val="FFFFFF"/>
                </a:solidFill>
              </a14:hiddenFill>
            </a:ext>
          </a:extLst>
        </p:spPr>
      </p:pic>
      <p:sp>
        <p:nvSpPr>
          <p:cNvPr id="148485" name="Text Box 5"/>
          <p:cNvSpPr txBox="1">
            <a:spLocks noChangeArrowheads="1"/>
          </p:cNvSpPr>
          <p:nvPr/>
        </p:nvSpPr>
        <p:spPr bwMode="auto">
          <a:xfrm>
            <a:off x="228600" y="6022258"/>
            <a:ext cx="487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dirty="0" smtClean="0">
                <a:solidFill>
                  <a:schemeClr val="bg1"/>
                </a:solidFill>
                <a:latin typeface="Verdana" pitchFamily="34" charset="0"/>
              </a:rPr>
              <a:t>Stand </a:t>
            </a:r>
            <a:r>
              <a:rPr lang="en-US" sz="3200" dirty="0">
                <a:solidFill>
                  <a:schemeClr val="bg1"/>
                </a:solidFill>
                <a:latin typeface="Verdana" pitchFamily="34" charset="0"/>
              </a:rPr>
              <a:t>up, Sit Down</a:t>
            </a:r>
          </a:p>
        </p:txBody>
      </p:sp>
      <p:sp>
        <p:nvSpPr>
          <p:cNvPr id="12" name="Text Box 5"/>
          <p:cNvSpPr txBox="1">
            <a:spLocks noChangeArrowheads="1"/>
          </p:cNvSpPr>
          <p:nvPr/>
        </p:nvSpPr>
        <p:spPr bwMode="auto">
          <a:xfrm>
            <a:off x="266700" y="220894"/>
            <a:ext cx="465434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dirty="0" smtClean="0">
                <a:solidFill>
                  <a:schemeClr val="bg1"/>
                </a:solidFill>
                <a:latin typeface="Verdana" pitchFamily="34" charset="0"/>
              </a:rPr>
              <a:t>Who is in the room?</a:t>
            </a:r>
            <a:endParaRPr lang="en-US" sz="3200" dirty="0">
              <a:solidFill>
                <a:schemeClr val="bg1"/>
              </a:solidFill>
              <a:latin typeface="Verdana" pitchFamily="34" charset="0"/>
            </a:endParaRPr>
          </a:p>
        </p:txBody>
      </p:sp>
      <p:sp>
        <p:nvSpPr>
          <p:cNvPr id="5" name="TextBox 4"/>
          <p:cNvSpPr txBox="1"/>
          <p:nvPr/>
        </p:nvSpPr>
        <p:spPr>
          <a:xfrm>
            <a:off x="5257800" y="1676400"/>
            <a:ext cx="3657600" cy="2123658"/>
          </a:xfrm>
          <a:prstGeom prst="rect">
            <a:avLst/>
          </a:prstGeom>
          <a:noFill/>
        </p:spPr>
        <p:txBody>
          <a:bodyPr wrap="square" rtlCol="0">
            <a:spAutoFit/>
          </a:bodyPr>
          <a:lstStyle/>
          <a:p>
            <a:pPr marL="571500" indent="-571500">
              <a:buFont typeface="Arial" pitchFamily="34" charset="0"/>
              <a:buChar char="•"/>
            </a:pPr>
            <a:r>
              <a:rPr lang="en-US" sz="4400" dirty="0" smtClean="0">
                <a:solidFill>
                  <a:schemeClr val="bg1"/>
                </a:solidFill>
              </a:rPr>
              <a:t>Type</a:t>
            </a:r>
          </a:p>
          <a:p>
            <a:pPr marL="571500" indent="-571500">
              <a:buFont typeface="Arial" pitchFamily="34" charset="0"/>
              <a:buChar char="•"/>
            </a:pPr>
            <a:r>
              <a:rPr lang="en-US" sz="4400" dirty="0" smtClean="0">
                <a:solidFill>
                  <a:schemeClr val="bg1"/>
                </a:solidFill>
              </a:rPr>
              <a:t>Role</a:t>
            </a:r>
            <a:endParaRPr lang="en-US" sz="4400" dirty="0" smtClean="0">
              <a:solidFill>
                <a:schemeClr val="bg1"/>
              </a:solidFill>
            </a:endParaRPr>
          </a:p>
          <a:p>
            <a:pPr marL="571500" indent="-571500">
              <a:buFont typeface="Arial" pitchFamily="34" charset="0"/>
              <a:buChar char="•"/>
            </a:pPr>
            <a:r>
              <a:rPr lang="en-US" sz="4400" dirty="0" smtClean="0">
                <a:solidFill>
                  <a:schemeClr val="bg1"/>
                </a:solidFill>
              </a:rPr>
              <a:t>Evaluation</a:t>
            </a:r>
          </a:p>
        </p:txBody>
      </p:sp>
      <p:sp>
        <p:nvSpPr>
          <p:cNvPr id="6" name="TextBox 5"/>
          <p:cNvSpPr txBox="1"/>
          <p:nvPr/>
        </p:nvSpPr>
        <p:spPr>
          <a:xfrm>
            <a:off x="6096000" y="6470778"/>
            <a:ext cx="2971800" cy="276999"/>
          </a:xfrm>
          <a:prstGeom prst="rect">
            <a:avLst/>
          </a:prstGeom>
          <a:noFill/>
        </p:spPr>
        <p:txBody>
          <a:bodyPr wrap="square" rtlCol="0">
            <a:spAutoFit/>
          </a:bodyPr>
          <a:lstStyle/>
          <a:p>
            <a:r>
              <a:rPr lang="en-US" sz="1200" dirty="0" smtClean="0">
                <a:solidFill>
                  <a:schemeClr val="bg1"/>
                </a:solidFill>
              </a:rPr>
              <a:t>Photo: </a:t>
            </a:r>
            <a:r>
              <a:rPr lang="en-US" sz="1200" dirty="0" err="1" smtClean="0">
                <a:solidFill>
                  <a:schemeClr val="bg1"/>
                </a:solidFill>
              </a:rPr>
              <a:t>senorhans</a:t>
            </a:r>
            <a:endParaRPr lang="en-US" sz="1200" dirty="0">
              <a:solidFill>
                <a:schemeClr val="bg1"/>
              </a:solidFill>
            </a:endParaRPr>
          </a:p>
        </p:txBody>
      </p:sp>
    </p:spTree>
    <p:extLst>
      <p:ext uri="{BB962C8B-B14F-4D97-AF65-F5344CB8AC3E}">
        <p14:creationId xmlns:p14="http://schemas.microsoft.com/office/powerpoint/2010/main" val="162798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 y="609600"/>
            <a:ext cx="9144000" cy="6096000"/>
          </a:xfrm>
          <a:prstGeom prst="rect">
            <a:avLst/>
          </a:prstGeom>
        </p:spPr>
      </p:pic>
      <p:sp>
        <p:nvSpPr>
          <p:cNvPr id="4" name="TextBox 3"/>
          <p:cNvSpPr txBox="1"/>
          <p:nvPr/>
        </p:nvSpPr>
        <p:spPr>
          <a:xfrm>
            <a:off x="163417" y="-76200"/>
            <a:ext cx="8839200" cy="707886"/>
          </a:xfrm>
          <a:prstGeom prst="rect">
            <a:avLst/>
          </a:prstGeom>
          <a:noFill/>
        </p:spPr>
        <p:txBody>
          <a:bodyPr wrap="square" rtlCol="0">
            <a:spAutoFit/>
          </a:bodyPr>
          <a:lstStyle/>
          <a:p>
            <a:r>
              <a:rPr lang="en-US" sz="4000" b="1" dirty="0" smtClean="0">
                <a:solidFill>
                  <a:schemeClr val="bg1"/>
                </a:solidFill>
              </a:rPr>
              <a:t>Hold a Sign </a:t>
            </a:r>
            <a:r>
              <a:rPr lang="en-US" sz="4000" b="1" dirty="0" err="1" smtClean="0">
                <a:solidFill>
                  <a:schemeClr val="bg1"/>
                </a:solidFill>
              </a:rPr>
              <a:t>Spectragram</a:t>
            </a:r>
            <a:endParaRPr lang="en-US" sz="4000" b="1" dirty="0">
              <a:solidFill>
                <a:schemeClr val="bg1"/>
              </a:solidFill>
            </a:endParaRPr>
          </a:p>
        </p:txBody>
      </p:sp>
      <p:sp>
        <p:nvSpPr>
          <p:cNvPr id="5" name="Line Callout 1 4"/>
          <p:cNvSpPr/>
          <p:nvPr/>
        </p:nvSpPr>
        <p:spPr>
          <a:xfrm>
            <a:off x="2115065" y="709803"/>
            <a:ext cx="1828800" cy="533400"/>
          </a:xfrm>
          <a:prstGeom prst="borderCallout1">
            <a:avLst>
              <a:gd name="adj1" fmla="val 18750"/>
              <a:gd name="adj2" fmla="val -8333"/>
              <a:gd name="adj3" fmla="val 242230"/>
              <a:gd name="adj4" fmla="val -4103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AGREE</a:t>
            </a:r>
            <a:r>
              <a:rPr lang="en-US" dirty="0" smtClean="0"/>
              <a:t>REE</a:t>
            </a:r>
            <a:endParaRPr lang="en-US" dirty="0"/>
          </a:p>
        </p:txBody>
      </p:sp>
      <p:sp>
        <p:nvSpPr>
          <p:cNvPr id="6" name="Line Callout 1 5"/>
          <p:cNvSpPr/>
          <p:nvPr/>
        </p:nvSpPr>
        <p:spPr>
          <a:xfrm>
            <a:off x="4114800" y="1700403"/>
            <a:ext cx="1657865" cy="512805"/>
          </a:xfrm>
          <a:prstGeom prst="borderCallout1">
            <a:avLst>
              <a:gd name="adj1" fmla="val 18750"/>
              <a:gd name="adj2" fmla="val -8333"/>
              <a:gd name="adj3" fmla="val 461507"/>
              <a:gd name="adj4" fmla="val 439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NEUTRAL</a:t>
            </a:r>
            <a:endParaRPr lang="en-US" sz="2400" dirty="0"/>
          </a:p>
          <a:p>
            <a:pPr algn="ctr"/>
            <a:endParaRPr lang="en-US" sz="2400" dirty="0"/>
          </a:p>
        </p:txBody>
      </p:sp>
      <p:sp>
        <p:nvSpPr>
          <p:cNvPr id="7" name="Line Callout 1 6"/>
          <p:cNvSpPr/>
          <p:nvPr/>
        </p:nvSpPr>
        <p:spPr>
          <a:xfrm>
            <a:off x="7010400" y="1716879"/>
            <a:ext cx="1657865" cy="512805"/>
          </a:xfrm>
          <a:prstGeom prst="borderCallout1">
            <a:avLst>
              <a:gd name="adj1" fmla="val 18750"/>
              <a:gd name="adj2" fmla="val -8333"/>
              <a:gd name="adj3" fmla="val 461507"/>
              <a:gd name="adj4" fmla="val 439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DISAGREE</a:t>
            </a:r>
            <a:endParaRPr lang="en-US" sz="2400" dirty="0"/>
          </a:p>
          <a:p>
            <a:pPr algn="ctr"/>
            <a:endParaRPr lang="en-US" sz="2400" dirty="0"/>
          </a:p>
        </p:txBody>
      </p:sp>
      <p:sp>
        <p:nvSpPr>
          <p:cNvPr id="8" name="TextBox 7"/>
          <p:cNvSpPr txBox="1"/>
          <p:nvPr/>
        </p:nvSpPr>
        <p:spPr>
          <a:xfrm>
            <a:off x="6055918" y="6657201"/>
            <a:ext cx="2971800" cy="276999"/>
          </a:xfrm>
          <a:prstGeom prst="rect">
            <a:avLst/>
          </a:prstGeom>
          <a:noFill/>
        </p:spPr>
        <p:txBody>
          <a:bodyPr wrap="square" rtlCol="0">
            <a:spAutoFit/>
          </a:bodyPr>
          <a:lstStyle/>
          <a:p>
            <a:r>
              <a:rPr lang="en-US" sz="1200" dirty="0" err="1" smtClean="0">
                <a:solidFill>
                  <a:schemeClr val="bg1"/>
                </a:solidFill>
              </a:rPr>
              <a:t>Photo:fotologic</a:t>
            </a:r>
            <a:endParaRPr lang="en-US" sz="1200" dirty="0">
              <a:solidFill>
                <a:schemeClr val="bg1"/>
              </a:solidFill>
            </a:endParaRPr>
          </a:p>
        </p:txBody>
      </p:sp>
    </p:spTree>
    <p:extLst>
      <p:ext uri="{BB962C8B-B14F-4D97-AF65-F5344CB8AC3E}">
        <p14:creationId xmlns:p14="http://schemas.microsoft.com/office/powerpoint/2010/main" val="278131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63417" y="228600"/>
            <a:ext cx="8839200" cy="830997"/>
          </a:xfrm>
          <a:prstGeom prst="rect">
            <a:avLst/>
          </a:prstGeom>
          <a:noFill/>
        </p:spPr>
        <p:txBody>
          <a:bodyPr wrap="square" rtlCol="0">
            <a:spAutoFit/>
          </a:bodyPr>
          <a:lstStyle/>
          <a:p>
            <a:r>
              <a:rPr lang="en-US" sz="4800" b="1" dirty="0" smtClean="0"/>
              <a:t>I Love Chocolate</a:t>
            </a:r>
            <a:endParaRPr lang="en-US" sz="4800" b="1" dirty="0"/>
          </a:p>
        </p:txBody>
      </p:sp>
      <p:sp>
        <p:nvSpPr>
          <p:cNvPr id="5" name="Line Callout 1 4"/>
          <p:cNvSpPr/>
          <p:nvPr/>
        </p:nvSpPr>
        <p:spPr>
          <a:xfrm>
            <a:off x="474362" y="1519085"/>
            <a:ext cx="1828800" cy="533400"/>
          </a:xfrm>
          <a:prstGeom prst="borderCallout1">
            <a:avLst>
              <a:gd name="adj1" fmla="val 111414"/>
              <a:gd name="adj2" fmla="val 49099"/>
              <a:gd name="adj3" fmla="val 205164"/>
              <a:gd name="adj4" fmla="val 981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AGREE</a:t>
            </a:r>
            <a:r>
              <a:rPr lang="en-US" dirty="0" smtClean="0"/>
              <a:t>REE</a:t>
            </a:r>
            <a:endParaRPr lang="en-US" dirty="0"/>
          </a:p>
        </p:txBody>
      </p:sp>
      <p:sp>
        <p:nvSpPr>
          <p:cNvPr id="6" name="Line Callout 1 5"/>
          <p:cNvSpPr/>
          <p:nvPr/>
        </p:nvSpPr>
        <p:spPr>
          <a:xfrm>
            <a:off x="4727831" y="638664"/>
            <a:ext cx="1657865" cy="512805"/>
          </a:xfrm>
          <a:prstGeom prst="borderCallout1">
            <a:avLst>
              <a:gd name="adj1" fmla="val 105497"/>
              <a:gd name="adj2" fmla="val 49804"/>
              <a:gd name="adj3" fmla="val 278374"/>
              <a:gd name="adj4" fmla="val -37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NEUTRAL</a:t>
            </a:r>
            <a:endParaRPr lang="en-US" sz="2400" dirty="0"/>
          </a:p>
          <a:p>
            <a:pPr algn="ctr"/>
            <a:endParaRPr lang="en-US" sz="2400" dirty="0"/>
          </a:p>
        </p:txBody>
      </p:sp>
      <p:sp>
        <p:nvSpPr>
          <p:cNvPr id="7" name="Line Callout 1 6"/>
          <p:cNvSpPr/>
          <p:nvPr/>
        </p:nvSpPr>
        <p:spPr>
          <a:xfrm>
            <a:off x="7344752" y="1027905"/>
            <a:ext cx="1657865" cy="512805"/>
          </a:xfrm>
          <a:prstGeom prst="borderCallout1">
            <a:avLst>
              <a:gd name="adj1" fmla="val 18750"/>
              <a:gd name="adj2" fmla="val -8333"/>
              <a:gd name="adj3" fmla="val 230182"/>
              <a:gd name="adj4" fmla="val -5296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DISAGREE</a:t>
            </a:r>
            <a:endParaRPr lang="en-US" sz="2400" dirty="0"/>
          </a:p>
          <a:p>
            <a:pPr algn="ct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281" y="1981200"/>
            <a:ext cx="4717535" cy="4604314"/>
          </a:xfrm>
          <a:prstGeom prst="rect">
            <a:avLst/>
          </a:prstGeom>
        </p:spPr>
      </p:pic>
      <p:sp>
        <p:nvSpPr>
          <p:cNvPr id="8" name="TextBox 7"/>
          <p:cNvSpPr txBox="1"/>
          <p:nvPr/>
        </p:nvSpPr>
        <p:spPr>
          <a:xfrm>
            <a:off x="6055918" y="6570373"/>
            <a:ext cx="2971800" cy="276999"/>
          </a:xfrm>
          <a:prstGeom prst="rect">
            <a:avLst/>
          </a:prstGeom>
          <a:noFill/>
        </p:spPr>
        <p:txBody>
          <a:bodyPr wrap="square" rtlCol="0">
            <a:spAutoFit/>
          </a:bodyPr>
          <a:lstStyle/>
          <a:p>
            <a:r>
              <a:rPr lang="en-US" sz="1200" dirty="0" smtClean="0"/>
              <a:t>Photo: </a:t>
            </a:r>
            <a:r>
              <a:rPr lang="en-US" sz="1200" dirty="0" err="1" smtClean="0"/>
              <a:t>eszter</a:t>
            </a:r>
            <a:endParaRPr lang="en-US" sz="1200" dirty="0"/>
          </a:p>
        </p:txBody>
      </p:sp>
    </p:spTree>
    <p:extLst>
      <p:ext uri="{BB962C8B-B14F-4D97-AF65-F5344CB8AC3E}">
        <p14:creationId xmlns:p14="http://schemas.microsoft.com/office/powerpoint/2010/main" val="32142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7" y="990600"/>
            <a:ext cx="9144000" cy="6096000"/>
          </a:xfrm>
          <a:prstGeom prst="rect">
            <a:avLst/>
          </a:prstGeom>
        </p:spPr>
      </p:pic>
      <p:sp>
        <p:nvSpPr>
          <p:cNvPr id="5" name="Line Callout 1 4"/>
          <p:cNvSpPr/>
          <p:nvPr/>
        </p:nvSpPr>
        <p:spPr>
          <a:xfrm>
            <a:off x="2115065" y="1192427"/>
            <a:ext cx="1828800" cy="533400"/>
          </a:xfrm>
          <a:prstGeom prst="borderCallout1">
            <a:avLst>
              <a:gd name="adj1" fmla="val 18750"/>
              <a:gd name="adj2" fmla="val -8333"/>
              <a:gd name="adj3" fmla="val 242230"/>
              <a:gd name="adj4" fmla="val -4103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AGREE</a:t>
            </a:r>
            <a:r>
              <a:rPr lang="en-US" dirty="0" smtClean="0"/>
              <a:t>REE</a:t>
            </a:r>
            <a:endParaRPr lang="en-US" dirty="0"/>
          </a:p>
        </p:txBody>
      </p:sp>
      <p:sp>
        <p:nvSpPr>
          <p:cNvPr id="6" name="Line Callout 1 5"/>
          <p:cNvSpPr/>
          <p:nvPr/>
        </p:nvSpPr>
        <p:spPr>
          <a:xfrm>
            <a:off x="4114800" y="2183027"/>
            <a:ext cx="1657865" cy="512805"/>
          </a:xfrm>
          <a:prstGeom prst="borderCallout1">
            <a:avLst>
              <a:gd name="adj1" fmla="val 18750"/>
              <a:gd name="adj2" fmla="val -8333"/>
              <a:gd name="adj3" fmla="val 461507"/>
              <a:gd name="adj4" fmla="val 439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NEUTRAL</a:t>
            </a:r>
            <a:endParaRPr lang="en-US" sz="2400" dirty="0"/>
          </a:p>
          <a:p>
            <a:pPr algn="ctr"/>
            <a:endParaRPr lang="en-US" sz="2400" dirty="0"/>
          </a:p>
        </p:txBody>
      </p:sp>
      <p:sp>
        <p:nvSpPr>
          <p:cNvPr id="7" name="Line Callout 1 6"/>
          <p:cNvSpPr/>
          <p:nvPr/>
        </p:nvSpPr>
        <p:spPr>
          <a:xfrm>
            <a:off x="7010400" y="2199503"/>
            <a:ext cx="1657865" cy="512805"/>
          </a:xfrm>
          <a:prstGeom prst="borderCallout1">
            <a:avLst>
              <a:gd name="adj1" fmla="val 18750"/>
              <a:gd name="adj2" fmla="val -8333"/>
              <a:gd name="adj3" fmla="val 461507"/>
              <a:gd name="adj4" fmla="val 439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DISAGREE</a:t>
            </a:r>
            <a:endParaRPr lang="en-US" sz="2400" dirty="0"/>
          </a:p>
          <a:p>
            <a:pPr algn="ctr"/>
            <a:endParaRPr lang="en-US" sz="2400" dirty="0"/>
          </a:p>
        </p:txBody>
      </p:sp>
      <p:sp>
        <p:nvSpPr>
          <p:cNvPr id="9" name="TextBox 8"/>
          <p:cNvSpPr txBox="1"/>
          <p:nvPr/>
        </p:nvSpPr>
        <p:spPr>
          <a:xfrm>
            <a:off x="134587" y="76200"/>
            <a:ext cx="8839200" cy="954107"/>
          </a:xfrm>
          <a:prstGeom prst="rect">
            <a:avLst/>
          </a:prstGeom>
          <a:noFill/>
        </p:spPr>
        <p:txBody>
          <a:bodyPr wrap="square" rtlCol="0">
            <a:spAutoFit/>
          </a:bodyPr>
          <a:lstStyle/>
          <a:p>
            <a:r>
              <a:rPr lang="en-US" sz="2800" b="1" dirty="0" smtClean="0">
                <a:solidFill>
                  <a:schemeClr val="bg1"/>
                </a:solidFill>
              </a:rPr>
              <a:t>When it comes to evaluation and strategy development, there’s no such thing as “too transparent.” </a:t>
            </a:r>
            <a:r>
              <a:rPr lang="en-US" sz="2800" b="1" dirty="0">
                <a:solidFill>
                  <a:schemeClr val="bg1"/>
                </a:solidFill>
              </a:rPr>
              <a:t> </a:t>
            </a:r>
          </a:p>
        </p:txBody>
      </p:sp>
    </p:spTree>
    <p:extLst>
      <p:ext uri="{BB962C8B-B14F-4D97-AF65-F5344CB8AC3E}">
        <p14:creationId xmlns:p14="http://schemas.microsoft.com/office/powerpoint/2010/main" val="2728362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7" y="756532"/>
            <a:ext cx="9144000" cy="6096000"/>
          </a:xfrm>
          <a:prstGeom prst="rect">
            <a:avLst/>
          </a:prstGeom>
        </p:spPr>
      </p:pic>
      <p:sp>
        <p:nvSpPr>
          <p:cNvPr id="5" name="Line Callout 1 4"/>
          <p:cNvSpPr/>
          <p:nvPr/>
        </p:nvSpPr>
        <p:spPr>
          <a:xfrm>
            <a:off x="2115065" y="958359"/>
            <a:ext cx="1828800" cy="533400"/>
          </a:xfrm>
          <a:prstGeom prst="borderCallout1">
            <a:avLst>
              <a:gd name="adj1" fmla="val 18750"/>
              <a:gd name="adj2" fmla="val -8333"/>
              <a:gd name="adj3" fmla="val 242230"/>
              <a:gd name="adj4" fmla="val -4103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AGREE</a:t>
            </a:r>
            <a:r>
              <a:rPr lang="en-US" dirty="0" smtClean="0"/>
              <a:t>REE</a:t>
            </a:r>
            <a:endParaRPr lang="en-US" dirty="0"/>
          </a:p>
        </p:txBody>
      </p:sp>
      <p:sp>
        <p:nvSpPr>
          <p:cNvPr id="6" name="Line Callout 1 5"/>
          <p:cNvSpPr/>
          <p:nvPr/>
        </p:nvSpPr>
        <p:spPr>
          <a:xfrm>
            <a:off x="4114800" y="1948959"/>
            <a:ext cx="1657865" cy="512805"/>
          </a:xfrm>
          <a:prstGeom prst="borderCallout1">
            <a:avLst>
              <a:gd name="adj1" fmla="val 18750"/>
              <a:gd name="adj2" fmla="val -8333"/>
              <a:gd name="adj3" fmla="val 461507"/>
              <a:gd name="adj4" fmla="val 439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NEUTRAL</a:t>
            </a:r>
            <a:endParaRPr lang="en-US" sz="2400" dirty="0"/>
          </a:p>
          <a:p>
            <a:pPr algn="ctr"/>
            <a:endParaRPr lang="en-US" sz="2400" dirty="0"/>
          </a:p>
        </p:txBody>
      </p:sp>
      <p:sp>
        <p:nvSpPr>
          <p:cNvPr id="7" name="Line Callout 1 6"/>
          <p:cNvSpPr/>
          <p:nvPr/>
        </p:nvSpPr>
        <p:spPr>
          <a:xfrm>
            <a:off x="7010400" y="1965435"/>
            <a:ext cx="1657865" cy="512805"/>
          </a:xfrm>
          <a:prstGeom prst="borderCallout1">
            <a:avLst>
              <a:gd name="adj1" fmla="val 18750"/>
              <a:gd name="adj2" fmla="val -8333"/>
              <a:gd name="adj3" fmla="val 461507"/>
              <a:gd name="adj4" fmla="val 439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DISAGREE</a:t>
            </a:r>
            <a:endParaRPr lang="en-US" sz="2400" dirty="0"/>
          </a:p>
          <a:p>
            <a:pPr algn="ctr"/>
            <a:endParaRPr lang="en-US" sz="2400" dirty="0"/>
          </a:p>
        </p:txBody>
      </p:sp>
      <p:sp>
        <p:nvSpPr>
          <p:cNvPr id="8" name="TextBox 7"/>
          <p:cNvSpPr txBox="1"/>
          <p:nvPr/>
        </p:nvSpPr>
        <p:spPr>
          <a:xfrm>
            <a:off x="11017" y="0"/>
            <a:ext cx="9132983" cy="1138773"/>
          </a:xfrm>
          <a:prstGeom prst="rect">
            <a:avLst/>
          </a:prstGeom>
          <a:noFill/>
        </p:spPr>
        <p:txBody>
          <a:bodyPr wrap="square" rtlCol="0">
            <a:spAutoFit/>
          </a:bodyPr>
          <a:lstStyle/>
          <a:p>
            <a:r>
              <a:rPr lang="en-US" sz="2400" b="1" dirty="0" smtClean="0">
                <a:solidFill>
                  <a:schemeClr val="bg1"/>
                </a:solidFill>
              </a:rPr>
              <a:t>Conducting  program evaluation activities in a public space – online and in real-time – has a higher cost than benefit. </a:t>
            </a:r>
          </a:p>
          <a:p>
            <a:endParaRPr lang="en-US" sz="2000" dirty="0">
              <a:solidFill>
                <a:schemeClr val="bg1"/>
              </a:solidFill>
            </a:endParaRPr>
          </a:p>
        </p:txBody>
      </p:sp>
    </p:spTree>
    <p:extLst>
      <p:ext uri="{BB962C8B-B14F-4D97-AF65-F5344CB8AC3E}">
        <p14:creationId xmlns:p14="http://schemas.microsoft.com/office/powerpoint/2010/main" val="3530205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CB9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4560838" cy="6858000"/>
          </a:xfrm>
          <a:prstGeom prst="rect">
            <a:avLst/>
          </a:prstGeom>
        </p:spPr>
      </p:pic>
      <p:sp>
        <p:nvSpPr>
          <p:cNvPr id="8" name="TextBox 7"/>
          <p:cNvSpPr txBox="1"/>
          <p:nvPr/>
        </p:nvSpPr>
        <p:spPr>
          <a:xfrm>
            <a:off x="4665785" y="457200"/>
            <a:ext cx="4082469" cy="5509200"/>
          </a:xfrm>
          <a:prstGeom prst="rect">
            <a:avLst/>
          </a:prstGeom>
          <a:noFill/>
        </p:spPr>
        <p:txBody>
          <a:bodyPr wrap="square" rtlCol="0">
            <a:spAutoFit/>
          </a:bodyPr>
          <a:lstStyle/>
          <a:p>
            <a:r>
              <a:rPr lang="en-US" sz="4400" b="1" dirty="0" smtClean="0"/>
              <a:t>What is </a:t>
            </a:r>
            <a:r>
              <a:rPr lang="en-US" sz="4400" b="1" dirty="0" smtClean="0"/>
              <a:t>transparency?</a:t>
            </a:r>
          </a:p>
          <a:p>
            <a:endParaRPr lang="en-US" sz="4400" b="1" dirty="0"/>
          </a:p>
          <a:p>
            <a:r>
              <a:rPr lang="en-US" sz="4400" b="1" dirty="0" smtClean="0"/>
              <a:t>What is learning in public?</a:t>
            </a:r>
          </a:p>
          <a:p>
            <a:endParaRPr lang="en-US" sz="4400" b="1" dirty="0"/>
          </a:p>
          <a:p>
            <a:r>
              <a:rPr lang="en-US" sz="4400" b="1" dirty="0" smtClean="0"/>
              <a:t>How do they differ?</a:t>
            </a:r>
            <a:endParaRPr lang="en-US" sz="4400" b="1" dirty="0"/>
          </a:p>
        </p:txBody>
      </p:sp>
      <p:sp>
        <p:nvSpPr>
          <p:cNvPr id="10" name="TextBox 9"/>
          <p:cNvSpPr txBox="1"/>
          <p:nvPr/>
        </p:nvSpPr>
        <p:spPr>
          <a:xfrm>
            <a:off x="5943600" y="6324600"/>
            <a:ext cx="2971800" cy="276999"/>
          </a:xfrm>
          <a:prstGeom prst="rect">
            <a:avLst/>
          </a:prstGeom>
          <a:noFill/>
        </p:spPr>
        <p:txBody>
          <a:bodyPr wrap="square" rtlCol="0">
            <a:spAutoFit/>
          </a:bodyPr>
          <a:lstStyle/>
          <a:p>
            <a:r>
              <a:rPr lang="en-US" sz="1200" dirty="0" smtClean="0"/>
              <a:t>Photo:  Andy Beal</a:t>
            </a:r>
            <a:endParaRPr lang="en-US" sz="1200" dirty="0"/>
          </a:p>
        </p:txBody>
      </p:sp>
    </p:spTree>
    <p:extLst>
      <p:ext uri="{BB962C8B-B14F-4D97-AF65-F5344CB8AC3E}">
        <p14:creationId xmlns:p14="http://schemas.microsoft.com/office/powerpoint/2010/main" val="1181549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59" y="1143000"/>
            <a:ext cx="7620000" cy="5076825"/>
          </a:xfrm>
          <a:prstGeom prst="rect">
            <a:avLst/>
          </a:prstGeom>
        </p:spPr>
      </p:pic>
      <p:sp>
        <p:nvSpPr>
          <p:cNvPr id="3" name="TextBox 2"/>
          <p:cNvSpPr txBox="1"/>
          <p:nvPr/>
        </p:nvSpPr>
        <p:spPr>
          <a:xfrm>
            <a:off x="495759" y="65782"/>
            <a:ext cx="7848600" cy="1077218"/>
          </a:xfrm>
          <a:prstGeom prst="rect">
            <a:avLst/>
          </a:prstGeom>
          <a:noFill/>
        </p:spPr>
        <p:txBody>
          <a:bodyPr wrap="square" rtlCol="0">
            <a:spAutoFit/>
          </a:bodyPr>
          <a:lstStyle/>
          <a:p>
            <a:r>
              <a:rPr lang="en-US" sz="3200" b="1" dirty="0" smtClean="0">
                <a:solidFill>
                  <a:schemeClr val="bg1"/>
                </a:solidFill>
              </a:rPr>
              <a:t>Transparency does </a:t>
            </a:r>
            <a:r>
              <a:rPr lang="en-US" sz="3200" b="1" dirty="0">
                <a:solidFill>
                  <a:schemeClr val="bg1"/>
                </a:solidFill>
              </a:rPr>
              <a:t>not mean </a:t>
            </a:r>
            <a:r>
              <a:rPr lang="en-US" sz="3200" b="1" dirty="0" smtClean="0">
                <a:solidFill>
                  <a:schemeClr val="bg1"/>
                </a:solidFill>
              </a:rPr>
              <a:t>“</a:t>
            </a:r>
            <a:r>
              <a:rPr lang="en-US" sz="3200" b="1" dirty="0" smtClean="0">
                <a:solidFill>
                  <a:schemeClr val="bg1"/>
                </a:solidFill>
              </a:rPr>
              <a:t>sharing private</a:t>
            </a:r>
            <a:r>
              <a:rPr lang="en-US" sz="3200" b="1" dirty="0" smtClean="0">
                <a:solidFill>
                  <a:schemeClr val="bg1"/>
                </a:solidFill>
              </a:rPr>
              <a:t> </a:t>
            </a:r>
            <a:r>
              <a:rPr lang="en-US" sz="3200" b="1" dirty="0">
                <a:solidFill>
                  <a:schemeClr val="bg1"/>
                </a:solidFill>
              </a:rPr>
              <a:t>or </a:t>
            </a:r>
            <a:r>
              <a:rPr lang="en-US" sz="3200" b="1" dirty="0" smtClean="0">
                <a:solidFill>
                  <a:schemeClr val="bg1"/>
                </a:solidFill>
              </a:rPr>
              <a:t>confidential information</a:t>
            </a:r>
            <a:r>
              <a:rPr lang="en-US" sz="3200" dirty="0" smtClean="0">
                <a:solidFill>
                  <a:schemeClr val="bg1"/>
                </a:solidFill>
              </a:rPr>
              <a:t>” </a:t>
            </a:r>
            <a:endParaRPr lang="en-US" sz="3200" dirty="0">
              <a:solidFill>
                <a:schemeClr val="bg1"/>
              </a:solidFill>
            </a:endParaRPr>
          </a:p>
        </p:txBody>
      </p:sp>
      <p:sp>
        <p:nvSpPr>
          <p:cNvPr id="4" name="TextBox 3"/>
          <p:cNvSpPr txBox="1"/>
          <p:nvPr/>
        </p:nvSpPr>
        <p:spPr>
          <a:xfrm>
            <a:off x="6055918" y="6431873"/>
            <a:ext cx="2971800" cy="276999"/>
          </a:xfrm>
          <a:prstGeom prst="rect">
            <a:avLst/>
          </a:prstGeom>
          <a:noFill/>
        </p:spPr>
        <p:txBody>
          <a:bodyPr wrap="square" rtlCol="0">
            <a:spAutoFit/>
          </a:bodyPr>
          <a:lstStyle/>
          <a:p>
            <a:r>
              <a:rPr lang="en-US" sz="1200" dirty="0" smtClean="0">
                <a:solidFill>
                  <a:schemeClr val="bg1"/>
                </a:solidFill>
              </a:rPr>
              <a:t>Photo: </a:t>
            </a:r>
            <a:r>
              <a:rPr lang="en-US" sz="1200" dirty="0" err="1" smtClean="0">
                <a:solidFill>
                  <a:schemeClr val="bg1"/>
                </a:solidFill>
              </a:rPr>
              <a:t>uncornedmarket</a:t>
            </a:r>
            <a:endParaRPr lang="en-US" sz="12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289" y="1676400"/>
            <a:ext cx="6723532" cy="4114800"/>
          </a:xfrm>
          <a:prstGeom prst="rect">
            <a:avLst/>
          </a:prstGeom>
        </p:spPr>
      </p:pic>
    </p:spTree>
    <p:extLst>
      <p:ext uri="{BB962C8B-B14F-4D97-AF65-F5344CB8AC3E}">
        <p14:creationId xmlns:p14="http://schemas.microsoft.com/office/powerpoint/2010/main" val="308949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39985067"/>
              </p:ext>
            </p:extLst>
          </p:nvPr>
        </p:nvGraphicFramePr>
        <p:xfrm>
          <a:off x="642651" y="1027331"/>
          <a:ext cx="7010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14400" y="228600"/>
            <a:ext cx="7772400" cy="646331"/>
          </a:xfrm>
          <a:prstGeom prst="rect">
            <a:avLst/>
          </a:prstGeom>
          <a:noFill/>
        </p:spPr>
        <p:txBody>
          <a:bodyPr wrap="square" rtlCol="0">
            <a:spAutoFit/>
          </a:bodyPr>
          <a:lstStyle/>
          <a:p>
            <a:r>
              <a:rPr lang="en-US" sz="3600" dirty="0" smtClean="0">
                <a:solidFill>
                  <a:schemeClr val="bg1"/>
                </a:solidFill>
              </a:rPr>
              <a:t>The Four Dimensions of Transparency</a:t>
            </a:r>
            <a:endParaRPr lang="en-US" sz="3600" dirty="0">
              <a:solidFill>
                <a:schemeClr val="bg1"/>
              </a:solidFill>
            </a:endParaRPr>
          </a:p>
        </p:txBody>
      </p:sp>
      <p:grpSp>
        <p:nvGrpSpPr>
          <p:cNvPr id="11" name="Group 10"/>
          <p:cNvGrpSpPr/>
          <p:nvPr/>
        </p:nvGrpSpPr>
        <p:grpSpPr>
          <a:xfrm>
            <a:off x="6350001" y="4267201"/>
            <a:ext cx="2641601" cy="1219200"/>
            <a:chOff x="6350001" y="4267201"/>
            <a:chExt cx="2641601" cy="1219200"/>
          </a:xfrm>
        </p:grpSpPr>
        <p:sp>
          <p:nvSpPr>
            <p:cNvPr id="8" name="Down Arrow 7"/>
            <p:cNvSpPr/>
            <p:nvPr/>
          </p:nvSpPr>
          <p:spPr>
            <a:xfrm rot="5400000">
              <a:off x="6985001" y="3632201"/>
              <a:ext cx="1219200" cy="2489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91302" y="4368969"/>
              <a:ext cx="2400300" cy="1015663"/>
            </a:xfrm>
            <a:prstGeom prst="rect">
              <a:avLst/>
            </a:prstGeom>
            <a:noFill/>
          </p:spPr>
          <p:txBody>
            <a:bodyPr wrap="square" rtlCol="0">
              <a:spAutoFit/>
            </a:bodyPr>
            <a:lstStyle/>
            <a:p>
              <a:r>
                <a:rPr lang="en-US" sz="2000" b="1" dirty="0" smtClean="0">
                  <a:solidFill>
                    <a:schemeClr val="bg1"/>
                  </a:solidFill>
                </a:rPr>
                <a:t/>
              </a:r>
              <a:br>
                <a:rPr lang="en-US" sz="2000" b="1" dirty="0" smtClean="0">
                  <a:solidFill>
                    <a:schemeClr val="bg1"/>
                  </a:solidFill>
                </a:rPr>
              </a:br>
              <a:r>
                <a:rPr lang="en-US" sz="2000" b="1" dirty="0" smtClean="0">
                  <a:solidFill>
                    <a:schemeClr val="bg1"/>
                  </a:solidFill>
                </a:rPr>
                <a:t>Learning in Public</a:t>
              </a:r>
            </a:p>
            <a:p>
              <a:endParaRPr lang="en-US" sz="2000" b="1" dirty="0">
                <a:solidFill>
                  <a:schemeClr val="bg1"/>
                </a:solidFill>
              </a:endParaRPr>
            </a:p>
          </p:txBody>
        </p:sp>
      </p:grpSp>
    </p:spTree>
    <p:extLst>
      <p:ext uri="{BB962C8B-B14F-4D97-AF65-F5344CB8AC3E}">
        <p14:creationId xmlns:p14="http://schemas.microsoft.com/office/powerpoint/2010/main" val="303688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982</Words>
  <Application>Microsoft Office PowerPoint</Application>
  <PresentationFormat>On-screen Show (4:3)</PresentationFormat>
  <Paragraphs>179</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dc:creator>
  <cp:lastModifiedBy>Beth</cp:lastModifiedBy>
  <cp:revision>51</cp:revision>
  <dcterms:created xsi:type="dcterms:W3CDTF">2012-03-06T20:40:59Z</dcterms:created>
  <dcterms:modified xsi:type="dcterms:W3CDTF">2012-03-12T17:38:54Z</dcterms:modified>
</cp:coreProperties>
</file>