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33"/>
  </p:notesMasterIdLst>
  <p:sldIdLst>
    <p:sldId id="256" r:id="rId2"/>
    <p:sldId id="257" r:id="rId3"/>
    <p:sldId id="258" r:id="rId4"/>
    <p:sldId id="28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9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707514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d67e989df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d67e989df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86" name="Google Shape;86;g3d67e989df_1_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dee18f0d2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3dee18f0d2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8" name="Google Shape;158;g3dee18f0d2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d6e36370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3d6e36370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5" name="Google Shape;165;g3d6e36370e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daeb42a92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3daeb42a92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g3daeb42a92_1_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ea2d95dd7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ea2d95dd7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g3ea2d95dd7_1_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dee18f0d2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3dee18f0d2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7" name="Google Shape;187;g3dee18f0d2_0_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ea2d95dd7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3ea2d95dd7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g3ea2d95dd7_1_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dee18f0d2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3dee18f0d2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2" name="Google Shape;202;g3dee18f0d2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8" name="Google Shape;20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9" name="Google Shape;209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" name="Google Shape;21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2" name="Google Shape;24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d67e989df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d67e989df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93" name="Google Shape;93;g3d67e989df_1_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9" name="Google Shape;24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0" name="Google Shape;28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3ea2d95dd7_1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3ea2d95dd7_1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g3ea2d95dd7_1_3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5" name="Google Shape;31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3d6e36370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3d6e36370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26" name="Google Shape;326;g3d6e36370e_0_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3d6e36370e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3d6e36370e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35" name="Google Shape;335;g3d6e36370e_0_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3d6e36370e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Google Shape;345;g3d6e36370e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g3d6e36370e_0_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4015709b7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4015709b7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g4015709b71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3dee18f0d2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3dee18f0d2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60" name="Google Shape;360;g3dee18f0d2_0_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daeb42a92_1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daeb42a92_1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1" name="Google Shape;101;g3daeb42a92_1_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3ea2d95dd7_1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3ea2d95dd7_1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g3ea2d95dd7_1_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3ea2d95dd7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3ea2d95dd7_1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g3ea2d95dd7_1_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d67e989df_1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d67e989df_1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;g3d67e989df_1_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d67e989df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d67e989df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g3d67e989df_1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d6e36370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d6e36370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" name="Google Shape;128;g3d6e36370e_0_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dee18f0d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dee18f0d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36;g3dee18f0d2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d67e989df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d67e989df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43" name="Google Shape;143;g3d67e989df_1_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daeb42a9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3daeb42a9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dirty="0"/>
          </a:p>
        </p:txBody>
      </p:sp>
      <p:sp>
        <p:nvSpPr>
          <p:cNvPr id="150" name="Google Shape;150;g3daeb42a92_1_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B5ECD5-515E-4817-8A06-1D2ED2C83850}" type="datetime4">
              <a:rPr lang="en-US" smtClean="0"/>
              <a:pPr/>
              <a:t>August 7, 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B59F4-DDCB-41FF-83F5-A48440F36FA7}" type="datetime4">
              <a:rPr lang="en-US" smtClean="0"/>
              <a:pPr/>
              <a:t>August 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056348-D703-428C-A1C4-7D6796EF5F41}" type="datetime4">
              <a:rPr lang="en-US" smtClean="0"/>
              <a:pPr/>
              <a:t>August 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D22427-B1DD-49E6-9F05-DE0F1467D7DC}" type="datetime4">
              <a:rPr lang="en-US" smtClean="0"/>
              <a:pPr/>
              <a:t>August 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5437F-F4F9-44A9-B4D3-9191CA04E889}" type="datetime4">
              <a:rPr lang="en-US" smtClean="0"/>
              <a:pPr/>
              <a:t>August 7,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A24E59-01D0-4537-B876-7E5EC75B028D}" type="datetime4">
              <a:rPr lang="en-US" smtClean="0"/>
              <a:pPr/>
              <a:t>August 7,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983DA4-3B24-449B-95CA-514EB7E30A99}" type="datetime4">
              <a:rPr lang="en-US" smtClean="0"/>
              <a:pPr/>
              <a:t>August 7,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42120D2-3948-4F8F-BE5D-E7E7D97880B2}" type="datetime4">
              <a:rPr lang="en-US" smtClean="0"/>
              <a:pPr/>
              <a:t>August 7, 2018</a:t>
            </a:fld>
            <a:endParaRPr lang="en-US" dirty="0" err="1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sifuentes.mauro@gmail.com" TargetMode="External"/><Relationship Id="rId4" Type="http://schemas.openxmlformats.org/officeDocument/2006/relationships/hyperlink" Target="mailto:laurin@mayenoconsulting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>
            <a:spLocks noGrp="1"/>
          </p:cNvSpPr>
          <p:nvPr>
            <p:ph type="ctrTitle"/>
          </p:nvPr>
        </p:nvSpPr>
        <p:spPr>
          <a:xfrm>
            <a:off x="1032490" y="992767"/>
            <a:ext cx="7799817" cy="377711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Toward Inclusive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Understandings </a:t>
            </a:r>
            <a:r>
              <a:rPr lang="en-US" dirty="0"/>
              <a:t>of Gender </a:t>
            </a:r>
            <a:r>
              <a:rPr lang="en-US" dirty="0" smtClean="0"/>
              <a:t>that </a:t>
            </a:r>
            <a:br>
              <a:rPr lang="en-US" dirty="0" smtClean="0"/>
            </a:br>
            <a:r>
              <a:rPr lang="en-US" dirty="0" smtClean="0"/>
              <a:t>Hold </a:t>
            </a:r>
            <a:r>
              <a:rPr lang="en-US" dirty="0"/>
              <a:t>and Honor Everyone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89" name="Google Shape;89;p17"/>
          <p:cNvSpPr txBox="1">
            <a:spLocks noGrp="1"/>
          </p:cNvSpPr>
          <p:nvPr>
            <p:ph type="subTitle" idx="1"/>
          </p:nvPr>
        </p:nvSpPr>
        <p:spPr>
          <a:xfrm>
            <a:off x="1371600" y="4636275"/>
            <a:ext cx="6400800" cy="100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Mauro Sifuentes &amp; Laurin Mayeno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Where we are</a:t>
            </a:r>
            <a:endParaRPr dirty="0"/>
          </a:p>
        </p:txBody>
      </p:sp>
      <p:sp>
        <p:nvSpPr>
          <p:cNvPr id="161" name="Google Shape;161;p2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rtl="0">
              <a:spcBef>
                <a:spcPts val="64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Our approach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3200"/>
              <a:buAutoNum type="arabicPeriod"/>
            </a:pPr>
            <a:r>
              <a:rPr lang="en-US" b="1">
                <a:solidFill>
                  <a:srgbClr val="FF00FF"/>
                </a:solidFill>
              </a:rPr>
              <a:t>Current understandings of gender</a:t>
            </a:r>
            <a:endParaRPr b="1">
              <a:solidFill>
                <a:srgbClr val="FF00FF"/>
              </a:solidFill>
            </a:endParaRPr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Holding and honoring everyone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Approaches and resources for supporting young people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Where to from here?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7"/>
          <p:cNvSpPr txBox="1">
            <a:spLocks noGrp="1"/>
          </p:cNvSpPr>
          <p:nvPr>
            <p:ph type="body" idx="2"/>
          </p:nvPr>
        </p:nvSpPr>
        <p:spPr>
          <a:xfrm>
            <a:off x="457200" y="402653"/>
            <a:ext cx="3810000" cy="17028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28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 sz="2400" dirty="0"/>
              <a:t>Anatomical</a:t>
            </a:r>
            <a:endParaRPr sz="2400" dirty="0"/>
          </a:p>
          <a:p>
            <a:pPr marL="45720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2400" dirty="0"/>
          </a:p>
          <a:p>
            <a:pPr marL="457200" lvl="0" indent="-3429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 sz="2400" dirty="0"/>
              <a:t>Splicing</a:t>
            </a:r>
            <a:endParaRPr sz="2400" dirty="0"/>
          </a:p>
          <a:p>
            <a:pPr marL="45720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2400" dirty="0"/>
          </a:p>
          <a:p>
            <a:pPr marL="457200" lvl="0" indent="-3429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 sz="2400" dirty="0"/>
              <a:t>Reductive</a:t>
            </a:r>
            <a:endParaRPr sz="2400" dirty="0"/>
          </a:p>
          <a:p>
            <a:pPr marL="45720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2400" dirty="0"/>
          </a:p>
          <a:p>
            <a:pPr marL="457200" lvl="0" indent="-3429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 sz="2400" dirty="0"/>
              <a:t>Dehumanizing</a:t>
            </a:r>
            <a:endParaRPr sz="2400" dirty="0"/>
          </a:p>
          <a:p>
            <a:pPr marL="45720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2400" dirty="0"/>
          </a:p>
          <a:p>
            <a:pPr marL="457200" lvl="0" indent="-3429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 sz="2400" dirty="0"/>
              <a:t>Non-holistic</a:t>
            </a:r>
            <a:endParaRPr sz="2400" dirty="0"/>
          </a:p>
          <a:p>
            <a:pPr marL="457200" lvl="0" indent="0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168" name="Google Shape;16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68925" y="273050"/>
            <a:ext cx="4277652" cy="5928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Historical Origins</a:t>
            </a:r>
            <a:endParaRPr/>
          </a:p>
        </p:txBody>
      </p:sp>
      <p:sp>
        <p:nvSpPr>
          <p:cNvPr id="176" name="Google Shape;176;p2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82600" lvl="0" indent="-457200" rtl="0">
              <a:spcBef>
                <a:spcPts val="640"/>
              </a:spcBef>
              <a:spcAft>
                <a:spcPts val="0"/>
              </a:spcAft>
              <a:buSzPts val="3200"/>
              <a:buFont typeface="Arial"/>
              <a:buChar char="•"/>
            </a:pPr>
            <a:r>
              <a:rPr lang="en-US" dirty="0"/>
              <a:t>UCLA Clinics in 1960s-</a:t>
            </a:r>
            <a:r>
              <a:rPr lang="en-US" dirty="0" smtClean="0"/>
              <a:t>70s</a:t>
            </a:r>
            <a:endParaRPr dirty="0"/>
          </a:p>
          <a:p>
            <a:pPr marL="482600" lvl="0" indent="-457200" rtl="0">
              <a:spcBef>
                <a:spcPts val="1600"/>
              </a:spcBef>
              <a:spcAft>
                <a:spcPts val="0"/>
              </a:spcAft>
              <a:buSzPts val="3200"/>
              <a:buFont typeface="Arial"/>
              <a:buChar char="•"/>
            </a:pPr>
            <a:endParaRPr lang="en-US" dirty="0" smtClean="0"/>
          </a:p>
          <a:p>
            <a:pPr marL="482600" lvl="0" indent="-457200" rtl="0">
              <a:spcBef>
                <a:spcPts val="1600"/>
              </a:spcBef>
              <a:spcAft>
                <a:spcPts val="0"/>
              </a:spcAft>
              <a:buSzPts val="3200"/>
              <a:buFont typeface="Arial"/>
              <a:buChar char="•"/>
            </a:pPr>
            <a:r>
              <a:rPr lang="en-US" dirty="0" smtClean="0"/>
              <a:t>Sex</a:t>
            </a:r>
            <a:r>
              <a:rPr lang="en-US" dirty="0"/>
              <a:t>-gender split defined as pathological </a:t>
            </a:r>
            <a:r>
              <a:rPr lang="en-US" dirty="0" smtClean="0"/>
              <a:t>condition</a:t>
            </a:r>
            <a:endParaRPr dirty="0"/>
          </a:p>
          <a:p>
            <a:pPr marL="482600" lvl="0" indent="-457200">
              <a:spcBef>
                <a:spcPts val="1600"/>
              </a:spcBef>
              <a:spcAft>
                <a:spcPts val="0"/>
              </a:spcAft>
              <a:buSzPts val="3200"/>
              <a:buFont typeface="Arial"/>
              <a:buChar char="•"/>
            </a:pPr>
            <a:endParaRPr lang="en-US" dirty="0" smtClean="0"/>
          </a:p>
          <a:p>
            <a:pPr marL="482600" lvl="0" indent="-457200">
              <a:spcBef>
                <a:spcPts val="1600"/>
              </a:spcBef>
              <a:spcAft>
                <a:spcPts val="0"/>
              </a:spcAft>
              <a:buSzPts val="3200"/>
              <a:buFont typeface="Arial"/>
              <a:buChar char="•"/>
            </a:pPr>
            <a:r>
              <a:rPr lang="en-US" dirty="0" smtClean="0"/>
              <a:t>Cures </a:t>
            </a:r>
            <a:r>
              <a:rPr lang="en-US" dirty="0"/>
              <a:t>defined exclusively through psychological or medical interventions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9"/>
          <p:cNvSpPr txBox="1">
            <a:spLocks noGrp="1"/>
          </p:cNvSpPr>
          <p:nvPr>
            <p:ph type="title"/>
          </p:nvPr>
        </p:nvSpPr>
        <p:spPr>
          <a:xfrm>
            <a:off x="1032491" y="274638"/>
            <a:ext cx="7901197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Impacts of Current Models</a:t>
            </a:r>
            <a:endParaRPr/>
          </a:p>
        </p:txBody>
      </p:sp>
      <p:sp>
        <p:nvSpPr>
          <p:cNvPr id="183" name="Google Shape;183;p29"/>
          <p:cNvSpPr txBox="1">
            <a:spLocks noGrp="1"/>
          </p:cNvSpPr>
          <p:nvPr>
            <p:ph idx="1"/>
          </p:nvPr>
        </p:nvSpPr>
        <p:spPr>
          <a:xfrm>
            <a:off x="1187365" y="1088275"/>
            <a:ext cx="7499434" cy="5037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640"/>
              </a:spcBef>
              <a:spcAft>
                <a:spcPts val="0"/>
              </a:spcAft>
              <a:buNone/>
            </a:pPr>
            <a:endParaRPr dirty="0"/>
          </a:p>
          <a:p>
            <a:pPr marL="482600" lvl="0" indent="-457200" rtl="0">
              <a:spcBef>
                <a:spcPts val="1600"/>
              </a:spcBef>
              <a:spcAft>
                <a:spcPts val="0"/>
              </a:spcAft>
              <a:buSzPts val="3200"/>
              <a:buFont typeface="Arial"/>
              <a:buChar char="•"/>
            </a:pPr>
            <a:r>
              <a:rPr lang="en-US" dirty="0"/>
              <a:t>Isolation</a:t>
            </a:r>
            <a:endParaRPr dirty="0"/>
          </a:p>
          <a:p>
            <a:pPr marL="914400" lvl="0" indent="-457200" rtl="0">
              <a:spcBef>
                <a:spcPts val="1600"/>
              </a:spcBef>
              <a:spcAft>
                <a:spcPts val="0"/>
              </a:spcAft>
              <a:buFont typeface="Arial"/>
              <a:buChar char="•"/>
            </a:pPr>
            <a:endParaRPr dirty="0"/>
          </a:p>
          <a:p>
            <a:pPr marL="482600" lvl="0" indent="-457200" rtl="0">
              <a:spcBef>
                <a:spcPts val="1600"/>
              </a:spcBef>
              <a:spcAft>
                <a:spcPts val="0"/>
              </a:spcAft>
              <a:buSzPts val="3200"/>
              <a:buFont typeface="Arial"/>
              <a:buChar char="•"/>
            </a:pPr>
            <a:r>
              <a:rPr lang="en-US" dirty="0"/>
              <a:t>Pressure to define gender</a:t>
            </a:r>
            <a:endParaRPr dirty="0"/>
          </a:p>
          <a:p>
            <a:pPr marL="914400" lvl="0" indent="-457200" rtl="0">
              <a:spcBef>
                <a:spcPts val="1600"/>
              </a:spcBef>
              <a:spcAft>
                <a:spcPts val="0"/>
              </a:spcAft>
              <a:buFont typeface="Arial"/>
              <a:buChar char="•"/>
            </a:pPr>
            <a:endParaRPr dirty="0"/>
          </a:p>
          <a:p>
            <a:pPr marL="482600" lvl="0" indent="-457200" rtl="0">
              <a:spcBef>
                <a:spcPts val="1600"/>
              </a:spcBef>
              <a:spcAft>
                <a:spcPts val="0"/>
              </a:spcAft>
              <a:buSzPts val="3200"/>
              <a:buFont typeface="Arial"/>
              <a:buChar char="•"/>
            </a:pPr>
            <a:r>
              <a:rPr lang="en-US" dirty="0"/>
              <a:t>Mind-body separation</a:t>
            </a:r>
            <a:endParaRPr dirty="0"/>
          </a:p>
          <a:p>
            <a:pPr marL="457200" lv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Where we are</a:t>
            </a:r>
            <a:endParaRPr dirty="0"/>
          </a:p>
        </p:txBody>
      </p:sp>
      <p:sp>
        <p:nvSpPr>
          <p:cNvPr id="190" name="Google Shape;190;p3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rtl="0">
              <a:spcBef>
                <a:spcPts val="64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Our approach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Current understandings of gender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3200"/>
              <a:buAutoNum type="arabicPeriod"/>
            </a:pPr>
            <a:r>
              <a:rPr lang="en-US" b="1">
                <a:solidFill>
                  <a:srgbClr val="FF00FF"/>
                </a:solidFill>
              </a:rPr>
              <a:t>Holding and honoring everyone</a:t>
            </a:r>
            <a:endParaRPr b="1">
              <a:solidFill>
                <a:srgbClr val="FF00FF"/>
              </a:solidFill>
            </a:endParaRPr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Approaches and resources for supporting young people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Where to from here?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Inclusive Understandings of Gender</a:t>
            </a:r>
            <a:endParaRPr/>
          </a:p>
        </p:txBody>
      </p:sp>
      <p:sp>
        <p:nvSpPr>
          <p:cNvPr id="197" name="Google Shape;197;p31"/>
          <p:cNvSpPr txBox="1">
            <a:spLocks noGrp="1"/>
          </p:cNvSpPr>
          <p:nvPr>
            <p:ph sz="half" idx="1"/>
          </p:nvPr>
        </p:nvSpPr>
        <p:spPr>
          <a:xfrm>
            <a:off x="1022166" y="1463550"/>
            <a:ext cx="3473634" cy="466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marL="457200" lvl="0" indent="-381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dirty="0"/>
              <a:t>Tools to resist oppressive ideas including:</a:t>
            </a:r>
            <a:endParaRPr sz="2400" dirty="0"/>
          </a:p>
          <a:p>
            <a:pPr marL="914400" lvl="1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dirty="0"/>
              <a:t>Binary understandings of gender</a:t>
            </a:r>
            <a:endParaRPr dirty="0"/>
          </a:p>
          <a:p>
            <a:pPr marL="914400" lvl="1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dirty="0"/>
              <a:t>“Gender diversity as a white thing”</a:t>
            </a:r>
            <a:endParaRPr dirty="0"/>
          </a:p>
          <a:p>
            <a:pPr marL="457200" lvl="0" indent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400" dirty="0"/>
          </a:p>
          <a:p>
            <a:pPr marL="0" lvl="0" indent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400" dirty="0"/>
          </a:p>
          <a:p>
            <a:pPr marL="457200" lvl="0" indent="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2400" dirty="0"/>
          </a:p>
        </p:txBody>
      </p:sp>
      <p:sp>
        <p:nvSpPr>
          <p:cNvPr id="198" name="Google Shape;198;p31"/>
          <p:cNvSpPr txBox="1">
            <a:spLocks noGrp="1"/>
          </p:cNvSpPr>
          <p:nvPr>
            <p:ph sz="half" idx="2"/>
          </p:nvPr>
        </p:nvSpPr>
        <p:spPr>
          <a:xfrm>
            <a:off x="4648200" y="1417650"/>
            <a:ext cx="4038600" cy="4708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marL="457200" lvl="0" indent="-381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dirty="0"/>
              <a:t>Gender exploration without having to land on a definitive self-identity</a:t>
            </a:r>
            <a:endParaRPr sz="2400" dirty="0"/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dirty="0"/>
              <a:t>People as whole beings</a:t>
            </a:r>
            <a:endParaRPr sz="2400" dirty="0"/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dirty="0"/>
              <a:t>Culture and community context</a:t>
            </a:r>
            <a:endParaRPr sz="2400" dirty="0"/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dirty="0"/>
              <a:t>Mixes of masculine and feminine energy </a:t>
            </a:r>
            <a:endParaRPr sz="2400" dirty="0"/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dirty="0"/>
              <a:t>Support for everyone to be their fullest and best self</a:t>
            </a:r>
            <a:endParaRPr sz="2400" dirty="0"/>
          </a:p>
          <a:p>
            <a:pPr marL="800100" lvl="0" indent="-3429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Font typeface="Wingdings" charset="2"/>
              <a:buChar char="§"/>
            </a:pPr>
            <a:endParaRPr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Where we are</a:t>
            </a:r>
            <a:endParaRPr dirty="0"/>
          </a:p>
        </p:txBody>
      </p:sp>
      <p:sp>
        <p:nvSpPr>
          <p:cNvPr id="205" name="Google Shape;205;p3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rtl="0">
              <a:spcBef>
                <a:spcPts val="64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Our approach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Current understandings of gender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AutoNum type="arabicPeriod"/>
            </a:pPr>
            <a:r>
              <a:rPr lang="en-US">
                <a:solidFill>
                  <a:srgbClr val="000000"/>
                </a:solidFill>
              </a:rPr>
              <a:t>Holding and honoring everyone</a:t>
            </a:r>
            <a:endParaRPr>
              <a:solidFill>
                <a:srgbClr val="000000"/>
              </a:solidFill>
            </a:endParaRPr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3200"/>
              <a:buAutoNum type="arabicPeriod"/>
            </a:pPr>
            <a:r>
              <a:rPr lang="en-US" b="1">
                <a:solidFill>
                  <a:srgbClr val="FF00FF"/>
                </a:solidFill>
              </a:rPr>
              <a:t>Approaches and resources for supporting young people</a:t>
            </a:r>
            <a:endParaRPr b="1">
              <a:solidFill>
                <a:srgbClr val="FF00FF"/>
              </a:solidFill>
            </a:endParaRPr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Where to from here?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a binary? </a:t>
            </a:r>
            <a:endParaRPr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3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/>
              <a:t>“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division into two groups or classes that are considered diametrically opposite.</a:t>
            </a:r>
            <a:r>
              <a:rPr lang="en-US"/>
              <a:t>”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160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merriam-webster.com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33"/>
          <p:cNvSpPr/>
          <p:nvPr/>
        </p:nvSpPr>
        <p:spPr>
          <a:xfrm>
            <a:off x="5972994" y="4358916"/>
            <a:ext cx="1424592" cy="1326267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33"/>
          <p:cNvSpPr/>
          <p:nvPr/>
        </p:nvSpPr>
        <p:spPr>
          <a:xfrm>
            <a:off x="7235613" y="4845384"/>
            <a:ext cx="411480" cy="468598"/>
          </a:xfrm>
          <a:prstGeom prst="ellipse">
            <a:avLst/>
          </a:prstGeom>
          <a:solidFill>
            <a:srgbClr val="FF6FCF"/>
          </a:solidFill>
          <a:ln w="9525" cap="flat" cmpd="sng">
            <a:solidFill>
              <a:srgbClr val="FF6FC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33"/>
          <p:cNvSpPr/>
          <p:nvPr/>
        </p:nvSpPr>
        <p:spPr>
          <a:xfrm>
            <a:off x="5747278" y="4845383"/>
            <a:ext cx="451429" cy="468598"/>
          </a:xfrm>
          <a:prstGeom prst="ellipse">
            <a:avLst/>
          </a:prstGeom>
          <a:gradFill>
            <a:gsLst>
              <a:gs pos="0">
                <a:srgbClr val="3E7FCD"/>
              </a:gs>
              <a:gs pos="100000">
                <a:srgbClr val="96C0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2" name="Google Shape;222;p34"/>
          <p:cNvGrpSpPr/>
          <p:nvPr/>
        </p:nvGrpSpPr>
        <p:grpSpPr>
          <a:xfrm>
            <a:off x="294524" y="2085201"/>
            <a:ext cx="8577962" cy="3136202"/>
            <a:chOff x="1" y="1220188"/>
            <a:chExt cx="8577962" cy="3136202"/>
          </a:xfrm>
        </p:grpSpPr>
        <p:sp>
          <p:nvSpPr>
            <p:cNvPr id="223" name="Google Shape;223;p34"/>
            <p:cNvSpPr/>
            <p:nvPr/>
          </p:nvSpPr>
          <p:spPr>
            <a:xfrm>
              <a:off x="1" y="1220188"/>
              <a:ext cx="2739252" cy="1095700"/>
            </a:xfrm>
            <a:prstGeom prst="chevron">
              <a:avLst>
                <a:gd name="adj" fmla="val 50000"/>
              </a:avLst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4"/>
            <p:cNvSpPr txBox="1"/>
            <p:nvPr/>
          </p:nvSpPr>
          <p:spPr>
            <a:xfrm>
              <a:off x="547851" y="1220188"/>
              <a:ext cx="1643552" cy="109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22850" rIns="0" bIns="228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“It’s a boy”	</a:t>
              </a:r>
              <a:endPara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34"/>
            <p:cNvSpPr/>
            <p:nvPr/>
          </p:nvSpPr>
          <p:spPr>
            <a:xfrm>
              <a:off x="2406896" y="1294922"/>
              <a:ext cx="2273579" cy="909431"/>
            </a:xfrm>
            <a:prstGeom prst="chevron">
              <a:avLst>
                <a:gd name="adj" fmla="val 50000"/>
              </a:avLst>
            </a:prstGeom>
            <a:solidFill>
              <a:srgbClr val="CFD7E7">
                <a:alpha val="89803"/>
              </a:srgbClr>
            </a:solidFill>
            <a:ln w="9525" cap="flat" cmpd="sng">
              <a:solidFill>
                <a:srgbClr val="CFD7E7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4"/>
            <p:cNvSpPr txBox="1"/>
            <p:nvPr/>
          </p:nvSpPr>
          <p:spPr>
            <a:xfrm>
              <a:off x="2861612" y="1294922"/>
              <a:ext cx="1364148" cy="9094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13325" rIns="0" bIns="1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Be a boy.	</a:t>
              </a:r>
              <a:endParaRPr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34"/>
            <p:cNvSpPr/>
            <p:nvPr/>
          </p:nvSpPr>
          <p:spPr>
            <a:xfrm>
              <a:off x="4380581" y="1276515"/>
              <a:ext cx="2273579" cy="909431"/>
            </a:xfrm>
            <a:prstGeom prst="chevron">
              <a:avLst>
                <a:gd name="adj" fmla="val 50000"/>
              </a:avLst>
            </a:prstGeom>
            <a:solidFill>
              <a:srgbClr val="CFD7E7">
                <a:alpha val="89803"/>
              </a:srgbClr>
            </a:solidFill>
            <a:ln w="9525" cap="flat" cmpd="sng">
              <a:solidFill>
                <a:srgbClr val="CFD7E7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4"/>
            <p:cNvSpPr txBox="1"/>
            <p:nvPr/>
          </p:nvSpPr>
          <p:spPr>
            <a:xfrm>
              <a:off x="4835297" y="1276515"/>
              <a:ext cx="1364148" cy="9094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13325" rIns="0" bIns="1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Be masculine.	</a:t>
              </a:r>
              <a:endParaRPr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34"/>
            <p:cNvSpPr/>
            <p:nvPr/>
          </p:nvSpPr>
          <p:spPr>
            <a:xfrm>
              <a:off x="6304384" y="1258117"/>
              <a:ext cx="2273579" cy="909431"/>
            </a:xfrm>
            <a:prstGeom prst="chevron">
              <a:avLst>
                <a:gd name="adj" fmla="val 50000"/>
              </a:avLst>
            </a:prstGeom>
            <a:solidFill>
              <a:srgbClr val="CFD7E7">
                <a:alpha val="89803"/>
              </a:srgbClr>
            </a:solidFill>
            <a:ln w="9525" cap="flat" cmpd="sng">
              <a:solidFill>
                <a:srgbClr val="CFD7E7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4"/>
            <p:cNvSpPr txBox="1"/>
            <p:nvPr/>
          </p:nvSpPr>
          <p:spPr>
            <a:xfrm>
              <a:off x="6759100" y="1258117"/>
              <a:ext cx="1364148" cy="9094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13325" rIns="0" bIns="1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Partner with cis women.</a:t>
              </a:r>
              <a:endParaRPr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34"/>
            <p:cNvSpPr/>
            <p:nvPr/>
          </p:nvSpPr>
          <p:spPr>
            <a:xfrm>
              <a:off x="1" y="3260690"/>
              <a:ext cx="2739252" cy="1095700"/>
            </a:xfrm>
            <a:prstGeom prst="chevron">
              <a:avLst>
                <a:gd name="adj" fmla="val 50000"/>
              </a:avLst>
            </a:prstGeom>
            <a:solidFill>
              <a:srgbClr val="FF6FC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4"/>
            <p:cNvSpPr txBox="1"/>
            <p:nvPr/>
          </p:nvSpPr>
          <p:spPr>
            <a:xfrm>
              <a:off x="547851" y="3260690"/>
              <a:ext cx="1643552" cy="109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22850" rIns="0" bIns="228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“It’s a girl.”	</a:t>
              </a:r>
              <a:endPara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34"/>
            <p:cNvSpPr/>
            <p:nvPr/>
          </p:nvSpPr>
          <p:spPr>
            <a:xfrm>
              <a:off x="2370081" y="3372231"/>
              <a:ext cx="2273579" cy="909431"/>
            </a:xfrm>
            <a:prstGeom prst="chevron">
              <a:avLst>
                <a:gd name="adj" fmla="val 50000"/>
              </a:avLst>
            </a:prstGeom>
            <a:solidFill>
              <a:srgbClr val="FF6FCF">
                <a:alpha val="22745"/>
              </a:srgbClr>
            </a:solidFill>
            <a:ln w="9525" cap="flat" cmpd="sng">
              <a:solidFill>
                <a:srgbClr val="CFD7E7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4"/>
            <p:cNvSpPr txBox="1"/>
            <p:nvPr/>
          </p:nvSpPr>
          <p:spPr>
            <a:xfrm>
              <a:off x="2824797" y="3372231"/>
              <a:ext cx="1364148" cy="9094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13325" rIns="0" bIns="1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Be a girl.	</a:t>
              </a:r>
              <a:endParaRPr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34"/>
            <p:cNvSpPr/>
            <p:nvPr/>
          </p:nvSpPr>
          <p:spPr>
            <a:xfrm>
              <a:off x="4380581" y="3317010"/>
              <a:ext cx="2273579" cy="909431"/>
            </a:xfrm>
            <a:prstGeom prst="chevron">
              <a:avLst>
                <a:gd name="adj" fmla="val 50000"/>
              </a:avLst>
            </a:prstGeom>
            <a:solidFill>
              <a:srgbClr val="FF6FCF">
                <a:alpha val="24705"/>
              </a:srgbClr>
            </a:solidFill>
            <a:ln w="9525" cap="flat" cmpd="sng">
              <a:solidFill>
                <a:srgbClr val="CFD7E7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4"/>
            <p:cNvSpPr txBox="1"/>
            <p:nvPr/>
          </p:nvSpPr>
          <p:spPr>
            <a:xfrm>
              <a:off x="4835297" y="3317010"/>
              <a:ext cx="1364148" cy="9094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13325" rIns="0" bIns="1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Be feminine.	</a:t>
              </a:r>
              <a:endParaRPr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34"/>
            <p:cNvSpPr/>
            <p:nvPr/>
          </p:nvSpPr>
          <p:spPr>
            <a:xfrm>
              <a:off x="6304384" y="3353824"/>
              <a:ext cx="2273579" cy="909431"/>
            </a:xfrm>
            <a:prstGeom prst="chevron">
              <a:avLst>
                <a:gd name="adj" fmla="val 50000"/>
              </a:avLst>
            </a:prstGeom>
            <a:solidFill>
              <a:srgbClr val="FF6FCF">
                <a:alpha val="24705"/>
              </a:srgbClr>
            </a:solidFill>
            <a:ln w="9525" cap="flat" cmpd="sng">
              <a:solidFill>
                <a:srgbClr val="CFD7E7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4"/>
            <p:cNvSpPr txBox="1"/>
            <p:nvPr/>
          </p:nvSpPr>
          <p:spPr>
            <a:xfrm>
              <a:off x="6759100" y="3353824"/>
              <a:ext cx="1364148" cy="9094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13325" rIns="0" bIns="1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Partner with cis men.</a:t>
              </a:r>
              <a:endParaRPr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9" name="Google Shape;239;p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Gender Binary Paths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35670" y="6277250"/>
            <a:ext cx="17844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Mayeno Consulting, 2018</a:t>
            </a:r>
            <a:endParaRPr lang="en-US" sz="11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i="0" u="none" strike="noStrike" cap="none">
                <a:solidFill>
                  <a:schemeClr val="dk1"/>
                </a:solidFill>
              </a:rPr>
              <a:t>The Binary Impacts Everyone</a:t>
            </a:r>
            <a:endParaRPr sz="4400" i="0" u="none" strike="noStrike" cap="none">
              <a:solidFill>
                <a:schemeClr val="dk1"/>
              </a:solidFill>
            </a:endParaRPr>
          </a:p>
        </p:txBody>
      </p:sp>
      <p:sp>
        <p:nvSpPr>
          <p:cNvPr id="246" name="Google Shape;246;p35"/>
          <p:cNvSpPr txBox="1">
            <a:spLocks noGrp="1"/>
          </p:cNvSpPr>
          <p:nvPr>
            <p:ph idx="1"/>
          </p:nvPr>
        </p:nvSpPr>
        <p:spPr>
          <a:xfrm>
            <a:off x="1001516" y="1463550"/>
            <a:ext cx="7685284" cy="46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Punishes anyone who doesn’t live by the rules</a:t>
            </a:r>
            <a:endParaRPr dirty="0"/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Pressures people to “prove” their masculinity or femininity</a:t>
            </a:r>
            <a:endParaRPr dirty="0"/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Creates a climate of fear and violence</a:t>
            </a:r>
            <a:endParaRPr dirty="0"/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Restricts what we can do and how we can grow</a:t>
            </a:r>
            <a:endParaRPr dirty="0"/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Damages self-esteem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/>
              <a:t>Justifies discrimination</a:t>
            </a:r>
            <a:endParaRPr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>
            <a:off x="1011841" y="274638"/>
            <a:ext cx="7921847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Our Vision and Hope</a:t>
            </a:r>
            <a:endParaRPr/>
          </a:p>
        </p:txBody>
      </p:sp>
      <p:sp>
        <p:nvSpPr>
          <p:cNvPr id="97" name="Google Shape;97;p18"/>
          <p:cNvSpPr txBox="1">
            <a:spLocks noGrp="1"/>
          </p:cNvSpPr>
          <p:nvPr>
            <p:ph idx="1"/>
          </p:nvPr>
        </p:nvSpPr>
        <p:spPr>
          <a:xfrm>
            <a:off x="1115090" y="1535825"/>
            <a:ext cx="7571710" cy="5109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 dirty="0">
                <a:latin typeface="Arial"/>
                <a:ea typeface="Arial"/>
                <a:cs typeface="Arial"/>
                <a:sym typeface="Arial"/>
              </a:rPr>
              <a:t>A just world where people from diverse backgrounds and experiences are free to be who they are, with no pressure to fit in, pass, or prove that they are a particular gender. </a:t>
            </a:r>
            <a:endParaRPr sz="36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oogle Shape;252;p36"/>
          <p:cNvGrpSpPr/>
          <p:nvPr/>
        </p:nvGrpSpPr>
        <p:grpSpPr>
          <a:xfrm>
            <a:off x="294524" y="2527061"/>
            <a:ext cx="8577962" cy="3136202"/>
            <a:chOff x="1" y="1220188"/>
            <a:chExt cx="8577962" cy="3136202"/>
          </a:xfrm>
        </p:grpSpPr>
        <p:sp>
          <p:nvSpPr>
            <p:cNvPr id="253" name="Google Shape;253;p36"/>
            <p:cNvSpPr/>
            <p:nvPr/>
          </p:nvSpPr>
          <p:spPr>
            <a:xfrm>
              <a:off x="1" y="1220188"/>
              <a:ext cx="2739252" cy="1095700"/>
            </a:xfrm>
            <a:prstGeom prst="chevron">
              <a:avLst>
                <a:gd name="adj" fmla="val 50000"/>
              </a:avLst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6"/>
            <p:cNvSpPr txBox="1"/>
            <p:nvPr/>
          </p:nvSpPr>
          <p:spPr>
            <a:xfrm>
              <a:off x="547851" y="1220188"/>
              <a:ext cx="1643552" cy="109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22850" rIns="0" bIns="228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“It’s a boy”	</a:t>
              </a:r>
              <a:endPara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36"/>
            <p:cNvSpPr/>
            <p:nvPr/>
          </p:nvSpPr>
          <p:spPr>
            <a:xfrm>
              <a:off x="2406896" y="1294922"/>
              <a:ext cx="2273579" cy="909431"/>
            </a:xfrm>
            <a:prstGeom prst="chevron">
              <a:avLst>
                <a:gd name="adj" fmla="val 50000"/>
              </a:avLst>
            </a:prstGeom>
            <a:solidFill>
              <a:srgbClr val="CFD7E7">
                <a:alpha val="89803"/>
              </a:srgbClr>
            </a:solidFill>
            <a:ln w="9525" cap="flat" cmpd="sng">
              <a:solidFill>
                <a:srgbClr val="CFD7E7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6"/>
            <p:cNvSpPr txBox="1"/>
            <p:nvPr/>
          </p:nvSpPr>
          <p:spPr>
            <a:xfrm>
              <a:off x="2861612" y="1294922"/>
              <a:ext cx="1364148" cy="9094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13325" rIns="0" bIns="1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Be a boy.	</a:t>
              </a:r>
              <a:endParaRPr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36"/>
            <p:cNvSpPr/>
            <p:nvPr/>
          </p:nvSpPr>
          <p:spPr>
            <a:xfrm>
              <a:off x="4380581" y="1276515"/>
              <a:ext cx="2273579" cy="909431"/>
            </a:xfrm>
            <a:prstGeom prst="chevron">
              <a:avLst>
                <a:gd name="adj" fmla="val 50000"/>
              </a:avLst>
            </a:prstGeom>
            <a:solidFill>
              <a:srgbClr val="CFD7E7">
                <a:alpha val="89803"/>
              </a:srgbClr>
            </a:solidFill>
            <a:ln w="9525" cap="flat" cmpd="sng">
              <a:solidFill>
                <a:srgbClr val="CFD7E7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6"/>
            <p:cNvSpPr txBox="1"/>
            <p:nvPr/>
          </p:nvSpPr>
          <p:spPr>
            <a:xfrm>
              <a:off x="4835297" y="1276515"/>
              <a:ext cx="1364148" cy="9094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13325" rIns="0" bIns="1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Be masculine.	</a:t>
              </a:r>
              <a:endParaRPr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36"/>
            <p:cNvSpPr/>
            <p:nvPr/>
          </p:nvSpPr>
          <p:spPr>
            <a:xfrm>
              <a:off x="6304384" y="1258117"/>
              <a:ext cx="2273579" cy="909431"/>
            </a:xfrm>
            <a:prstGeom prst="chevron">
              <a:avLst>
                <a:gd name="adj" fmla="val 50000"/>
              </a:avLst>
            </a:prstGeom>
            <a:solidFill>
              <a:srgbClr val="CFD7E7">
                <a:alpha val="89803"/>
              </a:srgbClr>
            </a:solidFill>
            <a:ln w="9525" cap="flat" cmpd="sng">
              <a:solidFill>
                <a:srgbClr val="CFD7E7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6"/>
            <p:cNvSpPr txBox="1"/>
            <p:nvPr/>
          </p:nvSpPr>
          <p:spPr>
            <a:xfrm>
              <a:off x="6759100" y="1258117"/>
              <a:ext cx="1364148" cy="9094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13325" rIns="0" bIns="1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Partner with cis women.</a:t>
              </a:r>
              <a:endParaRPr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36"/>
            <p:cNvSpPr/>
            <p:nvPr/>
          </p:nvSpPr>
          <p:spPr>
            <a:xfrm>
              <a:off x="1" y="3260690"/>
              <a:ext cx="2739252" cy="1095700"/>
            </a:xfrm>
            <a:prstGeom prst="chevron">
              <a:avLst>
                <a:gd name="adj" fmla="val 50000"/>
              </a:avLst>
            </a:prstGeom>
            <a:solidFill>
              <a:srgbClr val="FF6FC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6"/>
            <p:cNvSpPr txBox="1"/>
            <p:nvPr/>
          </p:nvSpPr>
          <p:spPr>
            <a:xfrm>
              <a:off x="547851" y="3260690"/>
              <a:ext cx="1643552" cy="109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22850" rIns="0" bIns="228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“It’s a girl.”	</a:t>
              </a:r>
              <a:endPara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36"/>
            <p:cNvSpPr/>
            <p:nvPr/>
          </p:nvSpPr>
          <p:spPr>
            <a:xfrm>
              <a:off x="2370081" y="3372231"/>
              <a:ext cx="2273579" cy="909431"/>
            </a:xfrm>
            <a:prstGeom prst="chevron">
              <a:avLst>
                <a:gd name="adj" fmla="val 50000"/>
              </a:avLst>
            </a:prstGeom>
            <a:solidFill>
              <a:srgbClr val="FF6FCF">
                <a:alpha val="22745"/>
              </a:srgbClr>
            </a:solidFill>
            <a:ln w="9525" cap="flat" cmpd="sng">
              <a:solidFill>
                <a:srgbClr val="CFD7E7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6"/>
            <p:cNvSpPr txBox="1"/>
            <p:nvPr/>
          </p:nvSpPr>
          <p:spPr>
            <a:xfrm>
              <a:off x="2824797" y="3372231"/>
              <a:ext cx="1364148" cy="9094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13325" rIns="0" bIns="1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Be a girl.	</a:t>
              </a:r>
              <a:endParaRPr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36"/>
            <p:cNvSpPr/>
            <p:nvPr/>
          </p:nvSpPr>
          <p:spPr>
            <a:xfrm>
              <a:off x="4380581" y="3317010"/>
              <a:ext cx="2273579" cy="909431"/>
            </a:xfrm>
            <a:prstGeom prst="chevron">
              <a:avLst>
                <a:gd name="adj" fmla="val 50000"/>
              </a:avLst>
            </a:prstGeom>
            <a:solidFill>
              <a:srgbClr val="FF6FCF">
                <a:alpha val="24705"/>
              </a:srgbClr>
            </a:solidFill>
            <a:ln w="9525" cap="flat" cmpd="sng">
              <a:solidFill>
                <a:srgbClr val="CFD7E7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6"/>
            <p:cNvSpPr txBox="1"/>
            <p:nvPr/>
          </p:nvSpPr>
          <p:spPr>
            <a:xfrm>
              <a:off x="4835297" y="3317010"/>
              <a:ext cx="1364148" cy="9094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13325" rIns="0" bIns="1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Be feminine.	</a:t>
              </a:r>
              <a:endParaRPr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36"/>
            <p:cNvSpPr/>
            <p:nvPr/>
          </p:nvSpPr>
          <p:spPr>
            <a:xfrm>
              <a:off x="6304384" y="3353824"/>
              <a:ext cx="2273579" cy="909431"/>
            </a:xfrm>
            <a:prstGeom prst="chevron">
              <a:avLst>
                <a:gd name="adj" fmla="val 50000"/>
              </a:avLst>
            </a:prstGeom>
            <a:solidFill>
              <a:srgbClr val="FF6FCF">
                <a:alpha val="24705"/>
              </a:srgbClr>
            </a:solidFill>
            <a:ln w="9525" cap="flat" cmpd="sng">
              <a:solidFill>
                <a:srgbClr val="CFD7E7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6"/>
            <p:cNvSpPr txBox="1"/>
            <p:nvPr/>
          </p:nvSpPr>
          <p:spPr>
            <a:xfrm>
              <a:off x="6759100" y="3353824"/>
              <a:ext cx="1364148" cy="9094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13325" rIns="0" bIns="1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Partner with cis men.</a:t>
              </a:r>
              <a:endParaRPr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9" name="Google Shape;269;p36"/>
          <p:cNvSpPr/>
          <p:nvPr/>
        </p:nvSpPr>
        <p:spPr>
          <a:xfrm>
            <a:off x="1713826" y="1548663"/>
            <a:ext cx="5131591" cy="4887069"/>
          </a:xfrm>
          <a:prstGeom prst="ellipse">
            <a:avLst/>
          </a:prstGeom>
          <a:noFill/>
          <a:ln w="1016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0" name="Google Shape;270;p36"/>
          <p:cNvCxnSpPr/>
          <p:nvPr/>
        </p:nvCxnSpPr>
        <p:spPr>
          <a:xfrm>
            <a:off x="2798838" y="1886335"/>
            <a:ext cx="3353673" cy="3994593"/>
          </a:xfrm>
          <a:prstGeom prst="straightConnector1">
            <a:avLst/>
          </a:prstGeom>
          <a:noFill/>
          <a:ln w="1016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271" name="Google Shape;271;p3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if there were no gender binary?</a:t>
            </a:r>
            <a:endParaRPr sz="395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84735" y="6471602"/>
            <a:ext cx="17844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Mayeno Consulting, 2018</a:t>
            </a:r>
            <a:endParaRPr lang="en-US" sz="11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Gender-Inclusive Path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84" name="Google Shape;284;p38"/>
          <p:cNvGrpSpPr/>
          <p:nvPr/>
        </p:nvGrpSpPr>
        <p:grpSpPr>
          <a:xfrm>
            <a:off x="353254" y="1342174"/>
            <a:ext cx="7937650" cy="4528881"/>
            <a:chOff x="40326" y="0"/>
            <a:chExt cx="8333584" cy="5208490"/>
          </a:xfrm>
        </p:grpSpPr>
        <p:sp>
          <p:nvSpPr>
            <p:cNvPr id="285" name="Google Shape;285;p38"/>
            <p:cNvSpPr/>
            <p:nvPr/>
          </p:nvSpPr>
          <p:spPr>
            <a:xfrm>
              <a:off x="40326" y="0"/>
              <a:ext cx="8333584" cy="520849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quadBezTo>
                    <a:pt x="20000" y="40000"/>
                    <a:pt x="101250" y="15000"/>
                  </a:quadBezTo>
                  <a:lnTo>
                    <a:pt x="100194" y="0"/>
                  </a:lnTo>
                  <a:lnTo>
                    <a:pt x="120000" y="24000"/>
                  </a:lnTo>
                  <a:lnTo>
                    <a:pt x="104419" y="60000"/>
                  </a:lnTo>
                  <a:lnTo>
                    <a:pt x="103363" y="45000"/>
                  </a:lnTo>
                  <a:quadBezTo>
                    <a:pt x="30000" y="55000"/>
                    <a:pt x="0" y="120000"/>
                  </a:quadBezTo>
                  <a:close/>
                </a:path>
              </a:pathLst>
            </a:custGeom>
            <a:solidFill>
              <a:srgbClr val="B2A0C7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8"/>
            <p:cNvSpPr/>
            <p:nvPr/>
          </p:nvSpPr>
          <p:spPr>
            <a:xfrm>
              <a:off x="998271" y="3873033"/>
              <a:ext cx="191672" cy="191672"/>
            </a:xfrm>
            <a:prstGeom prst="ellipse">
              <a:avLst/>
            </a:prstGeom>
            <a:solidFill>
              <a:srgbClr val="3F315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8"/>
            <p:cNvSpPr/>
            <p:nvPr/>
          </p:nvSpPr>
          <p:spPr>
            <a:xfrm>
              <a:off x="1315003" y="3821627"/>
              <a:ext cx="1425042" cy="1239620"/>
            </a:xfrm>
            <a:prstGeom prst="rect">
              <a:avLst/>
            </a:prstGeom>
            <a:solidFill>
              <a:srgbClr val="8000FF">
                <a:alpha val="89803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8"/>
            <p:cNvSpPr txBox="1"/>
            <p:nvPr/>
          </p:nvSpPr>
          <p:spPr>
            <a:xfrm>
              <a:off x="1315003" y="3821627"/>
              <a:ext cx="1425042" cy="12396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5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“It’s a child!</a:t>
              </a:r>
              <a:r>
                <a:rPr lang="en-US" sz="36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”</a:t>
              </a:r>
              <a:endParaRPr sz="3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38"/>
            <p:cNvSpPr/>
            <p:nvPr/>
          </p:nvSpPr>
          <p:spPr>
            <a:xfrm>
              <a:off x="2352478" y="2661538"/>
              <a:ext cx="333343" cy="333343"/>
            </a:xfrm>
            <a:prstGeom prst="ellipse">
              <a:avLst/>
            </a:prstGeom>
            <a:solidFill>
              <a:srgbClr val="3F315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8"/>
            <p:cNvSpPr/>
            <p:nvPr/>
          </p:nvSpPr>
          <p:spPr>
            <a:xfrm>
              <a:off x="2813684" y="2999947"/>
              <a:ext cx="1750052" cy="1143983"/>
            </a:xfrm>
            <a:prstGeom prst="rect">
              <a:avLst/>
            </a:prstGeom>
            <a:solidFill>
              <a:srgbClr val="8000FF">
                <a:alpha val="89803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8"/>
            <p:cNvSpPr txBox="1"/>
            <p:nvPr/>
          </p:nvSpPr>
          <p:spPr>
            <a:xfrm>
              <a:off x="2813683" y="2999947"/>
              <a:ext cx="1787933" cy="1250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76625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Be who you are.</a:t>
              </a:r>
              <a:endParaRPr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38"/>
            <p:cNvSpPr/>
            <p:nvPr/>
          </p:nvSpPr>
          <p:spPr>
            <a:xfrm>
              <a:off x="4081697" y="1768803"/>
              <a:ext cx="441679" cy="441679"/>
            </a:xfrm>
            <a:prstGeom prst="ellipse">
              <a:avLst/>
            </a:prstGeom>
            <a:solidFill>
              <a:srgbClr val="3F315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8"/>
            <p:cNvSpPr/>
            <p:nvPr/>
          </p:nvSpPr>
          <p:spPr>
            <a:xfrm>
              <a:off x="4615464" y="2339354"/>
              <a:ext cx="1750052" cy="1636043"/>
            </a:xfrm>
            <a:prstGeom prst="rect">
              <a:avLst/>
            </a:prstGeom>
            <a:solidFill>
              <a:srgbClr val="8000FF">
                <a:alpha val="89803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8"/>
            <p:cNvSpPr txBox="1"/>
            <p:nvPr/>
          </p:nvSpPr>
          <p:spPr>
            <a:xfrm>
              <a:off x="4615464" y="2339353"/>
              <a:ext cx="1677181" cy="22795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34025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Be the way you are.</a:t>
              </a:r>
              <a:endParaRPr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38"/>
            <p:cNvSpPr/>
            <p:nvPr/>
          </p:nvSpPr>
          <p:spPr>
            <a:xfrm>
              <a:off x="5965087" y="1178160"/>
              <a:ext cx="591684" cy="591684"/>
            </a:xfrm>
            <a:prstGeom prst="ellipse">
              <a:avLst/>
            </a:prstGeom>
            <a:solidFill>
              <a:srgbClr val="3F315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8"/>
            <p:cNvSpPr/>
            <p:nvPr/>
          </p:nvSpPr>
          <p:spPr>
            <a:xfrm>
              <a:off x="6408196" y="1805308"/>
              <a:ext cx="1750052" cy="1258114"/>
            </a:xfrm>
            <a:prstGeom prst="rect">
              <a:avLst/>
            </a:prstGeom>
            <a:solidFill>
              <a:srgbClr val="8000FF">
                <a:alpha val="89803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8"/>
            <p:cNvSpPr txBox="1"/>
            <p:nvPr/>
          </p:nvSpPr>
          <p:spPr>
            <a:xfrm>
              <a:off x="6411883" y="1805308"/>
              <a:ext cx="1746364" cy="12581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1350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Love freely.</a:t>
              </a:r>
              <a:endParaRPr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006166" y="6413500"/>
            <a:ext cx="17844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Mayeno Consulting, 2018</a:t>
            </a:r>
            <a:endParaRPr lang="en-US" sz="11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Does gender diversity come from Europeans?</a:t>
            </a:r>
            <a:b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95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3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OR</a:t>
            </a: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Is gender diversity a white thing?</a:t>
            </a: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OR</a:t>
            </a:r>
            <a:endParaRPr/>
          </a:p>
          <a:p>
            <a:pPr marL="0" lvl="0" indent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/>
              <a:t>Does gender diversity come from liberal American culture?  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Gender Identities</a:t>
            </a:r>
            <a:endParaRPr dirty="0"/>
          </a:p>
        </p:txBody>
      </p:sp>
      <p:sp>
        <p:nvSpPr>
          <p:cNvPr id="311" name="Google Shape;311;p40"/>
          <p:cNvSpPr txBox="1">
            <a:spLocks noGrp="1"/>
          </p:cNvSpPr>
          <p:nvPr>
            <p:ph idx="1"/>
          </p:nvPr>
        </p:nvSpPr>
        <p:spPr>
          <a:xfrm>
            <a:off x="1042816" y="1204925"/>
            <a:ext cx="7982234" cy="510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640"/>
              </a:spcBef>
              <a:spcAft>
                <a:spcPts val="1600"/>
              </a:spcAft>
              <a:buNone/>
            </a:pPr>
            <a:r>
              <a:rPr lang="en-US" dirty="0" err="1"/>
              <a:t>Hijra</a:t>
            </a:r>
            <a:r>
              <a:rPr lang="en-US" dirty="0"/>
              <a:t> (South Asia), </a:t>
            </a:r>
            <a:r>
              <a:rPr lang="en-US" dirty="0" err="1"/>
              <a:t>Bissu</a:t>
            </a:r>
            <a:r>
              <a:rPr lang="en-US" dirty="0"/>
              <a:t>, </a:t>
            </a:r>
            <a:r>
              <a:rPr lang="en-US" dirty="0" err="1"/>
              <a:t>calabai</a:t>
            </a:r>
            <a:r>
              <a:rPr lang="en-US" dirty="0"/>
              <a:t>, </a:t>
            </a:r>
            <a:r>
              <a:rPr lang="en-US" dirty="0" err="1"/>
              <a:t>calalai</a:t>
            </a:r>
            <a:r>
              <a:rPr lang="en-US" dirty="0"/>
              <a:t> (Sulawesi, Indonesia), </a:t>
            </a:r>
            <a:r>
              <a:rPr lang="en-US" dirty="0" err="1"/>
              <a:t>Bakla</a:t>
            </a:r>
            <a:r>
              <a:rPr lang="en-US" dirty="0"/>
              <a:t> (Philippines), </a:t>
            </a:r>
            <a:r>
              <a:rPr lang="en-US" dirty="0" err="1"/>
              <a:t>Mahu</a:t>
            </a:r>
            <a:r>
              <a:rPr lang="en-US" dirty="0"/>
              <a:t>(Hawai’i), </a:t>
            </a:r>
            <a:r>
              <a:rPr lang="en-US" dirty="0" err="1"/>
              <a:t>Whakawahine</a:t>
            </a:r>
            <a:r>
              <a:rPr lang="en-US" dirty="0"/>
              <a:t>, </a:t>
            </a:r>
            <a:r>
              <a:rPr lang="en-US" dirty="0" err="1"/>
              <a:t>Wakatane</a:t>
            </a:r>
            <a:r>
              <a:rPr lang="en-US" dirty="0"/>
              <a:t>, </a:t>
            </a:r>
            <a:r>
              <a:rPr lang="en-US" dirty="0" err="1"/>
              <a:t>Takatapui</a:t>
            </a:r>
            <a:r>
              <a:rPr lang="en-US" dirty="0"/>
              <a:t> (New Zealand)  </a:t>
            </a:r>
            <a:r>
              <a:rPr lang="en-US" dirty="0" err="1"/>
              <a:t>Fa’afafine</a:t>
            </a:r>
            <a:r>
              <a:rPr lang="en-US" dirty="0"/>
              <a:t> (Samoa), </a:t>
            </a:r>
            <a:r>
              <a:rPr lang="en-US" dirty="0" err="1"/>
              <a:t>Nádleehí</a:t>
            </a:r>
            <a:r>
              <a:rPr lang="en-US" dirty="0"/>
              <a:t> (Navajo), </a:t>
            </a:r>
            <a:r>
              <a:rPr lang="en-US" dirty="0" err="1"/>
              <a:t>Winkté</a:t>
            </a:r>
            <a:r>
              <a:rPr lang="en-US" dirty="0"/>
              <a:t> (Lakota), </a:t>
            </a:r>
            <a:r>
              <a:rPr lang="en-US" dirty="0" err="1"/>
              <a:t>Niizh</a:t>
            </a:r>
            <a:r>
              <a:rPr lang="en-US" dirty="0"/>
              <a:t> </a:t>
            </a:r>
            <a:r>
              <a:rPr lang="en-US" dirty="0" err="1"/>
              <a:t>Manidoowag</a:t>
            </a:r>
            <a:r>
              <a:rPr lang="en-US" dirty="0"/>
              <a:t> (</a:t>
            </a:r>
            <a:r>
              <a:rPr lang="en-US" dirty="0" err="1"/>
              <a:t>Ojibwe</a:t>
            </a:r>
            <a:r>
              <a:rPr lang="en-US" dirty="0"/>
              <a:t>), </a:t>
            </a:r>
            <a:r>
              <a:rPr lang="en-US" dirty="0" err="1"/>
              <a:t>Hemaneh</a:t>
            </a:r>
            <a:r>
              <a:rPr lang="en-US" dirty="0"/>
              <a:t> (Cheyenne), </a:t>
            </a:r>
            <a:r>
              <a:rPr lang="en-US" dirty="0" err="1"/>
              <a:t>Mashoga</a:t>
            </a:r>
            <a:r>
              <a:rPr lang="en-US" dirty="0"/>
              <a:t> (Swahili), Mino (Benin) </a:t>
            </a:r>
            <a:r>
              <a:rPr lang="en-US" dirty="0" err="1"/>
              <a:t>Ashtime</a:t>
            </a:r>
            <a:r>
              <a:rPr lang="en-US" dirty="0"/>
              <a:t> (</a:t>
            </a:r>
            <a:r>
              <a:rPr lang="en-US" dirty="0" err="1"/>
              <a:t>Maale</a:t>
            </a:r>
            <a:r>
              <a:rPr lang="en-US" dirty="0"/>
              <a:t>), </a:t>
            </a:r>
            <a:r>
              <a:rPr lang="en-US" dirty="0" err="1"/>
              <a:t>Sekrata</a:t>
            </a:r>
            <a:r>
              <a:rPr lang="en-US" dirty="0"/>
              <a:t> (Madagascar), </a:t>
            </a:r>
            <a:r>
              <a:rPr lang="en-US" dirty="0" err="1"/>
              <a:t>Mamluk</a:t>
            </a:r>
            <a:r>
              <a:rPr lang="en-US" dirty="0"/>
              <a:t> (Egypt)</a:t>
            </a:r>
            <a:r>
              <a:rPr lang="en-US" dirty="0" err="1"/>
              <a:t>Muxe</a:t>
            </a:r>
            <a:r>
              <a:rPr lang="en-US" dirty="0"/>
              <a:t> (Mexico), </a:t>
            </a:r>
            <a:r>
              <a:rPr lang="en-US" dirty="0" err="1"/>
              <a:t>Quariwarmi</a:t>
            </a:r>
            <a:r>
              <a:rPr lang="en-US" dirty="0"/>
              <a:t> (Inca, Peru), </a:t>
            </a:r>
            <a:r>
              <a:rPr lang="en-US" dirty="0" err="1"/>
              <a:t>Chuckchi</a:t>
            </a:r>
            <a:r>
              <a:rPr lang="en-US" dirty="0"/>
              <a:t> (Siberia), </a:t>
            </a:r>
            <a:r>
              <a:rPr lang="en-US" dirty="0" err="1"/>
              <a:t>Femminielo</a:t>
            </a:r>
            <a:r>
              <a:rPr lang="en-US" dirty="0"/>
              <a:t> (Italy) </a:t>
            </a:r>
            <a:endParaRPr dirty="0"/>
          </a:p>
        </p:txBody>
      </p:sp>
      <p:sp>
        <p:nvSpPr>
          <p:cNvPr id="312" name="Google Shape;312;p40"/>
          <p:cNvSpPr txBox="1"/>
          <p:nvPr/>
        </p:nvSpPr>
        <p:spPr>
          <a:xfrm>
            <a:off x="1001515" y="6310025"/>
            <a:ext cx="7789259" cy="41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Sources: Independent Lens, PBS, API Equality Nor Cal, National Queer Asian Pacific Islander Alliance, United Belize Advocacy Movement</a:t>
            </a: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41"/>
          <p:cNvSpPr txBox="1">
            <a:spLocks noGrp="1"/>
          </p:cNvSpPr>
          <p:nvPr>
            <p:ph type="title"/>
          </p:nvPr>
        </p:nvSpPr>
        <p:spPr>
          <a:xfrm>
            <a:off x="1032491" y="274320"/>
            <a:ext cx="790119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Gender Binary Roots in the Americas</a:t>
            </a:r>
            <a:endParaRPr sz="3959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41"/>
          <p:cNvSpPr/>
          <p:nvPr/>
        </p:nvSpPr>
        <p:spPr>
          <a:xfrm>
            <a:off x="1362888" y="2844022"/>
            <a:ext cx="3267760" cy="3278363"/>
          </a:xfrm>
          <a:prstGeom prst="ellipse">
            <a:avLst/>
          </a:prstGeom>
          <a:solidFill>
            <a:srgbClr val="A5A5A5">
              <a:alpha val="24705"/>
            </a:srgbClr>
          </a:solidFill>
          <a:ln w="9525" cap="flat" cmpd="sng">
            <a:solidFill>
              <a:srgbClr val="BFBFBF">
                <a:alpha val="28627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3F315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Colonization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41"/>
          <p:cNvSpPr/>
          <p:nvPr/>
        </p:nvSpPr>
        <p:spPr>
          <a:xfrm>
            <a:off x="4404524" y="2890949"/>
            <a:ext cx="3432083" cy="3148839"/>
          </a:xfrm>
          <a:prstGeom prst="ellipse">
            <a:avLst/>
          </a:prstGeom>
          <a:solidFill>
            <a:srgbClr val="A5A5A5">
              <a:alpha val="24705"/>
            </a:srgbClr>
          </a:solidFill>
          <a:ln w="9525" cap="flat" cmpd="sng">
            <a:solidFill>
              <a:srgbClr val="BFBFBF">
                <a:alpha val="28627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3F315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Racism</a:t>
            </a:r>
            <a:endParaRPr/>
          </a:p>
        </p:txBody>
      </p:sp>
      <p:sp>
        <p:nvSpPr>
          <p:cNvPr id="322" name="Google Shape;322;p41"/>
          <p:cNvSpPr/>
          <p:nvPr/>
        </p:nvSpPr>
        <p:spPr>
          <a:xfrm>
            <a:off x="3056174" y="1197634"/>
            <a:ext cx="3045849" cy="3052616"/>
          </a:xfrm>
          <a:prstGeom prst="ellipse">
            <a:avLst/>
          </a:prstGeom>
          <a:solidFill>
            <a:srgbClr val="A5A5A5">
              <a:alpha val="24705"/>
            </a:srgbClr>
          </a:solidFill>
          <a:ln w="9525" cap="flat" cmpd="sng">
            <a:solidFill>
              <a:srgbClr val="BFBFBF">
                <a:alpha val="28627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dist="23000" dir="5400000" rotWithShape="0">
              <a:srgbClr val="3F3151"/>
            </a:outerShdw>
            <a:reflection endPos="30000" fadeDir="5400012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European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Patriarchy</a:t>
            </a:r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42"/>
          <p:cNvSpPr/>
          <p:nvPr/>
        </p:nvSpPr>
        <p:spPr>
          <a:xfrm>
            <a:off x="2870800" y="1276125"/>
            <a:ext cx="3170700" cy="4720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Binaries</a:t>
            </a:r>
            <a:endParaRPr/>
          </a:p>
        </p:txBody>
      </p:sp>
      <p:sp>
        <p:nvSpPr>
          <p:cNvPr id="331" name="Google Shape;331;p42"/>
          <p:cNvSpPr txBox="1">
            <a:spLocks noGrp="1"/>
          </p:cNvSpPr>
          <p:nvPr>
            <p:ph idx="1"/>
          </p:nvPr>
        </p:nvSpPr>
        <p:spPr>
          <a:xfrm>
            <a:off x="341350" y="1585500"/>
            <a:ext cx="8229600" cy="4216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True/False</a:t>
            </a: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Good/Evil</a:t>
            </a: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White/Black</a:t>
            </a: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Straight/Gay</a:t>
            </a: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Man/Woman</a:t>
            </a:r>
            <a:endParaRPr/>
          </a:p>
          <a:p>
            <a:pPr marL="0" lvl="0" indent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/>
              <a:t>Mind/Body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Contrasting </a:t>
            </a:r>
            <a:endParaRPr/>
          </a:p>
        </p:txBody>
      </p:sp>
      <p:sp>
        <p:nvSpPr>
          <p:cNvPr id="338" name="Google Shape;338;p4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480"/>
              </a:spcBef>
              <a:spcAft>
                <a:spcPts val="1600"/>
              </a:spcAft>
              <a:buNone/>
            </a:pPr>
            <a:r>
              <a:rPr lang="en-US" sz="2800" dirty="0"/>
              <a:t>Western Binary</a:t>
            </a:r>
            <a:r>
              <a:rPr lang="en-US" dirty="0"/>
              <a:t>	</a:t>
            </a:r>
            <a:endParaRPr dirty="0"/>
          </a:p>
        </p:txBody>
      </p:sp>
      <p:sp>
        <p:nvSpPr>
          <p:cNvPr id="339" name="Google Shape;339;p4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Polar Opposites</a:t>
            </a: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Mutually exclusive, no overlap, clearly distinguished</a:t>
            </a: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/>
              <a:t>One side of the binary usually more highly valued than the other</a:t>
            </a:r>
            <a:endParaRPr/>
          </a:p>
        </p:txBody>
      </p:sp>
      <p:sp>
        <p:nvSpPr>
          <p:cNvPr id="340" name="Google Shape;340;p4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480"/>
              </a:spcBef>
              <a:spcAft>
                <a:spcPts val="1600"/>
              </a:spcAft>
              <a:buNone/>
            </a:pPr>
            <a:r>
              <a:rPr lang="en-US" sz="2800" dirty="0"/>
              <a:t>Non-Western Dualism</a:t>
            </a:r>
            <a:endParaRPr sz="2800" dirty="0"/>
          </a:p>
        </p:txBody>
      </p:sp>
      <p:sp>
        <p:nvSpPr>
          <p:cNvPr id="341" name="Google Shape;341;p4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Close Proximity</a:t>
            </a: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Interconnected/intertwined, not completely distinguished</a:t>
            </a: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/>
              <a:t>Complementary/Mutually Necessary/Equally Important to Create Overarching Balance</a:t>
            </a:r>
            <a:endParaRPr/>
          </a:p>
        </p:txBody>
      </p:sp>
      <p:pic>
        <p:nvPicPr>
          <p:cNvPr id="342" name="Google Shape;342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7291262" y="209347"/>
            <a:ext cx="1208675" cy="120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5707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49" name="Google Shape;349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9863" y="274653"/>
            <a:ext cx="6664274" cy="62455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069667" y="6572250"/>
            <a:ext cx="16040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Mauro </a:t>
            </a:r>
            <a:r>
              <a:rPr lang="en-US" sz="1100" dirty="0" err="1" smtClean="0"/>
              <a:t>Sifuentes</a:t>
            </a:r>
            <a:r>
              <a:rPr lang="en-US" sz="1100" dirty="0" smtClean="0"/>
              <a:t>, 2018</a:t>
            </a:r>
            <a:endParaRPr lang="en-US" sz="11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Using the Question Guide</a:t>
            </a:r>
            <a:endParaRPr/>
          </a:p>
        </p:txBody>
      </p:sp>
      <p:sp>
        <p:nvSpPr>
          <p:cNvPr id="356" name="Google Shape;356;p4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rtl="0">
              <a:spcBef>
                <a:spcPts val="64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Take a moment to look over the Question Guide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Circle up with 2 other people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Pick one section (Culture, Community, or Sense-of-Self)</a:t>
            </a:r>
            <a:endParaRPr/>
          </a:p>
          <a:p>
            <a:pPr marL="457200" lvl="0" indent="-43180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Explore which questions might be appropriate for your work, and how to adapt when working with youth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we’ll cover</a:t>
            </a:r>
            <a:endParaRPr/>
          </a:p>
        </p:txBody>
      </p:sp>
      <p:sp>
        <p:nvSpPr>
          <p:cNvPr id="363" name="Google Shape;363;p4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rtl="0">
              <a:spcBef>
                <a:spcPts val="64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Our approach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Current understandings of gender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AutoNum type="arabicPeriod"/>
            </a:pPr>
            <a:r>
              <a:rPr lang="en-US">
                <a:solidFill>
                  <a:srgbClr val="000000"/>
                </a:solidFill>
              </a:rPr>
              <a:t>Holding and honoring everyone</a:t>
            </a:r>
            <a:endParaRPr>
              <a:solidFill>
                <a:srgbClr val="000000"/>
              </a:solidFill>
            </a:endParaRPr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Approaches and resources for supporting young people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 b="1">
                <a:solidFill>
                  <a:srgbClr val="FF00FF"/>
                </a:solidFill>
              </a:rPr>
              <a:t>Where to from here?</a:t>
            </a:r>
            <a:r>
              <a:rPr lang="en-US"/>
              <a:t/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we’ll cover</a:t>
            </a:r>
            <a:endParaRPr/>
          </a:p>
        </p:txBody>
      </p:sp>
      <p:sp>
        <p:nvSpPr>
          <p:cNvPr id="104" name="Google Shape;104;p1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rtl="0">
              <a:spcBef>
                <a:spcPts val="64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Our approach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Current understandings of gender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Holding and honoring everyone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Approaches and resources for supporting young people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Where to from here?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Where to from here? </a:t>
            </a:r>
            <a:endParaRPr/>
          </a:p>
        </p:txBody>
      </p:sp>
      <p:sp>
        <p:nvSpPr>
          <p:cNvPr id="371" name="Google Shape;371;p47"/>
          <p:cNvSpPr txBox="1">
            <a:spLocks noGrp="1"/>
          </p:cNvSpPr>
          <p:nvPr>
            <p:ph idx="1"/>
          </p:nvPr>
        </p:nvSpPr>
        <p:spPr>
          <a:xfrm>
            <a:off x="1011840" y="1313425"/>
            <a:ext cx="7421659" cy="4859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dirty="0"/>
              <a:t>In pairs:</a:t>
            </a:r>
            <a:endParaRPr dirty="0"/>
          </a:p>
          <a:p>
            <a:pPr marL="457200" lvl="0" indent="-431800" rtl="0">
              <a:spcBef>
                <a:spcPts val="1600"/>
              </a:spcBef>
              <a:spcAft>
                <a:spcPts val="0"/>
              </a:spcAft>
              <a:buSzPts val="3200"/>
              <a:buChar char="•"/>
            </a:pPr>
            <a:r>
              <a:rPr lang="en-US" dirty="0"/>
              <a:t>Any take-</a:t>
            </a:r>
            <a:r>
              <a:rPr lang="en-US" dirty="0" err="1"/>
              <a:t>aways</a:t>
            </a:r>
            <a:r>
              <a:rPr lang="en-US" dirty="0"/>
              <a:t> for your work?</a:t>
            </a:r>
            <a:endParaRPr dirty="0"/>
          </a:p>
          <a:p>
            <a:pPr marL="457200" lvl="0" indent="-43180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dirty="0"/>
              <a:t>What would make this work most useful to you?</a:t>
            </a:r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Thank you for your participation!</a:t>
            </a:r>
            <a:endParaRPr/>
          </a:p>
        </p:txBody>
      </p:sp>
      <p:sp>
        <p:nvSpPr>
          <p:cNvPr id="378" name="Google Shape;378;p4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Mauro Sifuentes</a:t>
            </a: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sifuentes.mauro@gmail.com</a:t>
            </a:r>
            <a:endParaRPr/>
          </a:p>
          <a:p>
            <a:pPr marL="0" lvl="0" indent="0" algn="ctr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Laurin Mayeno</a:t>
            </a:r>
            <a:endParaRPr/>
          </a:p>
          <a:p>
            <a:pPr marL="0" lvl="0" indent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4"/>
              </a:rPr>
              <a:t>laurin@mayenoconsulting.com</a:t>
            </a:r>
            <a:endParaRPr/>
          </a:p>
          <a:p>
            <a:pPr marL="0" lvl="0" indent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US">
                <a:uFill>
                  <a:noFill/>
                </a:uFill>
                <a:hlinkClick r:id="rId4"/>
              </a:rPr>
              <a:t>mayenoconsulting.com</a:t>
            </a:r>
            <a:endParaRPr/>
          </a:p>
          <a:p>
            <a:pPr marL="0" lvl="0" indent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oneofakindllikeme.com</a:t>
            </a: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this is/isn’t</a:t>
            </a:r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480"/>
              </a:spcBef>
              <a:spcAft>
                <a:spcPts val="1600"/>
              </a:spcAft>
              <a:buNone/>
            </a:pPr>
            <a:r>
              <a:rPr lang="en-US" sz="3000"/>
              <a:t>Is</a:t>
            </a:r>
            <a:r>
              <a:rPr lang="en-US"/>
              <a:t>		</a:t>
            </a:r>
            <a:endParaRPr/>
          </a:p>
        </p:txBody>
      </p:sp>
      <p:sp>
        <p:nvSpPr>
          <p:cNvPr id="112" name="Google Shape;112;p2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dirty="0"/>
              <a:t>Exploration, raising questions</a:t>
            </a:r>
            <a:endParaRPr dirty="0"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/>
              <a:t>Sharing our thinking, to push the dialogue forward.</a:t>
            </a:r>
            <a:endParaRPr dirty="0"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/>
              <a:t>Planting some seeds					</a:t>
            </a:r>
            <a:endParaRPr dirty="0"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/>
              <a:t>Some resources</a:t>
            </a:r>
            <a:endParaRPr dirty="0"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dirty="0"/>
              <a:t>							</a:t>
            </a:r>
            <a:endParaRPr dirty="0"/>
          </a:p>
        </p:txBody>
      </p:sp>
      <p:sp>
        <p:nvSpPr>
          <p:cNvPr id="113" name="Google Shape;113;p2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480"/>
              </a:spcBef>
              <a:spcAft>
                <a:spcPts val="1600"/>
              </a:spcAft>
              <a:buNone/>
            </a:pPr>
            <a:r>
              <a:rPr lang="en-US" sz="2800" dirty="0" smtClean="0"/>
              <a:t>Isn’t</a:t>
            </a:r>
            <a:endParaRPr sz="2800" dirty="0"/>
          </a:p>
        </p:txBody>
      </p:sp>
      <p:sp>
        <p:nvSpPr>
          <p:cNvPr id="114" name="Google Shape;114;p2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All questions answered</a:t>
            </a: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A definitive model</a:t>
            </a: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A deep dive</a:t>
            </a: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A blueprint for action</a:t>
            </a: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5611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Communication Guidelines</a:t>
            </a:r>
            <a:endParaRPr/>
          </a:p>
        </p:txBody>
      </p:sp>
      <p:sp>
        <p:nvSpPr>
          <p:cNvPr id="121" name="Google Shape;121;p2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rtl="0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Be self-reflective.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Allow for discomfort.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Be loving and gentle with self and others.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Explore ideas, let go of attachment. 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Allow for unanswered questions.</a:t>
            </a: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 txBox="1">
            <a:spLocks noGrp="1"/>
          </p:cNvSpPr>
          <p:nvPr>
            <p:ph type="title"/>
          </p:nvPr>
        </p:nvSpPr>
        <p:spPr>
          <a:xfrm>
            <a:off x="1022166" y="274638"/>
            <a:ext cx="7911522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Quick Warm-up </a:t>
            </a:r>
            <a:endParaRPr dirty="0"/>
          </a:p>
        </p:txBody>
      </p:sp>
      <p:sp>
        <p:nvSpPr>
          <p:cNvPr id="132" name="Google Shape;132;p22"/>
          <p:cNvSpPr txBox="1">
            <a:spLocks noGrp="1"/>
          </p:cNvSpPr>
          <p:nvPr>
            <p:ph idx="1"/>
          </p:nvPr>
        </p:nvSpPr>
        <p:spPr>
          <a:xfrm>
            <a:off x="1042816" y="1191475"/>
            <a:ext cx="7567784" cy="4935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dirty="0"/>
              <a:t>One minute each: </a:t>
            </a:r>
            <a:endParaRPr dirty="0"/>
          </a:p>
          <a:p>
            <a:pPr marL="457200" lvl="0" indent="-431800" rtl="0">
              <a:spcBef>
                <a:spcPts val="1600"/>
              </a:spcBef>
              <a:spcAft>
                <a:spcPts val="0"/>
              </a:spcAft>
              <a:buSzPts val="3200"/>
              <a:buChar char="•"/>
            </a:pPr>
            <a:r>
              <a:rPr lang="en-US" dirty="0"/>
              <a:t>Introduce yourself, including pronouns</a:t>
            </a:r>
            <a:endParaRPr dirty="0"/>
          </a:p>
          <a:p>
            <a:pPr marL="45720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431800" rtl="0">
              <a:spcBef>
                <a:spcPts val="1600"/>
              </a:spcBef>
              <a:spcAft>
                <a:spcPts val="0"/>
              </a:spcAft>
              <a:buSzPts val="3200"/>
              <a:buChar char="•"/>
            </a:pPr>
            <a:r>
              <a:rPr lang="en-US" dirty="0"/>
              <a:t>What are you curious about in relation to this topic?</a:t>
            </a:r>
            <a:endParaRPr dirty="0"/>
          </a:p>
          <a:p>
            <a:pPr marL="45720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431800" rtl="0">
              <a:spcBef>
                <a:spcPts val="1600"/>
              </a:spcBef>
              <a:spcAft>
                <a:spcPts val="0"/>
              </a:spcAft>
              <a:buSzPts val="3200"/>
              <a:buChar char="•"/>
            </a:pPr>
            <a:r>
              <a:rPr lang="en-US" dirty="0"/>
              <a:t>What questions do you have?</a:t>
            </a:r>
            <a:endParaRPr dirty="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Where we are</a:t>
            </a:r>
            <a:endParaRPr dirty="0"/>
          </a:p>
        </p:txBody>
      </p:sp>
      <p:sp>
        <p:nvSpPr>
          <p:cNvPr id="139" name="Google Shape;139;p2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rtl="0">
              <a:spcBef>
                <a:spcPts val="640"/>
              </a:spcBef>
              <a:spcAft>
                <a:spcPts val="0"/>
              </a:spcAft>
              <a:buClr>
                <a:srgbClr val="FF00FF"/>
              </a:buClr>
              <a:buSzPts val="3200"/>
              <a:buAutoNum type="arabicPeriod"/>
            </a:pPr>
            <a:r>
              <a:rPr lang="en-US" b="1">
                <a:solidFill>
                  <a:srgbClr val="FF00FF"/>
                </a:solidFill>
              </a:rPr>
              <a:t>Our approach</a:t>
            </a:r>
            <a:endParaRPr b="1">
              <a:solidFill>
                <a:srgbClr val="FF00FF"/>
              </a:solidFill>
            </a:endParaRPr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Current understandings of gender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Holding and honoring everyone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Approaches and resources for supporting young people</a:t>
            </a:r>
            <a:endParaRPr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Where to from here?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4"/>
          <p:cNvSpPr txBox="1">
            <a:spLocks noGrp="1"/>
          </p:cNvSpPr>
          <p:nvPr>
            <p:ph type="title"/>
          </p:nvPr>
        </p:nvSpPr>
        <p:spPr>
          <a:xfrm>
            <a:off x="1022166" y="274638"/>
            <a:ext cx="7911522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Cultural Humility</a:t>
            </a:r>
            <a:endParaRPr dirty="0"/>
          </a:p>
        </p:txBody>
      </p:sp>
      <p:sp>
        <p:nvSpPr>
          <p:cNvPr id="146" name="Google Shape;146;p24"/>
          <p:cNvSpPr txBox="1">
            <a:spLocks noGrp="1"/>
          </p:cNvSpPr>
          <p:nvPr>
            <p:ph idx="1"/>
          </p:nvPr>
        </p:nvSpPr>
        <p:spPr>
          <a:xfrm>
            <a:off x="970542" y="834975"/>
            <a:ext cx="7560258" cy="4988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64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431800" rtl="0">
              <a:spcBef>
                <a:spcPts val="1600"/>
              </a:spcBef>
              <a:spcAft>
                <a:spcPts val="0"/>
              </a:spcAft>
              <a:buSzPts val="3200"/>
              <a:buChar char="•"/>
            </a:pPr>
            <a:r>
              <a:rPr lang="en-US" dirty="0"/>
              <a:t>The work starts with us - what we bring to interactions, rather than the “cultural other”</a:t>
            </a:r>
            <a:endParaRPr dirty="0"/>
          </a:p>
          <a:p>
            <a:pPr marL="45720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/>
              <a:t>Gender is about all of us</a:t>
            </a:r>
            <a:r>
              <a:rPr lang="en-US" dirty="0" smtClean="0"/>
              <a:t>.</a:t>
            </a:r>
            <a:endParaRPr dirty="0"/>
          </a:p>
          <a:p>
            <a:pPr marL="457200" lvl="0" indent="-431800" rtl="0">
              <a:spcBef>
                <a:spcPts val="1600"/>
              </a:spcBef>
              <a:spcAft>
                <a:spcPts val="0"/>
              </a:spcAft>
              <a:buSzPts val="3200"/>
              <a:buChar char="•"/>
            </a:pPr>
            <a:r>
              <a:rPr lang="en-US" dirty="0"/>
              <a:t>Being self-reflective about how we think &amp; about talk about gender</a:t>
            </a:r>
            <a:endParaRPr dirty="0"/>
          </a:p>
          <a:p>
            <a:pPr marL="45720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i="1" dirty="0"/>
              <a:t>“The master’s tools will never dismantle the master’s house.”</a:t>
            </a:r>
            <a:endParaRPr i="1" dirty="0"/>
          </a:p>
          <a:p>
            <a:pPr marL="457200" lvl="0" indent="0" algn="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 err="1"/>
              <a:t>Audre</a:t>
            </a:r>
            <a:r>
              <a:rPr lang="en-US" dirty="0"/>
              <a:t> </a:t>
            </a:r>
            <a:r>
              <a:rPr lang="en-US" dirty="0" err="1"/>
              <a:t>Lorde</a:t>
            </a:r>
            <a:r>
              <a:rPr lang="en-US" dirty="0"/>
              <a:t>   </a:t>
            </a:r>
            <a:endParaRPr dirty="0"/>
          </a:p>
          <a:p>
            <a:pPr marL="45720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Context</a:t>
            </a:r>
            <a:endParaRPr/>
          </a:p>
        </p:txBody>
      </p:sp>
      <p:sp>
        <p:nvSpPr>
          <p:cNvPr id="153" name="Google Shape;153;p25"/>
          <p:cNvSpPr txBox="1">
            <a:spLocks noGrp="1"/>
          </p:cNvSpPr>
          <p:nvPr>
            <p:ph idx="1"/>
          </p:nvPr>
        </p:nvSpPr>
        <p:spPr>
          <a:xfrm>
            <a:off x="991192" y="1322825"/>
            <a:ext cx="7695608" cy="480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rtl="0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 dirty="0"/>
              <a:t>Social, cultural, and historical context</a:t>
            </a:r>
            <a:endParaRPr dirty="0"/>
          </a:p>
          <a:p>
            <a:pPr marL="457200" lvl="0" indent="-43180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dirty="0"/>
              <a:t>Gender work as decolonization and liberation </a:t>
            </a:r>
            <a:endParaRPr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39</TotalTime>
  <Words>1012</Words>
  <Application>Microsoft Macintosh PowerPoint</Application>
  <PresentationFormat>On-screen Show (4:3)</PresentationFormat>
  <Paragraphs>245</Paragraphs>
  <Slides>31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Solstice</vt:lpstr>
      <vt:lpstr>     Toward Inclusive  Understandings of Gender that  Hold and Honor Everyone </vt:lpstr>
      <vt:lpstr>Our Vision and Hope</vt:lpstr>
      <vt:lpstr>What we’ll cover</vt:lpstr>
      <vt:lpstr>What this is/isn’t</vt:lpstr>
      <vt:lpstr>Communication Guidelines</vt:lpstr>
      <vt:lpstr>Quick Warm-up </vt:lpstr>
      <vt:lpstr>Where we are</vt:lpstr>
      <vt:lpstr>Cultural Humility</vt:lpstr>
      <vt:lpstr>Context</vt:lpstr>
      <vt:lpstr>Where we are</vt:lpstr>
      <vt:lpstr>PowerPoint Presentation</vt:lpstr>
      <vt:lpstr>Historical Origins</vt:lpstr>
      <vt:lpstr>Impacts of Current Models</vt:lpstr>
      <vt:lpstr>Where we are</vt:lpstr>
      <vt:lpstr>Inclusive Understandings of Gender</vt:lpstr>
      <vt:lpstr>Where we are</vt:lpstr>
      <vt:lpstr>What is a binary? </vt:lpstr>
      <vt:lpstr>The Gender Binary Paths</vt:lpstr>
      <vt:lpstr>The Binary Impacts Everyone</vt:lpstr>
      <vt:lpstr>What if there were no gender binary?</vt:lpstr>
      <vt:lpstr>Gender-Inclusive Path</vt:lpstr>
      <vt:lpstr>  Does gender diversity come from Europeans?  </vt:lpstr>
      <vt:lpstr>Gender Identities</vt:lpstr>
      <vt:lpstr>Gender Binary Roots in the Americas</vt:lpstr>
      <vt:lpstr>Binaries</vt:lpstr>
      <vt:lpstr>Contrasting </vt:lpstr>
      <vt:lpstr>PowerPoint Presentation</vt:lpstr>
      <vt:lpstr>Using the Question Guide</vt:lpstr>
      <vt:lpstr>What we’ll cover</vt:lpstr>
      <vt:lpstr>Where to from here? </vt:lpstr>
      <vt:lpstr>Thank you for your participation!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Toward Inclusive Understandings of Gender  that Hold and Honor Everyone </dc:title>
  <cp:lastModifiedBy>Laurin Mayeno</cp:lastModifiedBy>
  <cp:revision>8</cp:revision>
  <dcterms:modified xsi:type="dcterms:W3CDTF">2018-08-07T19:02:56Z</dcterms:modified>
</cp:coreProperties>
</file>