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4"/>
  </p:notesMasterIdLst>
  <p:handoutMasterIdLst>
    <p:handoutMasterId r:id="rId5"/>
  </p:handoutMasterIdLst>
  <p:sldIdLst>
    <p:sldId id="258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872" y="-159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3E909-3B60-9F45-A323-F6535D604520}" type="datetimeFigureOut">
              <a:rPr lang="en-US" smtClean="0"/>
              <a:t>8/3/18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7EC918-4E73-174D-BBE6-D13E804C8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938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565626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db00324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g3db003246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34" name="Google Shape;134;g3db0032469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db00324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g3db003246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34" name="Google Shape;134;g3db0032469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 rot="5400000">
            <a:off x="2874750" y="-1217400"/>
            <a:ext cx="33945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 rot="5400000">
            <a:off x="5463750" y="1371628"/>
            <a:ext cx="43887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 rot="5400000">
            <a:off x="1272750" y="-609572"/>
            <a:ext cx="43887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2"/>
          </p:nvPr>
        </p:nvSpPr>
        <p:spPr>
          <a:xfrm>
            <a:off x="4648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9"/>
          <p:cNvSpPr txBox="1">
            <a:spLocks noGrp="1"/>
          </p:cNvSpPr>
          <p:nvPr>
            <p:ph type="title"/>
          </p:nvPr>
        </p:nvSpPr>
        <p:spPr>
          <a:xfrm>
            <a:off x="722313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6" name="Google Shape;86;p19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Google Shape;87;p19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19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2" name="Google Shape;92;p20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Google Shape;93;p20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4" name="Google Shape;94;p20"/>
          <p:cNvSpPr txBox="1">
            <a:spLocks noGrp="1"/>
          </p:cNvSpPr>
          <p:nvPr>
            <p:ph type="body" idx="3"/>
          </p:nvPr>
        </p:nvSpPr>
        <p:spPr>
          <a:xfrm>
            <a:off x="4645025" y="1151335"/>
            <a:ext cx="40419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5" name="Google Shape;95;p20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6" name="Google Shape;96;p20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457200" y="204788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00" cy="43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8" name="Google Shape;108;p22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6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29600" cy="44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" sz="2800" b="1" dirty="0"/>
              <a:t>The </a:t>
            </a:r>
            <a:r>
              <a:rPr lang="en" sz="2800" b="1" i="0" u="none" strike="noStrike" cap="none" dirty="0">
                <a:solidFill>
                  <a:schemeClr val="dk1"/>
                </a:solidFill>
                <a:sym typeface="Calibri"/>
              </a:rPr>
              <a:t>Gender Binary </a:t>
            </a:r>
            <a:r>
              <a:rPr lang="en" sz="2800" b="1" i="0" u="none" strike="noStrike" cap="none" dirty="0" smtClean="0">
                <a:solidFill>
                  <a:schemeClr val="dk1"/>
                </a:solidFill>
                <a:sym typeface="Calibri"/>
              </a:rPr>
              <a:t>System</a:t>
            </a:r>
            <a:endParaRPr sz="2800" b="1" i="0" u="none" strike="noStrike" cap="none" dirty="0">
              <a:solidFill>
                <a:schemeClr val="dk1"/>
              </a:solidFill>
              <a:sym typeface="Calibri"/>
            </a:endParaRPr>
          </a:p>
        </p:txBody>
      </p:sp>
      <p:sp>
        <p:nvSpPr>
          <p:cNvPr id="137" name="Google Shape;137;p26"/>
          <p:cNvSpPr txBox="1">
            <a:spLocks noGrp="1"/>
          </p:cNvSpPr>
          <p:nvPr>
            <p:ph type="body" idx="1"/>
          </p:nvPr>
        </p:nvSpPr>
        <p:spPr>
          <a:xfrm>
            <a:off x="337200" y="825499"/>
            <a:ext cx="8406600" cy="4140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  <a:p>
            <a:pPr marL="3429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  <a:p>
            <a:pPr marL="3429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  <a:p>
            <a:pPr marL="3429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  <a:p>
            <a:pPr marL="3429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8" name="Google Shape;138;p26"/>
          <p:cNvGrpSpPr/>
          <p:nvPr/>
        </p:nvGrpSpPr>
        <p:grpSpPr>
          <a:xfrm>
            <a:off x="682625" y="698499"/>
            <a:ext cx="7905750" cy="3587751"/>
            <a:chOff x="-25" y="152618"/>
            <a:chExt cx="8270365" cy="2828021"/>
          </a:xfrm>
        </p:grpSpPr>
        <p:sp>
          <p:nvSpPr>
            <p:cNvPr id="139" name="Google Shape;139;p26"/>
            <p:cNvSpPr/>
            <p:nvPr/>
          </p:nvSpPr>
          <p:spPr>
            <a:xfrm>
              <a:off x="1" y="205122"/>
              <a:ext cx="2597700" cy="844800"/>
            </a:xfrm>
            <a:prstGeom prst="chevron">
              <a:avLst>
                <a:gd name="adj" fmla="val 50000"/>
              </a:avLst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3175">
              <a:solidFill>
                <a:schemeClr val="tx1"/>
              </a:solidFill>
            </a:ln>
            <a:effectLst>
              <a:outerShdw blurRad="40000" dist="23000" dir="5400000" rotWithShape="0">
                <a:srgbClr val="000000">
                  <a:alpha val="349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6"/>
            <p:cNvSpPr txBox="1"/>
            <p:nvPr/>
          </p:nvSpPr>
          <p:spPr>
            <a:xfrm>
              <a:off x="849283" y="473703"/>
              <a:ext cx="1433400" cy="3399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75" tIns="21575" rIns="0" bIns="2157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“It’s a </a:t>
              </a:r>
              <a:r>
                <a:rPr lang="en" sz="2400" dirty="0" smtClean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boy</a:t>
              </a:r>
              <a:r>
                <a:rPr lang="en-US" sz="2400" dirty="0" smtClean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.</a:t>
              </a:r>
              <a:r>
                <a:rPr lang="en" sz="2400" dirty="0" smtClean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”</a:t>
              </a:r>
              <a:r>
                <a:rPr lang="en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	</a:t>
              </a:r>
              <a:endParaRPr sz="16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26"/>
            <p:cNvSpPr/>
            <p:nvPr/>
          </p:nvSpPr>
          <p:spPr>
            <a:xfrm>
              <a:off x="2142298" y="187506"/>
              <a:ext cx="2142323" cy="862500"/>
            </a:xfrm>
            <a:prstGeom prst="chevron">
              <a:avLst>
                <a:gd name="adj" fmla="val 50000"/>
              </a:avLst>
            </a:prstGeom>
            <a:solidFill>
              <a:srgbClr val="CFD7E7">
                <a:alpha val="89800"/>
              </a:srgbClr>
            </a:solidFill>
            <a:ln w="9525" cap="flat" cmpd="sng">
              <a:solidFill>
                <a:srgbClr val="CFD7E7">
                  <a:alpha val="8980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6"/>
            <p:cNvSpPr txBox="1"/>
            <p:nvPr/>
          </p:nvSpPr>
          <p:spPr>
            <a:xfrm>
              <a:off x="2713783" y="590587"/>
              <a:ext cx="1558501" cy="2231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12700" rIns="0" bIns="12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Be a boy.	</a:t>
              </a:r>
              <a:endParaRPr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Google Shape;143;p26"/>
            <p:cNvSpPr/>
            <p:nvPr/>
          </p:nvSpPr>
          <p:spPr>
            <a:xfrm>
              <a:off x="3836229" y="170064"/>
              <a:ext cx="2347309" cy="862500"/>
            </a:xfrm>
            <a:prstGeom prst="chevron">
              <a:avLst>
                <a:gd name="adj" fmla="val 50000"/>
              </a:avLst>
            </a:prstGeom>
            <a:solidFill>
              <a:srgbClr val="CFD7E7">
                <a:alpha val="89800"/>
              </a:srgbClr>
            </a:solidFill>
            <a:ln w="9525" cap="flat" cmpd="sng">
              <a:solidFill>
                <a:srgbClr val="CFD7E7">
                  <a:alpha val="8980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6"/>
            <p:cNvSpPr txBox="1"/>
            <p:nvPr/>
          </p:nvSpPr>
          <p:spPr>
            <a:xfrm>
              <a:off x="4367658" y="227916"/>
              <a:ext cx="1610894" cy="711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12700" rIns="0" bIns="12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Be masculine.</a:t>
              </a:r>
              <a:r>
                <a:rPr lang="en" sz="16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	</a:t>
              </a:r>
              <a:endParaRPr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26"/>
            <p:cNvSpPr/>
            <p:nvPr/>
          </p:nvSpPr>
          <p:spPr>
            <a:xfrm>
              <a:off x="5795873" y="152622"/>
              <a:ext cx="2474467" cy="862500"/>
            </a:xfrm>
            <a:prstGeom prst="chevron">
              <a:avLst>
                <a:gd name="adj" fmla="val 50000"/>
              </a:avLst>
            </a:prstGeom>
            <a:solidFill>
              <a:srgbClr val="CFD7E7">
                <a:alpha val="89800"/>
              </a:srgbClr>
            </a:solidFill>
            <a:ln w="9525" cap="flat" cmpd="sng">
              <a:solidFill>
                <a:srgbClr val="CFD7E7">
                  <a:alpha val="8980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6"/>
            <p:cNvSpPr txBox="1"/>
            <p:nvPr/>
          </p:nvSpPr>
          <p:spPr>
            <a:xfrm>
              <a:off x="6409921" y="152618"/>
              <a:ext cx="1293600" cy="862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12700" rIns="0" bIns="12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Partner with cis women.</a:t>
              </a:r>
              <a:endParaRPr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Google Shape;147;p26"/>
            <p:cNvSpPr/>
            <p:nvPr/>
          </p:nvSpPr>
          <p:spPr>
            <a:xfrm>
              <a:off x="-25" y="2118122"/>
              <a:ext cx="2597700" cy="844800"/>
            </a:xfrm>
            <a:prstGeom prst="chevron">
              <a:avLst>
                <a:gd name="adj" fmla="val 50000"/>
              </a:avLst>
            </a:prstGeom>
            <a:solidFill>
              <a:srgbClr val="FF6FCF"/>
            </a:solidFill>
            <a:ln w="3175">
              <a:solidFill>
                <a:schemeClr val="tx1"/>
              </a:solidFill>
            </a:ln>
            <a:effectLst>
              <a:outerShdw blurRad="40000" dist="23000" dir="5400000" rotWithShape="0">
                <a:srgbClr val="000000">
                  <a:alpha val="349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6"/>
            <p:cNvSpPr txBox="1"/>
            <p:nvPr/>
          </p:nvSpPr>
          <p:spPr>
            <a:xfrm>
              <a:off x="519582" y="2363167"/>
              <a:ext cx="1558501" cy="3951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75" tIns="21575" rIns="0" bIns="215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“It’s a girl.”</a:t>
              </a:r>
              <a:r>
                <a:rPr lang="en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	</a:t>
              </a:r>
              <a:endParaRPr sz="16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26"/>
            <p:cNvSpPr/>
            <p:nvPr/>
          </p:nvSpPr>
          <p:spPr>
            <a:xfrm>
              <a:off x="2192120" y="2118123"/>
              <a:ext cx="2091183" cy="862500"/>
            </a:xfrm>
            <a:prstGeom prst="chevron">
              <a:avLst>
                <a:gd name="adj" fmla="val 50000"/>
              </a:avLst>
            </a:prstGeom>
            <a:solidFill>
              <a:srgbClr val="FF6FCF">
                <a:alpha val="22750"/>
              </a:srgbClr>
            </a:solidFill>
            <a:ln w="9525" cap="flat" cmpd="sng">
              <a:solidFill>
                <a:srgbClr val="CFD7E7">
                  <a:alpha val="8980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6"/>
            <p:cNvSpPr txBox="1"/>
            <p:nvPr/>
          </p:nvSpPr>
          <p:spPr>
            <a:xfrm>
              <a:off x="2629039" y="2256220"/>
              <a:ext cx="1293600" cy="619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12700" rIns="0" bIns="12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Be a girl.</a:t>
              </a:r>
              <a:r>
                <a:rPr lang="en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	</a:t>
              </a:r>
              <a:endParaRPr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26"/>
            <p:cNvSpPr/>
            <p:nvPr/>
          </p:nvSpPr>
          <p:spPr>
            <a:xfrm>
              <a:off x="3869444" y="2105149"/>
              <a:ext cx="2269338" cy="862500"/>
            </a:xfrm>
            <a:prstGeom prst="chevron">
              <a:avLst>
                <a:gd name="adj" fmla="val 50000"/>
              </a:avLst>
            </a:prstGeom>
            <a:solidFill>
              <a:srgbClr val="FF6FCF">
                <a:alpha val="24710"/>
              </a:srgbClr>
            </a:solidFill>
            <a:ln w="9525" cap="flat" cmpd="sng">
              <a:solidFill>
                <a:srgbClr val="CFD7E7">
                  <a:alpha val="8980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6"/>
            <p:cNvSpPr txBox="1"/>
            <p:nvPr/>
          </p:nvSpPr>
          <p:spPr>
            <a:xfrm>
              <a:off x="4317837" y="2117661"/>
              <a:ext cx="1577679" cy="862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12700" rIns="0" bIns="12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Be feminine.</a:t>
              </a:r>
              <a:r>
                <a:rPr lang="en" sz="2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	</a:t>
              </a:r>
              <a:endParaRPr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Google Shape;153;p26"/>
            <p:cNvSpPr/>
            <p:nvPr/>
          </p:nvSpPr>
          <p:spPr>
            <a:xfrm>
              <a:off x="5746052" y="2118135"/>
              <a:ext cx="2388744" cy="862503"/>
            </a:xfrm>
            <a:prstGeom prst="chevron">
              <a:avLst>
                <a:gd name="adj" fmla="val 50000"/>
              </a:avLst>
            </a:prstGeom>
            <a:solidFill>
              <a:srgbClr val="FF6FCF">
                <a:alpha val="24710"/>
              </a:srgbClr>
            </a:solidFill>
            <a:ln w="9525" cap="flat" cmpd="sng">
              <a:solidFill>
                <a:srgbClr val="CFD7E7">
                  <a:alpha val="8980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6"/>
            <p:cNvSpPr txBox="1"/>
            <p:nvPr/>
          </p:nvSpPr>
          <p:spPr>
            <a:xfrm>
              <a:off x="6409982" y="2118139"/>
              <a:ext cx="1293600" cy="862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12700" rIns="0" bIns="12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Partner with cis men.</a:t>
              </a:r>
              <a:endParaRPr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8461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6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29600" cy="44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" sz="2800" b="1" dirty="0" smtClean="0"/>
              <a:t>Reflection</a:t>
            </a:r>
            <a:endParaRPr sz="2800" b="1" i="0" u="none" strike="noStrike" cap="none" dirty="0">
              <a:solidFill>
                <a:schemeClr val="dk1"/>
              </a:solidFill>
              <a:sym typeface="Calibri"/>
            </a:endParaRPr>
          </a:p>
        </p:txBody>
      </p:sp>
      <p:sp>
        <p:nvSpPr>
          <p:cNvPr id="137" name="Google Shape;137;p26"/>
          <p:cNvSpPr txBox="1">
            <a:spLocks noGrp="1"/>
          </p:cNvSpPr>
          <p:nvPr>
            <p:ph type="body" idx="1"/>
          </p:nvPr>
        </p:nvSpPr>
        <p:spPr>
          <a:xfrm>
            <a:off x="337200" y="655375"/>
            <a:ext cx="8406600" cy="43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marR="0" lvl="0" indent="-457200" algn="l" rtl="0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en-US" sz="2400" dirty="0" smtClean="0"/>
              <a:t>Reflect on </a:t>
            </a:r>
            <a:r>
              <a:rPr lang="en" sz="2400" dirty="0" smtClean="0"/>
              <a:t>some </a:t>
            </a:r>
            <a:r>
              <a:rPr lang="en" sz="2400" dirty="0"/>
              <a:t>of the “rules” in the gender binary system that you learned growing </a:t>
            </a:r>
            <a:r>
              <a:rPr lang="en" sz="2400" dirty="0" smtClean="0"/>
              <a:t>up.</a:t>
            </a:r>
            <a:endParaRPr lang="en-US" sz="2400" dirty="0" smtClean="0"/>
          </a:p>
          <a:p>
            <a:pPr marL="114300" marR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en-US" sz="2000" dirty="0"/>
          </a:p>
          <a:p>
            <a:pPr marL="114300" marR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en-US" sz="2400" dirty="0"/>
          </a:p>
          <a:p>
            <a:pPr marL="571500" marR="0" lvl="0" indent="-457200" algn="l" rtl="0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en" sz="2400" b="0" i="0" u="none" strike="noStrike" cap="none" dirty="0" smtClean="0">
                <a:solidFill>
                  <a:schemeClr val="dk1"/>
                </a:solidFill>
                <a:sym typeface="Calibri"/>
              </a:rPr>
              <a:t>How </a:t>
            </a:r>
            <a:r>
              <a:rPr lang="en" sz="2400" b="0" i="0" u="none" strike="noStrike" cap="none" dirty="0">
                <a:solidFill>
                  <a:schemeClr val="dk1"/>
                </a:solidFill>
                <a:sym typeface="Calibri"/>
              </a:rPr>
              <a:t>ha</a:t>
            </a:r>
            <a:r>
              <a:rPr lang="en" sz="2400" dirty="0"/>
              <a:t>ve these rules impacted</a:t>
            </a:r>
            <a:r>
              <a:rPr lang="en" sz="2400" b="0" i="0" u="none" strike="noStrike" cap="none" dirty="0">
                <a:solidFill>
                  <a:schemeClr val="dk1"/>
                </a:solidFill>
                <a:sym typeface="Calibri"/>
              </a:rPr>
              <a:t> you? (messages, expectations, pressures</a:t>
            </a:r>
            <a:r>
              <a:rPr lang="en" sz="2400" b="0" i="0" u="none" strike="noStrike" cap="none" dirty="0" smtClean="0">
                <a:solidFill>
                  <a:schemeClr val="dk1"/>
                </a:solidFill>
                <a:sym typeface="Calibri"/>
              </a:rPr>
              <a:t>,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sym typeface="Calibri"/>
              </a:rPr>
              <a:t> rewards,</a:t>
            </a:r>
            <a:r>
              <a:rPr lang="en" sz="2400" b="0" i="0" u="none" strike="noStrike" cap="none" dirty="0" smtClean="0">
                <a:solidFill>
                  <a:schemeClr val="dk1"/>
                </a:solidFill>
                <a:sym typeface="Calibri"/>
              </a:rPr>
              <a:t> </a:t>
            </a:r>
            <a:r>
              <a:rPr lang="en" sz="2400" b="0" i="0" u="none" strike="noStrike" cap="none" dirty="0">
                <a:solidFill>
                  <a:schemeClr val="dk1"/>
                </a:solidFill>
                <a:sym typeface="Calibri"/>
              </a:rPr>
              <a:t>etc</a:t>
            </a:r>
            <a:r>
              <a:rPr lang="en" sz="2400" b="0" i="0" u="none" strike="noStrike" cap="none" dirty="0" smtClean="0">
                <a:solidFill>
                  <a:schemeClr val="dk1"/>
                </a:solidFill>
                <a:sym typeface="Calibri"/>
              </a:rPr>
              <a:t>.)</a:t>
            </a:r>
            <a:endParaRPr lang="en-US" sz="2400" b="0" i="0" u="none" strike="noStrike" cap="none" dirty="0" smtClean="0">
              <a:solidFill>
                <a:schemeClr val="dk1"/>
              </a:solidFill>
              <a:sym typeface="Calibri"/>
            </a:endParaRPr>
          </a:p>
          <a:p>
            <a:pPr marL="571500" marR="0" lvl="0" indent="-457200" algn="l" rtl="0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endParaRPr lang="en-US" sz="2000" dirty="0"/>
          </a:p>
          <a:p>
            <a:pPr marL="114300" marR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en-US" sz="2400" dirty="0"/>
          </a:p>
          <a:p>
            <a:pPr marL="571500" marR="0" lvl="0" indent="-457200" algn="l" rtl="0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en" sz="2400" b="0" i="0" u="none" strike="noStrike" cap="none" dirty="0" smtClean="0">
                <a:solidFill>
                  <a:schemeClr val="dk1"/>
                </a:solidFill>
                <a:sym typeface="Calibri"/>
              </a:rPr>
              <a:t>What </a:t>
            </a:r>
            <a:r>
              <a:rPr lang="en" sz="2400" b="0" i="0" u="none" strike="noStrike" cap="none" dirty="0">
                <a:solidFill>
                  <a:schemeClr val="dk1"/>
                </a:solidFill>
                <a:sym typeface="Calibri"/>
              </a:rPr>
              <a:t>happens </a:t>
            </a:r>
            <a:r>
              <a:rPr lang="en" sz="2400" dirty="0"/>
              <a:t>when</a:t>
            </a:r>
            <a:r>
              <a:rPr lang="en" sz="2400" b="0" i="0" u="none" strike="noStrike" cap="none" dirty="0">
                <a:solidFill>
                  <a:schemeClr val="dk1"/>
                </a:solidFill>
                <a:sym typeface="Calibri"/>
              </a:rPr>
              <a:t> people don’t follow the “rules” for their assigned gender?</a:t>
            </a:r>
            <a:endParaRPr sz="2400" dirty="0"/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26"/>
          <p:cNvSpPr txBox="1"/>
          <p:nvPr/>
        </p:nvSpPr>
        <p:spPr>
          <a:xfrm>
            <a:off x="6757000" y="4727800"/>
            <a:ext cx="217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Mayeno Consulting, 2018</a:t>
            </a:r>
            <a:endParaRPr sz="12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100</Words>
  <Application>Microsoft Macintosh PowerPoint</Application>
  <PresentationFormat>On-screen Show (16:9)</PresentationFormat>
  <Paragraphs>30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The Gender Binary System</vt:lpstr>
      <vt:lpstr>Reflection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Gender Binary System - Reflection</dc:title>
  <cp:lastModifiedBy>Laurin Mayeno</cp:lastModifiedBy>
  <cp:revision>4</cp:revision>
  <cp:lastPrinted>2018-08-03T21:22:13Z</cp:lastPrinted>
  <dcterms:modified xsi:type="dcterms:W3CDTF">2018-08-03T21:29:15Z</dcterms:modified>
</cp:coreProperties>
</file>