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96" r:id="rId3"/>
    <p:sldId id="326" r:id="rId4"/>
    <p:sldId id="257" r:id="rId5"/>
    <p:sldId id="260" r:id="rId6"/>
    <p:sldId id="284" r:id="rId7"/>
    <p:sldId id="273" r:id="rId8"/>
    <p:sldId id="285" r:id="rId9"/>
    <p:sldId id="325" r:id="rId10"/>
    <p:sldId id="262" r:id="rId11"/>
    <p:sldId id="291" r:id="rId12"/>
    <p:sldId id="327" r:id="rId13"/>
    <p:sldId id="274" r:id="rId14"/>
    <p:sldId id="258" r:id="rId15"/>
    <p:sldId id="275" r:id="rId16"/>
    <p:sldId id="277" r:id="rId17"/>
    <p:sldId id="294" r:id="rId18"/>
    <p:sldId id="292" r:id="rId19"/>
    <p:sldId id="293" r:id="rId20"/>
    <p:sldId id="278" r:id="rId21"/>
    <p:sldId id="259" r:id="rId22"/>
    <p:sldId id="301" r:id="rId23"/>
    <p:sldId id="303" r:id="rId24"/>
    <p:sldId id="310" r:id="rId25"/>
    <p:sldId id="315" r:id="rId26"/>
    <p:sldId id="311" r:id="rId27"/>
    <p:sldId id="314" r:id="rId28"/>
    <p:sldId id="316" r:id="rId29"/>
    <p:sldId id="320" r:id="rId30"/>
    <p:sldId id="321" r:id="rId31"/>
    <p:sldId id="312" r:id="rId32"/>
    <p:sldId id="324" r:id="rId33"/>
    <p:sldId id="304" r:id="rId34"/>
    <p:sldId id="32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6AB19-0E33-4FE9-9024-A2D3E8E235F8}" type="datetimeFigureOut">
              <a:rPr lang="en-US" smtClean="0"/>
              <a:t>8/8/18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D7E14-F6E0-4271-817B-54B5C251E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providers: make sure forms</a:t>
            </a:r>
            <a:r>
              <a:rPr lang="en-US" baseline="0" dirty="0" smtClean="0"/>
              <a:t> are accessible and use right language.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D7E14-F6E0-4271-817B-54B5C251E2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83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up the District Court nearest to you.</a:t>
            </a:r>
          </a:p>
          <a:p>
            <a:r>
              <a:rPr lang="en-US" dirty="0" smtClean="0"/>
              <a:t>Call or look online for your county’s minor name change pleadings.</a:t>
            </a:r>
          </a:p>
          <a:p>
            <a:r>
              <a:rPr lang="en-US" dirty="0" smtClean="0"/>
              <a:t>Prepare documents for court (see next slide).</a:t>
            </a:r>
          </a:p>
          <a:p>
            <a:r>
              <a:rPr lang="en-US" dirty="0" smtClean="0"/>
              <a:t>File documents with the District Court Clerk and set a hearing date.</a:t>
            </a:r>
          </a:p>
          <a:p>
            <a:r>
              <a:rPr lang="en-US" dirty="0" smtClean="0"/>
              <a:t>Serve notice of the hearing to 2</a:t>
            </a:r>
            <a:r>
              <a:rPr lang="en-US" baseline="30000" dirty="0" smtClean="0"/>
              <a:t>nd</a:t>
            </a:r>
            <a:r>
              <a:rPr lang="en-US" dirty="0" smtClean="0"/>
              <a:t> parent (if applicable).</a:t>
            </a:r>
          </a:p>
          <a:p>
            <a:r>
              <a:rPr lang="en-US" dirty="0" smtClean="0"/>
              <a:t>Attend name change hearing.</a:t>
            </a:r>
          </a:p>
          <a:p>
            <a:r>
              <a:rPr lang="en-US" dirty="0" smtClean="0"/>
              <a:t>Update name with agencies that control IDs, schools,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D7E14-F6E0-4271-817B-54B5C251E2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9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“Indeed, no court has rejected the doctrine itself since 1941, and no doctor has been held liable for battery in the past thirty years when treating a patient over age fourteen without parental consent. Courts will protect physicians in their ‘non-negligent treatment of . . . mature minor(s) who consent . . . to a procedure after discussion with the physician’” Lawrence </a:t>
            </a:r>
            <a:r>
              <a:rPr lang="en-US" dirty="0" err="1" smtClean="0"/>
              <a:t>Schlam</a:t>
            </a:r>
            <a:r>
              <a:rPr lang="en-US" dirty="0" smtClean="0"/>
              <a:t> &amp; Joseph P. Wood, M.D., </a:t>
            </a:r>
            <a:r>
              <a:rPr lang="en-US" i="1" dirty="0" smtClean="0"/>
              <a:t>Informed Consent to the Medical Treatment of Minors: Law and Practice</a:t>
            </a:r>
            <a:r>
              <a:rPr lang="en-US" dirty="0" smtClean="0"/>
              <a:t>, 10 Health Matrix 141, 163 (2000).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D7E14-F6E0-4271-817B-54B5C251E2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66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Supreme Court of the United States ruled on a similar concept in an abortion case,</a:t>
            </a:r>
            <a:r>
              <a:rPr lang="en-US" i="1" dirty="0" smtClean="0"/>
              <a:t> Hodgson v. Minnesota</a:t>
            </a:r>
            <a:r>
              <a:rPr lang="en-US" dirty="0" smtClean="0"/>
              <a:t>, stating:</a:t>
            </a:r>
          </a:p>
          <a:p>
            <a:pPr lvl="1"/>
            <a:r>
              <a:rPr lang="en-US" dirty="0" smtClean="0"/>
              <a:t>“The combined force of the separate interest of one parent and the minor's privacy interest outweighs the separate interest of the second parent.” </a:t>
            </a:r>
          </a:p>
          <a:p>
            <a:pPr lvl="1"/>
            <a:r>
              <a:rPr lang="en-US" dirty="0" smtClean="0"/>
              <a:t>And noting that two parent requirements are “virtually an oddity among state and federal consent provisions,” which “further demonstrates [their] unreasonableness and the ease with which the State can adopt less burdensome means to protect the minor’s welfare.”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D7E14-F6E0-4271-817B-54B5C251E2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59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7FC1-50EB-482E-9220-EEE100ACCDA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48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7FC1-50EB-482E-9220-EEE100ACCDA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1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30.jpeg"/><Relationship Id="rId6" Type="http://schemas.openxmlformats.org/officeDocument/2006/relationships/image" Target="../media/image31.pn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erinlcyc@gmail.com" TargetMode="External"/><Relationship Id="rId4" Type="http://schemas.openxmlformats.org/officeDocument/2006/relationships/hyperlink" Target="http://www.lcycwa.com/" TargetMode="External"/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lavenderrightsproject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8667" y="4624668"/>
            <a:ext cx="4690533" cy="933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Legal Advocacy for Trans and Gender-Diverse Youth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8667" y="5698063"/>
            <a:ext cx="4690533" cy="748553"/>
          </a:xfrm>
        </p:spPr>
        <p:txBody>
          <a:bodyPr>
            <a:normAutofit/>
          </a:bodyPr>
          <a:lstStyle/>
          <a:p>
            <a:r>
              <a:rPr lang="en-US" b="1" dirty="0"/>
              <a:t>Anya Morgan</a:t>
            </a:r>
            <a:r>
              <a:rPr lang="en-US" dirty="0"/>
              <a:t>, Northwest Justice Project</a:t>
            </a:r>
          </a:p>
          <a:p>
            <a:r>
              <a:rPr lang="en-US" b="1" dirty="0" smtClean="0"/>
              <a:t>Erin Lovell</a:t>
            </a:r>
            <a:r>
              <a:rPr lang="en-US" dirty="0" smtClean="0"/>
              <a:t>, Legal Counsel for Youth and Children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6534" y="22309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3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83" y="205933"/>
            <a:ext cx="6470742" cy="6470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</a:t>
            </a:r>
            <a:r>
              <a:rPr lang="en-US" dirty="0" smtClean="0"/>
              <a:t>Name and Gender on </a:t>
            </a:r>
            <a:r>
              <a:rPr lang="en-US" dirty="0" smtClean="0"/>
              <a:t>Federal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239517"/>
            <a:ext cx="7556313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Social </a:t>
            </a:r>
            <a:r>
              <a:rPr lang="en-US" dirty="0"/>
              <a:t>Security</a:t>
            </a:r>
          </a:p>
          <a:p>
            <a:pPr lvl="1"/>
            <a:r>
              <a:rPr lang="en-US" dirty="0" smtClean="0"/>
              <a:t>Needed for name change: </a:t>
            </a:r>
            <a:r>
              <a:rPr lang="en-US" dirty="0"/>
              <a:t>Application, proof of US citizenship, proof of ID, and proof of a name change.</a:t>
            </a:r>
          </a:p>
          <a:p>
            <a:pPr lvl="1"/>
            <a:r>
              <a:rPr lang="en-US" dirty="0"/>
              <a:t>SSA will accept any of the following as proof of a name change: </a:t>
            </a:r>
          </a:p>
          <a:p>
            <a:pPr lvl="2"/>
            <a:r>
              <a:rPr lang="en-US" dirty="0"/>
              <a:t>Name change court order (original or certified copy); </a:t>
            </a:r>
          </a:p>
          <a:p>
            <a:pPr lvl="2"/>
            <a:r>
              <a:rPr lang="en-US" dirty="0"/>
              <a:t>Marriage, civil union, or domestic partnership certificate (original or certified copy); </a:t>
            </a:r>
          </a:p>
          <a:p>
            <a:pPr lvl="2"/>
            <a:r>
              <a:rPr lang="en-US" dirty="0"/>
              <a:t>Divorce decree (original or certified copy); or, </a:t>
            </a:r>
          </a:p>
          <a:p>
            <a:pPr lvl="2"/>
            <a:r>
              <a:rPr lang="en-US" dirty="0"/>
              <a:t>Certificate of citizenship or naturalization (original only).</a:t>
            </a:r>
          </a:p>
          <a:p>
            <a:pPr lvl="1"/>
            <a:r>
              <a:rPr lang="en-US" dirty="0" smtClean="0"/>
              <a:t>Needed for gender change: a letter from an MD stating that the youth has “undergone appropriate clinical treatment for gender transition.” Follow NCTE guidelines.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2883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sport-2642170_19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25" y="-21004"/>
            <a:ext cx="10318505" cy="68790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8474" y="484094"/>
            <a:ext cx="6727474" cy="631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587" y="1149793"/>
            <a:ext cx="4411090" cy="5834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Name and Gender on Federal Documents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8474" y="2093653"/>
            <a:ext cx="7830160" cy="3998533"/>
          </a:xfrm>
          <a:prstGeom prst="rect">
            <a:avLst/>
          </a:prstGeom>
          <a:solidFill>
            <a:srgbClr val="FFFFFF">
              <a:alpha val="57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169972"/>
            <a:ext cx="7705809" cy="3973697"/>
          </a:xfrm>
        </p:spPr>
        <p:txBody>
          <a:bodyPr>
            <a:normAutofit/>
          </a:bodyPr>
          <a:lstStyle/>
          <a:p>
            <a:r>
              <a:rPr lang="en-US" dirty="0" smtClean="0"/>
              <a:t>Passport</a:t>
            </a:r>
          </a:p>
          <a:p>
            <a:pPr lvl="1"/>
            <a:r>
              <a:rPr lang="en-US" dirty="0" smtClean="0"/>
              <a:t>This could change, but as of now, the policy is fairly straightforward.</a:t>
            </a:r>
          </a:p>
          <a:p>
            <a:pPr lvl="1"/>
            <a:r>
              <a:rPr lang="en-US" dirty="0" smtClean="0"/>
              <a:t>Submit a letter from an MD or DO stating that the youth has undergone “appropriate clinical treatment for gender transition.”</a:t>
            </a:r>
          </a:p>
          <a:p>
            <a:pPr lvl="1"/>
            <a:r>
              <a:rPr lang="en-US" dirty="0" smtClean="0"/>
              <a:t>Follow the NCTE guidelines </a:t>
            </a:r>
            <a:r>
              <a:rPr lang="en-US" i="1" dirty="0" smtClean="0"/>
              <a:t>exactly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It’s a good idea to get passports taken care of ASAP, but the reporting around this issue has been inaccurate.</a:t>
            </a:r>
          </a:p>
          <a:p>
            <a:r>
              <a:rPr lang="en-US" dirty="0"/>
              <a:t>I</a:t>
            </a:r>
            <a:r>
              <a:rPr lang="en-US" dirty="0" smtClean="0"/>
              <a:t>t is still very possible for trans people to get passports, and the policy has not changed.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The National Center for Trans Equality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571750"/>
            <a:ext cx="4597399" cy="2695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www.transequality.org/documents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763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505320"/>
            <a:ext cx="6191157" cy="1704714"/>
          </a:xfrm>
        </p:spPr>
        <p:txBody>
          <a:bodyPr>
            <a:normAutofit/>
          </a:bodyPr>
          <a:lstStyle/>
          <a:p>
            <a:r>
              <a:rPr lang="en-US" dirty="0" smtClean="0"/>
              <a:t>Name and gender marker changes on ID documents can usually be done at the same time, as long as you have all the appropriate paperwork for each.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6504" y="1809361"/>
            <a:ext cx="4173135" cy="1078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 Tip!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088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Medical Care: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Understanding Consent Requirements and the Mature Minor Doctrine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334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Consent to Health Care in 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WA, minors </a:t>
            </a:r>
            <a:r>
              <a:rPr lang="en-US" dirty="0" smtClean="0"/>
              <a:t>can consent to: </a:t>
            </a:r>
          </a:p>
          <a:p>
            <a:pPr lvl="1"/>
            <a:r>
              <a:rPr lang="en-US" dirty="0" smtClean="0"/>
              <a:t>emergency medical services</a:t>
            </a:r>
          </a:p>
          <a:p>
            <a:pPr lvl="1"/>
            <a:r>
              <a:rPr lang="en-US" dirty="0" smtClean="0"/>
              <a:t>STI testing (if over 14)</a:t>
            </a:r>
          </a:p>
          <a:p>
            <a:pPr lvl="1"/>
            <a:r>
              <a:rPr lang="en-US" dirty="0" smtClean="0"/>
              <a:t>birth control services</a:t>
            </a:r>
          </a:p>
          <a:p>
            <a:pPr lvl="1"/>
            <a:r>
              <a:rPr lang="en-US" dirty="0" smtClean="0"/>
              <a:t>abortion services</a:t>
            </a:r>
          </a:p>
          <a:p>
            <a:pPr lvl="1"/>
            <a:r>
              <a:rPr lang="en-US" dirty="0" smtClean="0"/>
              <a:t>prenatal care services</a:t>
            </a:r>
          </a:p>
          <a:p>
            <a:pPr lvl="1"/>
            <a:r>
              <a:rPr lang="en-US" dirty="0" smtClean="0"/>
              <a:t>inpatient and outpatient mental health treatment (if over 13), and</a:t>
            </a:r>
          </a:p>
          <a:p>
            <a:pPr lvl="1"/>
            <a:r>
              <a:rPr lang="en-US" dirty="0" smtClean="0"/>
              <a:t>outpatient substance abuse treatment (if over 13).</a:t>
            </a:r>
          </a:p>
          <a:p>
            <a:r>
              <a:rPr lang="en-US" dirty="0" smtClean="0"/>
              <a:t>Some minors will be able to consent to other care under the Mature Minor Doctrine (see next slide).</a:t>
            </a:r>
          </a:p>
          <a:p>
            <a:endParaRPr lang="en-US" dirty="0"/>
          </a:p>
        </p:txBody>
      </p:sp>
      <p:pic>
        <p:nvPicPr>
          <p:cNvPr id="4" name="Picture 3" descr="lens1991142_1227970790caduceus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225" y="1527257"/>
            <a:ext cx="2133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6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Mature Minor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871440"/>
            <a:ext cx="7556313" cy="4761161"/>
          </a:xfrm>
        </p:spPr>
        <p:txBody>
          <a:bodyPr>
            <a:normAutofit/>
          </a:bodyPr>
          <a:lstStyle/>
          <a:p>
            <a:r>
              <a:rPr lang="en-US" dirty="0"/>
              <a:t>The Mature Minor </a:t>
            </a:r>
            <a:r>
              <a:rPr lang="en-US" dirty="0" smtClean="0"/>
              <a:t>Doctrine </a:t>
            </a:r>
            <a:r>
              <a:rPr lang="en-US" dirty="0"/>
              <a:t>was created as a result of a 1967 court case, </a:t>
            </a:r>
            <a:r>
              <a:rPr lang="en-US" i="1" dirty="0"/>
              <a:t>Smith v. </a:t>
            </a:r>
            <a:r>
              <a:rPr lang="en-US" i="1" dirty="0" err="1" smtClean="0"/>
              <a:t>Seibly</a:t>
            </a:r>
            <a:r>
              <a:rPr lang="en-US" dirty="0" smtClean="0"/>
              <a:t>, in which a minor consented to his own sterilization.</a:t>
            </a:r>
            <a:endParaRPr lang="en-US" i="1" dirty="0" smtClean="0"/>
          </a:p>
          <a:p>
            <a:r>
              <a:rPr lang="en-US" dirty="0" smtClean="0"/>
              <a:t>The MMD allows </a:t>
            </a:r>
            <a:r>
              <a:rPr lang="en-US" dirty="0"/>
              <a:t>health care providers to treat </a:t>
            </a:r>
            <a:r>
              <a:rPr lang="en-US" dirty="0" smtClean="0"/>
              <a:t>minors </a:t>
            </a:r>
            <a:r>
              <a:rPr lang="en-US" dirty="0"/>
              <a:t>as adults based upon an assessment and documentation of the young person's maturity. </a:t>
            </a:r>
            <a:endParaRPr lang="en-US" dirty="0" smtClean="0"/>
          </a:p>
          <a:p>
            <a:r>
              <a:rPr lang="en-US" dirty="0" smtClean="0"/>
              <a:t>Whether a minor is mature enough to consent to care is a determination made by the provider; </a:t>
            </a:r>
            <a:r>
              <a:rPr lang="en-US" b="1" dirty="0" smtClean="0"/>
              <a:t>no court order is necessary.</a:t>
            </a:r>
          </a:p>
        </p:txBody>
      </p:sp>
    </p:spTree>
    <p:extLst>
      <p:ext uri="{BB962C8B-B14F-4D97-AF65-F5344CB8AC3E}">
        <p14:creationId xmlns:p14="http://schemas.microsoft.com/office/powerpoint/2010/main" val="133888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Mature Minor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871440"/>
            <a:ext cx="7556313" cy="4761161"/>
          </a:xfrm>
        </p:spPr>
        <p:txBody>
          <a:bodyPr>
            <a:normAutofit/>
          </a:bodyPr>
          <a:lstStyle/>
          <a:p>
            <a:r>
              <a:rPr lang="en-US" dirty="0"/>
              <a:t>Providers are sometimes hesitant to apply the doctrine when the minor has involved parents, out of fear of liability.</a:t>
            </a:r>
          </a:p>
          <a:p>
            <a:r>
              <a:rPr lang="en-US" dirty="0"/>
              <a:t>However, battery suits against doctors treating minor patients under the doctrine are largely unheard of.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488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Single/Dual Parental Consent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3964107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Some providers require dual parental consent before they will administer HRT or other transition-related services.</a:t>
            </a:r>
          </a:p>
          <a:p>
            <a:r>
              <a:rPr lang="en-US" dirty="0" smtClean="0"/>
              <a:t>However, dual parental </a:t>
            </a:r>
            <a:r>
              <a:rPr lang="en-US" dirty="0" smtClean="0"/>
              <a:t>consent is a risk management requirement, not a legal requirement.</a:t>
            </a:r>
            <a:endParaRPr lang="en-US" dirty="0" smtClean="0"/>
          </a:p>
        </p:txBody>
      </p:sp>
      <p:pic>
        <p:nvPicPr>
          <p:cNvPr id="4" name="Picture 3" descr="Handshak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18" y="1981200"/>
            <a:ext cx="4200833" cy="42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6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Single/Dual Parental Consent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R</a:t>
            </a:r>
            <a:r>
              <a:rPr lang="en-US" b="1" dirty="0" smtClean="0"/>
              <a:t>esearch </a:t>
            </a:r>
            <a:r>
              <a:rPr lang="en-US" b="1" dirty="0" smtClean="0"/>
              <a:t>your provider’s informed consent policy </a:t>
            </a:r>
            <a:r>
              <a:rPr lang="en-US" dirty="0" smtClean="0"/>
              <a:t>before your first appointment, as it may influence what information you disclose to your provider.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example, Seattle Children’s Hospital’s policy is:</a:t>
            </a:r>
          </a:p>
          <a:p>
            <a:pPr lvl="1"/>
            <a:r>
              <a:rPr lang="en-US" dirty="0"/>
              <a:t>1. Either mother or father may consent when parents are married. It is not necessary to check with or obtain the consent of both parents. </a:t>
            </a:r>
            <a:endParaRPr lang="en-US" dirty="0" smtClean="0"/>
          </a:p>
          <a:p>
            <a:pPr lvl="1"/>
            <a:r>
              <a:rPr lang="en-US" dirty="0" smtClean="0"/>
              <a:t>2</a:t>
            </a:r>
            <a:r>
              <a:rPr lang="en-US" dirty="0"/>
              <a:t>. If married parents are separated, either may consent unless there is a court order specifying that one parent is the sole ‘health care decision maker’. </a:t>
            </a:r>
            <a:endParaRPr lang="en-US" dirty="0" smtClean="0"/>
          </a:p>
          <a:p>
            <a:pPr lvl="1"/>
            <a:r>
              <a:rPr lang="en-US" b="1" dirty="0" smtClean="0"/>
              <a:t>However</a:t>
            </a:r>
            <a:r>
              <a:rPr lang="en-US" b="1" dirty="0"/>
              <a:t>: 3. If staff knows that married parents disagree, the parents must reach a mutual agreement regarding treatment or nontreatment.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55591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ult-blur-boy-894723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6"/>
            <a:ext cx="10785475" cy="71903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2803" y="1964040"/>
            <a:ext cx="3311883" cy="241203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8475" y="484094"/>
            <a:ext cx="5714811" cy="73434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Engaging with Trans Youth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95" y="2049844"/>
            <a:ext cx="3174572" cy="22747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 mindful of assumptions about the youth’s experiences.</a:t>
            </a:r>
          </a:p>
          <a:p>
            <a:r>
              <a:rPr lang="en-US" dirty="0" smtClean="0"/>
              <a:t>Ask for pronouns </a:t>
            </a:r>
            <a:r>
              <a:rPr lang="mr-IN" dirty="0" smtClean="0"/>
              <a:t>–</a:t>
            </a:r>
            <a:r>
              <a:rPr lang="en-US" dirty="0" smtClean="0"/>
              <a:t> it’s polite!</a:t>
            </a:r>
          </a:p>
          <a:p>
            <a:r>
              <a:rPr lang="en-US" dirty="0" smtClean="0"/>
              <a:t>Explain as you go.</a:t>
            </a:r>
          </a:p>
        </p:txBody>
      </p:sp>
    </p:spTree>
    <p:extLst>
      <p:ext uri="{BB962C8B-B14F-4D97-AF65-F5344CB8AC3E}">
        <p14:creationId xmlns:p14="http://schemas.microsoft.com/office/powerpoint/2010/main" val="654869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833" y="4521895"/>
            <a:ext cx="6191157" cy="8337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</a:t>
            </a:r>
            <a:r>
              <a:rPr lang="en-US" dirty="0" smtClean="0"/>
              <a:t>one provider says </a:t>
            </a:r>
            <a:r>
              <a:rPr lang="en-US" dirty="0" smtClean="0"/>
              <a:t>no to single parent consent, </a:t>
            </a:r>
            <a:r>
              <a:rPr lang="en-US" dirty="0" smtClean="0"/>
              <a:t>you can </a:t>
            </a:r>
            <a:r>
              <a:rPr lang="en-US" dirty="0" smtClean="0"/>
              <a:t>try another provider.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6504" y="1809361"/>
            <a:ext cx="4173135" cy="1078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 Tip!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807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713" y="3665113"/>
            <a:ext cx="5638800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Holistic Legal Advocacy for Systems Involved Youth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70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3" y="2486527"/>
            <a:ext cx="7556313" cy="4144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Child Welfare (birth to 21 years)</a:t>
            </a:r>
          </a:p>
          <a:p>
            <a:r>
              <a:rPr lang="en-US" sz="2600" dirty="0" smtClean="0"/>
              <a:t>Juvenile Justice</a:t>
            </a:r>
          </a:p>
          <a:p>
            <a:r>
              <a:rPr lang="en-US" sz="2600" dirty="0" smtClean="0"/>
              <a:t>Youth </a:t>
            </a:r>
            <a:r>
              <a:rPr lang="en-US" sz="2600" dirty="0"/>
              <a:t>who are or are at risk of experiencing homelessness in King County, Washington (ages12 -24 years)</a:t>
            </a:r>
          </a:p>
          <a:p>
            <a:r>
              <a:rPr lang="en-US" sz="2600" dirty="0" smtClean="0"/>
              <a:t>Immigrant Youth and Families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84" y="239436"/>
            <a:ext cx="3110292" cy="17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2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36" y="-276625"/>
            <a:ext cx="10241756" cy="7649457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4272" y="-276625"/>
            <a:ext cx="10241756" cy="7649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812" y="231819"/>
            <a:ext cx="5280338" cy="147463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/>
              <a:t>Foster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8812" y="978794"/>
            <a:ext cx="5280337" cy="56160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1"/>
            <a:r>
              <a:rPr lang="en-US" sz="2600" dirty="0" smtClean="0"/>
              <a:t>Overrepresented</a:t>
            </a:r>
          </a:p>
          <a:p>
            <a:pPr lvl="4"/>
            <a:r>
              <a:rPr lang="en-US" sz="2600" dirty="0" smtClean="0"/>
              <a:t>19% out of home care</a:t>
            </a:r>
          </a:p>
          <a:p>
            <a:pPr lvl="4"/>
            <a:r>
              <a:rPr lang="en-US" sz="2600" dirty="0" smtClean="0"/>
              <a:t>34% youth aging out</a:t>
            </a:r>
          </a:p>
          <a:p>
            <a:pPr marL="228600" lvl="1" indent="0">
              <a:buNone/>
            </a:pPr>
            <a:endParaRPr lang="en-US" sz="1000" dirty="0" smtClean="0"/>
          </a:p>
          <a:p>
            <a:pPr lvl="1"/>
            <a:r>
              <a:rPr lang="en-US" sz="2600" dirty="0" smtClean="0"/>
              <a:t>Shortage of placements</a:t>
            </a:r>
            <a:endParaRPr lang="en-US" sz="1000" dirty="0" smtClean="0"/>
          </a:p>
          <a:p>
            <a:pPr lvl="4"/>
            <a:r>
              <a:rPr lang="en-US" sz="2600" dirty="0" smtClean="0"/>
              <a:t>Group homes</a:t>
            </a:r>
          </a:p>
          <a:p>
            <a:pPr lvl="4"/>
            <a:r>
              <a:rPr lang="en-US" sz="2600" dirty="0" smtClean="0"/>
              <a:t>Placement changes</a:t>
            </a:r>
            <a:endParaRPr lang="en-US" sz="1000" dirty="0" smtClean="0"/>
          </a:p>
          <a:p>
            <a:pPr lvl="4"/>
            <a:r>
              <a:rPr lang="en-US" sz="2600" dirty="0" smtClean="0"/>
              <a:t>Risk of Running </a:t>
            </a:r>
          </a:p>
          <a:p>
            <a:pPr marL="228600" lvl="1" indent="0">
              <a:buNone/>
            </a:pPr>
            <a:endParaRPr lang="en-US" sz="1000" dirty="0" smtClean="0"/>
          </a:p>
          <a:p>
            <a:pPr lvl="1"/>
            <a:r>
              <a:rPr lang="en-US" sz="2600" dirty="0" smtClean="0"/>
              <a:t>Laws or Policies to protect against discrimination</a:t>
            </a:r>
          </a:p>
          <a:p>
            <a:pPr lvl="4"/>
            <a:r>
              <a:rPr lang="en-US" sz="2600" dirty="0" smtClean="0"/>
              <a:t>13 states plus DC </a:t>
            </a:r>
          </a:p>
          <a:p>
            <a:pPr lvl="4"/>
            <a:r>
              <a:rPr lang="en-US" sz="2600" dirty="0" smtClean="0"/>
              <a:t>7 additional states </a:t>
            </a:r>
          </a:p>
        </p:txBody>
      </p:sp>
    </p:spTree>
    <p:extLst>
      <p:ext uri="{BB962C8B-B14F-4D97-AF65-F5344CB8AC3E}">
        <p14:creationId xmlns:p14="http://schemas.microsoft.com/office/powerpoint/2010/main" val="56751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793" y="82679"/>
            <a:ext cx="5935403" cy="1224525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Foster Care: </a:t>
            </a:r>
            <a:br>
              <a:rPr lang="en-US" dirty="0" smtClean="0"/>
            </a:br>
            <a:r>
              <a:rPr lang="en-US" dirty="0" smtClean="0"/>
              <a:t>Holistic Legal Advocacy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6719" y="1307205"/>
            <a:ext cx="5509452" cy="527681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100" dirty="0" smtClean="0"/>
          </a:p>
          <a:p>
            <a:r>
              <a:rPr lang="en-US" sz="2600" dirty="0" smtClean="0"/>
              <a:t>Identification Docs</a:t>
            </a:r>
          </a:p>
          <a:p>
            <a:r>
              <a:rPr lang="en-US" sz="2600" dirty="0" smtClean="0"/>
              <a:t>Access</a:t>
            </a:r>
          </a:p>
          <a:p>
            <a:pPr lvl="4"/>
            <a:r>
              <a:rPr lang="en-US" sz="2600" dirty="0" smtClean="0"/>
              <a:t>Medical Care</a:t>
            </a:r>
          </a:p>
          <a:p>
            <a:pPr lvl="4"/>
            <a:r>
              <a:rPr lang="en-US" sz="2600" dirty="0" smtClean="0"/>
              <a:t>Counseling Services (child/family)</a:t>
            </a:r>
          </a:p>
          <a:p>
            <a:pPr lvl="4"/>
            <a:r>
              <a:rPr lang="en-US" sz="2600" dirty="0" smtClean="0"/>
              <a:t>Positive Connections</a:t>
            </a:r>
          </a:p>
          <a:p>
            <a:r>
              <a:rPr lang="en-US" sz="2600" dirty="0" smtClean="0"/>
              <a:t>Stability</a:t>
            </a:r>
          </a:p>
          <a:p>
            <a:pPr lvl="4"/>
            <a:r>
              <a:rPr lang="en-US" sz="2600" dirty="0" smtClean="0"/>
              <a:t>Placement</a:t>
            </a:r>
          </a:p>
          <a:p>
            <a:pPr lvl="4"/>
            <a:r>
              <a:rPr lang="en-US" sz="2600" dirty="0" smtClean="0"/>
              <a:t>School</a:t>
            </a:r>
          </a:p>
          <a:p>
            <a:r>
              <a:rPr lang="en-US" sz="2800" dirty="0" smtClean="0"/>
              <a:t>Permanency / Independence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966" y="0"/>
            <a:ext cx="3450657" cy="2300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405" y="2300438"/>
            <a:ext cx="3292096" cy="2203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696" y="4503742"/>
            <a:ext cx="3531387" cy="235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5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8" r="16408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2" r="16592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566" y="1234614"/>
            <a:ext cx="6065810" cy="5111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“Recent </a:t>
            </a:r>
            <a:r>
              <a:rPr lang="en-US" sz="2600" dirty="0">
                <a:solidFill>
                  <a:schemeClr val="bg1"/>
                </a:solidFill>
              </a:rPr>
              <a:t>research has shown that up to 20% of the youth confined in America’s juvenile detention facilities identify as LGBT, questioning or gender nonconforming, which is almost three times their estimated number in the general population." 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-Annie E. Casey Foundation, Sept 2015</a:t>
            </a:r>
          </a:p>
        </p:txBody>
      </p:sp>
    </p:spTree>
    <p:extLst>
      <p:ext uri="{BB962C8B-B14F-4D97-AF65-F5344CB8AC3E}">
        <p14:creationId xmlns:p14="http://schemas.microsoft.com/office/powerpoint/2010/main" val="246884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92" y="236285"/>
            <a:ext cx="6177506" cy="111610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/>
              <a:t>Juvenile Justice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0238" y="1074057"/>
            <a:ext cx="5692161" cy="562428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600" dirty="0" smtClean="0"/>
              <a:t>Circumstances</a:t>
            </a:r>
            <a:endParaRPr lang="en-US" sz="2600" dirty="0"/>
          </a:p>
          <a:p>
            <a:pPr lvl="2"/>
            <a:r>
              <a:rPr lang="en-US" sz="2600" dirty="0"/>
              <a:t>Status offenses (Truancy, Run)</a:t>
            </a:r>
          </a:p>
          <a:p>
            <a:pPr lvl="2"/>
            <a:r>
              <a:rPr lang="en-US" sz="2600" dirty="0"/>
              <a:t>Domestic violence / abuse</a:t>
            </a:r>
          </a:p>
          <a:p>
            <a:pPr lvl="2"/>
            <a:r>
              <a:rPr lang="en-US" sz="2600" dirty="0" smtClean="0"/>
              <a:t>Sex trafficking</a:t>
            </a:r>
            <a:endParaRPr lang="en-US" sz="2600" dirty="0"/>
          </a:p>
          <a:p>
            <a:r>
              <a:rPr lang="en-US" sz="2800" dirty="0" smtClean="0"/>
              <a:t>While in secured detention, at </a:t>
            </a:r>
            <a:r>
              <a:rPr lang="en-US" sz="2800" dirty="0"/>
              <a:t>high risk of harassment, emotional abuse, physical and sexual assault, and prolonged periods of </a:t>
            </a:r>
            <a:r>
              <a:rPr lang="en-US" sz="2800" dirty="0" smtClean="0"/>
              <a:t>isolation.</a:t>
            </a:r>
            <a:endParaRPr lang="en-US" sz="2800" dirty="0"/>
          </a:p>
          <a:p>
            <a:r>
              <a:rPr lang="en-US" sz="2800" dirty="0" smtClean="0"/>
              <a:t>Exits</a:t>
            </a:r>
          </a:p>
          <a:p>
            <a:pPr lvl="2"/>
            <a:endParaRPr lang="en-US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966" y="0"/>
            <a:ext cx="3450657" cy="2300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405" y="2300438"/>
            <a:ext cx="3292096" cy="2203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696" y="4503742"/>
            <a:ext cx="3531387" cy="2354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7984" y="-396654"/>
            <a:ext cx="9782629" cy="739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735" y="236285"/>
            <a:ext cx="6156102" cy="1116106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Juvenile Justice: </a:t>
            </a:r>
            <a:br>
              <a:rPr lang="en-US" dirty="0" smtClean="0"/>
            </a:br>
            <a:r>
              <a:rPr lang="en-US" dirty="0" smtClean="0"/>
              <a:t>Holistic Legal Advocacy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735" y="1352391"/>
            <a:ext cx="5509452" cy="52405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dirty="0" smtClean="0"/>
          </a:p>
          <a:p>
            <a:r>
              <a:rPr lang="en-US" sz="2600" dirty="0" smtClean="0"/>
              <a:t>How did he/she/they arrive?</a:t>
            </a:r>
          </a:p>
          <a:p>
            <a:r>
              <a:rPr lang="en-US" sz="2600" dirty="0" smtClean="0"/>
              <a:t>Access, Safety, and Exit Planning</a:t>
            </a:r>
          </a:p>
          <a:p>
            <a:pPr lvl="3"/>
            <a:r>
              <a:rPr lang="en-US" sz="2600" dirty="0" smtClean="0"/>
              <a:t>Identification Docs</a:t>
            </a:r>
          </a:p>
          <a:p>
            <a:pPr lvl="3"/>
            <a:r>
              <a:rPr lang="en-US" sz="2600" dirty="0" smtClean="0"/>
              <a:t>Medical Care</a:t>
            </a:r>
          </a:p>
          <a:p>
            <a:pPr lvl="3"/>
            <a:r>
              <a:rPr lang="en-US" sz="2600" dirty="0" smtClean="0"/>
              <a:t>Counseling Services (child/family)</a:t>
            </a:r>
          </a:p>
          <a:p>
            <a:pPr lvl="3"/>
            <a:r>
              <a:rPr lang="en-US" sz="2600" dirty="0" smtClean="0"/>
              <a:t>Positive Connections</a:t>
            </a:r>
          </a:p>
          <a:p>
            <a:pPr lvl="3"/>
            <a:r>
              <a:rPr lang="en-US" sz="2600" dirty="0" smtClean="0"/>
              <a:t>Education</a:t>
            </a:r>
          </a:p>
          <a:p>
            <a:pPr lvl="3"/>
            <a:r>
              <a:rPr lang="en-US" sz="2600" dirty="0" smtClean="0"/>
              <a:t>Safe Housing / Caregiver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710" y="-42658"/>
            <a:ext cx="3330678" cy="2100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212" y="2057400"/>
            <a:ext cx="3726180" cy="248412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70897" y="4541520"/>
            <a:ext cx="3271865" cy="24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7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7274" y="139693"/>
            <a:ext cx="9446654" cy="111610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/>
              <a:t>Homeless Youth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63" y="959475"/>
            <a:ext cx="8117424" cy="5466001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600" dirty="0" smtClean="0"/>
              <a:t>200 youth referred to LCYC</a:t>
            </a:r>
          </a:p>
          <a:p>
            <a:pPr lvl="2"/>
            <a:r>
              <a:rPr lang="en-US" sz="2400" dirty="0" smtClean="0"/>
              <a:t>Roughly 50% Minors</a:t>
            </a:r>
          </a:p>
          <a:p>
            <a:pPr lvl="2"/>
            <a:r>
              <a:rPr lang="en-US" sz="2400" dirty="0" smtClean="0"/>
              <a:t>67% Youth of Color</a:t>
            </a:r>
          </a:p>
          <a:p>
            <a:pPr lvl="2"/>
            <a:r>
              <a:rPr lang="en-US" sz="2400" dirty="0" smtClean="0"/>
              <a:t>21% LGBTQ</a:t>
            </a:r>
          </a:p>
          <a:p>
            <a:pPr marL="457200" lvl="2" indent="0">
              <a:buNone/>
            </a:pPr>
            <a:endParaRPr lang="en-US" sz="1000" dirty="0"/>
          </a:p>
          <a:p>
            <a:r>
              <a:rPr lang="en-US" sz="2600" dirty="0" smtClean="0"/>
              <a:t>Community Partners</a:t>
            </a:r>
          </a:p>
          <a:p>
            <a:pPr lvl="2"/>
            <a:r>
              <a:rPr lang="en-US" sz="2200" dirty="0" smtClean="0"/>
              <a:t>Service providers, shelters</a:t>
            </a:r>
          </a:p>
          <a:p>
            <a:pPr lvl="2"/>
            <a:r>
              <a:rPr lang="en-US" sz="2200" dirty="0" smtClean="0"/>
              <a:t>Schools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0" y="1437200"/>
            <a:ext cx="8384147" cy="55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79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ee stock photo of marketing, red, cable, communica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8455"/>
            <a:ext cx="3269260" cy="217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ree stock photo of wood, light, street, exi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307" y="2508455"/>
            <a:ext cx="3269260" cy="217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Law, Justice, Court, Judge, Lega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30" y="2508455"/>
            <a:ext cx="2903870" cy="217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199" y="193184"/>
            <a:ext cx="8539931" cy="188672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>
                <a:solidFill>
                  <a:schemeClr val="accent1"/>
                </a:solidFill>
              </a:rPr>
              <a:t>Missed Opportunities: Service Entry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155122B-51CE-43E4-B2A6-7715EEF403FE}"/>
              </a:ext>
            </a:extLst>
          </p:cNvPr>
          <p:cNvSpPr txBox="1"/>
          <p:nvPr/>
        </p:nvSpPr>
        <p:spPr>
          <a:xfrm>
            <a:off x="199104" y="4839509"/>
            <a:ext cx="27405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Access to Child Protective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155122B-51CE-43E4-B2A6-7715EEF403FE}"/>
              </a:ext>
            </a:extLst>
          </p:cNvPr>
          <p:cNvSpPr txBox="1"/>
          <p:nvPr/>
        </p:nvSpPr>
        <p:spPr>
          <a:xfrm>
            <a:off x="6386997" y="4845468"/>
            <a:ext cx="26101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Access to Court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155122B-51CE-43E4-B2A6-7715EEF403FE}"/>
              </a:ext>
            </a:extLst>
          </p:cNvPr>
          <p:cNvSpPr txBox="1"/>
          <p:nvPr/>
        </p:nvSpPr>
        <p:spPr>
          <a:xfrm>
            <a:off x="3443869" y="4849155"/>
            <a:ext cx="26101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Access to Shelter</a:t>
            </a:r>
          </a:p>
        </p:txBody>
      </p:sp>
    </p:spTree>
    <p:extLst>
      <p:ext uri="{BB962C8B-B14F-4D97-AF65-F5344CB8AC3E}">
        <p14:creationId xmlns:p14="http://schemas.microsoft.com/office/powerpoint/2010/main" val="293498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Humility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365" y="1981200"/>
            <a:ext cx="3300422" cy="4144963"/>
          </a:xfrm>
        </p:spPr>
        <p:txBody>
          <a:bodyPr>
            <a:normAutofit fontScale="85000" lnSpcReduction="20000"/>
          </a:bodyPr>
          <a:lstStyle/>
          <a:p>
            <a:pPr marL="228600" lvl="1" indent="0">
              <a:buNone/>
            </a:pPr>
            <a:r>
              <a:rPr lang="en-US" dirty="0" smtClean="0"/>
              <a:t>“</a:t>
            </a:r>
            <a:r>
              <a:rPr lang="en-US" dirty="0"/>
              <a:t>Cultural humility is a stance toward understanding culture. It requires a commitment to lifelong learning, continuous self-reflection on one’s own assumptions and practices, comfort with ‘not knowing’, and recognition of the power/privilege imbalance that exists between clients and [...] professionals</a:t>
            </a:r>
            <a:r>
              <a:rPr lang="en-US" dirty="0" smtClean="0"/>
              <a:t>.</a:t>
            </a:r>
          </a:p>
          <a:p>
            <a:pPr marL="228600" lvl="1" indent="0">
              <a:buNone/>
            </a:pPr>
            <a:r>
              <a:rPr lang="en-US" dirty="0" smtClean="0"/>
              <a:t> </a:t>
            </a:r>
            <a:r>
              <a:rPr lang="en-US" dirty="0"/>
              <a:t>A cultural humility approach is interactive: we approach another person with openness to learn; we ask questions rather than make assumptions; and we strive to understand rather than to inform.”</a:t>
            </a:r>
          </a:p>
          <a:p>
            <a:pPr marL="228600" lvl="1" indent="0">
              <a:buNone/>
            </a:pPr>
            <a:r>
              <a:rPr lang="en-US" dirty="0"/>
              <a:t>Culturally Connected, www.culturallyconnected.ca</a:t>
            </a:r>
          </a:p>
        </p:txBody>
      </p:sp>
      <p:pic>
        <p:nvPicPr>
          <p:cNvPr id="4" name="Picture 3" descr="adult-attractive-beautiful-37116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2" y="1981200"/>
            <a:ext cx="4803675" cy="320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5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964" y="251138"/>
            <a:ext cx="3765366" cy="435987"/>
          </a:xfrm>
        </p:spPr>
        <p:txBody>
          <a:bodyPr/>
          <a:lstStyle/>
          <a:p>
            <a:r>
              <a:rPr lang="en-US" sz="2600" dirty="0" smtClean="0"/>
              <a:t>MINORS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9964" y="773111"/>
            <a:ext cx="3657600" cy="5608371"/>
          </a:xfrm>
        </p:spPr>
        <p:txBody>
          <a:bodyPr/>
          <a:lstStyle/>
          <a:p>
            <a:r>
              <a:rPr lang="en-US" sz="2400" dirty="0" smtClean="0"/>
              <a:t>Understanding safety options</a:t>
            </a:r>
          </a:p>
          <a:p>
            <a:r>
              <a:rPr lang="en-US" sz="2400" dirty="0" smtClean="0"/>
              <a:t>Accessing </a:t>
            </a:r>
          </a:p>
          <a:p>
            <a:pPr lvl="1"/>
            <a:r>
              <a:rPr lang="en-US" sz="2400" dirty="0" smtClean="0"/>
              <a:t>Emergency shelter</a:t>
            </a:r>
          </a:p>
          <a:p>
            <a:pPr lvl="1"/>
            <a:r>
              <a:rPr lang="en-US" sz="2400" dirty="0" smtClean="0"/>
              <a:t>Long term housing</a:t>
            </a:r>
          </a:p>
          <a:p>
            <a:pPr lvl="1"/>
            <a:r>
              <a:rPr lang="en-US" sz="2400" dirty="0" smtClean="0"/>
              <a:t>Systems (education, child welfare, medical)</a:t>
            </a:r>
          </a:p>
          <a:p>
            <a:pPr lvl="1"/>
            <a:r>
              <a:rPr lang="en-US" sz="2400" dirty="0" smtClean="0"/>
              <a:t>Emancipation</a:t>
            </a:r>
          </a:p>
          <a:p>
            <a:pPr marL="2286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1622" y="283338"/>
            <a:ext cx="4539802" cy="6252693"/>
          </a:xfrm>
          <a:solidFill>
            <a:schemeClr val="bg1"/>
          </a:solidFill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Orders of protection</a:t>
            </a:r>
          </a:p>
          <a:p>
            <a:r>
              <a:rPr lang="en-US" sz="2400" dirty="0" smtClean="0"/>
              <a:t>Warrants / record sealing</a:t>
            </a:r>
          </a:p>
          <a:p>
            <a:r>
              <a:rPr lang="en-US" sz="2400" dirty="0" smtClean="0"/>
              <a:t>Landlord tenant</a:t>
            </a:r>
          </a:p>
          <a:p>
            <a:r>
              <a:rPr lang="en-US" sz="2400" dirty="0" smtClean="0"/>
              <a:t>Identification docs</a:t>
            </a:r>
          </a:p>
          <a:p>
            <a:r>
              <a:rPr lang="en-US" sz="2400" dirty="0" smtClean="0"/>
              <a:t>Financial</a:t>
            </a:r>
          </a:p>
          <a:p>
            <a:pPr lvl="1"/>
            <a:r>
              <a:rPr lang="en-US" sz="2400" dirty="0" smtClean="0"/>
              <a:t>Medical / Consumer debt</a:t>
            </a:r>
          </a:p>
          <a:p>
            <a:pPr lvl="1"/>
            <a:r>
              <a:rPr lang="en-US" sz="2400" dirty="0" smtClean="0"/>
              <a:t>Public benefits</a:t>
            </a:r>
          </a:p>
          <a:p>
            <a:pPr lvl="1"/>
            <a:r>
              <a:rPr lang="en-US" sz="2400" dirty="0" smtClean="0"/>
              <a:t>Identity theft</a:t>
            </a:r>
          </a:p>
          <a:p>
            <a:pPr lvl="1"/>
            <a:r>
              <a:rPr lang="en-US" sz="2400" dirty="0" smtClean="0"/>
              <a:t>Restitution/Court fees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1622" y="251138"/>
            <a:ext cx="3773509" cy="433334"/>
          </a:xfrm>
        </p:spPr>
        <p:txBody>
          <a:bodyPr/>
          <a:lstStyle/>
          <a:p>
            <a:r>
              <a:rPr lang="en-US" sz="2600" dirty="0" smtClean="0"/>
              <a:t>YOUNG ADULTS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0705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38" y="2395470"/>
            <a:ext cx="2057400" cy="1873876"/>
          </a:xfr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566" y="425004"/>
            <a:ext cx="6065810" cy="5921482"/>
          </a:xfrm>
        </p:spPr>
        <p:txBody>
          <a:bodyPr>
            <a:normAutofit fontScale="85000" lnSpcReduction="200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n-US" sz="3900" u="sng" dirty="0" smtClean="0">
                <a:solidFill>
                  <a:schemeClr val="bg1"/>
                </a:solidFill>
              </a:rPr>
              <a:t>Immigrant Youth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100" dirty="0" smtClean="0">
                <a:solidFill>
                  <a:schemeClr val="bg1"/>
                </a:solidFill>
              </a:rPr>
              <a:t>17% served through LCYC’s homeless youth program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31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100" dirty="0" smtClean="0">
                <a:solidFill>
                  <a:schemeClr val="bg1"/>
                </a:solidFill>
              </a:rPr>
              <a:t>Northwest Immigrant Rights Project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31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100" dirty="0" smtClean="0">
                <a:solidFill>
                  <a:schemeClr val="bg1"/>
                </a:solidFill>
              </a:rPr>
              <a:t>Special Immigrant Juvenile Status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31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100" dirty="0" smtClean="0">
                <a:solidFill>
                  <a:schemeClr val="bg1"/>
                </a:solidFill>
              </a:rPr>
              <a:t>Asylum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31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100" dirty="0" smtClean="0">
                <a:solidFill>
                  <a:schemeClr val="bg1"/>
                </a:solidFill>
              </a:rPr>
              <a:t>Additional access challenges</a:t>
            </a:r>
          </a:p>
          <a:p>
            <a:pPr algn="ctr"/>
            <a:endParaRPr lang="en-US" sz="26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2600" i="1" dirty="0" smtClean="0">
                <a:solidFill>
                  <a:schemeClr val="bg1"/>
                </a:solidFill>
              </a:rPr>
              <a:t>Outright International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600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682" y="4404314"/>
            <a:ext cx="2427713" cy="1942171"/>
          </a:xfrm>
          <a:prstGeom prst="rect">
            <a:avLst/>
          </a:prstGeo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" b="1043"/>
          <a:stretch>
            <a:fillRect/>
          </a:stretch>
        </p:blipFill>
        <p:spPr>
          <a:xfrm>
            <a:off x="6802438" y="221390"/>
            <a:ext cx="2057400" cy="2039112"/>
          </a:xfrm>
        </p:spPr>
      </p:pic>
    </p:spTree>
    <p:extLst>
      <p:ext uri="{BB962C8B-B14F-4D97-AF65-F5344CB8AC3E}">
        <p14:creationId xmlns:p14="http://schemas.microsoft.com/office/powerpoint/2010/main" val="1334185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Free stock photo of wood, light, street, exi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307" y="2508455"/>
            <a:ext cx="3269260" cy="217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Law, Justice, Court, Judge, Lega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30" y="2508455"/>
            <a:ext cx="2903870" cy="217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199" y="193184"/>
            <a:ext cx="8539931" cy="107538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chemeClr val="accent1"/>
                </a:solidFill>
              </a:rPr>
              <a:t>So What?  Now What?</a:t>
            </a:r>
            <a:endParaRPr lang="en-US" sz="33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155122B-51CE-43E4-B2A6-7715EEF403FE}"/>
              </a:ext>
            </a:extLst>
          </p:cNvPr>
          <p:cNvSpPr txBox="1"/>
          <p:nvPr/>
        </p:nvSpPr>
        <p:spPr>
          <a:xfrm>
            <a:off x="78430" y="4839509"/>
            <a:ext cx="27405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Navigating Services &amp; Systems</a:t>
            </a:r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155122B-51CE-43E4-B2A6-7715EEF403FE}"/>
              </a:ext>
            </a:extLst>
          </p:cNvPr>
          <p:cNvSpPr txBox="1"/>
          <p:nvPr/>
        </p:nvSpPr>
        <p:spPr>
          <a:xfrm>
            <a:off x="6472787" y="4803884"/>
            <a:ext cx="26101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smtClean="0"/>
              <a:t>Law &amp; Policy</a:t>
            </a:r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155122B-51CE-43E4-B2A6-7715EEF403FE}"/>
              </a:ext>
            </a:extLst>
          </p:cNvPr>
          <p:cNvSpPr txBox="1"/>
          <p:nvPr/>
        </p:nvSpPr>
        <p:spPr>
          <a:xfrm>
            <a:off x="3263565" y="4803884"/>
            <a:ext cx="26101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smtClean="0"/>
              <a:t>First Impression</a:t>
            </a:r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163" y="1790505"/>
            <a:ext cx="4363226" cy="28974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184" y="1790506"/>
            <a:ext cx="2897455" cy="2897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57" y="1790504"/>
            <a:ext cx="3863272" cy="28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2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20484"/>
            <a:ext cx="7556313" cy="470568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Opening Doors for LGBTQ Youth in Foster Care: A Guide for Lawyers and Judges, </a:t>
            </a:r>
            <a:r>
              <a:rPr lang="en-US" dirty="0" smtClean="0"/>
              <a:t>American Bar Association 2008</a:t>
            </a:r>
          </a:p>
          <a:p>
            <a:r>
              <a:rPr lang="en-US" i="1" dirty="0" smtClean="0"/>
              <a:t>LGBTQ Youth in the Foster Care System</a:t>
            </a:r>
            <a:r>
              <a:rPr lang="en-US" dirty="0" smtClean="0"/>
              <a:t>, Human Rights Campaign Issue Brief, May 2015</a:t>
            </a:r>
          </a:p>
          <a:p>
            <a:r>
              <a:rPr lang="en-US" i="1" dirty="0" smtClean="0"/>
              <a:t>Lesbian, Gay, Bisexual and Transgender Youth in the Juvenile Justice System: A Guide to Juvenile Detention Reform #11</a:t>
            </a:r>
            <a:r>
              <a:rPr lang="en-US" dirty="0" smtClean="0"/>
              <a:t>, Annie E. Casey Foundation, September 2015 </a:t>
            </a:r>
          </a:p>
          <a:p>
            <a:r>
              <a:rPr lang="en-US" i="1" dirty="0" smtClean="0"/>
              <a:t>Judges’ Bench Guide on the LGBTQ Community and the Law</a:t>
            </a:r>
            <a:r>
              <a:rPr lang="en-US" dirty="0" smtClean="0"/>
              <a:t>, Prepared by the </a:t>
            </a:r>
            <a:r>
              <a:rPr lang="en-US" dirty="0" err="1" smtClean="0"/>
              <a:t>QLaw</a:t>
            </a:r>
            <a:r>
              <a:rPr lang="en-US" dirty="0" smtClean="0"/>
              <a:t> Foundation of Washington 2017</a:t>
            </a:r>
          </a:p>
          <a:p>
            <a:r>
              <a:rPr lang="en-US" i="1" dirty="0" smtClean="0"/>
              <a:t>Protocol for Safe and Affirming Care: Improving the Lives of LGBTQ+ Youth in Washington State’s Child Welfare and Juvenile Justice Systems, </a:t>
            </a:r>
            <a:r>
              <a:rPr lang="en-US" dirty="0" smtClean="0"/>
              <a:t>Nicholas Oakley, Center for Children and Youth Justice, Jan </a:t>
            </a:r>
            <a:r>
              <a:rPr lang="en-US" dirty="0" smtClean="0"/>
              <a:t>2017</a:t>
            </a:r>
            <a:endParaRPr lang="en-US" i="1" dirty="0"/>
          </a:p>
          <a:p>
            <a:r>
              <a:rPr lang="en-US" smtClean="0"/>
              <a:t>www.transequality.org</a:t>
            </a:r>
            <a:r>
              <a:rPr lang="en-US" dirty="0"/>
              <a:t>/documents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8573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6505" y="279021"/>
            <a:ext cx="6191157" cy="5013101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 smtClean="0"/>
              <a:t>Anya </a:t>
            </a:r>
            <a:r>
              <a:rPr lang="en-US" dirty="0"/>
              <a:t>Morgan</a:t>
            </a:r>
            <a:br>
              <a:rPr lang="en-US" dirty="0"/>
            </a:br>
            <a:r>
              <a:rPr lang="en-US" dirty="0" smtClean="0"/>
              <a:t>After August, </a:t>
            </a:r>
            <a:r>
              <a:rPr lang="en-US" dirty="0" smtClean="0"/>
              <a:t>reachable at:</a:t>
            </a:r>
            <a:br>
              <a:rPr lang="en-US" dirty="0" smtClean="0"/>
            </a:br>
            <a:r>
              <a:rPr lang="en-US" dirty="0" smtClean="0"/>
              <a:t>Lavender Rights Project</a:t>
            </a:r>
            <a:br>
              <a:rPr lang="en-US" dirty="0" smtClean="0"/>
            </a:br>
            <a:r>
              <a:rPr lang="is-IS" dirty="0" smtClean="0"/>
              <a:t>(</a:t>
            </a:r>
            <a:r>
              <a:rPr lang="is-IS" dirty="0"/>
              <a:t>206) 639-</a:t>
            </a:r>
            <a:r>
              <a:rPr lang="is-IS" dirty="0" smtClean="0"/>
              <a:t>7955</a:t>
            </a:r>
            <a:br>
              <a:rPr lang="is-IS" dirty="0" smtClean="0"/>
            </a:br>
            <a:r>
              <a:rPr lang="en-US" dirty="0" smtClean="0">
                <a:hlinkClick r:id="rId2"/>
              </a:rPr>
              <a:t>www.lavenderrightsproject.org</a:t>
            </a:r>
            <a:br>
              <a:rPr lang="en-US" dirty="0" smtClean="0">
                <a:hlinkClick r:id="rId2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Erin </a:t>
            </a:r>
            <a:r>
              <a:rPr lang="en-US" dirty="0"/>
              <a:t>Lovell</a:t>
            </a:r>
            <a:br>
              <a:rPr lang="en-US" dirty="0"/>
            </a:br>
            <a:r>
              <a:rPr lang="en-US" dirty="0"/>
              <a:t>Legal Counsel for Youth and Children, Executive </a:t>
            </a:r>
            <a:r>
              <a:rPr lang="en-US" dirty="0" smtClean="0"/>
              <a:t>Director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erinlcyc@gmail.com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(206) 494-0323 x700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www.lcycwa.com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1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ID Documents: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Name and Gender Marker Changes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122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llo-my-name-is-blue_a-G-14544549-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5" y="1252759"/>
            <a:ext cx="8059421" cy="5503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Name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054" y="3147804"/>
            <a:ext cx="7479644" cy="263548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Name changes in Washington </a:t>
            </a:r>
            <a:r>
              <a:rPr lang="en-US" dirty="0" smtClean="0"/>
              <a:t>require getting a court order from the District Court in the youth’s county of residence, but the process varies by state and by county.</a:t>
            </a:r>
            <a:endParaRPr lang="en-US" dirty="0" smtClean="0"/>
          </a:p>
          <a:p>
            <a:r>
              <a:rPr lang="en-US" dirty="0" smtClean="0"/>
              <a:t>The requirement for dual parent consent ca</a:t>
            </a:r>
            <a:r>
              <a:rPr lang="en-US" dirty="0" smtClean="0"/>
              <a:t>n be a roadblock.</a:t>
            </a:r>
            <a:endParaRPr lang="en-US" dirty="0" smtClean="0"/>
          </a:p>
          <a:p>
            <a:r>
              <a:rPr lang="en-US" dirty="0" smtClean="0"/>
              <a:t>In Washington, you can proceed with single parent consent, but you need to give notice of the hearing to the other parent.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 smtClean="0"/>
              <a:t>the hearing, update the youth’s </a:t>
            </a:r>
            <a:r>
              <a:rPr lang="en-US" dirty="0" smtClean="0"/>
              <a:t>name with federal and state </a:t>
            </a:r>
            <a:r>
              <a:rPr lang="en-US" dirty="0" smtClean="0"/>
              <a:t>agencies that control IDs, </a:t>
            </a:r>
            <a:r>
              <a:rPr lang="en-US" dirty="0" smtClean="0"/>
              <a:t>as well as at school.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7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vel-2492011_19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81" y="2719123"/>
            <a:ext cx="3497118" cy="1941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Bring to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26" y="1981200"/>
            <a:ext cx="7556313" cy="435124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Again, varies by state. In Washington:</a:t>
            </a:r>
          </a:p>
          <a:p>
            <a:r>
              <a:rPr lang="en-US" dirty="0" smtClean="0"/>
              <a:t>Motion </a:t>
            </a:r>
            <a:r>
              <a:rPr lang="en-US" dirty="0" smtClean="0"/>
              <a:t>for Fee Waiver (if applicable)</a:t>
            </a:r>
          </a:p>
          <a:p>
            <a:r>
              <a:rPr lang="en-US" dirty="0" smtClean="0"/>
              <a:t>Petition for Change of Name</a:t>
            </a:r>
          </a:p>
          <a:p>
            <a:r>
              <a:rPr lang="en-US" dirty="0" smtClean="0"/>
              <a:t>Parent’s ID showing residency in the county</a:t>
            </a:r>
          </a:p>
          <a:p>
            <a:r>
              <a:rPr lang="en-US" dirty="0" smtClean="0"/>
              <a:t>Certified copy of child’s birth certificate</a:t>
            </a:r>
          </a:p>
          <a:p>
            <a:r>
              <a:rPr lang="en-US" dirty="0" smtClean="0"/>
              <a:t>If contested by 2</a:t>
            </a:r>
            <a:r>
              <a:rPr lang="en-US" baseline="30000" dirty="0" smtClean="0"/>
              <a:t>nd</a:t>
            </a:r>
            <a:r>
              <a:rPr lang="en-US" dirty="0" smtClean="0"/>
              <a:t> parent, also bring:</a:t>
            </a:r>
          </a:p>
          <a:p>
            <a:pPr lvl="1"/>
            <a:r>
              <a:rPr lang="en-US" dirty="0" smtClean="0"/>
              <a:t>Parenting Plan</a:t>
            </a:r>
          </a:p>
          <a:p>
            <a:pPr lvl="1"/>
            <a:r>
              <a:rPr lang="en-US" dirty="0" smtClean="0"/>
              <a:t>Letter from child’s doctor stating that a name change is in their best interest</a:t>
            </a:r>
          </a:p>
          <a:p>
            <a:pPr lvl="1"/>
            <a:r>
              <a:rPr lang="en-US" dirty="0" smtClean="0"/>
              <a:t>Proof of Service (showing that other parent got notice of the hearing)</a:t>
            </a:r>
          </a:p>
        </p:txBody>
      </p:sp>
    </p:spTree>
    <p:extLst>
      <p:ext uri="{BB962C8B-B14F-4D97-AF65-F5344CB8AC3E}">
        <p14:creationId xmlns:p14="http://schemas.microsoft.com/office/powerpoint/2010/main" val="399197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Best Interest of the Child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1937677"/>
            <a:ext cx="4597399" cy="2695818"/>
          </a:xfrm>
        </p:spPr>
        <p:txBody>
          <a:bodyPr/>
          <a:lstStyle/>
          <a:p>
            <a:r>
              <a:rPr lang="en-US" dirty="0" smtClean="0"/>
              <a:t>Many counties </a:t>
            </a:r>
            <a:r>
              <a:rPr lang="en-US" dirty="0" smtClean="0"/>
              <a:t>in WA have </a:t>
            </a:r>
            <a:r>
              <a:rPr lang="en-US" dirty="0" smtClean="0"/>
              <a:t>a local rule stating that the District Court may authorize a name change for a minor </a:t>
            </a:r>
            <a:r>
              <a:rPr lang="en-US" b="1" dirty="0" smtClean="0"/>
              <a:t>if changing name would be in the “best interest of the child.</a:t>
            </a:r>
            <a:r>
              <a:rPr lang="en-US" b="1" dirty="0" smtClean="0"/>
              <a:t>”</a:t>
            </a:r>
            <a:endParaRPr lang="en-US" b="1" dirty="0" smtClean="0"/>
          </a:p>
          <a:p>
            <a:r>
              <a:rPr lang="en-US" dirty="0" smtClean="0"/>
              <a:t>It’s a good idea to </a:t>
            </a:r>
            <a:r>
              <a:rPr lang="en-US" dirty="0" smtClean="0"/>
              <a:t>come prepared with evidence as to why the name change is in the youth’s best interest.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QMICUfW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53" y="1981200"/>
            <a:ext cx="4157447" cy="4157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</a:t>
            </a:r>
            <a:r>
              <a:rPr lang="en-US" dirty="0" smtClean="0"/>
              <a:t>Name and Gender on State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71714"/>
            <a:ext cx="4787968" cy="4144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Birth Certificate</a:t>
            </a:r>
          </a:p>
          <a:p>
            <a:pPr lvl="1"/>
            <a:r>
              <a:rPr lang="en-US" dirty="0" smtClean="0"/>
              <a:t>Each state is different; contact the health </a:t>
            </a:r>
            <a:r>
              <a:rPr lang="en-US" dirty="0" smtClean="0"/>
              <a:t>department </a:t>
            </a:r>
            <a:r>
              <a:rPr lang="en-US" dirty="0" smtClean="0"/>
              <a:t>in the youth’s </a:t>
            </a:r>
            <a:r>
              <a:rPr lang="en-US" dirty="0" smtClean="0"/>
              <a:t>birth state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Most state health departments will accept a name change order from a court of competent jurisdiction in another state.</a:t>
            </a:r>
          </a:p>
          <a:p>
            <a:pPr lvl="1"/>
            <a:r>
              <a:rPr lang="en-US" dirty="0" smtClean="0"/>
              <a:t>Some states require a court order to change gender marker on the birth certificate as well—there is sometimes a way to do this </a:t>
            </a:r>
            <a:r>
              <a:rPr lang="en-US" dirty="0" smtClean="0"/>
              <a:t>out of state, but may require getting a lawyer.</a:t>
            </a:r>
          </a:p>
          <a:p>
            <a:pPr lvl="1"/>
            <a:r>
              <a:rPr lang="en-US" dirty="0" smtClean="0"/>
              <a:t>On WA birth certificates, changing gender marker for a youth requires permission from a parent and doctor, but no court order.</a:t>
            </a:r>
          </a:p>
        </p:txBody>
      </p:sp>
    </p:spTree>
    <p:extLst>
      <p:ext uri="{BB962C8B-B14F-4D97-AF65-F5344CB8AC3E}">
        <p14:creationId xmlns:p14="http://schemas.microsoft.com/office/powerpoint/2010/main" val="2681502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00" y="3202440"/>
            <a:ext cx="3046300" cy="3655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</a:t>
            </a:r>
            <a:r>
              <a:rPr lang="en-US" dirty="0" smtClean="0"/>
              <a:t>Name and Gender on State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Driver’s License/ID card</a:t>
            </a:r>
          </a:p>
          <a:p>
            <a:pPr lvl="2"/>
            <a:r>
              <a:rPr lang="en-US" dirty="0"/>
              <a:t>For name change: submit the name change order to DOL/DMV.</a:t>
            </a:r>
          </a:p>
          <a:p>
            <a:pPr lvl="2"/>
            <a:r>
              <a:rPr lang="en-US" dirty="0"/>
              <a:t>In WA, changing gender marker with DOL is an administrative </a:t>
            </a:r>
            <a:r>
              <a:rPr lang="en-US" dirty="0" smtClean="0"/>
              <a:t>process.</a:t>
            </a:r>
          </a:p>
          <a:p>
            <a:pPr lvl="2"/>
            <a:r>
              <a:rPr lang="en-US" dirty="0" smtClean="0"/>
              <a:t>In </a:t>
            </a:r>
            <a:r>
              <a:rPr lang="en-US" dirty="0"/>
              <a:t>other states, changing gender </a:t>
            </a:r>
            <a:r>
              <a:rPr lang="en-US" dirty="0" smtClean="0"/>
              <a:t>marker on </a:t>
            </a:r>
          </a:p>
          <a:p>
            <a:pPr marL="4572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state ID </a:t>
            </a:r>
            <a:r>
              <a:rPr lang="en-US" dirty="0"/>
              <a:t>could require a court order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722"/>
            <a:ext cx="3217703" cy="241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7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30834</TotalTime>
  <Words>1986</Words>
  <Application>Microsoft Macintosh PowerPoint</Application>
  <PresentationFormat>On-screen Show (4:3)</PresentationFormat>
  <Paragraphs>218</Paragraphs>
  <Slides>34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Advantage</vt:lpstr>
      <vt:lpstr>Legal Advocacy for Trans and Gender-Diverse Youth</vt:lpstr>
      <vt:lpstr>Engaging with Trans Youth</vt:lpstr>
      <vt:lpstr>Cultural Humility</vt:lpstr>
      <vt:lpstr>Updating ID Documents:</vt:lpstr>
      <vt:lpstr>Legal Name Change</vt:lpstr>
      <vt:lpstr>What to Bring to Court</vt:lpstr>
      <vt:lpstr>Best Interest of the Child</vt:lpstr>
      <vt:lpstr>Updating Name and Gender on State Documents</vt:lpstr>
      <vt:lpstr>Updating Name and Gender on State Documents</vt:lpstr>
      <vt:lpstr>Updating Name and Gender on Federal Documents</vt:lpstr>
      <vt:lpstr>Updating Name and Gender on Federal Documents</vt:lpstr>
      <vt:lpstr>The National Center for Trans Equality</vt:lpstr>
      <vt:lpstr>Name and gender marker changes on ID documents can usually be done at the same time, as long as you have all the appropriate paperwork for each.</vt:lpstr>
      <vt:lpstr>Accessing Medical Care:</vt:lpstr>
      <vt:lpstr>Minor Consent to Health Care in WA</vt:lpstr>
      <vt:lpstr>The Mature Minor Doctrine</vt:lpstr>
      <vt:lpstr>The Mature Minor Doctrine</vt:lpstr>
      <vt:lpstr>Single/Dual Parental Consent</vt:lpstr>
      <vt:lpstr>Single/Dual Parental Consent (cont’d)</vt:lpstr>
      <vt:lpstr>If one provider says no to single parent consent, you can try another provider.</vt:lpstr>
      <vt:lpstr>Holistic Legal Advocacy for Systems Involved Youth</vt:lpstr>
      <vt:lpstr>PowerPoint Presentation</vt:lpstr>
      <vt:lpstr>Foster Care</vt:lpstr>
      <vt:lpstr>Foster Care:  Holistic Legal Advocacy</vt:lpstr>
      <vt:lpstr>PowerPoint Presentation</vt:lpstr>
      <vt:lpstr>Juvenile Justice</vt:lpstr>
      <vt:lpstr>Juvenile Justice:  Holistic Legal Advocacy</vt:lpstr>
      <vt:lpstr>Homeless Youth</vt:lpstr>
      <vt:lpstr>PowerPoint Presentation</vt:lpstr>
      <vt:lpstr>PowerPoint Presentation</vt:lpstr>
      <vt:lpstr>PowerPoint Presentation</vt:lpstr>
      <vt:lpstr>PowerPoint Presentation</vt:lpstr>
      <vt:lpstr>Additional Resources</vt:lpstr>
      <vt:lpstr>Anya Morgan After August, reachable at: Lavender Rights Project (206) 639-7955 www.lavenderrightsproject.org   Erin Lovell Legal Counsel for Youth and Children, Executive Director erinlcyc@gmail.com (206) 494-0323 x700 www.lcycwa.com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Advocacy for Trans and Gender-Diverse Youth</dc:title>
  <dc:creator>Anya Morgan</dc:creator>
  <cp:lastModifiedBy>Anya Morgan</cp:lastModifiedBy>
  <cp:revision>149</cp:revision>
  <dcterms:created xsi:type="dcterms:W3CDTF">2018-06-08T22:45:14Z</dcterms:created>
  <dcterms:modified xsi:type="dcterms:W3CDTF">2018-08-09T00:19:39Z</dcterms:modified>
</cp:coreProperties>
</file>