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7"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Gardener" userId="9775ac75ad71a0a9" providerId="LiveId" clId="{489A8A2B-6603-4769-9378-EFDD059062D6}"/>
    <pc:docChg chg="undo custSel addSld delSld modSld sldOrd">
      <pc:chgData name="Laura Gardener" userId="9775ac75ad71a0a9" providerId="LiveId" clId="{489A8A2B-6603-4769-9378-EFDD059062D6}" dt="2018-08-10T03:36:26.445" v="495" actId="6549"/>
      <pc:docMkLst>
        <pc:docMk/>
      </pc:docMkLst>
      <pc:sldChg chg="modSp">
        <pc:chgData name="Laura Gardener" userId="9775ac75ad71a0a9" providerId="LiveId" clId="{489A8A2B-6603-4769-9378-EFDD059062D6}" dt="2018-08-09T07:40:02.345" v="494" actId="20577"/>
        <pc:sldMkLst>
          <pc:docMk/>
          <pc:sldMk cId="3372262354" sldId="256"/>
        </pc:sldMkLst>
        <pc:spChg chg="mod">
          <ac:chgData name="Laura Gardener" userId="9775ac75ad71a0a9" providerId="LiveId" clId="{489A8A2B-6603-4769-9378-EFDD059062D6}" dt="2018-08-09T07:39:09.229" v="483" actId="14100"/>
          <ac:spMkLst>
            <pc:docMk/>
            <pc:sldMk cId="3372262354" sldId="256"/>
            <ac:spMk id="2" creationId="{B2847175-7C06-40C7-B29A-F79DACAC822E}"/>
          </ac:spMkLst>
        </pc:spChg>
        <pc:spChg chg="mod">
          <ac:chgData name="Laura Gardener" userId="9775ac75ad71a0a9" providerId="LiveId" clId="{489A8A2B-6603-4769-9378-EFDD059062D6}" dt="2018-08-09T07:40:02.345" v="494" actId="20577"/>
          <ac:spMkLst>
            <pc:docMk/>
            <pc:sldMk cId="3372262354" sldId="256"/>
            <ac:spMk id="3" creationId="{161EF2CE-7201-459F-9EF4-4BC314A84DB5}"/>
          </ac:spMkLst>
        </pc:spChg>
      </pc:sldChg>
      <pc:sldChg chg="modSp">
        <pc:chgData name="Laura Gardener" userId="9775ac75ad71a0a9" providerId="LiveId" clId="{489A8A2B-6603-4769-9378-EFDD059062D6}" dt="2018-08-10T03:36:26.445" v="495" actId="6549"/>
        <pc:sldMkLst>
          <pc:docMk/>
          <pc:sldMk cId="3372792481" sldId="257"/>
        </pc:sldMkLst>
        <pc:spChg chg="mod">
          <ac:chgData name="Laura Gardener" userId="9775ac75ad71a0a9" providerId="LiveId" clId="{489A8A2B-6603-4769-9378-EFDD059062D6}" dt="2018-08-10T03:36:26.445" v="495" actId="6549"/>
          <ac:spMkLst>
            <pc:docMk/>
            <pc:sldMk cId="3372792481" sldId="257"/>
            <ac:spMk id="3" creationId="{DBE69380-2DB9-4D70-943C-F24D949B6B49}"/>
          </ac:spMkLst>
        </pc:spChg>
      </pc:sldChg>
      <pc:sldChg chg="modAnim">
        <pc:chgData name="Laura Gardener" userId="9775ac75ad71a0a9" providerId="LiveId" clId="{489A8A2B-6603-4769-9378-EFDD059062D6}" dt="2018-08-06T05:26:00.446" v="138"/>
        <pc:sldMkLst>
          <pc:docMk/>
          <pc:sldMk cId="1161568662" sldId="259"/>
        </pc:sldMkLst>
      </pc:sldChg>
      <pc:sldChg chg="modSp modAnim">
        <pc:chgData name="Laura Gardener" userId="9775ac75ad71a0a9" providerId="LiveId" clId="{489A8A2B-6603-4769-9378-EFDD059062D6}" dt="2018-08-06T05:28:06.189" v="143"/>
        <pc:sldMkLst>
          <pc:docMk/>
          <pc:sldMk cId="938743422" sldId="260"/>
        </pc:sldMkLst>
        <pc:spChg chg="mod">
          <ac:chgData name="Laura Gardener" userId="9775ac75ad71a0a9" providerId="LiveId" clId="{489A8A2B-6603-4769-9378-EFDD059062D6}" dt="2018-08-06T05:27:58.877" v="142" actId="1076"/>
          <ac:spMkLst>
            <pc:docMk/>
            <pc:sldMk cId="938743422" sldId="260"/>
            <ac:spMk id="3" creationId="{E0F2FD34-E2F8-4CF4-B57B-DB4C44285546}"/>
          </ac:spMkLst>
        </pc:spChg>
      </pc:sldChg>
      <pc:sldChg chg="add del">
        <pc:chgData name="Laura Gardener" userId="9775ac75ad71a0a9" providerId="LiveId" clId="{489A8A2B-6603-4769-9378-EFDD059062D6}" dt="2018-08-06T05:08:39.123" v="1" actId="2696"/>
        <pc:sldMkLst>
          <pc:docMk/>
          <pc:sldMk cId="1724151565" sldId="263"/>
        </pc:sldMkLst>
      </pc:sldChg>
      <pc:sldChg chg="addSp delSp modSp add">
        <pc:chgData name="Laura Gardener" userId="9775ac75ad71a0a9" providerId="LiveId" clId="{489A8A2B-6603-4769-9378-EFDD059062D6}" dt="2018-08-06T05:31:57.709" v="158" actId="2711"/>
        <pc:sldMkLst>
          <pc:docMk/>
          <pc:sldMk cId="2184972763" sldId="263"/>
        </pc:sldMkLst>
        <pc:spChg chg="del mod">
          <ac:chgData name="Laura Gardener" userId="9775ac75ad71a0a9" providerId="LiveId" clId="{489A8A2B-6603-4769-9378-EFDD059062D6}" dt="2018-08-06T05:17:24.543" v="52" actId="478"/>
          <ac:spMkLst>
            <pc:docMk/>
            <pc:sldMk cId="2184972763" sldId="263"/>
            <ac:spMk id="2" creationId="{D56CCFF0-601B-421E-9D16-F44BBA8CCDC0}"/>
          </ac:spMkLst>
        </pc:spChg>
        <pc:spChg chg="mod">
          <ac:chgData name="Laura Gardener" userId="9775ac75ad71a0a9" providerId="LiveId" clId="{489A8A2B-6603-4769-9378-EFDD059062D6}" dt="2018-08-06T05:31:57.709" v="158" actId="2711"/>
          <ac:spMkLst>
            <pc:docMk/>
            <pc:sldMk cId="2184972763" sldId="263"/>
            <ac:spMk id="3" creationId="{BD466476-7D90-41E5-AFAC-774485368AEC}"/>
          </ac:spMkLst>
        </pc:spChg>
        <pc:spChg chg="del mod">
          <ac:chgData name="Laura Gardener" userId="9775ac75ad71a0a9" providerId="LiveId" clId="{489A8A2B-6603-4769-9378-EFDD059062D6}" dt="2018-08-06T05:16:49.961" v="51" actId="931"/>
          <ac:spMkLst>
            <pc:docMk/>
            <pc:sldMk cId="2184972763" sldId="263"/>
            <ac:spMk id="4" creationId="{F3725578-FAAF-4D94-AFD1-231383764D71}"/>
          </ac:spMkLst>
        </pc:spChg>
        <pc:spChg chg="add del mod">
          <ac:chgData name="Laura Gardener" userId="9775ac75ad71a0a9" providerId="LiveId" clId="{489A8A2B-6603-4769-9378-EFDD059062D6}" dt="2018-08-06T05:20:24.162" v="74"/>
          <ac:spMkLst>
            <pc:docMk/>
            <pc:sldMk cId="2184972763" sldId="263"/>
            <ac:spMk id="7" creationId="{1293CF58-8406-425D-8072-ECD95FF4FAF1}"/>
          </ac:spMkLst>
        </pc:spChg>
        <pc:picChg chg="add mod">
          <ac:chgData name="Laura Gardener" userId="9775ac75ad71a0a9" providerId="LiveId" clId="{489A8A2B-6603-4769-9378-EFDD059062D6}" dt="2018-08-06T05:18:40.181" v="63" actId="1076"/>
          <ac:picMkLst>
            <pc:docMk/>
            <pc:sldMk cId="2184972763" sldId="263"/>
            <ac:picMk id="6" creationId="{E3384478-F6A8-4F58-A967-0B8D907F7045}"/>
          </ac:picMkLst>
        </pc:picChg>
      </pc:sldChg>
      <pc:sldChg chg="modSp add">
        <pc:chgData name="Laura Gardener" userId="9775ac75ad71a0a9" providerId="LiveId" clId="{489A8A2B-6603-4769-9378-EFDD059062D6}" dt="2018-08-06T05:32:49.252" v="168" actId="20577"/>
        <pc:sldMkLst>
          <pc:docMk/>
          <pc:sldMk cId="3326090398" sldId="264"/>
        </pc:sldMkLst>
        <pc:spChg chg="mod">
          <ac:chgData name="Laura Gardener" userId="9775ac75ad71a0a9" providerId="LiveId" clId="{489A8A2B-6603-4769-9378-EFDD059062D6}" dt="2018-08-06T05:32:08.372" v="159" actId="2711"/>
          <ac:spMkLst>
            <pc:docMk/>
            <pc:sldMk cId="3326090398" sldId="264"/>
            <ac:spMk id="2" creationId="{346ED2FD-DE66-4C40-B533-5075B5B13862}"/>
          </ac:spMkLst>
        </pc:spChg>
        <pc:spChg chg="mod">
          <ac:chgData name="Laura Gardener" userId="9775ac75ad71a0a9" providerId="LiveId" clId="{489A8A2B-6603-4769-9378-EFDD059062D6}" dt="2018-08-06T05:32:49.252" v="168" actId="20577"/>
          <ac:spMkLst>
            <pc:docMk/>
            <pc:sldMk cId="3326090398" sldId="264"/>
            <ac:spMk id="3" creationId="{70E1C56A-EE18-4FA3-8BC4-3FC71267688E}"/>
          </ac:spMkLst>
        </pc:spChg>
      </pc:sldChg>
      <pc:sldChg chg="delSp modSp add ord modAnim">
        <pc:chgData name="Laura Gardener" userId="9775ac75ad71a0a9" providerId="LiveId" clId="{489A8A2B-6603-4769-9378-EFDD059062D6}" dt="2018-08-06T05:42:40.939" v="245"/>
        <pc:sldMkLst>
          <pc:docMk/>
          <pc:sldMk cId="3675880349" sldId="265"/>
        </pc:sldMkLst>
        <pc:spChg chg="del mod">
          <ac:chgData name="Laura Gardener" userId="9775ac75ad71a0a9" providerId="LiveId" clId="{489A8A2B-6603-4769-9378-EFDD059062D6}" dt="2018-08-06T05:29:25.270" v="152" actId="478"/>
          <ac:spMkLst>
            <pc:docMk/>
            <pc:sldMk cId="3675880349" sldId="265"/>
            <ac:spMk id="2" creationId="{239B43FB-521B-4F9C-8158-691D8F4D5E34}"/>
          </ac:spMkLst>
        </pc:spChg>
        <pc:spChg chg="mod">
          <ac:chgData name="Laura Gardener" userId="9775ac75ad71a0a9" providerId="LiveId" clId="{489A8A2B-6603-4769-9378-EFDD059062D6}" dt="2018-08-06T05:42:23.724" v="244" actId="20577"/>
          <ac:spMkLst>
            <pc:docMk/>
            <pc:sldMk cId="3675880349" sldId="265"/>
            <ac:spMk id="3" creationId="{119797A2-0D0F-440B-A661-74AA5102EE9B}"/>
          </ac:spMkLst>
        </pc:spChg>
      </pc:sldChg>
      <pc:sldChg chg="addSp delSp modSp add">
        <pc:chgData name="Laura Gardener" userId="9775ac75ad71a0a9" providerId="LiveId" clId="{489A8A2B-6603-4769-9378-EFDD059062D6}" dt="2018-08-06T05:46:07.524" v="281" actId="5793"/>
        <pc:sldMkLst>
          <pc:docMk/>
          <pc:sldMk cId="997638611" sldId="266"/>
        </pc:sldMkLst>
        <pc:spChg chg="add del mod">
          <ac:chgData name="Laura Gardener" userId="9775ac75ad71a0a9" providerId="LiveId" clId="{489A8A2B-6603-4769-9378-EFDD059062D6}" dt="2018-08-06T05:44:25.713" v="250" actId="478"/>
          <ac:spMkLst>
            <pc:docMk/>
            <pc:sldMk cId="997638611" sldId="266"/>
            <ac:spMk id="2" creationId="{841C0D2A-1D83-4995-9542-B3C0312AD9F2}"/>
          </ac:spMkLst>
        </pc:spChg>
        <pc:spChg chg="add mod">
          <ac:chgData name="Laura Gardener" userId="9775ac75ad71a0a9" providerId="LiveId" clId="{489A8A2B-6603-4769-9378-EFDD059062D6}" dt="2018-08-06T05:46:07.524" v="281" actId="5793"/>
          <ac:spMkLst>
            <pc:docMk/>
            <pc:sldMk cId="997638611" sldId="266"/>
            <ac:spMk id="3" creationId="{FF284CF2-6A02-4A0C-BF39-2FAC815D4480}"/>
          </ac:spMkLst>
        </pc:spChg>
      </pc:sldChg>
      <pc:sldChg chg="modSp add">
        <pc:chgData name="Laura Gardener" userId="9775ac75ad71a0a9" providerId="LiveId" clId="{489A8A2B-6603-4769-9378-EFDD059062D6}" dt="2018-08-06T05:52:41.427" v="365" actId="12"/>
        <pc:sldMkLst>
          <pc:docMk/>
          <pc:sldMk cId="2386100416" sldId="267"/>
        </pc:sldMkLst>
        <pc:spChg chg="mod">
          <ac:chgData name="Laura Gardener" userId="9775ac75ad71a0a9" providerId="LiveId" clId="{489A8A2B-6603-4769-9378-EFDD059062D6}" dt="2018-08-06T05:50:12.873" v="314" actId="2711"/>
          <ac:spMkLst>
            <pc:docMk/>
            <pc:sldMk cId="2386100416" sldId="267"/>
            <ac:spMk id="2" creationId="{4410A2A6-970E-485C-A680-B5E9547AC9DB}"/>
          </ac:spMkLst>
        </pc:spChg>
        <pc:spChg chg="mod">
          <ac:chgData name="Laura Gardener" userId="9775ac75ad71a0a9" providerId="LiveId" clId="{489A8A2B-6603-4769-9378-EFDD059062D6}" dt="2018-08-06T05:52:41.427" v="365" actId="12"/>
          <ac:spMkLst>
            <pc:docMk/>
            <pc:sldMk cId="2386100416" sldId="267"/>
            <ac:spMk id="3" creationId="{68481F8D-F0A6-4FAB-B8C2-1CEF59265997}"/>
          </ac:spMkLst>
        </pc:spChg>
      </pc:sldChg>
      <pc:sldChg chg="delSp modSp add modAnim">
        <pc:chgData name="Laura Gardener" userId="9775ac75ad71a0a9" providerId="LiveId" clId="{489A8A2B-6603-4769-9378-EFDD059062D6}" dt="2018-08-06T05:56:10.660" v="383"/>
        <pc:sldMkLst>
          <pc:docMk/>
          <pc:sldMk cId="1825503194" sldId="268"/>
        </pc:sldMkLst>
        <pc:spChg chg="del mod">
          <ac:chgData name="Laura Gardener" userId="9775ac75ad71a0a9" providerId="LiveId" clId="{489A8A2B-6603-4769-9378-EFDD059062D6}" dt="2018-08-06T05:53:51.381" v="369" actId="478"/>
          <ac:spMkLst>
            <pc:docMk/>
            <pc:sldMk cId="1825503194" sldId="268"/>
            <ac:spMk id="2" creationId="{87DB77DB-CEF8-44E8-86AB-940A9709B1A3}"/>
          </ac:spMkLst>
        </pc:spChg>
        <pc:spChg chg="mod">
          <ac:chgData name="Laura Gardener" userId="9775ac75ad71a0a9" providerId="LiveId" clId="{489A8A2B-6603-4769-9378-EFDD059062D6}" dt="2018-08-06T05:56:00.515" v="382" actId="20577"/>
          <ac:spMkLst>
            <pc:docMk/>
            <pc:sldMk cId="1825503194" sldId="268"/>
            <ac:spMk id="3" creationId="{F76D9EA3-2059-436A-BA40-39592636AB42}"/>
          </ac:spMkLst>
        </pc:spChg>
      </pc:sldChg>
      <pc:sldChg chg="modSp add">
        <pc:chgData name="Laura Gardener" userId="9775ac75ad71a0a9" providerId="LiveId" clId="{489A8A2B-6603-4769-9378-EFDD059062D6}" dt="2018-08-06T06:00:13.598" v="402" actId="255"/>
        <pc:sldMkLst>
          <pc:docMk/>
          <pc:sldMk cId="248120450" sldId="269"/>
        </pc:sldMkLst>
        <pc:spChg chg="mod">
          <ac:chgData name="Laura Gardener" userId="9775ac75ad71a0a9" providerId="LiveId" clId="{489A8A2B-6603-4769-9378-EFDD059062D6}" dt="2018-08-06T05:59:58.682" v="400" actId="2711"/>
          <ac:spMkLst>
            <pc:docMk/>
            <pc:sldMk cId="248120450" sldId="269"/>
            <ac:spMk id="2" creationId="{6F2BFA91-02E0-4FE1-8AAE-694B4A66F8C0}"/>
          </ac:spMkLst>
        </pc:spChg>
        <pc:spChg chg="mod">
          <ac:chgData name="Laura Gardener" userId="9775ac75ad71a0a9" providerId="LiveId" clId="{489A8A2B-6603-4769-9378-EFDD059062D6}" dt="2018-08-06T06:00:13.598" v="402" actId="255"/>
          <ac:spMkLst>
            <pc:docMk/>
            <pc:sldMk cId="248120450" sldId="269"/>
            <ac:spMk id="3" creationId="{C6C077A4-4C63-4EC1-9DD0-6C808FA8ADFB}"/>
          </ac:spMkLst>
        </pc:spChg>
      </pc:sldChg>
      <pc:sldChg chg="delSp modSp add">
        <pc:chgData name="Laura Gardener" userId="9775ac75ad71a0a9" providerId="LiveId" clId="{489A8A2B-6603-4769-9378-EFDD059062D6}" dt="2018-08-06T06:02:01.166" v="413" actId="255"/>
        <pc:sldMkLst>
          <pc:docMk/>
          <pc:sldMk cId="3911059496" sldId="270"/>
        </pc:sldMkLst>
        <pc:spChg chg="del mod">
          <ac:chgData name="Laura Gardener" userId="9775ac75ad71a0a9" providerId="LiveId" clId="{489A8A2B-6603-4769-9378-EFDD059062D6}" dt="2018-08-06T06:01:13.813" v="406" actId="478"/>
          <ac:spMkLst>
            <pc:docMk/>
            <pc:sldMk cId="3911059496" sldId="270"/>
            <ac:spMk id="2" creationId="{523E7024-18ED-49F8-AB19-1C62ADB4373E}"/>
          </ac:spMkLst>
        </pc:spChg>
        <pc:spChg chg="mod">
          <ac:chgData name="Laura Gardener" userId="9775ac75ad71a0a9" providerId="LiveId" clId="{489A8A2B-6603-4769-9378-EFDD059062D6}" dt="2018-08-06T06:02:01.166" v="413" actId="255"/>
          <ac:spMkLst>
            <pc:docMk/>
            <pc:sldMk cId="3911059496" sldId="270"/>
            <ac:spMk id="3" creationId="{09232770-BADA-4FFA-96F8-E1A313DC0F54}"/>
          </ac:spMkLst>
        </pc:spChg>
      </pc:sldChg>
      <pc:sldChg chg="add ord">
        <pc:chgData name="Laura Gardener" userId="9775ac75ad71a0a9" providerId="LiveId" clId="{489A8A2B-6603-4769-9378-EFDD059062D6}" dt="2018-08-06T06:02:13.838" v="415"/>
        <pc:sldMkLst>
          <pc:docMk/>
          <pc:sldMk cId="3174191405" sldId="271"/>
        </pc:sldMkLst>
      </pc:sldChg>
      <pc:sldChg chg="delSp modSp add">
        <pc:chgData name="Laura Gardener" userId="9775ac75ad71a0a9" providerId="LiveId" clId="{489A8A2B-6603-4769-9378-EFDD059062D6}" dt="2018-08-06T06:04:17.534" v="425" actId="20577"/>
        <pc:sldMkLst>
          <pc:docMk/>
          <pc:sldMk cId="1828023446" sldId="272"/>
        </pc:sldMkLst>
        <pc:spChg chg="del mod">
          <ac:chgData name="Laura Gardener" userId="9775ac75ad71a0a9" providerId="LiveId" clId="{489A8A2B-6603-4769-9378-EFDD059062D6}" dt="2018-08-06T06:03:34.658" v="419" actId="478"/>
          <ac:spMkLst>
            <pc:docMk/>
            <pc:sldMk cId="1828023446" sldId="272"/>
            <ac:spMk id="2" creationId="{DCEC7D70-A8AB-4A9A-8DFE-B4894797658F}"/>
          </ac:spMkLst>
        </pc:spChg>
        <pc:spChg chg="mod">
          <ac:chgData name="Laura Gardener" userId="9775ac75ad71a0a9" providerId="LiveId" clId="{489A8A2B-6603-4769-9378-EFDD059062D6}" dt="2018-08-06T06:04:17.534" v="425" actId="20577"/>
          <ac:spMkLst>
            <pc:docMk/>
            <pc:sldMk cId="1828023446" sldId="272"/>
            <ac:spMk id="3" creationId="{F4F7CF86-6896-4B95-BBEA-F90BBBC5344D}"/>
          </ac:spMkLst>
        </pc:spChg>
      </pc:sldChg>
      <pc:sldChg chg="modSp add">
        <pc:chgData name="Laura Gardener" userId="9775ac75ad71a0a9" providerId="LiveId" clId="{489A8A2B-6603-4769-9378-EFDD059062D6}" dt="2018-08-06T06:05:04.371" v="429"/>
        <pc:sldMkLst>
          <pc:docMk/>
          <pc:sldMk cId="3430033168" sldId="273"/>
        </pc:sldMkLst>
        <pc:spChg chg="mod">
          <ac:chgData name="Laura Gardener" userId="9775ac75ad71a0a9" providerId="LiveId" clId="{489A8A2B-6603-4769-9378-EFDD059062D6}" dt="2018-08-06T06:05:04.371" v="429"/>
          <ac:spMkLst>
            <pc:docMk/>
            <pc:sldMk cId="3430033168" sldId="273"/>
            <ac:spMk id="3" creationId="{F4F7CF86-6896-4B95-BBEA-F90BBBC5344D}"/>
          </ac:spMkLst>
        </pc:spChg>
      </pc:sldChg>
      <pc:sldChg chg="delSp modSp add">
        <pc:chgData name="Laura Gardener" userId="9775ac75ad71a0a9" providerId="LiveId" clId="{489A8A2B-6603-4769-9378-EFDD059062D6}" dt="2018-08-06T06:06:30.519" v="439" actId="20577"/>
        <pc:sldMkLst>
          <pc:docMk/>
          <pc:sldMk cId="2249898903" sldId="274"/>
        </pc:sldMkLst>
        <pc:spChg chg="del mod">
          <ac:chgData name="Laura Gardener" userId="9775ac75ad71a0a9" providerId="LiveId" clId="{489A8A2B-6603-4769-9378-EFDD059062D6}" dt="2018-08-06T06:06:01.532" v="433" actId="478"/>
          <ac:spMkLst>
            <pc:docMk/>
            <pc:sldMk cId="2249898903" sldId="274"/>
            <ac:spMk id="2" creationId="{6780FCC2-8602-4A56-A2C5-68A4058EB85C}"/>
          </ac:spMkLst>
        </pc:spChg>
        <pc:spChg chg="mod">
          <ac:chgData name="Laura Gardener" userId="9775ac75ad71a0a9" providerId="LiveId" clId="{489A8A2B-6603-4769-9378-EFDD059062D6}" dt="2018-08-06T06:06:30.519" v="439" actId="20577"/>
          <ac:spMkLst>
            <pc:docMk/>
            <pc:sldMk cId="2249898903" sldId="274"/>
            <ac:spMk id="3" creationId="{C7C080A6-C4CB-4E4B-BC0D-36446D86C2BD}"/>
          </ac:spMkLst>
        </pc:spChg>
      </pc:sldChg>
      <pc:sldChg chg="add del">
        <pc:chgData name="Laura Gardener" userId="9775ac75ad71a0a9" providerId="LiveId" clId="{489A8A2B-6603-4769-9378-EFDD059062D6}" dt="2018-08-06T06:07:04.849" v="441" actId="2696"/>
        <pc:sldMkLst>
          <pc:docMk/>
          <pc:sldMk cId="831394865"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0BB138-6F93-44F5-AF7D-68442FB901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FFA65E4-CE9D-4570-9FE7-7EE6D6A6DB3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530622-9420-433D-A2B1-AD90BD9660C4}" type="datetimeFigureOut">
              <a:rPr lang="en-US" smtClean="0"/>
              <a:t>8/5/2018</a:t>
            </a:fld>
            <a:endParaRPr lang="en-US"/>
          </a:p>
        </p:txBody>
      </p:sp>
      <p:sp>
        <p:nvSpPr>
          <p:cNvPr id="4" name="Slide Image Placeholder 3">
            <a:extLst>
              <a:ext uri="{FF2B5EF4-FFF2-40B4-BE49-F238E27FC236}">
                <a16:creationId xmlns:a16="http://schemas.microsoft.com/office/drawing/2014/main" id="{97A4BAB7-B138-479A-840A-5C42E1F25D03}"/>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a:extLst>
              <a:ext uri="{FF2B5EF4-FFF2-40B4-BE49-F238E27FC236}">
                <a16:creationId xmlns:a16="http://schemas.microsoft.com/office/drawing/2014/main" id="{94CACE11-AE9B-4CEB-8856-31B31DF0C5A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DE07F18D-CC3E-4650-8204-4C1EAE866B3F}"/>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a:extLst>
              <a:ext uri="{FF2B5EF4-FFF2-40B4-BE49-F238E27FC236}">
                <a16:creationId xmlns:a16="http://schemas.microsoft.com/office/drawing/2014/main" id="{3D693156-B288-4B5B-BDD6-CE0F19356056}"/>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05107F-A840-451D-969D-40C20598A34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7E257B-3399-4BF8-B4A5-B30C84330C40}" type="slidenum">
              <a:rPr lang="en-US" smtClean="0"/>
              <a:t>3</a:t>
            </a:fld>
            <a:endParaRPr lang="en-US"/>
          </a:p>
        </p:txBody>
      </p:sp>
    </p:spTree>
    <p:extLst>
      <p:ext uri="{BB962C8B-B14F-4D97-AF65-F5344CB8AC3E}">
        <p14:creationId xmlns:p14="http://schemas.microsoft.com/office/powerpoint/2010/main" val="268449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7E257B-3399-4BF8-B4A5-B30C84330C40}" type="slidenum">
              <a:rPr lang="en-US" smtClean="0"/>
              <a:t>16</a:t>
            </a:fld>
            <a:endParaRPr lang="en-US"/>
          </a:p>
        </p:txBody>
      </p:sp>
    </p:spTree>
    <p:extLst>
      <p:ext uri="{BB962C8B-B14F-4D97-AF65-F5344CB8AC3E}">
        <p14:creationId xmlns:p14="http://schemas.microsoft.com/office/powerpoint/2010/main" val="1737973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78875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7665F318-CAF5-4AB9-87BA-BD68628AFA30}" type="datetimeFigureOut">
              <a:rPr lang="en-US" smtClean="0"/>
              <a:t>8/5/2018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3531626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3731631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79656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38814677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17463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534663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784492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120673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2898282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65F318-CAF5-4AB9-87BA-BD68628AFA30}" type="datetimeFigureOut">
              <a:rPr lang="en-US" smtClean="0"/>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176696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65F318-CAF5-4AB9-87BA-BD68628AFA30}" type="datetimeFigureOut">
              <a:rPr lang="en-US" smtClean="0"/>
              <a:t>8/5/2018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128629530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65F318-CAF5-4AB9-87BA-BD68628AFA30}" type="datetimeFigureOut">
              <a:rPr lang="en-US" smtClean="0"/>
              <a:t>8/5/2018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31608380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65F318-CAF5-4AB9-87BA-BD68628AFA30}" type="datetimeFigureOut">
              <a:rPr lang="en-US" smtClean="0"/>
              <a:t>8/5/2018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89217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5F318-CAF5-4AB9-87BA-BD68628AFA30}" type="datetimeFigureOut">
              <a:rPr lang="en-US" smtClean="0"/>
              <a:t>8/5/2018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4182333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65F318-CAF5-4AB9-87BA-BD68628AFA30}" type="datetimeFigureOut">
              <a:rPr lang="en-US" smtClean="0"/>
              <a:t>8/5/2018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266208912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65F318-CAF5-4AB9-87BA-BD68628AFA30}" type="datetimeFigureOut">
              <a:rPr lang="en-US" smtClean="0"/>
              <a:t>8/5/2018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6B3E6-7521-415D-993E-62224BF7AE0F}" type="slidenum">
              <a:rPr lang="en-US" smtClean="0"/>
              <a:t>‹#›</a:t>
            </a:fld>
            <a:endParaRPr lang="en-US"/>
          </a:p>
        </p:txBody>
      </p:sp>
    </p:spTree>
    <p:extLst>
      <p:ext uri="{BB962C8B-B14F-4D97-AF65-F5344CB8AC3E}">
        <p14:creationId xmlns:p14="http://schemas.microsoft.com/office/powerpoint/2010/main" val="1493663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665F318-CAF5-4AB9-87BA-BD68628AFA30}" type="datetimeFigureOut">
              <a:rPr lang="en-US" smtClean="0"/>
              <a:t>8/5/2018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6F6B3E6-7521-415D-993E-62224BF7AE0F}" type="slidenum">
              <a:rPr lang="en-US" smtClean="0"/>
              <a:t>‹#›</a:t>
            </a:fld>
            <a:endParaRPr lang="en-US"/>
          </a:p>
        </p:txBody>
      </p:sp>
    </p:spTree>
    <p:extLst>
      <p:ext uri="{BB962C8B-B14F-4D97-AF65-F5344CB8AC3E}">
        <p14:creationId xmlns:p14="http://schemas.microsoft.com/office/powerpoint/2010/main" val="3789459599"/>
      </p:ext>
    </p:extLst>
  </p:cSld>
  <p:clrMap bg1="dk1" tx1="lt1" bg2="dk2" tx2="lt2" accent1="accent1" accent2="accent2" accent3="accent3" accent4="accent4" accent5="accent5" accent6="accent6" hlink="hlink" folHlink="folHlink"/>
  <p:sldLayoutIdLst>
    <p:sldLayoutId id="2147484048" r:id="rId1"/>
    <p:sldLayoutId id="2147484049" r:id="rId2"/>
    <p:sldLayoutId id="2147484050" r:id="rId3"/>
    <p:sldLayoutId id="2147484051" r:id="rId4"/>
    <p:sldLayoutId id="2147484052" r:id="rId5"/>
    <p:sldLayoutId id="2147484053" r:id="rId6"/>
    <p:sldLayoutId id="2147484054" r:id="rId7"/>
    <p:sldLayoutId id="2147484055" r:id="rId8"/>
    <p:sldLayoutId id="2147484056" r:id="rId9"/>
    <p:sldLayoutId id="2147484057" r:id="rId10"/>
    <p:sldLayoutId id="2147484058" r:id="rId11"/>
    <p:sldLayoutId id="2147484059" r:id="rId12"/>
    <p:sldLayoutId id="2147484060" r:id="rId13"/>
    <p:sldLayoutId id="2147484061" r:id="rId14"/>
    <p:sldLayoutId id="2147484062" r:id="rId15"/>
    <p:sldLayoutId id="2147484063" r:id="rId16"/>
    <p:sldLayoutId id="214748406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LauraGardener59@ao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47175-7C06-40C7-B29A-F79DACAC822E}"/>
              </a:ext>
            </a:extLst>
          </p:cNvPr>
          <p:cNvSpPr>
            <a:spLocks noGrp="1"/>
          </p:cNvSpPr>
          <p:nvPr>
            <p:ph type="ctrTitle"/>
          </p:nvPr>
        </p:nvSpPr>
        <p:spPr>
          <a:xfrm>
            <a:off x="684212" y="685799"/>
            <a:ext cx="8001000" cy="1947333"/>
          </a:xfrm>
        </p:spPr>
        <p:txBody>
          <a:bodyPr/>
          <a:lstStyle/>
          <a:p>
            <a:r>
              <a:rPr lang="en-US" dirty="0">
                <a:latin typeface="Bahnschrift Condensed" panose="020B0502040204020203" pitchFamily="34" charset="0"/>
              </a:rPr>
              <a:t>Dissociation in Transgender Clients/Patients/Students</a:t>
            </a:r>
          </a:p>
        </p:txBody>
      </p:sp>
      <p:sp>
        <p:nvSpPr>
          <p:cNvPr id="3" name="Subtitle 2">
            <a:extLst>
              <a:ext uri="{FF2B5EF4-FFF2-40B4-BE49-F238E27FC236}">
                <a16:creationId xmlns:a16="http://schemas.microsoft.com/office/drawing/2014/main" id="{161EF2CE-7201-459F-9EF4-4BC314A84DB5}"/>
              </a:ext>
            </a:extLst>
          </p:cNvPr>
          <p:cNvSpPr>
            <a:spLocks noGrp="1"/>
          </p:cNvSpPr>
          <p:nvPr>
            <p:ph type="subTitle" idx="1"/>
          </p:nvPr>
        </p:nvSpPr>
        <p:spPr>
          <a:xfrm>
            <a:off x="684212" y="3271706"/>
            <a:ext cx="6400800" cy="2519495"/>
          </a:xfrm>
        </p:spPr>
        <p:txBody>
          <a:bodyPr/>
          <a:lstStyle/>
          <a:p>
            <a:r>
              <a:rPr lang="en-US" dirty="0">
                <a:latin typeface="Bahnschrift Condensed" panose="020B0502040204020203" pitchFamily="34" charset="0"/>
              </a:rPr>
              <a:t>by Laura Gardener</a:t>
            </a:r>
          </a:p>
          <a:p>
            <a:endParaRPr lang="en-US" dirty="0">
              <a:latin typeface="Bahnschrift Condensed" panose="020B0502040204020203" pitchFamily="34" charset="0"/>
              <a:hlinkClick r:id="rId2"/>
            </a:endParaRPr>
          </a:p>
          <a:p>
            <a:r>
              <a:rPr lang="en-US" dirty="0">
                <a:latin typeface="Bahnschrift Condensed" panose="020B0502040204020203" pitchFamily="34" charset="0"/>
                <a:hlinkClick r:id="rId2"/>
              </a:rPr>
              <a:t>LauraGardener59@aol.com</a:t>
            </a:r>
            <a:endParaRPr lang="en-US" dirty="0">
              <a:latin typeface="Bahnschrift Condensed" panose="020B0502040204020203" pitchFamily="34" charset="0"/>
            </a:endParaRPr>
          </a:p>
          <a:p>
            <a:r>
              <a:rPr lang="en-US" dirty="0">
                <a:latin typeface="Bahnschrift Condensed" panose="020B0502040204020203" pitchFamily="34" charset="0"/>
              </a:rPr>
              <a:t>(206) 720-0091</a:t>
            </a:r>
          </a:p>
          <a:p>
            <a:r>
              <a:rPr lang="en-US" dirty="0">
                <a:latin typeface="Bahnschrift Condensed" panose="020B0502040204020203" pitchFamily="34" charset="0"/>
              </a:rPr>
              <a:t>Seattle</a:t>
            </a:r>
          </a:p>
        </p:txBody>
      </p:sp>
    </p:spTree>
    <p:extLst>
      <p:ext uri="{BB962C8B-B14F-4D97-AF65-F5344CB8AC3E}">
        <p14:creationId xmlns:p14="http://schemas.microsoft.com/office/powerpoint/2010/main" val="3372262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9797A2-0D0F-440B-A661-74AA5102EE9B}"/>
              </a:ext>
            </a:extLst>
          </p:cNvPr>
          <p:cNvSpPr>
            <a:spLocks noGrp="1"/>
          </p:cNvSpPr>
          <p:nvPr>
            <p:ph idx="1"/>
          </p:nvPr>
        </p:nvSpPr>
        <p:spPr>
          <a:xfrm>
            <a:off x="684212" y="685799"/>
            <a:ext cx="8534400" cy="5308600"/>
          </a:xfrm>
        </p:spPr>
        <p:txBody>
          <a:bodyPr>
            <a:normAutofit lnSpcReduction="10000"/>
          </a:bodyPr>
          <a:lstStyle/>
          <a:p>
            <a:pPr marL="0" indent="0">
              <a:buNone/>
            </a:pPr>
            <a:r>
              <a:rPr lang="en-US" b="1" u="sng" dirty="0">
                <a:latin typeface="Bahnschrift" panose="020B0502040204020203" pitchFamily="34" charset="0"/>
              </a:rPr>
              <a:t>TRAUMATIC FAILURE TO EXPRESS:</a:t>
            </a:r>
            <a:r>
              <a:rPr lang="en-US" b="1" dirty="0">
                <a:latin typeface="Bahnschrift" panose="020B0502040204020203" pitchFamily="34" charset="0"/>
              </a:rPr>
              <a:t> </a:t>
            </a:r>
            <a:r>
              <a:rPr lang="en-US" dirty="0">
                <a:latin typeface="Bahnschrift" panose="020B0502040204020203" pitchFamily="34" charset="0"/>
              </a:rPr>
              <a:t>Trauma that results when one is blocked from outwardly expressing one's internal experience.</a:t>
            </a:r>
          </a:p>
          <a:p>
            <a:pPr marL="0" indent="0">
              <a:buNone/>
            </a:pPr>
            <a:endParaRPr lang="en-US" dirty="0">
              <a:latin typeface="Bahnschrift" panose="020B0502040204020203" pitchFamily="34" charset="0"/>
            </a:endParaRPr>
          </a:p>
          <a:p>
            <a:pPr marL="0" indent="0">
              <a:buNone/>
            </a:pPr>
            <a:r>
              <a:rPr lang="en-US" b="1" u="sng" dirty="0">
                <a:latin typeface="Bahnschrift" panose="020B0502040204020203" pitchFamily="34" charset="0"/>
              </a:rPr>
              <a:t>TRAUMATIC IN-PRESSION:</a:t>
            </a:r>
            <a:r>
              <a:rPr lang="en-US" b="1" dirty="0">
                <a:latin typeface="Bahnschrift" panose="020B0502040204020203" pitchFamily="34" charset="0"/>
              </a:rPr>
              <a:t> </a:t>
            </a:r>
            <a:r>
              <a:rPr lang="en-US" dirty="0">
                <a:latin typeface="Bahnschrift" panose="020B0502040204020203" pitchFamily="34" charset="0"/>
              </a:rPr>
              <a:t>Trauma that originates outside of the person.  It comes at them prematurely or too suddenly and, without physical or psychic space to receive and integrate the experience. 'Traumatic In-Pression' creates a severe wound that is often quite difficult to heal.</a:t>
            </a:r>
          </a:p>
          <a:p>
            <a:pPr marL="0" indent="0">
              <a:buNone/>
            </a:pPr>
            <a:endParaRPr lang="en-US" sz="2100" b="1" u="sng" dirty="0">
              <a:latin typeface="Bahnschrift" panose="020B0502040204020203" pitchFamily="34" charset="0"/>
            </a:endParaRPr>
          </a:p>
          <a:p>
            <a:pPr marL="0" indent="0">
              <a:buNone/>
            </a:pPr>
            <a:r>
              <a:rPr lang="en-US" sz="2100" b="1" u="sng" dirty="0">
                <a:latin typeface="Bahnschrift" panose="020B0502040204020203" pitchFamily="34" charset="0"/>
              </a:rPr>
              <a:t>Ways that ‘Traumatic Failure to Express' can manifest:</a:t>
            </a:r>
          </a:p>
          <a:p>
            <a:r>
              <a:rPr lang="en-US" sz="2100" dirty="0">
                <a:latin typeface="Bahnschrift" panose="020B0502040204020203" pitchFamily="34" charset="0"/>
              </a:rPr>
              <a:t>Not being able to articulate, even to oneself, the extent of one's being    trans due to guilt, embarrassment, and shame.  </a:t>
            </a:r>
          </a:p>
          <a:p>
            <a:r>
              <a:rPr lang="en-US" sz="2100" dirty="0">
                <a:latin typeface="Bahnschrift" panose="020B0502040204020203" pitchFamily="34" charset="0"/>
              </a:rPr>
              <a:t>Not being able to articulate to others the extent of one's being trans due to guilt, embarrassment, and shame but also for fear of  abandonment, punishment, exile, humiliation, and exposure.  </a:t>
            </a:r>
          </a:p>
          <a:p>
            <a:pPr marL="0" indent="0">
              <a:buNone/>
            </a:pPr>
            <a:endParaRPr lang="en-US" sz="2100" dirty="0">
              <a:latin typeface="Bahnschrift" panose="020B0502040204020203" pitchFamily="34" charset="0"/>
            </a:endParaRPr>
          </a:p>
          <a:p>
            <a:pPr marL="0" indent="0">
              <a:buNone/>
            </a:pPr>
            <a:endParaRPr lang="en-US" dirty="0"/>
          </a:p>
        </p:txBody>
      </p:sp>
    </p:spTree>
    <p:extLst>
      <p:ext uri="{BB962C8B-B14F-4D97-AF65-F5344CB8AC3E}">
        <p14:creationId xmlns:p14="http://schemas.microsoft.com/office/powerpoint/2010/main" val="367588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284CF2-6A02-4A0C-BF39-2FAC815D4480}"/>
              </a:ext>
            </a:extLst>
          </p:cNvPr>
          <p:cNvSpPr>
            <a:spLocks noGrp="1"/>
          </p:cNvSpPr>
          <p:nvPr>
            <p:ph idx="1"/>
          </p:nvPr>
        </p:nvSpPr>
        <p:spPr>
          <a:xfrm>
            <a:off x="684212" y="685800"/>
            <a:ext cx="8534400" cy="5308599"/>
          </a:xfrm>
        </p:spPr>
        <p:txBody>
          <a:bodyPr/>
          <a:lstStyle/>
          <a:p>
            <a:r>
              <a:rPr lang="en-US" sz="3200" dirty="0">
                <a:latin typeface="Bahnschrift" panose="020B0502040204020203" pitchFamily="34" charset="0"/>
              </a:rPr>
              <a:t>Transgender people have trauma syndromes and dissociative syndromes whose etiologies are endemic and stem directly from being trans.  </a:t>
            </a:r>
          </a:p>
          <a:p>
            <a:pPr marL="0" indent="0">
              <a:buNone/>
            </a:pPr>
            <a:endParaRPr lang="en-US" sz="3200" dirty="0">
              <a:latin typeface="Bahnschrift" panose="020B0502040204020203" pitchFamily="34" charset="0"/>
            </a:endParaRPr>
          </a:p>
          <a:p>
            <a:r>
              <a:rPr lang="en-US" sz="3200" dirty="0">
                <a:latin typeface="Bahnschrift" panose="020B0502040204020203" pitchFamily="34" charset="0"/>
              </a:rPr>
              <a:t>Trans people often suffer from more than one kind of disabling trauma, and subsequent dissociation, concurrently.</a:t>
            </a:r>
          </a:p>
          <a:p>
            <a:pPr marL="0" indent="0">
              <a:buNone/>
            </a:pPr>
            <a:endParaRPr lang="en-US" dirty="0"/>
          </a:p>
        </p:txBody>
      </p:sp>
    </p:spTree>
    <p:extLst>
      <p:ext uri="{BB962C8B-B14F-4D97-AF65-F5344CB8AC3E}">
        <p14:creationId xmlns:p14="http://schemas.microsoft.com/office/powerpoint/2010/main" val="997638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0A2A6-970E-485C-A680-B5E9547AC9DB}"/>
              </a:ext>
            </a:extLst>
          </p:cNvPr>
          <p:cNvSpPr>
            <a:spLocks noGrp="1"/>
          </p:cNvSpPr>
          <p:nvPr>
            <p:ph type="title"/>
          </p:nvPr>
        </p:nvSpPr>
        <p:spPr>
          <a:xfrm>
            <a:off x="684211" y="678731"/>
            <a:ext cx="10582204" cy="965512"/>
          </a:xfrm>
        </p:spPr>
        <p:txBody>
          <a:bodyPr>
            <a:normAutofit/>
          </a:bodyPr>
          <a:lstStyle/>
          <a:p>
            <a:r>
              <a:rPr lang="en-US" sz="2400" dirty="0">
                <a:latin typeface="Bahnschrift" panose="020B0502040204020203" pitchFamily="34" charset="0"/>
              </a:rPr>
              <a:t>Ways that Dissociation manifests in the Trans client &amp; patient</a:t>
            </a:r>
            <a:br>
              <a:rPr lang="en-US" sz="2400" dirty="0">
                <a:latin typeface="Bahnschrift" panose="020B0502040204020203" pitchFamily="34" charset="0"/>
              </a:rPr>
            </a:br>
            <a:endParaRPr lang="en-US" sz="2400" dirty="0">
              <a:latin typeface="Bahnschrift" panose="020B0502040204020203" pitchFamily="34" charset="0"/>
            </a:endParaRPr>
          </a:p>
        </p:txBody>
      </p:sp>
      <p:sp>
        <p:nvSpPr>
          <p:cNvPr id="3" name="Content Placeholder 2">
            <a:extLst>
              <a:ext uri="{FF2B5EF4-FFF2-40B4-BE49-F238E27FC236}">
                <a16:creationId xmlns:a16="http://schemas.microsoft.com/office/drawing/2014/main" id="{68481F8D-F0A6-4FAB-B8C2-1CEF59265997}"/>
              </a:ext>
            </a:extLst>
          </p:cNvPr>
          <p:cNvSpPr>
            <a:spLocks noGrp="1"/>
          </p:cNvSpPr>
          <p:nvPr>
            <p:ph idx="1"/>
          </p:nvPr>
        </p:nvSpPr>
        <p:spPr>
          <a:xfrm>
            <a:off x="684210" y="1518407"/>
            <a:ext cx="10582203" cy="4475993"/>
          </a:xfrm>
        </p:spPr>
        <p:txBody>
          <a:bodyPr>
            <a:normAutofit fontScale="85000" lnSpcReduction="20000"/>
          </a:bodyPr>
          <a:lstStyle/>
          <a:p>
            <a:r>
              <a:rPr lang="en-US" dirty="0">
                <a:latin typeface="Bahnschrift" panose="020B0502040204020203" pitchFamily="34" charset="0"/>
              </a:rPr>
              <a:t>Distraction, wandering of the mind, and 'tuning out'. (In both children and adults this could be mistaken for ADD or occur concurrently.)</a:t>
            </a:r>
          </a:p>
          <a:p>
            <a:r>
              <a:rPr lang="en-US" dirty="0">
                <a:latin typeface="Bahnschrift" panose="020B0502040204020203" pitchFamily="34" charset="0"/>
              </a:rPr>
              <a:t>Reverie, day-dreaming; fantasies, sanctioned 'cross-dressing' (such as costume parties, Halloween, cos-play and other role-play situations), imaginary friends that might be the unlived gender, living in an inner-reality not shared by others.</a:t>
            </a:r>
          </a:p>
          <a:p>
            <a:r>
              <a:rPr lang="en-US" dirty="0">
                <a:latin typeface="Bahnschrift" panose="020B0502040204020203" pitchFamily="34" charset="0"/>
              </a:rPr>
              <a:t>Repetitive, night-time dreaming in which one experiences oneself as the as-yet-unlived gender.  Like nightmares, these kinds of dreams, even when pleasant, can be understood as the psyche's attempts to work through the traumatic conflict within.  Though themselves a kind of dissociative experience, they also help to heal dissociation by giving the trans person an alternative experience of </a:t>
            </a:r>
            <a:r>
              <a:rPr lang="en-US" dirty="0" err="1">
                <a:latin typeface="Bahnschrift" panose="020B0502040204020203" pitchFamily="34" charset="0"/>
              </a:rPr>
              <a:t>themself</a:t>
            </a:r>
            <a:r>
              <a:rPr lang="en-US" dirty="0">
                <a:latin typeface="Bahnschrift" panose="020B0502040204020203" pitchFamily="34" charset="0"/>
              </a:rPr>
              <a:t>.</a:t>
            </a:r>
          </a:p>
          <a:p>
            <a:r>
              <a:rPr lang="en-US" dirty="0">
                <a:latin typeface="Bahnschrift" panose="020B0502040204020203" pitchFamily="34" charset="0"/>
              </a:rPr>
              <a:t>Psychic numbing of the body, emotions, and/or mind including feelings of depersonalization in which one distances oneself from one's body and feels that one's body isn't one's own.  Examples of this include when trans people refer to body parts as their 'junk', something that's not part of them that should be discarded or removed.</a:t>
            </a:r>
          </a:p>
          <a:p>
            <a:r>
              <a:rPr lang="en-US" dirty="0">
                <a:latin typeface="Bahnschrift" panose="020B0502040204020203" pitchFamily="34" charset="0"/>
              </a:rPr>
              <a:t>Using food (by either or both under-eating and over-eating), alcohol, other drugs, self-inflicted pain, thrill-seeking, over-work, and engagement in conflict to create altered states of consciousness.</a:t>
            </a:r>
          </a:p>
          <a:p>
            <a:r>
              <a:rPr lang="en-US" dirty="0">
                <a:latin typeface="Bahnschrift" panose="020B0502040204020203" pitchFamily="34" charset="0"/>
              </a:rPr>
              <a:t>Development of 'parts of self'; 'alter personalities';  'multiple personalities'; 'dissociated identities’;                  and/or a 'system’. Yet, sometimes without a history of classic instances of abuse and trauma.</a:t>
            </a:r>
          </a:p>
          <a:p>
            <a:pPr marL="0" indent="0">
              <a:buNone/>
            </a:pPr>
            <a:endParaRPr lang="en-US" dirty="0"/>
          </a:p>
        </p:txBody>
      </p:sp>
    </p:spTree>
    <p:extLst>
      <p:ext uri="{BB962C8B-B14F-4D97-AF65-F5344CB8AC3E}">
        <p14:creationId xmlns:p14="http://schemas.microsoft.com/office/powerpoint/2010/main" val="2386100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6D9EA3-2059-436A-BA40-39592636AB42}"/>
              </a:ext>
            </a:extLst>
          </p:cNvPr>
          <p:cNvSpPr>
            <a:spLocks noGrp="1"/>
          </p:cNvSpPr>
          <p:nvPr>
            <p:ph idx="1"/>
          </p:nvPr>
        </p:nvSpPr>
        <p:spPr>
          <a:xfrm>
            <a:off x="684212" y="685800"/>
            <a:ext cx="8534400" cy="5308599"/>
          </a:xfrm>
        </p:spPr>
        <p:txBody>
          <a:bodyPr/>
          <a:lstStyle/>
          <a:p>
            <a:pPr marL="0" indent="0">
              <a:buNone/>
            </a:pPr>
            <a:r>
              <a:rPr lang="en-US" b="1" u="sng" dirty="0">
                <a:latin typeface="Bahnschrift" panose="020B0502040204020203" pitchFamily="34" charset="0"/>
              </a:rPr>
              <a:t>POST-TRAUMATIC STRESS DISORDER:</a:t>
            </a:r>
            <a:r>
              <a:rPr lang="en-US" b="1" dirty="0">
                <a:latin typeface="Bahnschrift" panose="020B0502040204020203" pitchFamily="34" charset="0"/>
              </a:rPr>
              <a:t> </a:t>
            </a:r>
            <a:r>
              <a:rPr lang="en-US" dirty="0">
                <a:latin typeface="Bahnschrift" panose="020B0502040204020203" pitchFamily="34" charset="0"/>
              </a:rPr>
              <a:t>a condition of persistent mental and emotional stress occurring as a result of injury or severe psychological shock, typically involving disturbance of sleep and constant vivid recall of the experience, with dulled responses to others and to the outside world.</a:t>
            </a:r>
          </a:p>
          <a:p>
            <a:pPr marL="0" indent="0">
              <a:buNone/>
            </a:pPr>
            <a:endParaRPr lang="en-US" b="1" u="sng" dirty="0">
              <a:latin typeface="Bahnschrift" panose="020B0502040204020203" pitchFamily="34" charset="0"/>
            </a:endParaRPr>
          </a:p>
          <a:p>
            <a:pPr marL="0" indent="0">
              <a:buNone/>
            </a:pPr>
            <a:r>
              <a:rPr lang="en-US" b="1" u="sng" dirty="0">
                <a:latin typeface="Bahnschrift" panose="020B0502040204020203" pitchFamily="34" charset="0"/>
              </a:rPr>
              <a:t>MICRO-AGGRESSIONS:</a:t>
            </a:r>
            <a:r>
              <a:rPr lang="en-US" dirty="0">
                <a:latin typeface="Bahnschrift" panose="020B0502040204020203" pitchFamily="34" charset="0"/>
              </a:rPr>
              <a:t> Brief and commonplace daily verbal, behavioral, or environmental indignities, whether intentional or unintentional, that communicate hostile, derogatory, or negative slights and insults toward marginalized people.</a:t>
            </a:r>
          </a:p>
          <a:p>
            <a:pPr marL="0" indent="0">
              <a:buNone/>
            </a:pPr>
            <a:endParaRPr lang="en-US" dirty="0">
              <a:latin typeface="Bahnschrift" panose="020B0502040204020203" pitchFamily="34" charset="0"/>
            </a:endParaRPr>
          </a:p>
          <a:p>
            <a:pPr marL="0" indent="0">
              <a:buNone/>
            </a:pPr>
            <a:endParaRPr lang="en-US" dirty="0"/>
          </a:p>
        </p:txBody>
      </p:sp>
    </p:spTree>
    <p:extLst>
      <p:ext uri="{BB962C8B-B14F-4D97-AF65-F5344CB8AC3E}">
        <p14:creationId xmlns:p14="http://schemas.microsoft.com/office/powerpoint/2010/main" val="182550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BFA91-02E0-4FE1-8AAE-694B4A66F8C0}"/>
              </a:ext>
            </a:extLst>
          </p:cNvPr>
          <p:cNvSpPr>
            <a:spLocks noGrp="1"/>
          </p:cNvSpPr>
          <p:nvPr>
            <p:ph type="title"/>
          </p:nvPr>
        </p:nvSpPr>
        <p:spPr>
          <a:xfrm>
            <a:off x="684212" y="494172"/>
            <a:ext cx="8534400" cy="1507067"/>
          </a:xfrm>
        </p:spPr>
        <p:txBody>
          <a:bodyPr/>
          <a:lstStyle/>
          <a:p>
            <a:r>
              <a:rPr lang="en-US" dirty="0">
                <a:latin typeface="Bahnschrift" panose="020B0502040204020203" pitchFamily="34" charset="0"/>
              </a:rPr>
              <a:t>Scenarios in psychotherapy</a:t>
            </a:r>
            <a:br>
              <a:rPr lang="en-US" dirty="0">
                <a:latin typeface="Bahnschrift" panose="020B0502040204020203" pitchFamily="34" charset="0"/>
              </a:rPr>
            </a:br>
            <a:endParaRPr lang="en-US" dirty="0">
              <a:latin typeface="Bahnschrift" panose="020B0502040204020203" pitchFamily="34" charset="0"/>
            </a:endParaRPr>
          </a:p>
        </p:txBody>
      </p:sp>
      <p:sp>
        <p:nvSpPr>
          <p:cNvPr id="3" name="Content Placeholder 2">
            <a:extLst>
              <a:ext uri="{FF2B5EF4-FFF2-40B4-BE49-F238E27FC236}">
                <a16:creationId xmlns:a16="http://schemas.microsoft.com/office/drawing/2014/main" id="{C6C077A4-4C63-4EC1-9DD0-6C808FA8ADFB}"/>
              </a:ext>
            </a:extLst>
          </p:cNvPr>
          <p:cNvSpPr>
            <a:spLocks noGrp="1"/>
          </p:cNvSpPr>
          <p:nvPr>
            <p:ph idx="1"/>
          </p:nvPr>
        </p:nvSpPr>
        <p:spPr>
          <a:xfrm>
            <a:off x="684212" y="1921080"/>
            <a:ext cx="8534400" cy="4064856"/>
          </a:xfrm>
        </p:spPr>
        <p:txBody>
          <a:bodyPr/>
          <a:lstStyle/>
          <a:p>
            <a:pPr marL="0" indent="0">
              <a:buNone/>
            </a:pPr>
            <a:r>
              <a:rPr lang="en-US" sz="2400" dirty="0">
                <a:latin typeface="Bahnschrift" panose="020B0502040204020203" pitchFamily="34" charset="0"/>
              </a:rPr>
              <a:t>A cis-gender-identified DID client in whom an alter emerges that has a different gender than previously encountered alters.</a:t>
            </a:r>
          </a:p>
          <a:p>
            <a:pPr marL="0" indent="0">
              <a:buNone/>
            </a:pPr>
            <a:endParaRPr lang="en-US" sz="2400" dirty="0">
              <a:latin typeface="Bahnschrift" panose="020B0502040204020203" pitchFamily="34" charset="0"/>
            </a:endParaRPr>
          </a:p>
          <a:p>
            <a:pPr marL="0" indent="0">
              <a:buNone/>
            </a:pPr>
            <a:r>
              <a:rPr lang="en-US" sz="2400" dirty="0">
                <a:latin typeface="Bahnschrift" panose="020B0502040204020203" pitchFamily="34" charset="0"/>
              </a:rPr>
              <a:t>A client who comes to session and self-identifies as trans or Gender Non-Binary.  They either initially present as having 'a system' of parts-of-self or else alters start to manifest as the work progresses.  Some of the parts identify as 'binary trans', others as 'gender non-binary', others as 'cis-gender', others as having no gender whatsoever.</a:t>
            </a:r>
          </a:p>
          <a:p>
            <a:pPr marL="0" indent="0">
              <a:buNone/>
            </a:pPr>
            <a:endParaRPr lang="en-US" dirty="0"/>
          </a:p>
        </p:txBody>
      </p:sp>
    </p:spTree>
    <p:extLst>
      <p:ext uri="{BB962C8B-B14F-4D97-AF65-F5344CB8AC3E}">
        <p14:creationId xmlns:p14="http://schemas.microsoft.com/office/powerpoint/2010/main" val="248120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232770-BADA-4FFA-96F8-E1A313DC0F54}"/>
              </a:ext>
            </a:extLst>
          </p:cNvPr>
          <p:cNvSpPr>
            <a:spLocks noGrp="1"/>
          </p:cNvSpPr>
          <p:nvPr>
            <p:ph idx="1"/>
          </p:nvPr>
        </p:nvSpPr>
        <p:spPr>
          <a:xfrm>
            <a:off x="684212" y="685800"/>
            <a:ext cx="8534400" cy="5308599"/>
          </a:xfrm>
        </p:spPr>
        <p:txBody>
          <a:bodyPr/>
          <a:lstStyle/>
          <a:p>
            <a:pPr marL="0" indent="0">
              <a:buNone/>
            </a:pPr>
            <a:r>
              <a:rPr lang="en-US" sz="2800" b="1" u="sng" dirty="0">
                <a:latin typeface="Bahnschrift" panose="020B0502040204020203" pitchFamily="34" charset="0"/>
              </a:rPr>
              <a:t>INTEGRATION:</a:t>
            </a:r>
            <a:r>
              <a:rPr lang="en-US" sz="2800" b="1" dirty="0">
                <a:latin typeface="Bahnschrift" panose="020B0502040204020203" pitchFamily="34" charset="0"/>
              </a:rPr>
              <a:t> </a:t>
            </a:r>
            <a:r>
              <a:rPr lang="en-US" sz="2800" dirty="0">
                <a:latin typeface="Bahnschrift" panose="020B0502040204020203" pitchFamily="34" charset="0"/>
              </a:rPr>
              <a:t>different parts of Self become aware of each other and share what they know about the person's life with each other and they act cooperatively with one another so that the person can function more successfully in the world and be less conflicted, within and without.</a:t>
            </a:r>
          </a:p>
          <a:p>
            <a:pPr marL="0" indent="0">
              <a:buNone/>
            </a:pPr>
            <a:endParaRPr lang="en-US" sz="2800" dirty="0">
              <a:latin typeface="Bahnschrift" panose="020B0502040204020203" pitchFamily="34" charset="0"/>
            </a:endParaRPr>
          </a:p>
          <a:p>
            <a:pPr marL="0" indent="0">
              <a:buNone/>
            </a:pPr>
            <a:endParaRPr lang="en-US" dirty="0"/>
          </a:p>
        </p:txBody>
      </p:sp>
    </p:spTree>
    <p:extLst>
      <p:ext uri="{BB962C8B-B14F-4D97-AF65-F5344CB8AC3E}">
        <p14:creationId xmlns:p14="http://schemas.microsoft.com/office/powerpoint/2010/main" val="3911059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01229A-4199-4C51-9276-45B72E27E24B}"/>
              </a:ext>
            </a:extLst>
          </p:cNvPr>
          <p:cNvSpPr>
            <a:spLocks noGrp="1"/>
          </p:cNvSpPr>
          <p:nvPr>
            <p:ph idx="1"/>
          </p:nvPr>
        </p:nvSpPr>
        <p:spPr>
          <a:xfrm>
            <a:off x="3020036" y="685800"/>
            <a:ext cx="8333763" cy="5491163"/>
          </a:xfrm>
        </p:spPr>
        <p:txBody>
          <a:bodyPr>
            <a:normAutofit/>
          </a:bodyPr>
          <a:lstStyle/>
          <a:p>
            <a:pPr marL="0" indent="0">
              <a:lnSpc>
                <a:spcPct val="100000"/>
              </a:lnSpc>
              <a:buNone/>
            </a:pPr>
            <a:r>
              <a:rPr lang="en-US" dirty="0">
                <a:latin typeface="Bahnschrift" panose="020B0502040204020203" pitchFamily="34" charset="0"/>
              </a:rPr>
              <a:t>"I felt a Cleaving in my Mind-</a:t>
            </a:r>
          </a:p>
          <a:p>
            <a:pPr marL="0" indent="0">
              <a:lnSpc>
                <a:spcPct val="100000"/>
              </a:lnSpc>
              <a:buNone/>
            </a:pPr>
            <a:r>
              <a:rPr lang="en-US" dirty="0">
                <a:latin typeface="Bahnschrift" panose="020B0502040204020203" pitchFamily="34" charset="0"/>
              </a:rPr>
              <a:t>As if my Brain had Split-</a:t>
            </a:r>
          </a:p>
          <a:p>
            <a:pPr marL="0" indent="0">
              <a:lnSpc>
                <a:spcPct val="100000"/>
              </a:lnSpc>
              <a:buNone/>
            </a:pPr>
            <a:r>
              <a:rPr lang="en-US" dirty="0">
                <a:latin typeface="Bahnschrift" panose="020B0502040204020203" pitchFamily="34" charset="0"/>
              </a:rPr>
              <a:t>I tried to match it- Seam by Seam-</a:t>
            </a:r>
          </a:p>
          <a:p>
            <a:pPr marL="0" indent="0">
              <a:lnSpc>
                <a:spcPct val="100000"/>
              </a:lnSpc>
              <a:buNone/>
            </a:pPr>
            <a:r>
              <a:rPr lang="en-US" dirty="0">
                <a:latin typeface="Bahnschrift" panose="020B0502040204020203" pitchFamily="34" charset="0"/>
              </a:rPr>
              <a:t>But could not make them fit.</a:t>
            </a:r>
          </a:p>
          <a:p>
            <a:pPr marL="0" indent="0">
              <a:lnSpc>
                <a:spcPct val="100000"/>
              </a:lnSpc>
              <a:buNone/>
            </a:pPr>
            <a:br>
              <a:rPr lang="en-US" dirty="0">
                <a:latin typeface="Bahnschrift" panose="020B0502040204020203" pitchFamily="34" charset="0"/>
              </a:rPr>
            </a:br>
            <a:endParaRPr lang="en-US" dirty="0">
              <a:latin typeface="Bahnschrift" panose="020B0502040204020203" pitchFamily="34" charset="0"/>
            </a:endParaRPr>
          </a:p>
          <a:p>
            <a:pPr marL="0" indent="0">
              <a:lnSpc>
                <a:spcPct val="100000"/>
              </a:lnSpc>
              <a:buNone/>
            </a:pPr>
            <a:r>
              <a:rPr lang="en-US" dirty="0">
                <a:latin typeface="Bahnschrift" panose="020B0502040204020203" pitchFamily="34" charset="0"/>
              </a:rPr>
              <a:t>The thought behind, I strove to join</a:t>
            </a:r>
          </a:p>
          <a:p>
            <a:pPr marL="0" indent="0">
              <a:lnSpc>
                <a:spcPct val="100000"/>
              </a:lnSpc>
              <a:buNone/>
            </a:pPr>
            <a:r>
              <a:rPr lang="en-US" dirty="0">
                <a:latin typeface="Bahnschrift" panose="020B0502040204020203" pitchFamily="34" charset="0"/>
              </a:rPr>
              <a:t>Unto the thought before- </a:t>
            </a:r>
          </a:p>
          <a:p>
            <a:pPr marL="0" indent="0">
              <a:lnSpc>
                <a:spcPct val="100000"/>
              </a:lnSpc>
              <a:buNone/>
            </a:pPr>
            <a:r>
              <a:rPr lang="en-US" dirty="0">
                <a:latin typeface="Bahnschrift" panose="020B0502040204020203" pitchFamily="34" charset="0"/>
              </a:rPr>
              <a:t>but Sequence </a:t>
            </a:r>
            <a:r>
              <a:rPr lang="en-US" dirty="0" err="1">
                <a:latin typeface="Bahnschrift" panose="020B0502040204020203" pitchFamily="34" charset="0"/>
              </a:rPr>
              <a:t>ravelled</a:t>
            </a:r>
            <a:r>
              <a:rPr lang="en-US" dirty="0">
                <a:latin typeface="Bahnschrift" panose="020B0502040204020203" pitchFamily="34" charset="0"/>
              </a:rPr>
              <a:t> out of Sound-</a:t>
            </a:r>
          </a:p>
          <a:p>
            <a:pPr marL="0" indent="0">
              <a:lnSpc>
                <a:spcPct val="100000"/>
              </a:lnSpc>
              <a:buNone/>
            </a:pPr>
            <a:r>
              <a:rPr lang="en-US" dirty="0">
                <a:latin typeface="Bahnschrift" panose="020B0502040204020203" pitchFamily="34" charset="0"/>
              </a:rPr>
              <a:t>Like Balls- upon a Floor."</a:t>
            </a:r>
          </a:p>
          <a:p>
            <a:pPr marL="0" indent="0">
              <a:lnSpc>
                <a:spcPct val="100000"/>
              </a:lnSpc>
              <a:buNone/>
            </a:pPr>
            <a:r>
              <a:rPr lang="en-US" dirty="0">
                <a:latin typeface="Bahnschrift" panose="020B0502040204020203" pitchFamily="34" charset="0"/>
              </a:rPr>
              <a:t>                               - Emily Dickinson (1864)</a:t>
            </a:r>
          </a:p>
          <a:p>
            <a:pPr marL="0" indent="0">
              <a:buNone/>
            </a:pPr>
            <a:endParaRPr lang="en-US" dirty="0"/>
          </a:p>
        </p:txBody>
      </p:sp>
    </p:spTree>
    <p:extLst>
      <p:ext uri="{BB962C8B-B14F-4D97-AF65-F5344CB8AC3E}">
        <p14:creationId xmlns:p14="http://schemas.microsoft.com/office/powerpoint/2010/main" val="3174191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F7CF86-6896-4B95-BBEA-F90BBBC5344D}"/>
              </a:ext>
            </a:extLst>
          </p:cNvPr>
          <p:cNvSpPr>
            <a:spLocks noGrp="1"/>
          </p:cNvSpPr>
          <p:nvPr>
            <p:ph idx="1"/>
          </p:nvPr>
        </p:nvSpPr>
        <p:spPr>
          <a:xfrm>
            <a:off x="684212" y="685800"/>
            <a:ext cx="8534400" cy="5308599"/>
          </a:xfrm>
        </p:spPr>
        <p:txBody>
          <a:bodyPr/>
          <a:lstStyle/>
          <a:p>
            <a:pPr marL="0" indent="0">
              <a:buNone/>
            </a:pPr>
            <a:r>
              <a:rPr lang="en-US" sz="3200" b="1" dirty="0">
                <a:latin typeface="Bahnschrift" panose="020B0502040204020203" pitchFamily="34" charset="0"/>
              </a:rPr>
              <a:t>Session #1: </a:t>
            </a:r>
          </a:p>
          <a:p>
            <a:pPr marL="0" indent="0">
              <a:buNone/>
            </a:pPr>
            <a:r>
              <a:rPr lang="en-US" sz="3200" dirty="0">
                <a:latin typeface="Bahnschrift" panose="020B0502040204020203" pitchFamily="34" charset="0"/>
              </a:rPr>
              <a:t>Think about some way in your life that you were unable to express something that caused considerable stress for you.  How did that manifest?</a:t>
            </a:r>
          </a:p>
          <a:p>
            <a:pPr marL="0" indent="0">
              <a:buNone/>
            </a:pPr>
            <a:endParaRPr lang="en-US" sz="3200" dirty="0">
              <a:latin typeface="Bahnschrift" panose="020B0502040204020203" pitchFamily="34" charset="0"/>
            </a:endParaRPr>
          </a:p>
          <a:p>
            <a:pPr marL="0" indent="0">
              <a:buNone/>
            </a:pPr>
            <a:endParaRPr lang="en-US" dirty="0"/>
          </a:p>
        </p:txBody>
      </p:sp>
    </p:spTree>
    <p:extLst>
      <p:ext uri="{BB962C8B-B14F-4D97-AF65-F5344CB8AC3E}">
        <p14:creationId xmlns:p14="http://schemas.microsoft.com/office/powerpoint/2010/main" val="1828023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F7CF86-6896-4B95-BBEA-F90BBBC5344D}"/>
              </a:ext>
            </a:extLst>
          </p:cNvPr>
          <p:cNvSpPr>
            <a:spLocks noGrp="1"/>
          </p:cNvSpPr>
          <p:nvPr>
            <p:ph idx="1"/>
          </p:nvPr>
        </p:nvSpPr>
        <p:spPr>
          <a:xfrm>
            <a:off x="684212" y="685800"/>
            <a:ext cx="8534400" cy="5308599"/>
          </a:xfrm>
        </p:spPr>
        <p:txBody>
          <a:bodyPr/>
          <a:lstStyle/>
          <a:p>
            <a:pPr marL="0" indent="0">
              <a:buNone/>
            </a:pPr>
            <a:r>
              <a:rPr lang="en-US" sz="3200" b="1" dirty="0">
                <a:latin typeface="Bahnschrift" panose="020B0502040204020203" pitchFamily="34" charset="0"/>
              </a:rPr>
              <a:t>Session #2: </a:t>
            </a:r>
          </a:p>
          <a:p>
            <a:pPr marL="0" indent="0">
              <a:buNone/>
            </a:pPr>
            <a:r>
              <a:rPr lang="en-US" sz="3200" dirty="0">
                <a:latin typeface="Bahnschrift" panose="020B0502040204020203" pitchFamily="34" charset="0"/>
              </a:rPr>
              <a:t>Consider the clients, patients, students or other people with whom you work for whom ‘Traumatic Failure to Express’ is an issue.</a:t>
            </a:r>
          </a:p>
          <a:p>
            <a:pPr marL="0" indent="0">
              <a:buNone/>
            </a:pPr>
            <a:r>
              <a:rPr lang="en-US" sz="3200" dirty="0">
                <a:latin typeface="Bahnschrift" panose="020B0502040204020203" pitchFamily="34" charset="0"/>
              </a:rPr>
              <a:t>Has this manifested in any symptoms of trauma including dissociation?</a:t>
            </a:r>
          </a:p>
          <a:p>
            <a:pPr marL="0" indent="0">
              <a:buNone/>
            </a:pPr>
            <a:endParaRPr lang="en-US" sz="3200" dirty="0">
              <a:latin typeface="Bahnschrift" panose="020B0502040204020203" pitchFamily="34" charset="0"/>
            </a:endParaRPr>
          </a:p>
          <a:p>
            <a:pPr marL="0" indent="0">
              <a:buNone/>
            </a:pPr>
            <a:endParaRPr lang="en-US" dirty="0"/>
          </a:p>
        </p:txBody>
      </p:sp>
    </p:spTree>
    <p:extLst>
      <p:ext uri="{BB962C8B-B14F-4D97-AF65-F5344CB8AC3E}">
        <p14:creationId xmlns:p14="http://schemas.microsoft.com/office/powerpoint/2010/main" val="3430033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080A6-C4CB-4E4B-BC0D-36446D86C2BD}"/>
              </a:ext>
            </a:extLst>
          </p:cNvPr>
          <p:cNvSpPr>
            <a:spLocks noGrp="1"/>
          </p:cNvSpPr>
          <p:nvPr>
            <p:ph idx="1"/>
          </p:nvPr>
        </p:nvSpPr>
        <p:spPr>
          <a:xfrm>
            <a:off x="684212" y="685800"/>
            <a:ext cx="8534400" cy="5308599"/>
          </a:xfrm>
        </p:spPr>
        <p:txBody>
          <a:bodyPr/>
          <a:lstStyle/>
          <a:p>
            <a:pPr marL="0" indent="0">
              <a:buNone/>
            </a:pPr>
            <a:r>
              <a:rPr lang="en-US" dirty="0">
                <a:latin typeface="Bahnschrift" panose="020B0502040204020203" pitchFamily="34" charset="0"/>
              </a:rPr>
              <a:t>"...None of us has any personal problems.  We have only our own personal form of the human problem, which is ultimately the problem of the separate self."  (Ayurveda and The Mind, David Frawley, p.254) </a:t>
            </a:r>
          </a:p>
          <a:p>
            <a:pPr marL="0" indent="0">
              <a:buNone/>
            </a:pPr>
            <a:endParaRPr lang="en-US" dirty="0">
              <a:latin typeface="Bahnschrift" panose="020B0502040204020203" pitchFamily="34" charset="0"/>
            </a:endParaRPr>
          </a:p>
          <a:p>
            <a:pPr marL="0" indent="0">
              <a:buNone/>
            </a:pPr>
            <a:r>
              <a:rPr lang="en-US" dirty="0">
                <a:latin typeface="Bahnschrift" panose="020B0502040204020203" pitchFamily="34" charset="0"/>
              </a:rPr>
              <a:t> "We must learn who we are, not merely what our name or job is, but the nature of our awareness freed from all external conditioning factors." (Ayurveda and The Mind, David Frawley, p.256)</a:t>
            </a:r>
          </a:p>
          <a:p>
            <a:pPr marL="0" indent="0">
              <a:buNone/>
            </a:pPr>
            <a:endParaRPr lang="en-US" dirty="0">
              <a:latin typeface="Bahnschrift" panose="020B0502040204020203" pitchFamily="34" charset="0"/>
            </a:endParaRPr>
          </a:p>
          <a:p>
            <a:pPr marL="0" indent="0">
              <a:buNone/>
            </a:pPr>
            <a:r>
              <a:rPr lang="en-US" dirty="0">
                <a:latin typeface="Bahnschrift" panose="020B0502040204020203" pitchFamily="34" charset="0"/>
              </a:rPr>
              <a:t>"A blockage develops from equal and opposing forces meeting on a particular plane.  We cannot merely eliminate one or the other force.  They must be integrated."  (Eastern Body, Western Mind, </a:t>
            </a:r>
            <a:r>
              <a:rPr lang="en-US" dirty="0" err="1">
                <a:latin typeface="Bahnschrift" panose="020B0502040204020203" pitchFamily="34" charset="0"/>
              </a:rPr>
              <a:t>Anodea</a:t>
            </a:r>
            <a:r>
              <a:rPr lang="en-US" dirty="0">
                <a:latin typeface="Bahnschrift" panose="020B0502040204020203" pitchFamily="34" charset="0"/>
              </a:rPr>
              <a:t> Judith, p.16)</a:t>
            </a:r>
          </a:p>
          <a:p>
            <a:pPr marL="0" indent="0">
              <a:buNone/>
            </a:pPr>
            <a:endParaRPr lang="en-US" dirty="0">
              <a:latin typeface="Bahnschrift" panose="020B0502040204020203" pitchFamily="34" charset="0"/>
            </a:endParaRPr>
          </a:p>
          <a:p>
            <a:pPr marL="0" indent="0">
              <a:buNone/>
            </a:pPr>
            <a:endParaRPr lang="en-US" dirty="0"/>
          </a:p>
        </p:txBody>
      </p:sp>
    </p:spTree>
    <p:extLst>
      <p:ext uri="{BB962C8B-B14F-4D97-AF65-F5344CB8AC3E}">
        <p14:creationId xmlns:p14="http://schemas.microsoft.com/office/powerpoint/2010/main" val="224989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E69380-2DB9-4D70-943C-F24D949B6B49}"/>
              </a:ext>
            </a:extLst>
          </p:cNvPr>
          <p:cNvSpPr>
            <a:spLocks noGrp="1"/>
          </p:cNvSpPr>
          <p:nvPr>
            <p:ph idx="1"/>
          </p:nvPr>
        </p:nvSpPr>
        <p:spPr>
          <a:xfrm>
            <a:off x="838200" y="671883"/>
            <a:ext cx="10515600" cy="5514233"/>
          </a:xfrm>
        </p:spPr>
        <p:txBody>
          <a:bodyPr>
            <a:normAutofit fontScale="25000" lnSpcReduction="20000"/>
          </a:bodyPr>
          <a:lstStyle/>
          <a:p>
            <a:pPr marL="0" indent="0">
              <a:lnSpc>
                <a:spcPct val="120000"/>
              </a:lnSpc>
              <a:buNone/>
            </a:pPr>
            <a:r>
              <a:rPr lang="en-US" sz="8000" b="1" dirty="0">
                <a:latin typeface="Bahnschrift" panose="020B0502040204020203" pitchFamily="34" charset="0"/>
              </a:rPr>
              <a:t>In this presentation, my objectives are to:</a:t>
            </a:r>
            <a:endParaRPr lang="en-US" sz="8000" dirty="0">
              <a:latin typeface="Bahnschrift" panose="020B0502040204020203" pitchFamily="34" charset="0"/>
            </a:endParaRPr>
          </a:p>
          <a:p>
            <a:pPr marL="0" indent="0">
              <a:lnSpc>
                <a:spcPct val="120000"/>
              </a:lnSpc>
              <a:spcBef>
                <a:spcPts val="600"/>
              </a:spcBef>
              <a:buNone/>
            </a:pPr>
            <a:r>
              <a:rPr lang="en-US" sz="6400" dirty="0">
                <a:latin typeface="Bahnschrift" panose="020B0502040204020203" pitchFamily="34" charset="0"/>
              </a:rPr>
              <a:t>1)    Provide a general understanding of the principles of Trauma, Dissociation, and Dissociative Identity Disorder and how they apply to trans clients, patients, and students.</a:t>
            </a:r>
          </a:p>
          <a:p>
            <a:pPr marL="0" indent="0">
              <a:lnSpc>
                <a:spcPct val="120000"/>
              </a:lnSpc>
              <a:spcBef>
                <a:spcPts val="600"/>
              </a:spcBef>
              <a:buNone/>
            </a:pPr>
            <a:r>
              <a:rPr lang="en-US" sz="6400" dirty="0">
                <a:latin typeface="Bahnschrift" panose="020B0502040204020203" pitchFamily="34" charset="0"/>
              </a:rPr>
              <a:t>2)    Differentiate between different kinds of trauma, namely ‘Traumatic In-pression ’ &amp; ‘Traumatic Failure to Express’.</a:t>
            </a:r>
          </a:p>
          <a:p>
            <a:pPr marL="0" indent="0">
              <a:lnSpc>
                <a:spcPct val="120000"/>
              </a:lnSpc>
              <a:spcBef>
                <a:spcPts val="600"/>
              </a:spcBef>
              <a:buNone/>
            </a:pPr>
            <a:r>
              <a:rPr lang="en-US" sz="6400" dirty="0">
                <a:latin typeface="Bahnschrift" panose="020B0502040204020203" pitchFamily="34" charset="0"/>
              </a:rPr>
              <a:t>3)    Consider specific examples of: A trans client who initially presents, or discovers in the process of therapy,          that they are DID. A cis-gender DID client in whom an alter emerges that has a different gender than previously encountered alters.</a:t>
            </a:r>
          </a:p>
          <a:p>
            <a:pPr marL="0" indent="0">
              <a:lnSpc>
                <a:spcPct val="120000"/>
              </a:lnSpc>
              <a:spcBef>
                <a:spcPts val="600"/>
              </a:spcBef>
              <a:buNone/>
            </a:pPr>
            <a:r>
              <a:rPr lang="en-US" sz="6400" dirty="0">
                <a:latin typeface="Bahnschrift" panose="020B0502040204020203" pitchFamily="34" charset="0"/>
              </a:rPr>
              <a:t>4)    Conduct a participation exercise in groups of 3 to better understand how the phenomenon of                               ‘Traumatic Failure to Express’ manifests in a person's life.  </a:t>
            </a:r>
          </a:p>
          <a:p>
            <a:pPr marL="0" indent="0">
              <a:lnSpc>
                <a:spcPct val="120000"/>
              </a:lnSpc>
              <a:spcBef>
                <a:spcPts val="600"/>
              </a:spcBef>
              <a:buNone/>
            </a:pPr>
            <a:r>
              <a:rPr lang="en-US" sz="6400" dirty="0">
                <a:latin typeface="Bahnschrift" panose="020B0502040204020203" pitchFamily="34" charset="0"/>
              </a:rPr>
              <a:t>5)    Conduct a second participation exercise to allow participants to confidentially discuss clients or patients                for whom these phenomena are relevant.</a:t>
            </a:r>
          </a:p>
          <a:p>
            <a:pPr marL="0" indent="0">
              <a:lnSpc>
                <a:spcPct val="120000"/>
              </a:lnSpc>
              <a:spcBef>
                <a:spcPts val="600"/>
              </a:spcBef>
              <a:buNone/>
            </a:pPr>
            <a:r>
              <a:rPr lang="en-US" sz="6400" dirty="0">
                <a:latin typeface="Bahnschrift" panose="020B0502040204020203" pitchFamily="34" charset="0"/>
              </a:rPr>
              <a:t>6)    Invite audience feedback and discussion in the larger circle.</a:t>
            </a:r>
          </a:p>
          <a:p>
            <a:pPr marL="0" indent="0">
              <a:lnSpc>
                <a:spcPct val="120000"/>
              </a:lnSpc>
              <a:spcBef>
                <a:spcPts val="1200"/>
              </a:spcBef>
              <a:buNone/>
            </a:pPr>
            <a:r>
              <a:rPr lang="en-US" sz="6400">
                <a:latin typeface="Bahnschrift" panose="020B0502040204020203" pitchFamily="34" charset="0"/>
              </a:rPr>
              <a:t>My</a:t>
            </a:r>
            <a:r>
              <a:rPr lang="en-US" sz="6400" dirty="0">
                <a:latin typeface="Bahnschrift" panose="020B0502040204020203" pitchFamily="34" charset="0"/>
              </a:rPr>
              <a:t> </a:t>
            </a:r>
            <a:r>
              <a:rPr lang="en-US" sz="6400" b="1" dirty="0">
                <a:latin typeface="Bahnschrift" panose="020B0502040204020203" pitchFamily="34" charset="0"/>
              </a:rPr>
              <a:t>hope/goal</a:t>
            </a:r>
            <a:r>
              <a:rPr lang="en-US" sz="6400" dirty="0">
                <a:latin typeface="Bahnschrift" panose="020B0502040204020203" pitchFamily="34" charset="0"/>
              </a:rPr>
              <a:t> is that medical and psychotherapeutic treaters, teachers, and legal workers will better be able to recognize and understand the presence of dissociation in their transgender clients.</a:t>
            </a:r>
          </a:p>
          <a:p>
            <a:pPr marL="0" indent="0">
              <a:lnSpc>
                <a:spcPct val="120000"/>
              </a:lnSpc>
              <a:spcBef>
                <a:spcPts val="1200"/>
              </a:spcBef>
              <a:buNone/>
            </a:pPr>
            <a:r>
              <a:rPr lang="en-US" sz="6400" dirty="0">
                <a:latin typeface="Bahnschrift" panose="020B0502040204020203" pitchFamily="34" charset="0"/>
              </a:rPr>
              <a:t>(Special thanks to Lindsay MacGregor for helping me create these projected images.  Technologically, I'm a luddite.)</a:t>
            </a:r>
          </a:p>
          <a:p>
            <a:pPr marL="0" indent="0">
              <a:buNone/>
            </a:pPr>
            <a:endParaRPr lang="en-US" dirty="0"/>
          </a:p>
        </p:txBody>
      </p:sp>
    </p:spTree>
    <p:extLst>
      <p:ext uri="{BB962C8B-B14F-4D97-AF65-F5344CB8AC3E}">
        <p14:creationId xmlns:p14="http://schemas.microsoft.com/office/powerpoint/2010/main" val="3372792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01229A-4199-4C51-9276-45B72E27E24B}"/>
              </a:ext>
            </a:extLst>
          </p:cNvPr>
          <p:cNvSpPr>
            <a:spLocks noGrp="1"/>
          </p:cNvSpPr>
          <p:nvPr>
            <p:ph idx="1"/>
          </p:nvPr>
        </p:nvSpPr>
        <p:spPr>
          <a:xfrm>
            <a:off x="3020036" y="685800"/>
            <a:ext cx="8333763" cy="5491163"/>
          </a:xfrm>
        </p:spPr>
        <p:txBody>
          <a:bodyPr>
            <a:normAutofit/>
          </a:bodyPr>
          <a:lstStyle/>
          <a:p>
            <a:pPr marL="0" indent="0">
              <a:lnSpc>
                <a:spcPct val="100000"/>
              </a:lnSpc>
              <a:buNone/>
            </a:pPr>
            <a:r>
              <a:rPr lang="en-US" dirty="0">
                <a:latin typeface="Bahnschrift" panose="020B0502040204020203" pitchFamily="34" charset="0"/>
              </a:rPr>
              <a:t>"I felt a Cleaving in my Mind-</a:t>
            </a:r>
          </a:p>
          <a:p>
            <a:pPr marL="0" indent="0">
              <a:lnSpc>
                <a:spcPct val="100000"/>
              </a:lnSpc>
              <a:buNone/>
            </a:pPr>
            <a:r>
              <a:rPr lang="en-US" dirty="0">
                <a:latin typeface="Bahnschrift" panose="020B0502040204020203" pitchFamily="34" charset="0"/>
              </a:rPr>
              <a:t>As if my Brain had Split-</a:t>
            </a:r>
          </a:p>
          <a:p>
            <a:pPr marL="0" indent="0">
              <a:lnSpc>
                <a:spcPct val="100000"/>
              </a:lnSpc>
              <a:buNone/>
            </a:pPr>
            <a:r>
              <a:rPr lang="en-US" dirty="0">
                <a:latin typeface="Bahnschrift" panose="020B0502040204020203" pitchFamily="34" charset="0"/>
              </a:rPr>
              <a:t>I tried to match it- Seam by Seam-</a:t>
            </a:r>
          </a:p>
          <a:p>
            <a:pPr marL="0" indent="0">
              <a:lnSpc>
                <a:spcPct val="100000"/>
              </a:lnSpc>
              <a:buNone/>
            </a:pPr>
            <a:r>
              <a:rPr lang="en-US" dirty="0">
                <a:latin typeface="Bahnschrift" panose="020B0502040204020203" pitchFamily="34" charset="0"/>
              </a:rPr>
              <a:t>But could not make them fit.</a:t>
            </a:r>
          </a:p>
          <a:p>
            <a:pPr marL="0" indent="0">
              <a:lnSpc>
                <a:spcPct val="100000"/>
              </a:lnSpc>
              <a:buNone/>
            </a:pPr>
            <a:br>
              <a:rPr lang="en-US" dirty="0">
                <a:latin typeface="Bahnschrift" panose="020B0502040204020203" pitchFamily="34" charset="0"/>
              </a:rPr>
            </a:br>
            <a:endParaRPr lang="en-US" dirty="0">
              <a:latin typeface="Bahnschrift" panose="020B0502040204020203" pitchFamily="34" charset="0"/>
            </a:endParaRPr>
          </a:p>
          <a:p>
            <a:pPr marL="0" indent="0">
              <a:lnSpc>
                <a:spcPct val="100000"/>
              </a:lnSpc>
              <a:buNone/>
            </a:pPr>
            <a:r>
              <a:rPr lang="en-US" dirty="0">
                <a:latin typeface="Bahnschrift" panose="020B0502040204020203" pitchFamily="34" charset="0"/>
              </a:rPr>
              <a:t>The thought behind, I strove to join</a:t>
            </a:r>
          </a:p>
          <a:p>
            <a:pPr marL="0" indent="0">
              <a:lnSpc>
                <a:spcPct val="100000"/>
              </a:lnSpc>
              <a:buNone/>
            </a:pPr>
            <a:r>
              <a:rPr lang="en-US" dirty="0">
                <a:latin typeface="Bahnschrift" panose="020B0502040204020203" pitchFamily="34" charset="0"/>
              </a:rPr>
              <a:t>Unto the thought before- </a:t>
            </a:r>
          </a:p>
          <a:p>
            <a:pPr marL="0" indent="0">
              <a:lnSpc>
                <a:spcPct val="100000"/>
              </a:lnSpc>
              <a:buNone/>
            </a:pPr>
            <a:r>
              <a:rPr lang="en-US" dirty="0">
                <a:latin typeface="Bahnschrift" panose="020B0502040204020203" pitchFamily="34" charset="0"/>
              </a:rPr>
              <a:t>but Sequence </a:t>
            </a:r>
            <a:r>
              <a:rPr lang="en-US" dirty="0" err="1">
                <a:latin typeface="Bahnschrift" panose="020B0502040204020203" pitchFamily="34" charset="0"/>
              </a:rPr>
              <a:t>ravelled</a:t>
            </a:r>
            <a:r>
              <a:rPr lang="en-US" dirty="0">
                <a:latin typeface="Bahnschrift" panose="020B0502040204020203" pitchFamily="34" charset="0"/>
              </a:rPr>
              <a:t> out of Sound-</a:t>
            </a:r>
          </a:p>
          <a:p>
            <a:pPr marL="0" indent="0">
              <a:lnSpc>
                <a:spcPct val="100000"/>
              </a:lnSpc>
              <a:buNone/>
            </a:pPr>
            <a:r>
              <a:rPr lang="en-US" dirty="0">
                <a:latin typeface="Bahnschrift" panose="020B0502040204020203" pitchFamily="34" charset="0"/>
              </a:rPr>
              <a:t>Like Balls- upon a Floor."</a:t>
            </a:r>
          </a:p>
          <a:p>
            <a:pPr marL="0" indent="0">
              <a:lnSpc>
                <a:spcPct val="100000"/>
              </a:lnSpc>
              <a:buNone/>
            </a:pPr>
            <a:r>
              <a:rPr lang="en-US" dirty="0">
                <a:latin typeface="Bahnschrift" panose="020B0502040204020203" pitchFamily="34" charset="0"/>
              </a:rPr>
              <a:t>                               - Emily Dickinson (1864)</a:t>
            </a:r>
          </a:p>
          <a:p>
            <a:pPr marL="0" indent="0">
              <a:buNone/>
            </a:pPr>
            <a:endParaRPr lang="en-US" dirty="0"/>
          </a:p>
        </p:txBody>
      </p:sp>
    </p:spTree>
    <p:extLst>
      <p:ext uri="{BB962C8B-B14F-4D97-AF65-F5344CB8AC3E}">
        <p14:creationId xmlns:p14="http://schemas.microsoft.com/office/powerpoint/2010/main" val="1390035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2FD34-E2F8-4CF4-B57B-DB4C44285546}"/>
              </a:ext>
            </a:extLst>
          </p:cNvPr>
          <p:cNvSpPr>
            <a:spLocks noGrp="1"/>
          </p:cNvSpPr>
          <p:nvPr>
            <p:ph idx="1"/>
          </p:nvPr>
        </p:nvSpPr>
        <p:spPr>
          <a:xfrm>
            <a:off x="838200" y="729842"/>
            <a:ext cx="10515600" cy="5447121"/>
          </a:xfrm>
        </p:spPr>
        <p:txBody>
          <a:bodyPr>
            <a:normAutofit/>
          </a:bodyPr>
          <a:lstStyle/>
          <a:p>
            <a:pPr marL="0" indent="0">
              <a:buNone/>
            </a:pPr>
            <a:r>
              <a:rPr lang="en-US" b="1" u="sng" dirty="0">
                <a:latin typeface="Bahnschrift" panose="020B0502040204020203" pitchFamily="34" charset="0"/>
              </a:rPr>
              <a:t>CIS-GENDER:</a:t>
            </a:r>
            <a:r>
              <a:rPr lang="en-US" dirty="0">
                <a:latin typeface="Bahnschrift" panose="020B0502040204020203" pitchFamily="34" charset="0"/>
              </a:rPr>
              <a:t> When a person feels accepting of the gender that was assigned to them at birth and continues to be assigned to them through their life. </a:t>
            </a:r>
          </a:p>
          <a:p>
            <a:pPr marL="0" indent="0">
              <a:buNone/>
            </a:pPr>
            <a:r>
              <a:rPr lang="en-US" b="1" u="sng" dirty="0">
                <a:latin typeface="Bahnschrift" panose="020B0502040204020203" pitchFamily="34" charset="0"/>
              </a:rPr>
              <a:t>TRANS-GENDER:</a:t>
            </a:r>
            <a:r>
              <a:rPr lang="en-US" dirty="0">
                <a:latin typeface="Bahnschrift" panose="020B0502040204020203" pitchFamily="34" charset="0"/>
              </a:rPr>
              <a:t> When the gender assigned at birth feels inadequate to describe the person's felt-experience of their gender. This creates an experience of conflict for the person, until such time that greater consonance occurs between one's inner experience of gender and how one is recognized and affirmed by others.</a:t>
            </a:r>
          </a:p>
          <a:p>
            <a:pPr marL="0" indent="0">
              <a:buNone/>
            </a:pPr>
            <a:r>
              <a:rPr lang="en-US" dirty="0">
                <a:latin typeface="Bahnschrift" panose="020B0502040204020203" pitchFamily="34" charset="0"/>
              </a:rPr>
              <a:t> Trans-Gender can refer to an increasingly vast continuum of phenomena including, but not exclusive to:</a:t>
            </a:r>
          </a:p>
          <a:p>
            <a:pPr marL="514350" indent="-514350">
              <a:buFont typeface="+mj-lt"/>
              <a:buAutoNum type="arabicParenR"/>
            </a:pPr>
            <a:r>
              <a:rPr lang="en-US" dirty="0">
                <a:latin typeface="Bahnschrift" panose="020B0502040204020203" pitchFamily="34" charset="0"/>
              </a:rPr>
              <a:t>Dressing in clothing that others deem inappropriate for the gender that they assign to you.</a:t>
            </a:r>
          </a:p>
          <a:p>
            <a:pPr marL="514350" indent="-514350">
              <a:buFont typeface="+mj-lt"/>
              <a:buAutoNum type="arabicParenR"/>
            </a:pPr>
            <a:r>
              <a:rPr lang="en-US" dirty="0">
                <a:latin typeface="Bahnschrift" panose="020B0502040204020203" pitchFamily="34" charset="0"/>
              </a:rPr>
              <a:t>Wanting to make changes to your body that others deem inappropriate for the gender that they assign to you.</a:t>
            </a:r>
          </a:p>
          <a:p>
            <a:pPr marL="0" indent="0">
              <a:buNone/>
            </a:pPr>
            <a:r>
              <a:rPr lang="en-US" b="1" u="sng" dirty="0">
                <a:latin typeface="Bahnschrift" panose="020B0502040204020203" pitchFamily="34" charset="0"/>
              </a:rPr>
              <a:t>TRANSITION:</a:t>
            </a:r>
            <a:r>
              <a:rPr lang="en-US" dirty="0">
                <a:latin typeface="Bahnschrift" panose="020B0502040204020203" pitchFamily="34" charset="0"/>
              </a:rPr>
              <a:t> In terms of gender, this refers to when a trans person takes steps toward claiming their own personal gender.</a:t>
            </a:r>
          </a:p>
          <a:p>
            <a:pPr marL="0" indent="0">
              <a:buNone/>
            </a:pPr>
            <a:endParaRPr lang="en-US" dirty="0">
              <a:latin typeface="Bahnschrift" panose="020B0502040204020203" pitchFamily="34" charset="0"/>
            </a:endParaRPr>
          </a:p>
          <a:p>
            <a:pPr marL="0" indent="0">
              <a:buNone/>
            </a:pPr>
            <a:endParaRPr lang="en-US" dirty="0"/>
          </a:p>
        </p:txBody>
      </p:sp>
    </p:spTree>
    <p:extLst>
      <p:ext uri="{BB962C8B-B14F-4D97-AF65-F5344CB8AC3E}">
        <p14:creationId xmlns:p14="http://schemas.microsoft.com/office/powerpoint/2010/main" val="116156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2FD34-E2F8-4CF4-B57B-DB4C44285546}"/>
              </a:ext>
            </a:extLst>
          </p:cNvPr>
          <p:cNvSpPr>
            <a:spLocks noGrp="1"/>
          </p:cNvSpPr>
          <p:nvPr>
            <p:ph idx="1"/>
          </p:nvPr>
        </p:nvSpPr>
        <p:spPr>
          <a:xfrm>
            <a:off x="838200" y="729842"/>
            <a:ext cx="10515600" cy="5447121"/>
          </a:xfrm>
        </p:spPr>
        <p:txBody>
          <a:bodyPr>
            <a:normAutofit/>
          </a:bodyPr>
          <a:lstStyle/>
          <a:p>
            <a:pPr marL="0" indent="0">
              <a:buNone/>
            </a:pPr>
            <a:r>
              <a:rPr lang="en-US" b="1" u="sng" dirty="0">
                <a:latin typeface="Bahnschrift" panose="020B0502040204020203" pitchFamily="34" charset="0"/>
              </a:rPr>
              <a:t>BINARY</a:t>
            </a:r>
            <a:r>
              <a:rPr lang="en-US" b="1" dirty="0">
                <a:latin typeface="Bahnschrift" panose="020B0502040204020203" pitchFamily="34" charset="0"/>
              </a:rPr>
              <a:t>:</a:t>
            </a:r>
            <a:r>
              <a:rPr lang="en-US" dirty="0">
                <a:latin typeface="Bahnschrift" panose="020B0502040204020203" pitchFamily="34" charset="0"/>
              </a:rPr>
              <a:t> In terms of gender, this refers to the two poles of man/woman, male/female, and/or masculine/feminine.</a:t>
            </a:r>
          </a:p>
          <a:p>
            <a:pPr marL="0" indent="0">
              <a:buNone/>
            </a:pPr>
            <a:r>
              <a:rPr lang="en-US" dirty="0">
                <a:latin typeface="Bahnschrift" panose="020B0502040204020203" pitchFamily="34" charset="0"/>
              </a:rPr>
              <a:t>	Just as most cis-gender people describe themselves using these terms, some             trans-gender people continue to describe themselves in these ways, even after achieving great consonance between their inner and outer gender. Examples would be the Trans-Man or Trans-Woman.</a:t>
            </a:r>
            <a:endParaRPr lang="en-US" b="1" u="sng" dirty="0">
              <a:latin typeface="Bahnschrift" panose="020B0502040204020203" pitchFamily="34" charset="0"/>
            </a:endParaRPr>
          </a:p>
          <a:p>
            <a:pPr marL="0" indent="0">
              <a:buNone/>
            </a:pPr>
            <a:r>
              <a:rPr lang="en-US" b="1" u="sng" dirty="0">
                <a:latin typeface="Bahnschrift" panose="020B0502040204020203" pitchFamily="34" charset="0"/>
              </a:rPr>
              <a:t>NON-BINARY</a:t>
            </a:r>
            <a:r>
              <a:rPr lang="en-US" b="1" dirty="0">
                <a:latin typeface="Bahnschrift" panose="020B0502040204020203" pitchFamily="34" charset="0"/>
              </a:rPr>
              <a:t>:</a:t>
            </a:r>
            <a:r>
              <a:rPr lang="en-US" dirty="0">
                <a:latin typeface="Bahnschrift" panose="020B0502040204020203" pitchFamily="34" charset="0"/>
              </a:rPr>
              <a:t>  In terms of gender, this refers to people who do not identify as either of the polarities of masculine/feminine, male/female, and/or man/woman. Their pronouns could include they/them/theirs or a quickly increasing array of choices.</a:t>
            </a:r>
          </a:p>
          <a:p>
            <a:pPr marL="0" indent="0">
              <a:buNone/>
            </a:pPr>
            <a:r>
              <a:rPr lang="en-US" b="1" u="sng" dirty="0">
                <a:latin typeface="Bahnschrift" panose="020B0502040204020203" pitchFamily="34" charset="0"/>
              </a:rPr>
              <a:t>TRAUMA</a:t>
            </a:r>
            <a:r>
              <a:rPr lang="en-US" b="1" dirty="0">
                <a:latin typeface="Bahnschrift" panose="020B0502040204020203" pitchFamily="34" charset="0"/>
              </a:rPr>
              <a:t>:</a:t>
            </a:r>
            <a:r>
              <a:rPr lang="en-US" dirty="0">
                <a:latin typeface="Bahnschrift" panose="020B0502040204020203" pitchFamily="34" charset="0"/>
              </a:rPr>
              <a:t> The experience of not having sufficient space, whether physically or psychologically, to integrate and accommodate an experience that is suddenly thrust upon them.</a:t>
            </a:r>
            <a:endParaRPr lang="en-US" b="1" u="sng" dirty="0">
              <a:latin typeface="Bahnschrift" panose="020B0502040204020203" pitchFamily="34" charset="0"/>
            </a:endParaRPr>
          </a:p>
          <a:p>
            <a:pPr marL="0" indent="0">
              <a:buNone/>
            </a:pPr>
            <a:r>
              <a:rPr lang="en-US" b="1" u="sng" dirty="0">
                <a:latin typeface="Bahnschrift" panose="020B0502040204020203" pitchFamily="34" charset="0"/>
              </a:rPr>
              <a:t>DISSOCIATION</a:t>
            </a:r>
            <a:r>
              <a:rPr lang="en-US" b="1" dirty="0">
                <a:latin typeface="Bahnschrift" panose="020B0502040204020203" pitchFamily="34" charset="0"/>
              </a:rPr>
              <a:t>:</a:t>
            </a:r>
            <a:r>
              <a:rPr lang="en-US" dirty="0">
                <a:latin typeface="Bahnschrift" panose="020B0502040204020203" pitchFamily="34" charset="0"/>
              </a:rPr>
              <a:t> One of the ways that a person copes with Trauma.  It may begin while the person is being traumatized or it may develop at a later time. Dissociation manifests in a myriad number of ways, some of it not even classically seen as 'traumatic'.</a:t>
            </a:r>
          </a:p>
          <a:p>
            <a:pPr marL="0" indent="0">
              <a:buNone/>
            </a:pPr>
            <a:endParaRPr lang="en-US" b="1" u="sng" dirty="0">
              <a:latin typeface="Bahnschrift" panose="020B0502040204020203" pitchFamily="34" charset="0"/>
            </a:endParaRPr>
          </a:p>
        </p:txBody>
      </p:sp>
    </p:spTree>
    <p:extLst>
      <p:ext uri="{BB962C8B-B14F-4D97-AF65-F5344CB8AC3E}">
        <p14:creationId xmlns:p14="http://schemas.microsoft.com/office/powerpoint/2010/main" val="93874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2FD34-E2F8-4CF4-B57B-DB4C44285546}"/>
              </a:ext>
            </a:extLst>
          </p:cNvPr>
          <p:cNvSpPr>
            <a:spLocks noGrp="1"/>
          </p:cNvSpPr>
          <p:nvPr>
            <p:ph idx="1"/>
          </p:nvPr>
        </p:nvSpPr>
        <p:spPr>
          <a:xfrm>
            <a:off x="838200" y="729842"/>
            <a:ext cx="10515600" cy="5447121"/>
          </a:xfrm>
        </p:spPr>
        <p:txBody>
          <a:bodyPr>
            <a:normAutofit/>
          </a:bodyPr>
          <a:lstStyle/>
          <a:p>
            <a:pPr marL="0" indent="0">
              <a:buNone/>
            </a:pPr>
            <a:r>
              <a:rPr lang="en-US" b="1" u="sng" dirty="0">
                <a:latin typeface="Bahnschrift" panose="020B0502040204020203" pitchFamily="34" charset="0"/>
              </a:rPr>
              <a:t>CLINICAL DISSOCIATION</a:t>
            </a:r>
            <a:r>
              <a:rPr lang="en-US" dirty="0">
                <a:latin typeface="Bahnschrift" panose="020B0502040204020203" pitchFamily="34" charset="0"/>
              </a:rPr>
              <a:t> may include:</a:t>
            </a:r>
          </a:p>
          <a:p>
            <a:r>
              <a:rPr lang="en-US" dirty="0">
                <a:latin typeface="Bahnschrift" panose="020B0502040204020203" pitchFamily="34" charset="0"/>
              </a:rPr>
              <a:t>Reverie or day-dreaming; imaginary friends; living in an inner-reality not shared by others; </a:t>
            </a:r>
          </a:p>
          <a:p>
            <a:r>
              <a:rPr lang="en-US" dirty="0">
                <a:latin typeface="Bahnschrift" panose="020B0502040204020203" pitchFamily="34" charset="0"/>
              </a:rPr>
              <a:t>Distraction or wandering of the mind; 'tuning out', </a:t>
            </a:r>
          </a:p>
          <a:p>
            <a:r>
              <a:rPr lang="en-US" dirty="0">
                <a:latin typeface="Bahnschrift" panose="020B0502040204020203" pitchFamily="34" charset="0"/>
              </a:rPr>
              <a:t>'Altered states of consciousness' aided by the use of: food, alcohol, other drugs,                    self-inflicted or other-inflicted  pain, thrill-seeking, over-work, &amp;  engagement in conflict.</a:t>
            </a:r>
          </a:p>
          <a:p>
            <a:r>
              <a:rPr lang="en-US" dirty="0">
                <a:latin typeface="Bahnschrift" panose="020B0502040204020203" pitchFamily="34" charset="0"/>
              </a:rPr>
              <a:t>Psychic numbing of the body, emotions, and/or mind; </a:t>
            </a:r>
          </a:p>
          <a:p>
            <a:r>
              <a:rPr lang="en-US" dirty="0">
                <a:latin typeface="Bahnschrift" panose="020B0502040204020203" pitchFamily="34" charset="0"/>
              </a:rPr>
              <a:t>Forgetting or amnesia that an event ever took place;</a:t>
            </a:r>
          </a:p>
          <a:p>
            <a:r>
              <a:rPr lang="en-US" dirty="0">
                <a:latin typeface="Bahnschrift" panose="020B0502040204020203" pitchFamily="34" charset="0"/>
              </a:rPr>
              <a:t>Development of 'parts of self'; 'alter personalities'; 'multiple personalities’;               'dissociated identities', and/or a 'system'.</a:t>
            </a:r>
          </a:p>
          <a:p>
            <a:pPr marL="0" indent="0">
              <a:buNone/>
            </a:pPr>
            <a:endParaRPr lang="en-US" b="1" u="sng" dirty="0">
              <a:latin typeface="Bahnschrift" panose="020B0502040204020203" pitchFamily="34" charset="0"/>
            </a:endParaRPr>
          </a:p>
        </p:txBody>
      </p:sp>
    </p:spTree>
    <p:extLst>
      <p:ext uri="{BB962C8B-B14F-4D97-AF65-F5344CB8AC3E}">
        <p14:creationId xmlns:p14="http://schemas.microsoft.com/office/powerpoint/2010/main" val="3454469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E3814-0C28-4DD9-A88B-D02749942956}"/>
              </a:ext>
            </a:extLst>
          </p:cNvPr>
          <p:cNvSpPr>
            <a:spLocks noGrp="1"/>
          </p:cNvSpPr>
          <p:nvPr>
            <p:ph type="title"/>
          </p:nvPr>
        </p:nvSpPr>
        <p:spPr>
          <a:xfrm>
            <a:off x="838200" y="365126"/>
            <a:ext cx="10515600" cy="977114"/>
          </a:xfrm>
        </p:spPr>
        <p:txBody>
          <a:bodyPr>
            <a:normAutofit/>
          </a:bodyPr>
          <a:lstStyle/>
          <a:p>
            <a:r>
              <a:rPr lang="en-US" dirty="0">
                <a:latin typeface="Bahnschrift" panose="020B0502040204020203" pitchFamily="34" charset="0"/>
              </a:rPr>
              <a:t>DSM-5 Dissociative Disorders</a:t>
            </a:r>
          </a:p>
        </p:txBody>
      </p:sp>
      <p:sp>
        <p:nvSpPr>
          <p:cNvPr id="3" name="Content Placeholder 2">
            <a:extLst>
              <a:ext uri="{FF2B5EF4-FFF2-40B4-BE49-F238E27FC236}">
                <a16:creationId xmlns:a16="http://schemas.microsoft.com/office/drawing/2014/main" id="{016A36B3-3560-4C2C-BDF2-0695244FEB4B}"/>
              </a:ext>
            </a:extLst>
          </p:cNvPr>
          <p:cNvSpPr>
            <a:spLocks noGrp="1"/>
          </p:cNvSpPr>
          <p:nvPr>
            <p:ph idx="1"/>
          </p:nvPr>
        </p:nvSpPr>
        <p:spPr>
          <a:xfrm>
            <a:off x="838200" y="628650"/>
            <a:ext cx="10515600" cy="5548313"/>
          </a:xfrm>
        </p:spPr>
        <p:txBody>
          <a:bodyPr>
            <a:normAutofit/>
          </a:bodyPr>
          <a:lstStyle/>
          <a:p>
            <a:pPr marL="0" indent="0">
              <a:buNone/>
            </a:pPr>
            <a:r>
              <a:rPr lang="en-US" sz="2400" dirty="0">
                <a:latin typeface="Bahnschrift" panose="020B0502040204020203" pitchFamily="34" charset="0"/>
              </a:rPr>
              <a:t>T</a:t>
            </a:r>
            <a:r>
              <a:rPr lang="en-US" sz="2400" dirty="0">
                <a:solidFill>
                  <a:schemeClr val="bg2">
                    <a:lumMod val="50000"/>
                  </a:schemeClr>
                </a:solidFill>
                <a:latin typeface="Bahnschrift" panose="020B0502040204020203" pitchFamily="34" charset="0"/>
              </a:rPr>
              <a:t>h</a:t>
            </a:r>
            <a:r>
              <a:rPr lang="en-US" sz="2400" dirty="0">
                <a:latin typeface="Bahnschrift" panose="020B0502040204020203" pitchFamily="34" charset="0"/>
              </a:rPr>
              <a:t>e </a:t>
            </a:r>
            <a:r>
              <a:rPr lang="en-US" sz="2400" dirty="0">
                <a:solidFill>
                  <a:schemeClr val="bg2">
                    <a:lumMod val="50000"/>
                  </a:schemeClr>
                </a:solidFill>
                <a:latin typeface="Bahnschrift" panose="020B0502040204020203" pitchFamily="34" charset="0"/>
              </a:rPr>
              <a:t>DSM-5 (2013) lists these Dissociative Disorders:</a:t>
            </a:r>
          </a:p>
          <a:p>
            <a:r>
              <a:rPr lang="en-US" dirty="0">
                <a:latin typeface="Bahnschrift" panose="020B0502040204020203" pitchFamily="34" charset="0"/>
              </a:rPr>
              <a:t>Dissociative identity disorder (DID) </a:t>
            </a:r>
            <a:r>
              <a:rPr lang="en-US" dirty="0">
                <a:solidFill>
                  <a:schemeClr val="bg2">
                    <a:lumMod val="50000"/>
                  </a:schemeClr>
                </a:solidFill>
                <a:latin typeface="Bahnschrift" panose="020B0502040204020203" pitchFamily="34" charset="0"/>
              </a:rPr>
              <a:t>DSM5 code 300.14 (ICD-10 F44.81)</a:t>
            </a:r>
          </a:p>
          <a:p>
            <a:r>
              <a:rPr lang="en-US" dirty="0">
                <a:latin typeface="Bahnschrift" panose="020B0502040204020203" pitchFamily="34" charset="0"/>
              </a:rPr>
              <a:t>Dissociative amnesia including Dissociative Fugue </a:t>
            </a:r>
            <a:r>
              <a:rPr lang="en-US" dirty="0">
                <a:solidFill>
                  <a:schemeClr val="bg2">
                    <a:lumMod val="50000"/>
                  </a:schemeClr>
                </a:solidFill>
                <a:latin typeface="Bahnschrift" panose="020B0502040204020203" pitchFamily="34" charset="0"/>
              </a:rPr>
              <a:t>DSM5 code 300.12 (ICD-10 F44.0)</a:t>
            </a:r>
          </a:p>
          <a:p>
            <a:r>
              <a:rPr lang="en-US" dirty="0">
                <a:latin typeface="Bahnschrift" panose="020B0502040204020203" pitchFamily="34" charset="0"/>
              </a:rPr>
              <a:t>Depersonalization/Derealization disorder </a:t>
            </a:r>
            <a:r>
              <a:rPr lang="en-US" dirty="0">
                <a:solidFill>
                  <a:schemeClr val="bg2">
                    <a:lumMod val="50000"/>
                  </a:schemeClr>
                </a:solidFill>
                <a:latin typeface="Bahnschrift" panose="020B0502040204020203" pitchFamily="34" charset="0"/>
              </a:rPr>
              <a:t>DSM5 code 300.6 (ICD-10 F48.1)</a:t>
            </a:r>
          </a:p>
          <a:p>
            <a:r>
              <a:rPr lang="en-US" dirty="0">
                <a:latin typeface="Bahnschrift" panose="020B0502040204020203" pitchFamily="34" charset="0"/>
              </a:rPr>
              <a:t>Other Specified Dissociative Disorder </a:t>
            </a:r>
            <a:r>
              <a:rPr lang="en-US" dirty="0">
                <a:solidFill>
                  <a:schemeClr val="bg2">
                    <a:lumMod val="50000"/>
                  </a:schemeClr>
                </a:solidFill>
                <a:latin typeface="Bahnschrift" panose="020B0502040204020203" pitchFamily="34" charset="0"/>
              </a:rPr>
              <a:t>DSM5 code 300.16 (ICD-10 F44.89)</a:t>
            </a:r>
          </a:p>
          <a:p>
            <a:r>
              <a:rPr lang="en-US" dirty="0">
                <a:latin typeface="Bahnschrift" panose="020B0502040204020203" pitchFamily="34" charset="0"/>
              </a:rPr>
              <a:t>Unspecified Dissociative Disorder </a:t>
            </a:r>
            <a:r>
              <a:rPr lang="en-US" dirty="0">
                <a:solidFill>
                  <a:schemeClr val="bg2">
                    <a:lumMod val="50000"/>
                  </a:schemeClr>
                </a:solidFill>
                <a:latin typeface="Bahnschrift" panose="020B0502040204020203" pitchFamily="34" charset="0"/>
              </a:rPr>
              <a:t>DSM5 code 300.15 (ICD-10 F44.9)</a:t>
            </a:r>
          </a:p>
          <a:p>
            <a:pPr marL="0" indent="0">
              <a:buNone/>
            </a:pPr>
            <a:r>
              <a:rPr lang="en-US" sz="2400" dirty="0">
                <a:latin typeface="Bahnschrift" panose="020B0502040204020203" pitchFamily="34" charset="0"/>
              </a:rPr>
              <a:t>DSM-5 Conversion Disorders which are Dissociative Disorders in the ICD-10</a:t>
            </a:r>
          </a:p>
          <a:p>
            <a:r>
              <a:rPr lang="en-US" dirty="0">
                <a:latin typeface="Bahnschrift" panose="020B0502040204020203" pitchFamily="34" charset="0"/>
              </a:rPr>
              <a:t>Dissociative Disorders of movement or sensation </a:t>
            </a:r>
            <a:r>
              <a:rPr lang="en-US" dirty="0">
                <a:solidFill>
                  <a:schemeClr val="bg2">
                    <a:lumMod val="50000"/>
                  </a:schemeClr>
                </a:solidFill>
                <a:latin typeface="Bahnschrift" panose="020B0502040204020203" pitchFamily="34" charset="0"/>
              </a:rPr>
              <a:t>DSM5 300.11 (ICD-10 F44.4, F44.5, F44.6)</a:t>
            </a:r>
          </a:p>
        </p:txBody>
      </p:sp>
    </p:spTree>
    <p:extLst>
      <p:ext uri="{BB962C8B-B14F-4D97-AF65-F5344CB8AC3E}">
        <p14:creationId xmlns:p14="http://schemas.microsoft.com/office/powerpoint/2010/main" val="3557002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466476-7D90-41E5-AFAC-774485368AEC}"/>
              </a:ext>
            </a:extLst>
          </p:cNvPr>
          <p:cNvSpPr>
            <a:spLocks noGrp="1"/>
          </p:cNvSpPr>
          <p:nvPr>
            <p:ph sz="half" idx="1"/>
          </p:nvPr>
        </p:nvSpPr>
        <p:spPr>
          <a:xfrm>
            <a:off x="6262540" y="704676"/>
            <a:ext cx="4937655" cy="5304406"/>
          </a:xfrm>
        </p:spPr>
        <p:txBody>
          <a:bodyPr>
            <a:normAutofit fontScale="70000" lnSpcReduction="20000"/>
          </a:bodyPr>
          <a:lstStyle/>
          <a:p>
            <a:r>
              <a:rPr lang="en-US" b="1" dirty="0">
                <a:latin typeface="Bahnschrift" panose="020B0502040204020203" pitchFamily="34" charset="0"/>
              </a:rPr>
              <a:t>Amnesia: </a:t>
            </a:r>
            <a:r>
              <a:rPr lang="en-US" dirty="0">
                <a:latin typeface="Bahnschrift" panose="020B0502040204020203" pitchFamily="34" charset="0"/>
              </a:rPr>
              <a:t>recurrent memory problems, often described as "losing time", these gaps in memory can vary from several minutes to years</a:t>
            </a:r>
          </a:p>
          <a:p>
            <a:r>
              <a:rPr lang="en-US" b="1" dirty="0">
                <a:latin typeface="Bahnschrift" panose="020B0502040204020203" pitchFamily="34" charset="0"/>
              </a:rPr>
              <a:t>Depersonalization: </a:t>
            </a:r>
            <a:r>
              <a:rPr lang="en-US" dirty="0">
                <a:latin typeface="Bahnschrift" panose="020B0502040204020203" pitchFamily="34" charset="0"/>
              </a:rPr>
              <a:t>a sense of detachment or disconnection from one’s self, this can include feeling like a stranger to yourself, feeling detached from your emotions, feeling robotic or like you are on autopilot, or feeling like a part of your body does not belong to you.  </a:t>
            </a:r>
          </a:p>
          <a:p>
            <a:r>
              <a:rPr lang="en-US" b="1" dirty="0">
                <a:latin typeface="Bahnschrift" panose="020B0502040204020203" pitchFamily="34" charset="0"/>
              </a:rPr>
              <a:t>Derealization: </a:t>
            </a:r>
            <a:r>
              <a:rPr lang="en-US" dirty="0">
                <a:latin typeface="Bahnschrift" panose="020B0502040204020203" pitchFamily="34" charset="0"/>
              </a:rPr>
              <a:t>a sense of disconnection from familiar people or one’s surroundings, for example, close relatives or your own home may seem unreal or foreign</a:t>
            </a:r>
          </a:p>
          <a:p>
            <a:r>
              <a:rPr lang="en-US" b="1" dirty="0">
                <a:latin typeface="Bahnschrift" panose="020B0502040204020203" pitchFamily="34" charset="0"/>
              </a:rPr>
              <a:t>Identity confusion: </a:t>
            </a:r>
            <a:r>
              <a:rPr lang="en-US" dirty="0">
                <a:latin typeface="Bahnschrift" panose="020B0502040204020203" pitchFamily="34" charset="0"/>
              </a:rPr>
              <a:t>an inner struggle about one’s sense of self/identity, which may involve uncertainty, puzzlement or conflict.  </a:t>
            </a:r>
          </a:p>
          <a:p>
            <a:r>
              <a:rPr lang="en-US" b="1" dirty="0">
                <a:latin typeface="Bahnschrift" panose="020B0502040204020203" pitchFamily="34" charset="0"/>
              </a:rPr>
              <a:t>Identity alteration: </a:t>
            </a:r>
            <a:r>
              <a:rPr lang="en-US" dirty="0">
                <a:latin typeface="Bahnschrift" panose="020B0502040204020203" pitchFamily="34" charset="0"/>
              </a:rPr>
              <a:t>a sense of acting like a different person some of the time </a:t>
            </a:r>
          </a:p>
          <a:p>
            <a:endParaRPr lang="en-US" dirty="0">
              <a:latin typeface="Bahnschrift" panose="020B0502040204020203" pitchFamily="34" charset="0"/>
            </a:endParaRPr>
          </a:p>
          <a:p>
            <a:endParaRPr lang="en-US" dirty="0">
              <a:latin typeface="Bahnschrift" panose="020B0502040204020203" pitchFamily="34" charset="0"/>
            </a:endParaRPr>
          </a:p>
          <a:p>
            <a:pPr marL="0" indent="0">
              <a:buNone/>
            </a:pPr>
            <a:r>
              <a:rPr lang="en-US" dirty="0">
                <a:latin typeface="Bahnschrift" panose="020B0502040204020203" pitchFamily="34" charset="0"/>
              </a:rPr>
              <a:t>Reference:   Dissociative Disorders. (Jul 27, 2018). </a:t>
            </a:r>
          </a:p>
          <a:p>
            <a:pPr marL="0" indent="0">
              <a:buNone/>
            </a:pPr>
            <a:r>
              <a:rPr lang="en-US" dirty="0">
                <a:latin typeface="Bahnschrift" panose="020B0502040204020203" pitchFamily="34" charset="0"/>
              </a:rPr>
              <a:t>Traumadissociation.com. Retrieved Jul 27, 2018.</a:t>
            </a:r>
          </a:p>
        </p:txBody>
      </p:sp>
      <p:pic>
        <p:nvPicPr>
          <p:cNvPr id="6" name="Content Placeholder 5">
            <a:extLst>
              <a:ext uri="{FF2B5EF4-FFF2-40B4-BE49-F238E27FC236}">
                <a16:creationId xmlns:a16="http://schemas.microsoft.com/office/drawing/2014/main" id="{E3384478-F6A8-4F58-A967-0B8D907F704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5056" y="704676"/>
            <a:ext cx="5304406" cy="5304406"/>
          </a:xfrm>
        </p:spPr>
      </p:pic>
    </p:spTree>
    <p:extLst>
      <p:ext uri="{BB962C8B-B14F-4D97-AF65-F5344CB8AC3E}">
        <p14:creationId xmlns:p14="http://schemas.microsoft.com/office/powerpoint/2010/main" val="2184972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ED2FD-DE66-4C40-B533-5075B5B13862}"/>
              </a:ext>
            </a:extLst>
          </p:cNvPr>
          <p:cNvSpPr>
            <a:spLocks noGrp="1"/>
          </p:cNvSpPr>
          <p:nvPr>
            <p:ph type="title"/>
          </p:nvPr>
        </p:nvSpPr>
        <p:spPr>
          <a:xfrm>
            <a:off x="684210" y="620395"/>
            <a:ext cx="11018431" cy="1507067"/>
          </a:xfrm>
        </p:spPr>
        <p:txBody>
          <a:bodyPr>
            <a:normAutofit fontScale="90000"/>
          </a:bodyPr>
          <a:lstStyle/>
          <a:p>
            <a:r>
              <a:rPr lang="en-US" dirty="0">
                <a:latin typeface="Bahnschrift" panose="020B0502040204020203" pitchFamily="34" charset="0"/>
              </a:rPr>
              <a:t>CRITERIA FOR DISSOCIATIVE IDENTITY DISORDER IN THE DSM-5; FORMERLY MULTIPLE PERSONALITY DISORDER</a:t>
            </a:r>
            <a:br>
              <a:rPr lang="en-US" dirty="0">
                <a:latin typeface="Bahnschrift" panose="020B0502040204020203" pitchFamily="34" charset="0"/>
              </a:rPr>
            </a:br>
            <a:endParaRPr lang="en-US" dirty="0">
              <a:latin typeface="Bahnschrift" panose="020B0502040204020203" pitchFamily="34" charset="0"/>
            </a:endParaRPr>
          </a:p>
        </p:txBody>
      </p:sp>
      <p:sp>
        <p:nvSpPr>
          <p:cNvPr id="3" name="Content Placeholder 2">
            <a:extLst>
              <a:ext uri="{FF2B5EF4-FFF2-40B4-BE49-F238E27FC236}">
                <a16:creationId xmlns:a16="http://schemas.microsoft.com/office/drawing/2014/main" id="{70E1C56A-EE18-4FA3-8BC4-3FC71267688E}"/>
              </a:ext>
            </a:extLst>
          </p:cNvPr>
          <p:cNvSpPr>
            <a:spLocks noGrp="1"/>
          </p:cNvSpPr>
          <p:nvPr>
            <p:ph idx="1"/>
          </p:nvPr>
        </p:nvSpPr>
        <p:spPr>
          <a:xfrm>
            <a:off x="684211" y="2127462"/>
            <a:ext cx="11018429" cy="4110143"/>
          </a:xfrm>
        </p:spPr>
        <p:txBody>
          <a:bodyPr>
            <a:normAutofit fontScale="92500" lnSpcReduction="10000"/>
          </a:bodyPr>
          <a:lstStyle/>
          <a:p>
            <a:pPr marL="0" indent="0">
              <a:buNone/>
            </a:pPr>
            <a:r>
              <a:rPr lang="en-US" dirty="0">
                <a:solidFill>
                  <a:schemeClr val="tx1"/>
                </a:solidFill>
                <a:latin typeface="Bahnschrift" panose="020B0502040204020203" pitchFamily="34" charset="0"/>
              </a:rPr>
              <a:t>1. </a:t>
            </a:r>
            <a:r>
              <a:rPr lang="en-US" b="1" dirty="0">
                <a:latin typeface="Bahnschrift" panose="020B0502040204020203" pitchFamily="34" charset="0"/>
              </a:rPr>
              <a:t>Two or more distinct identities or personality states </a:t>
            </a:r>
            <a:r>
              <a:rPr lang="en-US" dirty="0">
                <a:latin typeface="Bahnschrift" panose="020B0502040204020203" pitchFamily="34" charset="0"/>
              </a:rPr>
              <a:t>are present, each with its own relatively enduring pattern of perceiving, relating to and thinking about the environment and self.</a:t>
            </a:r>
          </a:p>
          <a:p>
            <a:pPr marL="0" indent="0">
              <a:buNone/>
            </a:pPr>
            <a:r>
              <a:rPr lang="en-US" dirty="0">
                <a:solidFill>
                  <a:schemeClr val="tx1"/>
                </a:solidFill>
                <a:latin typeface="Bahnschrift" panose="020B0502040204020203" pitchFamily="34" charset="0"/>
              </a:rPr>
              <a:t>2. </a:t>
            </a:r>
            <a:r>
              <a:rPr lang="en-US" b="1" dirty="0">
                <a:latin typeface="Bahnschrift" panose="020B0502040204020203" pitchFamily="34" charset="0"/>
              </a:rPr>
              <a:t>Amnesia must occur</a:t>
            </a:r>
            <a:r>
              <a:rPr lang="en-US" dirty="0">
                <a:latin typeface="Bahnschrift" panose="020B0502040204020203" pitchFamily="34" charset="0"/>
              </a:rPr>
              <a:t>, defined as gaps in the recall of everyday events, important personal information and/or traumatic events.</a:t>
            </a:r>
          </a:p>
          <a:p>
            <a:pPr marL="0" indent="0">
              <a:buNone/>
            </a:pPr>
            <a:r>
              <a:rPr lang="en-US" dirty="0">
                <a:solidFill>
                  <a:schemeClr val="tx1"/>
                </a:solidFill>
                <a:latin typeface="Bahnschrift" panose="020B0502040204020203" pitchFamily="34" charset="0"/>
              </a:rPr>
              <a:t>3. </a:t>
            </a:r>
            <a:r>
              <a:rPr lang="en-US" b="1" dirty="0">
                <a:latin typeface="Bahnschrift" panose="020B0502040204020203" pitchFamily="34" charset="0"/>
              </a:rPr>
              <a:t>The person must be distressed</a:t>
            </a:r>
            <a:r>
              <a:rPr lang="en-US" dirty="0">
                <a:latin typeface="Bahnschrift" panose="020B0502040204020203" pitchFamily="34" charset="0"/>
              </a:rPr>
              <a:t> by the disorder or have trouble functioning in one or more major life areas because of the disorder.</a:t>
            </a:r>
          </a:p>
          <a:p>
            <a:pPr marL="0" indent="0">
              <a:buNone/>
            </a:pPr>
            <a:r>
              <a:rPr lang="en-US" dirty="0">
                <a:solidFill>
                  <a:schemeClr val="tx1"/>
                </a:solidFill>
                <a:latin typeface="Bahnschrift" panose="020B0502040204020203" pitchFamily="34" charset="0"/>
              </a:rPr>
              <a:t>4. </a:t>
            </a:r>
            <a:r>
              <a:rPr lang="en-US" dirty="0">
                <a:latin typeface="Bahnschrift" panose="020B0502040204020203" pitchFamily="34" charset="0"/>
              </a:rPr>
              <a:t>The disturbance is </a:t>
            </a:r>
            <a:r>
              <a:rPr lang="en-US" b="1" dirty="0">
                <a:latin typeface="Bahnschrift" panose="020B0502040204020203" pitchFamily="34" charset="0"/>
              </a:rPr>
              <a:t>not part of normal cultural or religious practices.</a:t>
            </a:r>
          </a:p>
          <a:p>
            <a:pPr marL="0" indent="0">
              <a:buNone/>
            </a:pPr>
            <a:r>
              <a:rPr lang="en-US" dirty="0">
                <a:solidFill>
                  <a:schemeClr val="tx1"/>
                </a:solidFill>
                <a:latin typeface="Bahnschrift" panose="020B0502040204020203" pitchFamily="34" charset="0"/>
              </a:rPr>
              <a:t>5. </a:t>
            </a:r>
            <a:r>
              <a:rPr lang="en-US" dirty="0">
                <a:latin typeface="Bahnschrift" panose="020B0502040204020203" pitchFamily="34" charset="0"/>
              </a:rPr>
              <a:t>The symptoms are </a:t>
            </a:r>
            <a:r>
              <a:rPr lang="en-US" b="1" dirty="0">
                <a:latin typeface="Bahnschrift" panose="020B0502040204020203" pitchFamily="34" charset="0"/>
              </a:rPr>
              <a:t>not due to the direct physiological effects of a substance </a:t>
            </a:r>
            <a:r>
              <a:rPr lang="en-US" dirty="0">
                <a:latin typeface="Bahnschrift" panose="020B0502040204020203" pitchFamily="34" charset="0"/>
              </a:rPr>
              <a:t>(such as blackouts or chaotic behavior during alcohol intoxication) or a general medical condition (such as complex partial seizures).</a:t>
            </a:r>
          </a:p>
          <a:p>
            <a:pPr marL="0" indent="0">
              <a:buNone/>
            </a:pPr>
            <a:r>
              <a:rPr lang="en-US" dirty="0">
                <a:latin typeface="Bahnschrift" panose="020B0502040204020203" pitchFamily="34" charset="0"/>
              </a:rPr>
              <a:t>Reference:  https://www.healthyplace.com/abuse/dissociative-identity-disorder/dissociative-identity-disorder-did-dsm-5-criteria</a:t>
            </a:r>
          </a:p>
          <a:p>
            <a:endParaRPr lang="en-US" dirty="0"/>
          </a:p>
        </p:txBody>
      </p:sp>
    </p:spTree>
    <p:extLst>
      <p:ext uri="{BB962C8B-B14F-4D97-AF65-F5344CB8AC3E}">
        <p14:creationId xmlns:p14="http://schemas.microsoft.com/office/powerpoint/2010/main" val="332609039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5992</TotalTime>
  <Words>1564</Words>
  <Application>Microsoft Office PowerPoint</Application>
  <PresentationFormat>Widescreen</PresentationFormat>
  <Paragraphs>115</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Bahnschrift</vt:lpstr>
      <vt:lpstr>Bahnschrift Condensed</vt:lpstr>
      <vt:lpstr>Calibri</vt:lpstr>
      <vt:lpstr>Century Gothic</vt:lpstr>
      <vt:lpstr>Wingdings 3</vt:lpstr>
      <vt:lpstr>Slice</vt:lpstr>
      <vt:lpstr>Dissociation in Transgender Clients/Patients/Students</vt:lpstr>
      <vt:lpstr>PowerPoint Presentation</vt:lpstr>
      <vt:lpstr>PowerPoint Presentation</vt:lpstr>
      <vt:lpstr>PowerPoint Presentation</vt:lpstr>
      <vt:lpstr>PowerPoint Presentation</vt:lpstr>
      <vt:lpstr>PowerPoint Presentation</vt:lpstr>
      <vt:lpstr>DSM-5 Dissociative Disorders</vt:lpstr>
      <vt:lpstr>PowerPoint Presentation</vt:lpstr>
      <vt:lpstr>CRITERIA FOR DISSOCIATIVE IDENTITY DISORDER IN THE DSM-5; FORMERLY MULTIPLE PERSONALITY DISORDER </vt:lpstr>
      <vt:lpstr>PowerPoint Presentation</vt:lpstr>
      <vt:lpstr>PowerPoint Presentation</vt:lpstr>
      <vt:lpstr>Ways that Dissociation manifests in the Trans client &amp; patient </vt:lpstr>
      <vt:lpstr>PowerPoint Presentation</vt:lpstr>
      <vt:lpstr>Scenarios in psychotherapy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Dissociation in Transgender Clients/Patients/Students</dc:title>
  <dc:creator>Laura Gardener</dc:creator>
  <cp:lastModifiedBy>Laura Gardener</cp:lastModifiedBy>
  <cp:revision>25</cp:revision>
  <dcterms:created xsi:type="dcterms:W3CDTF">2018-08-01T00:42:18Z</dcterms:created>
  <dcterms:modified xsi:type="dcterms:W3CDTF">2018-08-10T03:36:36Z</dcterms:modified>
</cp:coreProperties>
</file>