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58" r:id="rId3"/>
    <p:sldId id="259" r:id="rId4"/>
    <p:sldId id="260" r:id="rId5"/>
    <p:sldId id="261" r:id="rId6"/>
    <p:sldId id="262" r:id="rId7"/>
    <p:sldId id="305" r:id="rId8"/>
    <p:sldId id="263" r:id="rId9"/>
    <p:sldId id="264" r:id="rId10"/>
    <p:sldId id="329" r:id="rId11"/>
    <p:sldId id="267" r:id="rId12"/>
    <p:sldId id="307" r:id="rId13"/>
    <p:sldId id="335" r:id="rId14"/>
    <p:sldId id="308" r:id="rId15"/>
    <p:sldId id="317" r:id="rId16"/>
    <p:sldId id="279" r:id="rId17"/>
    <p:sldId id="280" r:id="rId18"/>
    <p:sldId id="281" r:id="rId19"/>
    <p:sldId id="295" r:id="rId20"/>
    <p:sldId id="321" r:id="rId21"/>
    <p:sldId id="322" r:id="rId22"/>
    <p:sldId id="309" r:id="rId23"/>
    <p:sldId id="269" r:id="rId24"/>
    <p:sldId id="299" r:id="rId25"/>
    <p:sldId id="324" r:id="rId26"/>
    <p:sldId id="285" r:id="rId27"/>
    <p:sldId id="293" r:id="rId28"/>
    <p:sldId id="288"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301702"/>
    <a:srgbClr val="FAFA4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4" autoAdjust="0"/>
  </p:normalViewPr>
  <p:slideViewPr>
    <p:cSldViewPr>
      <p:cViewPr varScale="1">
        <p:scale>
          <a:sx n="52" d="100"/>
          <a:sy n="52" d="100"/>
        </p:scale>
        <p:origin x="-1219" y="-82"/>
      </p:cViewPr>
      <p:guideLst>
        <p:guide orient="horz" pos="2160"/>
        <p:guide pos="2880"/>
      </p:guideLst>
    </p:cSldViewPr>
  </p:slideViewPr>
  <p:outlineViewPr>
    <p:cViewPr>
      <p:scale>
        <a:sx n="33" d="100"/>
        <a:sy n="33" d="100"/>
      </p:scale>
      <p:origin x="0" y="451"/>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3A7234-E0C7-4481-9D24-DD917E8973D6}" type="datetimeFigureOut">
              <a:rPr lang="en-US" smtClean="0"/>
              <a:pPr/>
              <a:t>6/3/2011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8B7815E-88FA-4D0E-8DF3-C8D7C73501C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12B958-3697-4BF1-B2B3-6B5F4DC69E52}" type="datetimeFigureOut">
              <a:rPr lang="en-US" smtClean="0"/>
              <a:pPr/>
              <a:t>6/3/2011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FBCB2A-571A-4C51-B24F-B0D35BA6D66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7FBCB2A-571A-4C51-B24F-B0D35BA6D66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5BB284-B0CB-4FBC-AE5E-8E9ECEC37AE0}" type="datetimeFigureOut">
              <a:rPr lang="en-US" smtClean="0"/>
              <a:pPr/>
              <a:t>6/3/2011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EEA17-0DA0-47BC-9FD8-02FE35F2F8D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5BB284-B0CB-4FBC-AE5E-8E9ECEC37AE0}" type="datetimeFigureOut">
              <a:rPr lang="en-US" smtClean="0"/>
              <a:pPr/>
              <a:t>6/3/2011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EEA17-0DA0-47BC-9FD8-02FE35F2F8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5BB284-B0CB-4FBC-AE5E-8E9ECEC37AE0}" type="datetimeFigureOut">
              <a:rPr lang="en-US" smtClean="0"/>
              <a:pPr/>
              <a:t>6/3/2011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EEA17-0DA0-47BC-9FD8-02FE35F2F8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5BB284-B0CB-4FBC-AE5E-8E9ECEC37AE0}" type="datetimeFigureOut">
              <a:rPr lang="en-US" smtClean="0"/>
              <a:pPr/>
              <a:t>6/3/2011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EEA17-0DA0-47BC-9FD8-02FE35F2F8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5BB284-B0CB-4FBC-AE5E-8E9ECEC37AE0}" type="datetimeFigureOut">
              <a:rPr lang="en-US" smtClean="0"/>
              <a:pPr/>
              <a:t>6/3/2011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EEA17-0DA0-47BC-9FD8-02FE35F2F8D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5BB284-B0CB-4FBC-AE5E-8E9ECEC37AE0}" type="datetimeFigureOut">
              <a:rPr lang="en-US" smtClean="0"/>
              <a:pPr/>
              <a:t>6/3/2011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EEA17-0DA0-47BC-9FD8-02FE35F2F8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5BB284-B0CB-4FBC-AE5E-8E9ECEC37AE0}" type="datetimeFigureOut">
              <a:rPr lang="en-US" smtClean="0"/>
              <a:pPr/>
              <a:t>6/3/2011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FEEA17-0DA0-47BC-9FD8-02FE35F2F8D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5BB284-B0CB-4FBC-AE5E-8E9ECEC37AE0}" type="datetimeFigureOut">
              <a:rPr lang="en-US" smtClean="0"/>
              <a:pPr/>
              <a:t>6/3/2011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FEEA17-0DA0-47BC-9FD8-02FE35F2F8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5BB284-B0CB-4FBC-AE5E-8E9ECEC37AE0}" type="datetimeFigureOut">
              <a:rPr lang="en-US" smtClean="0"/>
              <a:pPr/>
              <a:t>6/3/2011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FEEA17-0DA0-47BC-9FD8-02FE35F2F8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5BB284-B0CB-4FBC-AE5E-8E9ECEC37AE0}" type="datetimeFigureOut">
              <a:rPr lang="en-US" smtClean="0"/>
              <a:pPr/>
              <a:t>6/3/2011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EEA17-0DA0-47BC-9FD8-02FE35F2F8D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5BB284-B0CB-4FBC-AE5E-8E9ECEC37AE0}" type="datetimeFigureOut">
              <a:rPr lang="en-US" smtClean="0"/>
              <a:pPr/>
              <a:t>6/3/2011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EEA17-0DA0-47BC-9FD8-02FE35F2F8D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5BB284-B0CB-4FBC-AE5E-8E9ECEC37AE0}" type="datetimeFigureOut">
              <a:rPr lang="en-US" smtClean="0"/>
              <a:pPr/>
              <a:t>6/3/2011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EEA17-0DA0-47BC-9FD8-02FE35F2F8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463040"/>
          </a:xfrm>
        </p:spPr>
        <p:txBody>
          <a:bodyPr>
            <a:noAutofit/>
          </a:bodyPr>
          <a:lstStyle/>
          <a:p>
            <a:r>
              <a:rPr lang="en-US" sz="6600" b="1"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rPr>
              <a:t>Philanthropy’s Albatross</a:t>
            </a:r>
            <a:endParaRPr lang="en-US" sz="66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838200" y="4038600"/>
            <a:ext cx="7848600" cy="1752600"/>
          </a:xfrm>
        </p:spPr>
        <p:txBody>
          <a:bodyPr>
            <a:normAutofit/>
          </a:bodyPr>
          <a:lstStyle/>
          <a:p>
            <a:r>
              <a:rPr lang="en-US" sz="4000" b="1" dirty="0" smtClean="0">
                <a:solidFill>
                  <a:srgbClr val="FFC000"/>
                </a:solidFill>
                <a:latin typeface="Arial" pitchFamily="34" charset="0"/>
                <a:cs typeface="Arial" pitchFamily="34" charset="0"/>
              </a:rPr>
              <a:t>Debunking Theories of Change</a:t>
            </a:r>
          </a:p>
        </p:txBody>
      </p:sp>
      <p:sp>
        <p:nvSpPr>
          <p:cNvPr id="4" name="TextBox 3"/>
          <p:cNvSpPr txBox="1"/>
          <p:nvPr/>
        </p:nvSpPr>
        <p:spPr>
          <a:xfrm>
            <a:off x="228600" y="5786735"/>
            <a:ext cx="8768491" cy="461665"/>
          </a:xfrm>
          <a:prstGeom prst="rect">
            <a:avLst/>
          </a:prstGeom>
          <a:noFill/>
        </p:spPr>
        <p:txBody>
          <a:bodyPr wrap="none" rtlCol="0">
            <a:spAutoFit/>
          </a:bodyPr>
          <a:lstStyle/>
          <a:p>
            <a:r>
              <a:rPr lang="en-US" sz="2400" b="1" dirty="0" smtClean="0">
                <a:solidFill>
                  <a:schemeClr val="bg1"/>
                </a:solidFill>
              </a:rPr>
              <a:t>http://postcards.typepad.com/Philanthropy%20s%20Albatross.doc</a:t>
            </a:r>
            <a:endParaRPr lang="en-US" sz="2400" b="1" dirty="0">
              <a:solidFill>
                <a:schemeClr val="bg1"/>
              </a:solidFill>
            </a:endParaRPr>
          </a:p>
        </p:txBody>
      </p:sp>
      <p:sp>
        <p:nvSpPr>
          <p:cNvPr id="5" name="TextBox 4"/>
          <p:cNvSpPr txBox="1"/>
          <p:nvPr/>
        </p:nvSpPr>
        <p:spPr>
          <a:xfrm>
            <a:off x="3356700" y="6243935"/>
            <a:ext cx="2282100" cy="461665"/>
          </a:xfrm>
          <a:prstGeom prst="rect">
            <a:avLst/>
          </a:prstGeom>
          <a:noFill/>
        </p:spPr>
        <p:txBody>
          <a:bodyPr wrap="none" rtlCol="0">
            <a:spAutoFit/>
          </a:bodyPr>
          <a:lstStyle/>
          <a:p>
            <a:r>
              <a:rPr lang="en-US" sz="2400" b="1" dirty="0" smtClean="0">
                <a:solidFill>
                  <a:schemeClr val="bg1"/>
                </a:solidFill>
              </a:rPr>
              <a:t>albert@gnof.org</a:t>
            </a:r>
            <a:endParaRPr lang="en-US" sz="24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58000">
              <a:schemeClr val="tx2">
                <a:lumMod val="7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extBox 1"/>
          <p:cNvSpPr txBox="1"/>
          <p:nvPr/>
        </p:nvSpPr>
        <p:spPr>
          <a:xfrm>
            <a:off x="990600" y="1371600"/>
            <a:ext cx="7315200" cy="3785652"/>
          </a:xfrm>
          <a:prstGeom prst="rect">
            <a:avLst/>
          </a:prstGeom>
          <a:noFill/>
        </p:spPr>
        <p:txBody>
          <a:bodyPr wrap="square" rtlCol="0">
            <a:spAutoFit/>
          </a:bodyPr>
          <a:lstStyle/>
          <a:p>
            <a:r>
              <a:rPr lang="en-US" sz="8000" b="1" dirty="0" smtClean="0">
                <a:ln w="12700">
                  <a:solidFill>
                    <a:schemeClr val="tx2">
                      <a:lumMod val="75000"/>
                    </a:schemeClr>
                  </a:solidFill>
                  <a:prstDash val="solid"/>
                </a:ln>
                <a:solidFill>
                  <a:srgbClr val="FFC000"/>
                </a:solidFill>
                <a:effectLst>
                  <a:outerShdw blurRad="41275" dist="20320" dir="1800000" algn="tl" rotWithShape="0">
                    <a:srgbClr val="000000">
                      <a:alpha val="40000"/>
                    </a:srgbClr>
                  </a:outerShdw>
                </a:effectLst>
                <a:latin typeface="Arial Black" pitchFamily="34" charset="0"/>
              </a:rPr>
              <a:t>So what </a:t>
            </a:r>
            <a:r>
              <a:rPr lang="en-US" sz="8000" b="1" i="1" dirty="0" smtClean="0">
                <a:ln w="12700">
                  <a:solidFill>
                    <a:schemeClr val="tx2">
                      <a:lumMod val="75000"/>
                    </a:schemeClr>
                  </a:solidFill>
                  <a:prstDash val="solid"/>
                </a:ln>
                <a:solidFill>
                  <a:srgbClr val="FFC000"/>
                </a:solidFill>
                <a:effectLst>
                  <a:outerShdw blurRad="41275" dist="20320" dir="1800000" algn="tl" rotWithShape="0">
                    <a:srgbClr val="000000">
                      <a:alpha val="40000"/>
                    </a:srgbClr>
                  </a:outerShdw>
                </a:effectLst>
                <a:latin typeface="Arial Black" pitchFamily="34" charset="0"/>
              </a:rPr>
              <a:t>is</a:t>
            </a:r>
            <a:r>
              <a:rPr lang="en-US" sz="8000" b="1" dirty="0" smtClean="0">
                <a:ln w="12700">
                  <a:solidFill>
                    <a:schemeClr val="tx2">
                      <a:lumMod val="75000"/>
                    </a:schemeClr>
                  </a:solidFill>
                  <a:prstDash val="solid"/>
                </a:ln>
                <a:solidFill>
                  <a:srgbClr val="FFC000"/>
                </a:solidFill>
                <a:effectLst>
                  <a:outerShdw blurRad="41275" dist="20320" dir="1800000" algn="tl" rotWithShape="0">
                    <a:srgbClr val="000000">
                      <a:alpha val="40000"/>
                    </a:srgbClr>
                  </a:outerShdw>
                </a:effectLst>
                <a:latin typeface="Arial Black" pitchFamily="34" charset="0"/>
              </a:rPr>
              <a:t> a theory of change?</a:t>
            </a:r>
            <a:endParaRPr lang="en-US" sz="8000" b="1" dirty="0">
              <a:ln w="12700">
                <a:solidFill>
                  <a:schemeClr val="tx2">
                    <a:lumMod val="75000"/>
                  </a:schemeClr>
                </a:solidFill>
                <a:prstDash val="solid"/>
              </a:ln>
              <a:solidFill>
                <a:srgbClr val="FFC000"/>
              </a:solidFill>
              <a:effectLst>
                <a:outerShdw blurRad="41275" dist="20320" dir="1800000" algn="tl" rotWithShape="0">
                  <a:srgbClr val="000000">
                    <a:alpha val="40000"/>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000">
            <a:alpha val="70000"/>
          </a:srgbClr>
        </a:solidFill>
        <a:effectLst/>
      </p:bgPr>
    </p:bg>
    <p:spTree>
      <p:nvGrpSpPr>
        <p:cNvPr id="1" name=""/>
        <p:cNvGrpSpPr/>
        <p:nvPr/>
      </p:nvGrpSpPr>
      <p:grpSpPr>
        <a:xfrm>
          <a:off x="0" y="0"/>
          <a:ext cx="0" cy="0"/>
          <a:chOff x="0" y="0"/>
          <a:chExt cx="0" cy="0"/>
        </a:xfrm>
      </p:grpSpPr>
      <p:sp>
        <p:nvSpPr>
          <p:cNvPr id="2" name="Rectangle 1"/>
          <p:cNvSpPr/>
          <p:nvPr/>
        </p:nvSpPr>
        <p:spPr>
          <a:xfrm>
            <a:off x="914400" y="304800"/>
            <a:ext cx="7620000" cy="6001643"/>
          </a:xfrm>
          <a:prstGeom prst="rect">
            <a:avLst/>
          </a:prstGeom>
        </p:spPr>
        <p:txBody>
          <a:bodyPr wrap="square">
            <a:spAutoFit/>
          </a:bodyPr>
          <a:lstStyle/>
          <a:p>
            <a:r>
              <a:rPr lang="en-US" sz="4800" dirty="0" smtClean="0"/>
              <a:t>A program theory is </a:t>
            </a:r>
            <a:r>
              <a:rPr lang="en-US" sz="4800" dirty="0" smtClean="0">
                <a:solidFill>
                  <a:srgbClr val="C00000"/>
                </a:solidFill>
              </a:rPr>
              <a:t>a sequence of causes and effects</a:t>
            </a:r>
            <a:r>
              <a:rPr lang="en-US" sz="4800" dirty="0" smtClean="0"/>
              <a:t>, in which our interventions function as the instigating causes and certain hoped-for social benefits function as their ultimate effects.</a:t>
            </a:r>
            <a:endParaRPr lang="en-US" sz="4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C000">
            <a:alpha val="67000"/>
          </a:srgbClr>
        </a:solidFill>
        <a:effectLst/>
      </p:bgPr>
    </p:bg>
    <p:spTree>
      <p:nvGrpSpPr>
        <p:cNvPr id="1" name=""/>
        <p:cNvGrpSpPr/>
        <p:nvPr/>
      </p:nvGrpSpPr>
      <p:grpSpPr>
        <a:xfrm>
          <a:off x="0" y="0"/>
          <a:ext cx="0" cy="0"/>
          <a:chOff x="0" y="0"/>
          <a:chExt cx="0" cy="0"/>
        </a:xfrm>
      </p:grpSpPr>
      <p:pic>
        <p:nvPicPr>
          <p:cNvPr id="2050" name="Picture 2" descr="http://philosophy.hku.hk/think/graphics/fishbone-general.gif"/>
          <p:cNvPicPr>
            <a:picLocks noChangeAspect="1" noChangeArrowheads="1"/>
          </p:cNvPicPr>
          <p:nvPr/>
        </p:nvPicPr>
        <p:blipFill>
          <a:blip r:embed="rId2" cstate="print"/>
          <a:srcRect/>
          <a:stretch>
            <a:fillRect/>
          </a:stretch>
        </p:blipFill>
        <p:spPr bwMode="auto">
          <a:xfrm>
            <a:off x="1152237" y="2362200"/>
            <a:ext cx="6620163" cy="3581400"/>
          </a:xfrm>
          <a:prstGeom prst="rect">
            <a:avLst/>
          </a:prstGeom>
          <a:ln>
            <a:noFill/>
          </a:ln>
          <a:effectLst>
            <a:outerShdw blurRad="292100" dist="139700" dir="2700000" algn="tl" rotWithShape="0">
              <a:srgbClr val="333333">
                <a:alpha val="65000"/>
              </a:srgbClr>
            </a:outerShdw>
          </a:effectLst>
        </p:spPr>
      </p:pic>
      <p:sp>
        <p:nvSpPr>
          <p:cNvPr id="3" name="TextBox 2"/>
          <p:cNvSpPr txBox="1"/>
          <p:nvPr/>
        </p:nvSpPr>
        <p:spPr>
          <a:xfrm>
            <a:off x="1132556" y="1219200"/>
            <a:ext cx="6792244" cy="769441"/>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latin typeface="Impact" pitchFamily="34" charset="0"/>
              </a:rPr>
              <a:t>A  </a:t>
            </a:r>
            <a:r>
              <a:rPr lang="en-US" sz="4400" dirty="0" smtClean="0">
                <a:effectLst>
                  <a:outerShdw blurRad="38100" dist="38100" dir="2700000" algn="tl">
                    <a:srgbClr val="000000">
                      <a:alpha val="43137"/>
                    </a:srgbClr>
                  </a:outerShdw>
                </a:effectLst>
                <a:latin typeface="Impact" pitchFamily="34" charset="0"/>
                <a:sym typeface="Wingdings" pitchFamily="2" charset="2"/>
              </a:rPr>
              <a:t>  B    C   …     OUTCOME</a:t>
            </a:r>
            <a:endParaRPr lang="en-US" sz="4400" dirty="0">
              <a:effectLst>
                <a:outerShdw blurRad="38100" dist="38100" dir="2700000" algn="tl">
                  <a:srgbClr val="000000">
                    <a:alpha val="43137"/>
                  </a:srgbClr>
                </a:outerShdw>
              </a:effectLst>
              <a:latin typeface="Impac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ssolve">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143000" y="2454057"/>
            <a:ext cx="7086600" cy="3108543"/>
          </a:xfrm>
          <a:prstGeom prst="rect">
            <a:avLst/>
          </a:prstGeom>
        </p:spPr>
        <p:txBody>
          <a:bodyPr wrap="square">
            <a:spAutoFit/>
          </a:bodyPr>
          <a:lstStyle/>
          <a:p>
            <a:pPr marL="514350" indent="-514350">
              <a:buFont typeface="+mj-lt"/>
              <a:buAutoNum type="arabicPeriod"/>
            </a:pPr>
            <a:r>
              <a:rPr lang="en-US" sz="2800" dirty="0" smtClean="0"/>
              <a:t>If a child is given a caring adult mentor, then his/her sense of self-worth will increase.</a:t>
            </a:r>
          </a:p>
          <a:p>
            <a:pPr marL="514350" indent="-514350">
              <a:buFont typeface="+mj-lt"/>
              <a:buAutoNum type="arabicPeriod" startAt="2"/>
            </a:pPr>
            <a:r>
              <a:rPr lang="en-US" sz="2800" dirty="0" smtClean="0"/>
              <a:t>My program will provide child A with a caring adult mentor.</a:t>
            </a:r>
          </a:p>
          <a:p>
            <a:pPr marL="514350" indent="-514350"/>
            <a:r>
              <a:rPr lang="en-US" sz="2800" dirty="0" smtClean="0"/>
              <a:t>_____________________________________</a:t>
            </a:r>
          </a:p>
          <a:p>
            <a:pPr marL="514350" indent="-514350">
              <a:buFont typeface="+mj-lt"/>
              <a:buAutoNum type="arabicPeriod" startAt="3"/>
            </a:pPr>
            <a:r>
              <a:rPr lang="en-US" sz="2800" dirty="0" smtClean="0"/>
              <a:t>Therefore, child A’s sense of self-worth will likely increase.</a:t>
            </a:r>
            <a:endParaRPr lang="en-US" sz="2800" dirty="0"/>
          </a:p>
        </p:txBody>
      </p:sp>
      <p:sp>
        <p:nvSpPr>
          <p:cNvPr id="3" name="TextBox 2"/>
          <p:cNvSpPr txBox="1"/>
          <p:nvPr/>
        </p:nvSpPr>
        <p:spPr>
          <a:xfrm>
            <a:off x="1219200" y="914400"/>
            <a:ext cx="184731" cy="369332"/>
          </a:xfrm>
          <a:prstGeom prst="rect">
            <a:avLst/>
          </a:prstGeom>
          <a:noFill/>
        </p:spPr>
        <p:txBody>
          <a:bodyPr wrap="none" rtlCol="0">
            <a:spAutoFit/>
          </a:bodyPr>
          <a:lstStyle/>
          <a:p>
            <a:endParaRPr lang="en-US"/>
          </a:p>
        </p:txBody>
      </p:sp>
      <p:sp>
        <p:nvSpPr>
          <p:cNvPr id="4" name="TextBox 3"/>
          <p:cNvSpPr txBox="1"/>
          <p:nvPr/>
        </p:nvSpPr>
        <p:spPr>
          <a:xfrm>
            <a:off x="1143000" y="914400"/>
            <a:ext cx="6781800" cy="954107"/>
          </a:xfrm>
          <a:prstGeom prst="rect">
            <a:avLst/>
          </a:prstGeom>
          <a:noFill/>
        </p:spPr>
        <p:txBody>
          <a:bodyPr wrap="square" rtlCol="0">
            <a:spAutoFit/>
          </a:bodyPr>
          <a:lstStyle/>
          <a:p>
            <a:r>
              <a:rPr lang="en-US" sz="2800" dirty="0" smtClean="0"/>
              <a:t>Giving a child a caring adult mentor  </a:t>
            </a:r>
            <a:r>
              <a:rPr lang="en-US" sz="2800" dirty="0" smtClean="0">
                <a:sym typeface="Wingdings" pitchFamily="2" charset="2"/>
              </a:rPr>
              <a:t>  </a:t>
            </a:r>
          </a:p>
          <a:p>
            <a:r>
              <a:rPr lang="en-US" sz="2800" dirty="0" smtClean="0">
                <a:sym typeface="Wingdings" pitchFamily="2" charset="2"/>
              </a:rPr>
              <a:t>An increase in that child’s sense of self-worth</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4" name="Picture 2" descr="C:\Documents and Settings\albert\Desktop\GEOTheory of Change talk\parchment.jpg"/>
          <p:cNvPicPr>
            <a:picLocks noChangeAspect="1" noChangeArrowheads="1"/>
          </p:cNvPicPr>
          <p:nvPr/>
        </p:nvPicPr>
        <p:blipFill>
          <a:blip r:embed="rId2" cstate="print">
            <a:lum bright="14000" contrast="-13000"/>
          </a:blip>
          <a:srcRect/>
          <a:stretch>
            <a:fillRect/>
          </a:stretch>
        </p:blipFill>
        <p:spPr bwMode="auto">
          <a:xfrm>
            <a:off x="457200" y="0"/>
            <a:ext cx="8323148" cy="6553200"/>
          </a:xfrm>
          <a:prstGeom prst="rect">
            <a:avLst/>
          </a:prstGeom>
          <a:noFill/>
        </p:spPr>
      </p:pic>
      <p:sp>
        <p:nvSpPr>
          <p:cNvPr id="3" name="TextBox 2"/>
          <p:cNvSpPr txBox="1"/>
          <p:nvPr/>
        </p:nvSpPr>
        <p:spPr>
          <a:xfrm>
            <a:off x="1981200" y="1676400"/>
            <a:ext cx="5181600" cy="3416320"/>
          </a:xfrm>
          <a:prstGeom prst="rect">
            <a:avLst/>
          </a:prstGeom>
          <a:noFill/>
        </p:spPr>
        <p:txBody>
          <a:bodyPr wrap="square" rtlCol="0">
            <a:spAutoFit/>
          </a:bodyPr>
          <a:lstStyle/>
          <a:p>
            <a:r>
              <a:rPr lang="en-US" sz="3600" dirty="0" smtClean="0">
                <a:solidFill>
                  <a:srgbClr val="301702"/>
                </a:solidFill>
              </a:rPr>
              <a:t>We propose to create a park in Neighborhood X so residents can use and enjoy it …  This will lead to better health outcomes for residents …</a:t>
            </a:r>
            <a:endParaRPr lang="en-US" sz="3600" dirty="0">
              <a:solidFill>
                <a:srgbClr val="30170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066800" y="685800"/>
            <a:ext cx="7086600" cy="5016758"/>
          </a:xfrm>
          <a:prstGeom prst="rect">
            <a:avLst/>
          </a:prstGeom>
        </p:spPr>
        <p:txBody>
          <a:bodyPr wrap="square">
            <a:spAutoFit/>
          </a:bodyPr>
          <a:lstStyle/>
          <a:p>
            <a:pPr marL="514350" indent="-514350">
              <a:buFont typeface="+mj-lt"/>
              <a:buAutoNum type="arabicPeriod"/>
            </a:pPr>
            <a:r>
              <a:rPr lang="en-US" sz="3200" dirty="0" smtClean="0"/>
              <a:t>If we create a park within walking distance of neighborhood homes, then residents will use the park.</a:t>
            </a:r>
          </a:p>
          <a:p>
            <a:pPr marL="514350" indent="-514350"/>
            <a:endParaRPr lang="en-US" sz="3200" dirty="0" smtClean="0"/>
          </a:p>
          <a:p>
            <a:pPr marL="514350" indent="-514350">
              <a:buFont typeface="+mj-lt"/>
              <a:buAutoNum type="arabicPeriod" startAt="2"/>
            </a:pPr>
            <a:r>
              <a:rPr lang="en-US" sz="3200" dirty="0" smtClean="0"/>
              <a:t>Our organization will create a park within walking distance of neighborhood homes.</a:t>
            </a:r>
          </a:p>
          <a:p>
            <a:r>
              <a:rPr lang="en-US" sz="3200" dirty="0" smtClean="0"/>
              <a:t>_________________________________</a:t>
            </a:r>
          </a:p>
          <a:p>
            <a:endParaRPr lang="en-US" sz="3200" dirty="0" smtClean="0"/>
          </a:p>
          <a:p>
            <a:pPr marL="514350" indent="-514350">
              <a:buFont typeface="+mj-lt"/>
              <a:buAutoNum type="arabicPeriod" startAt="3"/>
            </a:pPr>
            <a:r>
              <a:rPr lang="en-US" sz="3200" dirty="0" smtClean="0"/>
              <a:t>Therefore, residents will use the park.</a:t>
            </a:r>
            <a:endParaRPr lang="en-U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066800" y="1038285"/>
            <a:ext cx="7086600" cy="4524315"/>
          </a:xfrm>
          <a:prstGeom prst="rect">
            <a:avLst/>
          </a:prstGeom>
        </p:spPr>
        <p:txBody>
          <a:bodyPr wrap="square">
            <a:spAutoFit/>
          </a:bodyPr>
          <a:lstStyle/>
          <a:p>
            <a:pPr marL="514350" indent="-514350">
              <a:buFont typeface="+mj-lt"/>
              <a:buAutoNum type="arabicPeriod"/>
            </a:pPr>
            <a:r>
              <a:rPr lang="en-US" sz="2400" dirty="0" smtClean="0"/>
              <a:t>If we create a park within walking distance of neighborhood homes, </a:t>
            </a:r>
            <a:r>
              <a:rPr lang="en-US" sz="2400" b="1" dirty="0" smtClean="0">
                <a:solidFill>
                  <a:srgbClr val="FF0000"/>
                </a:solidFill>
              </a:rPr>
              <a:t>and residents participate in the design of the park, and the city commits to its upkeep,</a:t>
            </a:r>
            <a:r>
              <a:rPr lang="en-US" sz="2400" dirty="0" smtClean="0"/>
              <a:t> then residents will use the park.</a:t>
            </a:r>
          </a:p>
          <a:p>
            <a:pPr marL="514350" indent="-514350"/>
            <a:endParaRPr lang="en-US" sz="2400" dirty="0" smtClean="0"/>
          </a:p>
          <a:p>
            <a:pPr marL="514350" indent="-514350">
              <a:buFont typeface="+mj-lt"/>
              <a:buAutoNum type="arabicPeriod" startAt="2"/>
            </a:pPr>
            <a:r>
              <a:rPr lang="en-US" sz="2400" dirty="0" smtClean="0"/>
              <a:t>Our organization will create a park within walking distance of neighborhood homes</a:t>
            </a:r>
            <a:r>
              <a:rPr lang="en-US" sz="2400" b="1" dirty="0" smtClean="0"/>
              <a:t>, </a:t>
            </a:r>
            <a:r>
              <a:rPr lang="en-US" sz="2400" b="1" dirty="0" smtClean="0">
                <a:solidFill>
                  <a:srgbClr val="FF0000"/>
                </a:solidFill>
              </a:rPr>
              <a:t>residents will participate in the design of the park, and the city will commit to its upkeep</a:t>
            </a:r>
            <a:r>
              <a:rPr lang="en-US" sz="2400" dirty="0" smtClean="0"/>
              <a:t>.</a:t>
            </a:r>
          </a:p>
          <a:p>
            <a:r>
              <a:rPr lang="en-US" sz="2400" dirty="0" smtClean="0"/>
              <a:t>__________________________________________</a:t>
            </a:r>
          </a:p>
          <a:p>
            <a:endParaRPr lang="en-US" sz="2400" dirty="0" smtClean="0"/>
          </a:p>
          <a:p>
            <a:pPr marL="514350" indent="-514350">
              <a:buFont typeface="+mj-lt"/>
              <a:buAutoNum type="arabicPeriod" startAt="3"/>
            </a:pPr>
            <a:r>
              <a:rPr lang="en-US" sz="2400" dirty="0" smtClean="0"/>
              <a:t>Therefore, residents will use the park.</a:t>
            </a:r>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066800" y="685800"/>
            <a:ext cx="7086600" cy="5262979"/>
          </a:xfrm>
          <a:prstGeom prst="rect">
            <a:avLst/>
          </a:prstGeom>
        </p:spPr>
        <p:txBody>
          <a:bodyPr wrap="square">
            <a:spAutoFit/>
          </a:bodyPr>
          <a:lstStyle/>
          <a:p>
            <a:pPr marL="514350" indent="-514350">
              <a:buFont typeface="+mj-lt"/>
              <a:buAutoNum type="arabicPeriod"/>
            </a:pPr>
            <a:r>
              <a:rPr lang="en-US" sz="2400" dirty="0" smtClean="0"/>
              <a:t>If we create a park within walking distance of neighborhood homes, and residents participate in the design of the park, and the city commits to its upkeep, </a:t>
            </a:r>
            <a:r>
              <a:rPr lang="en-US" sz="2400" b="1" dirty="0" smtClean="0">
                <a:solidFill>
                  <a:srgbClr val="FF0000"/>
                </a:solidFill>
              </a:rPr>
              <a:t>and residents feel safe in the park</a:t>
            </a:r>
            <a:r>
              <a:rPr lang="en-US" sz="2400" dirty="0" smtClean="0">
                <a:solidFill>
                  <a:srgbClr val="FF0000"/>
                </a:solidFill>
              </a:rPr>
              <a:t>,</a:t>
            </a:r>
            <a:r>
              <a:rPr lang="en-US" sz="2400" b="1" dirty="0" smtClean="0">
                <a:solidFill>
                  <a:srgbClr val="FF0000"/>
                </a:solidFill>
              </a:rPr>
              <a:t> </a:t>
            </a:r>
            <a:r>
              <a:rPr lang="en-US" sz="2400" dirty="0" smtClean="0"/>
              <a:t>then residents will use the park.</a:t>
            </a:r>
          </a:p>
          <a:p>
            <a:pPr marL="514350" indent="-514350"/>
            <a:endParaRPr lang="en-US" sz="2400" dirty="0" smtClean="0"/>
          </a:p>
          <a:p>
            <a:pPr marL="514350" indent="-514350">
              <a:buFont typeface="+mj-lt"/>
              <a:buAutoNum type="arabicPeriod" startAt="2"/>
            </a:pPr>
            <a:r>
              <a:rPr lang="en-US" sz="2400" dirty="0" smtClean="0"/>
              <a:t>Our organization will create a park within walking distance of neighborhood homes , residents will participate in the design of the park, the city will commit to its upkeep,</a:t>
            </a:r>
            <a:r>
              <a:rPr lang="en-US" sz="2400" b="1" dirty="0" smtClean="0">
                <a:solidFill>
                  <a:srgbClr val="FF0000"/>
                </a:solidFill>
              </a:rPr>
              <a:t> and we’ll take steps to ensure that residents feel safe in the park</a:t>
            </a:r>
            <a:r>
              <a:rPr lang="en-US" sz="2400" dirty="0" smtClean="0"/>
              <a:t>.</a:t>
            </a:r>
          </a:p>
          <a:p>
            <a:r>
              <a:rPr lang="en-US" sz="2400" dirty="0" smtClean="0"/>
              <a:t>__________________________________________</a:t>
            </a:r>
          </a:p>
          <a:p>
            <a:endParaRPr lang="en-US" sz="2400" dirty="0" smtClean="0"/>
          </a:p>
          <a:p>
            <a:pPr marL="514350" indent="-514350">
              <a:buFont typeface="+mj-lt"/>
              <a:buAutoNum type="arabicPeriod" startAt="3"/>
            </a:pPr>
            <a:r>
              <a:rPr lang="en-US" sz="2400" dirty="0" smtClean="0"/>
              <a:t>Therefore, residents will use the park.</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066800" y="1066800"/>
            <a:ext cx="7086600" cy="4524315"/>
          </a:xfrm>
          <a:prstGeom prst="rect">
            <a:avLst/>
          </a:prstGeom>
        </p:spPr>
        <p:txBody>
          <a:bodyPr wrap="square">
            <a:spAutoFit/>
          </a:bodyPr>
          <a:lstStyle/>
          <a:p>
            <a:pPr marL="514350" indent="-514350">
              <a:buFont typeface="+mj-lt"/>
              <a:buAutoNum type="arabicPeriod"/>
            </a:pPr>
            <a:r>
              <a:rPr lang="en-US" sz="2400" dirty="0" smtClean="0"/>
              <a:t>If we create a park within walking distance of neighborhood homes, and residents participate in the design of the park, and the city commits to its upkeep, and residents feel safe in the park, </a:t>
            </a:r>
            <a:r>
              <a:rPr lang="en-US" sz="2400" b="1" dirty="0" smtClean="0">
                <a:solidFill>
                  <a:srgbClr val="FF0000"/>
                </a:solidFill>
              </a:rPr>
              <a:t>and residents feel safe walking from their homes to the park ,</a:t>
            </a:r>
            <a:r>
              <a:rPr lang="en-US" sz="2400" b="1" dirty="0" smtClean="0"/>
              <a:t> </a:t>
            </a:r>
            <a:r>
              <a:rPr lang="en-US" sz="2400" dirty="0" smtClean="0"/>
              <a:t>then residents will use the park.</a:t>
            </a:r>
          </a:p>
          <a:p>
            <a:pPr marL="514350" indent="-514350"/>
            <a:endParaRPr lang="en-US" sz="2400" dirty="0" smtClean="0"/>
          </a:p>
          <a:p>
            <a:pPr marL="514350" indent="-514350">
              <a:buFont typeface="+mj-lt"/>
              <a:buAutoNum type="arabicPeriod" startAt="2"/>
            </a:pPr>
            <a:r>
              <a:rPr lang="en-US" sz="2400" dirty="0" smtClean="0"/>
              <a:t>Our organization will create a park within walking distance of neighborhood homes , etc.</a:t>
            </a:r>
          </a:p>
          <a:p>
            <a:r>
              <a:rPr lang="en-US" sz="2400" dirty="0" smtClean="0"/>
              <a:t>__________________________________________</a:t>
            </a:r>
          </a:p>
          <a:p>
            <a:endParaRPr lang="en-US" sz="2400" dirty="0" smtClean="0"/>
          </a:p>
          <a:p>
            <a:pPr marL="514350" indent="-514350">
              <a:buFont typeface="+mj-lt"/>
              <a:buAutoNum type="arabicPeriod" startAt="3"/>
            </a:pPr>
            <a:r>
              <a:rPr lang="en-US" sz="2400" dirty="0" smtClean="0"/>
              <a:t>Therefore, residents will use the park.</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0"/>
            <a:ext cx="7772400" cy="1463040"/>
          </a:xfrm>
        </p:spPr>
        <p:txBody>
          <a:bodyPr>
            <a:noAutofit/>
          </a:bodyPr>
          <a:lstStyle/>
          <a:p>
            <a:pPr algn="l"/>
            <a:r>
              <a:rPr lang="en-US" sz="5400" b="1"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rPr>
              <a:t>Some Lessons</a:t>
            </a:r>
            <a:endParaRPr lang="en-US" sz="54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381000" y="1828800"/>
            <a:ext cx="8382000" cy="4572000"/>
          </a:xfrm>
        </p:spPr>
        <p:txBody>
          <a:bodyPr>
            <a:noAutofit/>
          </a:bodyPr>
          <a:lstStyle/>
          <a:p>
            <a:pPr marL="457200" indent="-457200" algn="l">
              <a:buFont typeface="+mj-lt"/>
              <a:buAutoNum type="arabicPeriod"/>
            </a:pPr>
            <a:r>
              <a:rPr lang="en-US" dirty="0" smtClean="0">
                <a:solidFill>
                  <a:srgbClr val="FFC000"/>
                </a:solidFill>
              </a:rPr>
              <a:t>The most relevant parts of the theory of change were already implicit in the original grant proposal.</a:t>
            </a:r>
          </a:p>
          <a:p>
            <a:pPr marL="457200" indent="-457200" algn="l">
              <a:buFont typeface="+mj-lt"/>
              <a:buAutoNum type="arabicPeriod"/>
            </a:pPr>
            <a:r>
              <a:rPr lang="en-US" dirty="0" smtClean="0">
                <a:solidFill>
                  <a:srgbClr val="FFC000"/>
                </a:solidFill>
              </a:rPr>
              <a:t>Articulating the beliefs, assumptions, and conditions necessary for the desired change to occur can get ridiculously complicated.  In general, you cannot know ahead of time what the “relevant” beliefs, assumptions, and conditions will be.</a:t>
            </a:r>
          </a:p>
          <a:p>
            <a:pPr marL="457200" lvl="0" indent="-457200" algn="l">
              <a:buFont typeface="+mj-lt"/>
              <a:buAutoNum type="arabicPeriod"/>
            </a:pPr>
            <a:endParaRPr lang="en-US" dirty="0" smtClean="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lbert\Desktop\GEOTheory of Change talk\SSIR cover.jpg"/>
          <p:cNvPicPr>
            <a:picLocks noChangeAspect="1" noChangeArrowheads="1"/>
          </p:cNvPicPr>
          <p:nvPr/>
        </p:nvPicPr>
        <p:blipFill>
          <a:blip r:embed="rId2" cstate="print"/>
          <a:srcRect/>
          <a:stretch>
            <a:fillRect/>
          </a:stretch>
        </p:blipFill>
        <p:spPr bwMode="auto">
          <a:xfrm>
            <a:off x="76200" y="762000"/>
            <a:ext cx="4806950" cy="4806950"/>
          </a:xfrm>
          <a:prstGeom prst="rect">
            <a:avLst/>
          </a:prstGeom>
          <a:noFill/>
        </p:spPr>
      </p:pic>
      <p:cxnSp>
        <p:nvCxnSpPr>
          <p:cNvPr id="9" name="Straight Connector 8"/>
          <p:cNvCxnSpPr/>
          <p:nvPr/>
        </p:nvCxnSpPr>
        <p:spPr>
          <a:xfrm>
            <a:off x="762000" y="685800"/>
            <a:ext cx="3505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828800" y="3124200"/>
            <a:ext cx="4876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1676400" y="3124200"/>
            <a:ext cx="4876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62000" y="5562600"/>
            <a:ext cx="3505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8" name="Picture 4" descr="http://www.laney.edu/wp/graduation/files/2010/04/Paul-229x300.jpg"/>
          <p:cNvPicPr>
            <a:picLocks noChangeAspect="1" noChangeArrowheads="1"/>
          </p:cNvPicPr>
          <p:nvPr/>
        </p:nvPicPr>
        <p:blipFill>
          <a:blip r:embed="rId3" cstate="print"/>
          <a:srcRect/>
          <a:stretch>
            <a:fillRect/>
          </a:stretch>
        </p:blipFill>
        <p:spPr bwMode="auto">
          <a:xfrm>
            <a:off x="4892040" y="727727"/>
            <a:ext cx="3108960" cy="4072873"/>
          </a:xfrm>
          <a:prstGeom prst="rect">
            <a:avLst/>
          </a:prstGeom>
          <a:ln>
            <a:noFill/>
          </a:ln>
          <a:effectLst>
            <a:outerShdw blurRad="292100" dist="139700" dir="2700000" algn="tl" rotWithShape="0">
              <a:srgbClr val="333333">
                <a:alpha val="65000"/>
              </a:srgbClr>
            </a:outerShdw>
          </a:effectLst>
        </p:spPr>
      </p:pic>
      <p:sp>
        <p:nvSpPr>
          <p:cNvPr id="17" name="TextBox 16"/>
          <p:cNvSpPr txBox="1"/>
          <p:nvPr/>
        </p:nvSpPr>
        <p:spPr>
          <a:xfrm>
            <a:off x="1447800" y="5943600"/>
            <a:ext cx="6196953" cy="461665"/>
          </a:xfrm>
          <a:prstGeom prst="rect">
            <a:avLst/>
          </a:prstGeom>
          <a:noFill/>
        </p:spPr>
        <p:txBody>
          <a:bodyPr wrap="none" rtlCol="0">
            <a:spAutoFit/>
          </a:bodyPr>
          <a:lstStyle/>
          <a:p>
            <a:r>
              <a:rPr lang="en-US" sz="2400" dirty="0" smtClean="0"/>
              <a:t>“The Power of Theories of Change”  Spring 2010</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066800" y="1066800"/>
            <a:ext cx="7086600" cy="4524315"/>
          </a:xfrm>
          <a:prstGeom prst="rect">
            <a:avLst/>
          </a:prstGeom>
        </p:spPr>
        <p:txBody>
          <a:bodyPr wrap="square">
            <a:spAutoFit/>
          </a:bodyPr>
          <a:lstStyle/>
          <a:p>
            <a:pPr marL="514350" indent="-514350">
              <a:buFont typeface="+mj-lt"/>
              <a:buAutoNum type="arabicPeriod"/>
            </a:pPr>
            <a:r>
              <a:rPr lang="en-US" sz="2400" dirty="0" smtClean="0"/>
              <a:t>If we create a park within walking distance of neighborhood homes, </a:t>
            </a:r>
            <a:r>
              <a:rPr lang="en-US" sz="2400" b="1" dirty="0" smtClean="0">
                <a:solidFill>
                  <a:srgbClr val="FF0000"/>
                </a:solidFill>
              </a:rPr>
              <a:t>and residents participate in the design of the park, and the city commits to its upkeep, and residents feel safe in the park, and residents feel safe walking from their homes to the park , </a:t>
            </a:r>
            <a:r>
              <a:rPr lang="en-US" sz="2400" dirty="0" smtClean="0"/>
              <a:t>then residents will use the park.</a:t>
            </a:r>
          </a:p>
          <a:p>
            <a:pPr marL="514350" indent="-514350"/>
            <a:endParaRPr lang="en-US" sz="2400" dirty="0" smtClean="0"/>
          </a:p>
          <a:p>
            <a:pPr marL="514350" indent="-514350">
              <a:buFont typeface="+mj-lt"/>
              <a:buAutoNum type="arabicPeriod" startAt="2"/>
            </a:pPr>
            <a:r>
              <a:rPr lang="en-US" sz="2400" dirty="0" smtClean="0"/>
              <a:t>Our organization will create a park within walking distance of neighborhood homes , etc.</a:t>
            </a:r>
          </a:p>
          <a:p>
            <a:r>
              <a:rPr lang="en-US" sz="2400" dirty="0" smtClean="0"/>
              <a:t>__________________________________________</a:t>
            </a:r>
          </a:p>
          <a:p>
            <a:endParaRPr lang="en-US" sz="2400" dirty="0" smtClean="0"/>
          </a:p>
          <a:p>
            <a:pPr marL="514350" indent="-514350">
              <a:buFont typeface="+mj-lt"/>
              <a:buAutoNum type="arabicPeriod" startAt="3"/>
            </a:pPr>
            <a:r>
              <a:rPr lang="en-US" sz="2400" dirty="0" smtClean="0"/>
              <a:t>Therefore, residents will use the park.</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1463040"/>
          </a:xfrm>
        </p:spPr>
        <p:txBody>
          <a:bodyPr>
            <a:noAutofit/>
          </a:bodyPr>
          <a:lstStyle/>
          <a:p>
            <a:pPr algn="l"/>
            <a:r>
              <a:rPr lang="en-US" sz="5400" b="1"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rPr>
              <a:t>Some Lessons, Cont.</a:t>
            </a:r>
            <a:endParaRPr lang="en-US" sz="54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533400" y="1676400"/>
            <a:ext cx="8001000" cy="4572000"/>
          </a:xfrm>
        </p:spPr>
        <p:txBody>
          <a:bodyPr>
            <a:noAutofit/>
          </a:bodyPr>
          <a:lstStyle/>
          <a:p>
            <a:pPr marL="514350" lvl="0" indent="-514350" algn="l">
              <a:buFont typeface="+mj-lt"/>
              <a:buAutoNum type="arabicPeriod" startAt="3"/>
            </a:pPr>
            <a:r>
              <a:rPr lang="en-US" dirty="0" smtClean="0">
                <a:solidFill>
                  <a:srgbClr val="FFC000"/>
                </a:solidFill>
              </a:rPr>
              <a:t>Your theory of change is not helping you with your evaluation.</a:t>
            </a:r>
          </a:p>
          <a:p>
            <a:pPr marL="514350" lvl="0" indent="-514350" algn="l">
              <a:buFont typeface="+mj-lt"/>
              <a:buAutoNum type="arabicPeriod" startAt="3"/>
            </a:pPr>
            <a:r>
              <a:rPr lang="en-US" dirty="0" smtClean="0">
                <a:solidFill>
                  <a:srgbClr val="FFC000"/>
                </a:solidFill>
              </a:rPr>
              <a:t>Your theory of change is not working for you: you are working for </a:t>
            </a:r>
            <a:r>
              <a:rPr lang="en-US" i="1" dirty="0" smtClean="0">
                <a:solidFill>
                  <a:srgbClr val="FFC000"/>
                </a:solidFill>
              </a:rPr>
              <a:t>it</a:t>
            </a:r>
            <a:r>
              <a:rPr lang="en-US" dirty="0" smtClean="0">
                <a:solidFill>
                  <a:srgbClr val="FFC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descr="C:\Documents and Settings\albert\Desktop\GEOTheory of Change talk\parchment-memories-blank-paper.gif"/>
          <p:cNvPicPr>
            <a:picLocks noChangeAspect="1" noChangeArrowheads="1"/>
          </p:cNvPicPr>
          <p:nvPr/>
        </p:nvPicPr>
        <p:blipFill>
          <a:blip r:embed="rId2" cstate="print"/>
          <a:srcRect/>
          <a:stretch>
            <a:fillRect/>
          </a:stretch>
        </p:blipFill>
        <p:spPr bwMode="auto">
          <a:xfrm>
            <a:off x="1295400" y="0"/>
            <a:ext cx="6019799" cy="6637947"/>
          </a:xfrm>
          <a:prstGeom prst="rect">
            <a:avLst/>
          </a:prstGeom>
          <a:noFill/>
        </p:spPr>
      </p:pic>
      <p:sp>
        <p:nvSpPr>
          <p:cNvPr id="3" name="TextBox 2"/>
          <p:cNvSpPr txBox="1"/>
          <p:nvPr/>
        </p:nvSpPr>
        <p:spPr>
          <a:xfrm>
            <a:off x="1828800" y="1219200"/>
            <a:ext cx="5105400" cy="4154984"/>
          </a:xfrm>
          <a:prstGeom prst="rect">
            <a:avLst/>
          </a:prstGeom>
          <a:noFill/>
        </p:spPr>
        <p:txBody>
          <a:bodyPr wrap="square" rtlCol="0">
            <a:spAutoFit/>
          </a:bodyPr>
          <a:lstStyle/>
          <a:p>
            <a:r>
              <a:rPr lang="en-US" sz="4400" dirty="0" smtClean="0">
                <a:solidFill>
                  <a:srgbClr val="301702"/>
                </a:solidFill>
              </a:rPr>
              <a:t>In order to improve conditions at Public Housing Project X, we propose to include tenants on the managing board.</a:t>
            </a:r>
            <a:endParaRPr lang="en-US" sz="4400" dirty="0">
              <a:solidFill>
                <a:srgbClr val="30170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toc"/>
          <p:cNvPicPr>
            <a:picLocks noChangeAspect="1" noChangeArrowheads="1"/>
          </p:cNvPicPr>
          <p:nvPr/>
        </p:nvPicPr>
        <p:blipFill>
          <a:blip r:embed="rId2" cstate="print"/>
          <a:srcRect/>
          <a:stretch>
            <a:fillRect/>
          </a:stretch>
        </p:blipFill>
        <p:spPr bwMode="auto">
          <a:xfrm>
            <a:off x="1371600" y="190500"/>
            <a:ext cx="6172200" cy="6438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toc"/>
          <p:cNvPicPr>
            <a:picLocks noChangeAspect="1" noChangeArrowheads="1"/>
          </p:cNvPicPr>
          <p:nvPr/>
        </p:nvPicPr>
        <p:blipFill>
          <a:blip r:embed="rId2" cstate="print"/>
          <a:srcRect/>
          <a:stretch>
            <a:fillRect/>
          </a:stretch>
        </p:blipFill>
        <p:spPr bwMode="auto">
          <a:xfrm>
            <a:off x="1371600" y="190500"/>
            <a:ext cx="6172200" cy="6438900"/>
          </a:xfrm>
          <a:prstGeom prst="rect">
            <a:avLst/>
          </a:prstGeom>
          <a:noFill/>
          <a:ln w="9525">
            <a:noFill/>
            <a:miter lim="800000"/>
            <a:headEnd/>
            <a:tailEnd/>
          </a:ln>
        </p:spPr>
      </p:pic>
      <p:sp>
        <p:nvSpPr>
          <p:cNvPr id="3" name="Rectangle 2"/>
          <p:cNvSpPr/>
          <p:nvPr/>
        </p:nvSpPr>
        <p:spPr>
          <a:xfrm>
            <a:off x="5486400" y="762000"/>
            <a:ext cx="1676400" cy="2133600"/>
          </a:xfrm>
          <a:prstGeom prst="rect">
            <a:avLst/>
          </a:prstGeom>
          <a:solidFill>
            <a:srgbClr val="FFFF00">
              <a:alpha val="4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2971800" y="1676400"/>
            <a:ext cx="2438400" cy="1524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0"/>
            <a:ext cx="7772400" cy="1463040"/>
          </a:xfrm>
        </p:spPr>
        <p:txBody>
          <a:bodyPr>
            <a:noAutofit/>
          </a:bodyPr>
          <a:lstStyle/>
          <a:p>
            <a:pPr algn="l"/>
            <a:r>
              <a:rPr lang="en-US" sz="5400" b="1"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rPr>
              <a:t>Keep in Mind</a:t>
            </a:r>
            <a:endParaRPr lang="en-US" sz="54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381000" y="1828800"/>
            <a:ext cx="8382000" cy="4191000"/>
          </a:xfrm>
        </p:spPr>
        <p:txBody>
          <a:bodyPr>
            <a:noAutofit/>
          </a:bodyPr>
          <a:lstStyle/>
          <a:p>
            <a:pPr marL="457200" indent="-457200" algn="l">
              <a:buFont typeface="+mj-lt"/>
              <a:buAutoNum type="arabicPeriod"/>
            </a:pPr>
            <a:r>
              <a:rPr lang="en-US" sz="2800" dirty="0" smtClean="0">
                <a:solidFill>
                  <a:srgbClr val="FFC000"/>
                </a:solidFill>
              </a:rPr>
              <a:t>This TOC, as unwieldy as it is, doesn’t </a:t>
            </a:r>
            <a:r>
              <a:rPr lang="en-US" sz="2800" i="1" dirty="0" smtClean="0">
                <a:solidFill>
                  <a:srgbClr val="FFC000"/>
                </a:solidFill>
              </a:rPr>
              <a:t>begin</a:t>
            </a:r>
            <a:r>
              <a:rPr lang="en-US" sz="2800" dirty="0" smtClean="0">
                <a:solidFill>
                  <a:srgbClr val="FFC000"/>
                </a:solidFill>
              </a:rPr>
              <a:t> to articulate all the underlying beliefs and conditions that might be critical to the success of the project.</a:t>
            </a:r>
          </a:p>
          <a:p>
            <a:pPr marL="457200" indent="-457200" algn="l">
              <a:buFont typeface="+mj-lt"/>
              <a:buAutoNum type="arabicPeriod"/>
            </a:pPr>
            <a:r>
              <a:rPr lang="en-US" sz="2800" dirty="0" smtClean="0">
                <a:solidFill>
                  <a:srgbClr val="FFC000"/>
                </a:solidFill>
              </a:rPr>
              <a:t>If, after a year, the condition of the property doesn’t improve, it’s not the TOC that will guide the evaluation. </a:t>
            </a:r>
          </a:p>
          <a:p>
            <a:pPr marL="457200" indent="-457200" algn="l">
              <a:buFont typeface="+mj-lt"/>
              <a:buAutoNum type="arabicPeriod"/>
            </a:pPr>
            <a:r>
              <a:rPr lang="en-US" sz="2800" dirty="0" smtClean="0">
                <a:solidFill>
                  <a:srgbClr val="FFC000"/>
                </a:solidFill>
              </a:rPr>
              <a:t>We can imagine scenarios in which the property improves </a:t>
            </a:r>
            <a:r>
              <a:rPr lang="en-US" sz="2800" i="1" dirty="0" smtClean="0">
                <a:solidFill>
                  <a:srgbClr val="FFC000"/>
                </a:solidFill>
              </a:rPr>
              <a:t>but for none of the reasons outlined in the TOC!</a:t>
            </a:r>
            <a:r>
              <a:rPr lang="en-US" sz="2800" dirty="0" smtClean="0">
                <a:solidFill>
                  <a:srgbClr val="FFC000"/>
                </a:solidFill>
              </a:rPr>
              <a:t> </a:t>
            </a:r>
          </a:p>
          <a:p>
            <a:pPr marL="457200" indent="-457200" algn="l">
              <a:buFont typeface="+mj-lt"/>
              <a:buAutoNum type="arabicPeriod"/>
            </a:pPr>
            <a:endParaRPr lang="en-US" sz="2800" dirty="0" smtClean="0">
              <a:solidFill>
                <a:srgbClr val="FFC000"/>
              </a:solidFill>
            </a:endParaRPr>
          </a:p>
          <a:p>
            <a:pPr marL="457200" indent="-457200" algn="l">
              <a:buFont typeface="+mj-lt"/>
              <a:buAutoNum type="arabicPeriod"/>
            </a:pPr>
            <a:endParaRPr lang="en-US" sz="2800" dirty="0" smtClean="0">
              <a:solidFill>
                <a:srgbClr val="FFC000"/>
              </a:solidFill>
            </a:endParaRPr>
          </a:p>
          <a:p>
            <a:pPr marL="457200" indent="-457200" algn="l"/>
            <a:endParaRPr lang="en-US" sz="2800" dirty="0" smtClean="0">
              <a:solidFill>
                <a:srgbClr val="FFC000"/>
              </a:solidFill>
            </a:endParaRPr>
          </a:p>
          <a:p>
            <a:pPr marL="457200" indent="-457200" algn="l"/>
            <a:endParaRPr lang="en-US" sz="2800" dirty="0" smtClean="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C:\Documents and Settings\albert\Desktop\GEOTheory of Change talk\TOC2.png"/>
          <p:cNvPicPr>
            <a:picLocks noChangeAspect="1" noChangeArrowheads="1"/>
          </p:cNvPicPr>
          <p:nvPr/>
        </p:nvPicPr>
        <p:blipFill>
          <a:blip r:embed="rId2" cstate="print"/>
          <a:srcRect/>
          <a:stretch>
            <a:fillRect/>
          </a:stretch>
        </p:blipFill>
        <p:spPr bwMode="auto">
          <a:xfrm>
            <a:off x="501650" y="463550"/>
            <a:ext cx="8043256" cy="586105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438400"/>
            <a:ext cx="9448800" cy="1828800"/>
          </a:xfrm>
        </p:spPr>
        <p:txBody>
          <a:bodyPr>
            <a:noAutofit/>
          </a:bodyPr>
          <a:lstStyle/>
          <a:p>
            <a:r>
              <a:rPr lang="en-US" sz="8000" b="1" dirty="0" smtClean="0">
                <a:ln w="12700">
                  <a:solidFill>
                    <a:schemeClr val="tx2">
                      <a:satMod val="155000"/>
                    </a:schemeClr>
                  </a:solidFill>
                  <a:prstDash val="solid"/>
                </a:ln>
                <a:solidFill>
                  <a:schemeClr val="bg2">
                    <a:tint val="85000"/>
                    <a:satMod val="155000"/>
                  </a:schemeClr>
                </a:solidFill>
                <a:latin typeface="Arial" pitchFamily="34" charset="0"/>
                <a:cs typeface="Arial" pitchFamily="34" charset="0"/>
              </a:rPr>
              <a:t>Plausibility Test</a:t>
            </a:r>
            <a:endParaRPr lang="en-US" sz="8000"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7772400" cy="1463040"/>
          </a:xfrm>
        </p:spPr>
        <p:txBody>
          <a:bodyPr>
            <a:noAutofit/>
          </a:bodyPr>
          <a:lstStyle/>
          <a:p>
            <a:pPr algn="l"/>
            <a:r>
              <a:rPr lang="en-US" sz="5400" dirty="0" smtClean="0">
                <a:solidFill>
                  <a:schemeClr val="bg1"/>
                </a:solidFill>
                <a:latin typeface="Arial" pitchFamily="34" charset="0"/>
                <a:cs typeface="Arial" pitchFamily="34" charset="0"/>
              </a:rPr>
              <a:t>Try This At Home</a:t>
            </a:r>
            <a:endParaRPr lang="en-US" sz="54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381000" y="1676400"/>
            <a:ext cx="8382000" cy="4572000"/>
          </a:xfrm>
        </p:spPr>
        <p:txBody>
          <a:bodyPr>
            <a:noAutofit/>
          </a:bodyPr>
          <a:lstStyle/>
          <a:p>
            <a:pPr marL="457200" lvl="0" indent="-457200" algn="l">
              <a:buFont typeface="+mj-lt"/>
              <a:buAutoNum type="arabicPeriod"/>
            </a:pPr>
            <a:r>
              <a:rPr lang="en-US" dirty="0" smtClean="0">
                <a:solidFill>
                  <a:srgbClr val="FFC000"/>
                </a:solidFill>
              </a:rPr>
              <a:t>Don’t request a separate theory of change.  Read the proposal carefully and/or ask appropriate questions during the site visit, then simply apply the Plausibility Test.</a:t>
            </a:r>
          </a:p>
          <a:p>
            <a:pPr marL="457200" lvl="0" indent="-457200" algn="l">
              <a:buFont typeface="+mj-lt"/>
              <a:buAutoNum type="arabicPeriod"/>
            </a:pPr>
            <a:r>
              <a:rPr lang="en-US" dirty="0" smtClean="0">
                <a:solidFill>
                  <a:srgbClr val="FFC000"/>
                </a:solidFill>
              </a:rPr>
              <a:t>Key question: What, beyond what’s said in the proposal, do you believe a theory of change will buy you?</a:t>
            </a:r>
          </a:p>
          <a:p>
            <a:pPr marL="457200" lvl="0" indent="-457200" algn="l">
              <a:buFont typeface="+mj-lt"/>
              <a:buAutoNum type="arabicPeriod"/>
            </a:pPr>
            <a:r>
              <a:rPr lang="en-US" dirty="0" smtClean="0">
                <a:solidFill>
                  <a:srgbClr val="FFC000"/>
                </a:solidFill>
              </a:rPr>
              <a:t>If you must articulate a separate theory of change, keep it simple.</a:t>
            </a:r>
            <a:endParaRPr lang="en-US" i="1" dirty="0" smtClean="0">
              <a:solidFill>
                <a:srgbClr val="FFC000"/>
              </a:solidFill>
            </a:endParaRPr>
          </a:p>
          <a:p>
            <a:pPr marL="457200" lvl="0" indent="-457200" algn="l">
              <a:buFont typeface="+mj-lt"/>
              <a:buAutoNum type="arabicPeriod"/>
            </a:pPr>
            <a:endParaRPr lang="en-US" dirty="0" smtClean="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58000">
              <a:schemeClr val="tx2">
                <a:lumMod val="75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extBox 1"/>
          <p:cNvSpPr txBox="1"/>
          <p:nvPr/>
        </p:nvSpPr>
        <p:spPr>
          <a:xfrm>
            <a:off x="1371600" y="990600"/>
            <a:ext cx="7315200" cy="5016758"/>
          </a:xfrm>
          <a:prstGeom prst="rect">
            <a:avLst/>
          </a:prstGeom>
          <a:noFill/>
        </p:spPr>
        <p:txBody>
          <a:bodyPr wrap="square" rtlCol="0">
            <a:spAutoFit/>
          </a:bodyPr>
          <a:lstStyle/>
          <a:p>
            <a:r>
              <a:rPr lang="en-US" sz="8000" b="1" dirty="0" smtClean="0">
                <a:ln w="12700">
                  <a:solidFill>
                    <a:schemeClr val="tx2">
                      <a:lumMod val="75000"/>
                    </a:schemeClr>
                  </a:solidFill>
                  <a:prstDash val="solid"/>
                </a:ln>
                <a:solidFill>
                  <a:srgbClr val="FFC000"/>
                </a:solidFill>
                <a:effectLst>
                  <a:outerShdw blurRad="41275" dist="20320" dir="1800000" algn="tl" rotWithShape="0">
                    <a:srgbClr val="000000">
                      <a:alpha val="40000"/>
                    </a:srgbClr>
                  </a:outerShdw>
                </a:effectLst>
                <a:latin typeface="Arial Black" pitchFamily="34" charset="0"/>
              </a:rPr>
              <a:t>What </a:t>
            </a:r>
            <a:r>
              <a:rPr lang="en-US" sz="8000" b="1" i="1" dirty="0" smtClean="0">
                <a:ln w="12700">
                  <a:solidFill>
                    <a:schemeClr val="tx2">
                      <a:lumMod val="75000"/>
                    </a:schemeClr>
                  </a:solidFill>
                  <a:prstDash val="solid"/>
                </a:ln>
                <a:solidFill>
                  <a:srgbClr val="FFC000"/>
                </a:solidFill>
                <a:effectLst>
                  <a:outerShdw blurRad="41275" dist="20320" dir="1800000" algn="tl" rotWithShape="0">
                    <a:srgbClr val="000000">
                      <a:alpha val="40000"/>
                    </a:srgbClr>
                  </a:outerShdw>
                </a:effectLst>
                <a:latin typeface="Arial Black" pitchFamily="34" charset="0"/>
              </a:rPr>
              <a:t>is</a:t>
            </a:r>
            <a:r>
              <a:rPr lang="en-US" sz="8000" b="1" dirty="0" smtClean="0">
                <a:ln w="12700">
                  <a:solidFill>
                    <a:schemeClr val="tx2">
                      <a:lumMod val="75000"/>
                    </a:schemeClr>
                  </a:solidFill>
                  <a:prstDash val="solid"/>
                </a:ln>
                <a:solidFill>
                  <a:srgbClr val="FFC000"/>
                </a:solidFill>
                <a:effectLst>
                  <a:outerShdw blurRad="41275" dist="20320" dir="1800000" algn="tl" rotWithShape="0">
                    <a:srgbClr val="000000">
                      <a:alpha val="40000"/>
                    </a:srgbClr>
                  </a:outerShdw>
                </a:effectLst>
                <a:latin typeface="Arial Black" pitchFamily="34" charset="0"/>
              </a:rPr>
              <a:t> a theory of change,</a:t>
            </a:r>
          </a:p>
          <a:p>
            <a:r>
              <a:rPr lang="en-US" sz="8000" b="1" dirty="0" smtClean="0">
                <a:ln w="12700">
                  <a:solidFill>
                    <a:schemeClr val="tx2">
                      <a:lumMod val="75000"/>
                    </a:schemeClr>
                  </a:solidFill>
                  <a:prstDash val="solid"/>
                </a:ln>
                <a:solidFill>
                  <a:srgbClr val="FFC000"/>
                </a:solidFill>
                <a:effectLst>
                  <a:outerShdw blurRad="41275" dist="20320" dir="1800000" algn="tl" rotWithShape="0">
                    <a:srgbClr val="000000">
                      <a:alpha val="40000"/>
                    </a:srgbClr>
                  </a:outerShdw>
                </a:effectLst>
                <a:latin typeface="Arial Black" pitchFamily="34" charset="0"/>
              </a:rPr>
              <a:t>anyway?</a:t>
            </a:r>
            <a:endParaRPr lang="en-US" sz="8000" b="1" dirty="0">
              <a:ln w="12700">
                <a:solidFill>
                  <a:schemeClr val="tx2">
                    <a:lumMod val="75000"/>
                  </a:schemeClr>
                </a:solidFill>
                <a:prstDash val="solid"/>
              </a:ln>
              <a:solidFill>
                <a:srgbClr val="FFC000"/>
              </a:solidFill>
              <a:effectLst>
                <a:outerShdw blurRad="41275" dist="20320" dir="1800000" algn="tl" rotWithShape="0">
                  <a:srgbClr val="000000">
                    <a:alpha val="40000"/>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Rectangle 2"/>
          <p:cNvSpPr/>
          <p:nvPr/>
        </p:nvSpPr>
        <p:spPr>
          <a:xfrm>
            <a:off x="685800" y="457200"/>
            <a:ext cx="7848600" cy="5909310"/>
          </a:xfrm>
          <a:prstGeom prst="rect">
            <a:avLst/>
          </a:prstGeom>
        </p:spPr>
        <p:txBody>
          <a:bodyPr wrap="square">
            <a:spAutoFit/>
          </a:bodyPr>
          <a:lstStyle/>
          <a:p>
            <a:r>
              <a:rPr lang="en-US" sz="5400" dirty="0" smtClean="0"/>
              <a:t>“A theory of change </a:t>
            </a:r>
            <a:r>
              <a:rPr lang="en-US" sz="5400" dirty="0" smtClean="0">
                <a:solidFill>
                  <a:srgbClr val="FF0000"/>
                </a:solidFill>
              </a:rPr>
              <a:t>describes a process of planned social change</a:t>
            </a:r>
            <a:r>
              <a:rPr lang="en-US" sz="5400" dirty="0" smtClean="0"/>
              <a:t>, from the assumptions that guide its design to the long-term goals it seeks to achieve.”</a:t>
            </a:r>
            <a:endParaRPr lang="en-US" sz="5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762000" y="1066800"/>
            <a:ext cx="7543800" cy="4247317"/>
          </a:xfrm>
          <a:prstGeom prst="rect">
            <a:avLst/>
          </a:prstGeom>
        </p:spPr>
        <p:txBody>
          <a:bodyPr wrap="square">
            <a:spAutoFit/>
          </a:bodyPr>
          <a:lstStyle/>
          <a:p>
            <a:r>
              <a:rPr lang="en-US" sz="5400" dirty="0" smtClean="0"/>
              <a:t>“Grant makers who use the term may be describing anything from </a:t>
            </a:r>
            <a:r>
              <a:rPr lang="en-US" sz="5400" dirty="0" smtClean="0">
                <a:solidFill>
                  <a:srgbClr val="FF0000"/>
                </a:solidFill>
              </a:rPr>
              <a:t>a detailed map</a:t>
            </a:r>
            <a:r>
              <a:rPr lang="en-US" sz="5400" dirty="0" smtClean="0"/>
              <a:t> to </a:t>
            </a:r>
            <a:r>
              <a:rPr lang="en-US" sz="5400" dirty="0" smtClean="0">
                <a:solidFill>
                  <a:srgbClr val="FF0000"/>
                </a:solidFill>
              </a:rPr>
              <a:t>a general storyline</a:t>
            </a:r>
            <a:r>
              <a:rPr lang="en-US" sz="5400" dirty="0" smtClean="0"/>
              <a:t>.”</a:t>
            </a:r>
            <a:endParaRPr lang="en-US" sz="5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Rectangle 1"/>
          <p:cNvSpPr/>
          <p:nvPr/>
        </p:nvSpPr>
        <p:spPr>
          <a:xfrm>
            <a:off x="838200" y="1143000"/>
            <a:ext cx="7467600" cy="4247317"/>
          </a:xfrm>
          <a:prstGeom prst="rect">
            <a:avLst/>
          </a:prstGeom>
        </p:spPr>
        <p:txBody>
          <a:bodyPr wrap="square">
            <a:spAutoFit/>
          </a:bodyPr>
          <a:lstStyle/>
          <a:p>
            <a:r>
              <a:rPr lang="en-US" sz="5400" dirty="0" smtClean="0"/>
              <a:t>A theory of change “</a:t>
            </a:r>
            <a:r>
              <a:rPr lang="en-US" sz="5400" dirty="0" smtClean="0">
                <a:solidFill>
                  <a:srgbClr val="FF0000"/>
                </a:solidFill>
              </a:rPr>
              <a:t>defines all the building blocks</a:t>
            </a:r>
            <a:r>
              <a:rPr lang="en-US" sz="5400" dirty="0" smtClean="0"/>
              <a:t> required to bring about a given long-term goal.”</a:t>
            </a:r>
            <a:endParaRPr lang="en-US" sz="5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838200" y="1143000"/>
            <a:ext cx="7467600" cy="3416320"/>
          </a:xfrm>
          <a:prstGeom prst="rect">
            <a:avLst/>
          </a:prstGeom>
        </p:spPr>
        <p:txBody>
          <a:bodyPr wrap="square">
            <a:spAutoFit/>
          </a:bodyPr>
          <a:lstStyle/>
          <a:p>
            <a:r>
              <a:rPr lang="en-US" sz="5400" dirty="0" smtClean="0"/>
              <a:t>“A THEORY OF CHANGE is </a:t>
            </a:r>
            <a:r>
              <a:rPr lang="en-US" sz="5400" dirty="0" smtClean="0">
                <a:solidFill>
                  <a:srgbClr val="FF0000"/>
                </a:solidFill>
              </a:rPr>
              <a:t>the empirical basis </a:t>
            </a:r>
            <a:r>
              <a:rPr lang="en-US" sz="5400" dirty="0" smtClean="0"/>
              <a:t>underlying any social intervention.”</a:t>
            </a:r>
            <a:endParaRPr lang="en-US" sz="5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381000" y="381000"/>
            <a:ext cx="8458200" cy="6001643"/>
          </a:xfrm>
          <a:prstGeom prst="rect">
            <a:avLst/>
          </a:prstGeom>
        </p:spPr>
        <p:txBody>
          <a:bodyPr wrap="square">
            <a:spAutoFit/>
          </a:bodyPr>
          <a:lstStyle/>
          <a:p>
            <a:r>
              <a:rPr lang="en-US" sz="4800" dirty="0" smtClean="0"/>
              <a:t>“</a:t>
            </a:r>
            <a:r>
              <a:rPr lang="en-US" sz="4800" dirty="0" smtClean="0">
                <a:solidFill>
                  <a:srgbClr val="FF0000"/>
                </a:solidFill>
              </a:rPr>
              <a:t>[T]he product of a series of critical-thinking exercises </a:t>
            </a:r>
            <a:r>
              <a:rPr lang="en-US" sz="4800" dirty="0" smtClean="0"/>
              <a:t>that provides a comprehensive picture of the early- and intermediate-term changes in a given community that are needed to reach a long-term goal articulated by the community.”</a:t>
            </a:r>
            <a:endParaRPr lang="en-US" sz="4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pic>
        <p:nvPicPr>
          <p:cNvPr id="1026" name="Picture 2" descr="http://www.joe.org/joe/2002june/images/a4-fig1.gif"/>
          <p:cNvPicPr>
            <a:picLocks noChangeAspect="1" noChangeArrowheads="1"/>
          </p:cNvPicPr>
          <p:nvPr/>
        </p:nvPicPr>
        <p:blipFill>
          <a:blip r:embed="rId2" cstate="print"/>
          <a:srcRect/>
          <a:stretch>
            <a:fillRect/>
          </a:stretch>
        </p:blipFill>
        <p:spPr bwMode="auto">
          <a:xfrm>
            <a:off x="1478060" y="609600"/>
            <a:ext cx="6065740" cy="3733800"/>
          </a:xfrm>
          <a:prstGeom prst="rect">
            <a:avLst/>
          </a:prstGeom>
          <a:ln>
            <a:noFill/>
          </a:ln>
          <a:effectLst>
            <a:outerShdw blurRad="292100" dist="139700" dir="2700000" algn="tl" rotWithShape="0">
              <a:srgbClr val="333333">
                <a:alpha val="65000"/>
              </a:srgbClr>
            </a:outerShdw>
          </a:effectLst>
        </p:spPr>
      </p:pic>
      <p:sp>
        <p:nvSpPr>
          <p:cNvPr id="3" name="TextBox 2"/>
          <p:cNvSpPr txBox="1"/>
          <p:nvPr/>
        </p:nvSpPr>
        <p:spPr>
          <a:xfrm>
            <a:off x="990600" y="5105400"/>
            <a:ext cx="6934200" cy="1077218"/>
          </a:xfrm>
          <a:prstGeom prst="rect">
            <a:avLst/>
          </a:prstGeom>
          <a:noFill/>
        </p:spPr>
        <p:txBody>
          <a:bodyPr wrap="square" rtlCol="0">
            <a:spAutoFit/>
          </a:bodyPr>
          <a:lstStyle/>
          <a:p>
            <a:pPr algn="ctr"/>
            <a:r>
              <a:rPr lang="en-US" sz="3200" b="1" dirty="0" smtClean="0">
                <a:solidFill>
                  <a:srgbClr val="C00000"/>
                </a:solidFill>
              </a:rPr>
              <a:t>Theory of Change  ≠  Logic Model …</a:t>
            </a:r>
          </a:p>
          <a:p>
            <a:pPr algn="ctr"/>
            <a:r>
              <a:rPr lang="en-US" sz="3200" b="1" dirty="0" smtClean="0">
                <a:solidFill>
                  <a:srgbClr val="C00000"/>
                </a:solidFill>
              </a:rPr>
              <a:t>… for most people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876</TotalTime>
  <Words>937</Words>
  <Application>Microsoft Office PowerPoint</Application>
  <PresentationFormat>On-screen Show (4:3)</PresentationFormat>
  <Paragraphs>73</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Philanthropy’s Albatross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Some Lessons</vt:lpstr>
      <vt:lpstr>Slide 20</vt:lpstr>
      <vt:lpstr>Some Lessons, Cont.</vt:lpstr>
      <vt:lpstr>Slide 22</vt:lpstr>
      <vt:lpstr>Slide 23</vt:lpstr>
      <vt:lpstr>Slide 24</vt:lpstr>
      <vt:lpstr>Keep in Mind</vt:lpstr>
      <vt:lpstr>Slide 26</vt:lpstr>
      <vt:lpstr>Plausibility Test</vt:lpstr>
      <vt:lpstr>Try This At Home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albert</dc:creator>
  <cp:lastModifiedBy>anfune</cp:lastModifiedBy>
  <cp:revision>86</cp:revision>
  <dcterms:created xsi:type="dcterms:W3CDTF">2011-05-26T19:02:59Z</dcterms:created>
  <dcterms:modified xsi:type="dcterms:W3CDTF">2011-06-03T19:10:55Z</dcterms:modified>
</cp:coreProperties>
</file>