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Lst>
  <p:notesMasterIdLst>
    <p:notesMasterId r:id="rId25"/>
  </p:notesMasterIdLst>
  <p:sldIdLst>
    <p:sldId id="256" r:id="rId2"/>
    <p:sldId id="308" r:id="rId3"/>
    <p:sldId id="259" r:id="rId4"/>
    <p:sldId id="258" r:id="rId5"/>
    <p:sldId id="291" r:id="rId6"/>
    <p:sldId id="313" r:id="rId7"/>
    <p:sldId id="293" r:id="rId8"/>
    <p:sldId id="295" r:id="rId9"/>
    <p:sldId id="314" r:id="rId10"/>
    <p:sldId id="317" r:id="rId11"/>
    <p:sldId id="283" r:id="rId12"/>
    <p:sldId id="284" r:id="rId13"/>
    <p:sldId id="296" r:id="rId14"/>
    <p:sldId id="306" r:id="rId15"/>
    <p:sldId id="286" r:id="rId16"/>
    <p:sldId id="300" r:id="rId17"/>
    <p:sldId id="302" r:id="rId18"/>
    <p:sldId id="301" r:id="rId19"/>
    <p:sldId id="303" r:id="rId20"/>
    <p:sldId id="305" r:id="rId21"/>
    <p:sldId id="315" r:id="rId22"/>
    <p:sldId id="311" r:id="rId23"/>
    <p:sldId id="310"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A620F83-C13C-4345-B18F-9EB7DFCF921B}">
  <a:tblStyle styleId="{BA620F83-C13C-4345-B18F-9EB7DFCF921B}"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A9C906D2-E4D8-4666-8DBD-67B699242960}"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92"/>
    <p:restoredTop sz="94040"/>
  </p:normalViewPr>
  <p:slideViewPr>
    <p:cSldViewPr snapToGrid="0" snapToObjects="1">
      <p:cViewPr varScale="1">
        <p:scale>
          <a:sx n="67" d="100"/>
          <a:sy n="67" d="100"/>
        </p:scale>
        <p:origin x="150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 name="Shape 65"/>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66" name="Shape 66"/>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Shape 87"/>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10</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83434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11</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4879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12</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61959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13</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594473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14</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795089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15</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43562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16</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68770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17</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49518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18</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47849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19</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2498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Shape 22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221" name="Shape 22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49080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20</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35256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21</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89052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22</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14297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23</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81231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Shape 87"/>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Shape 8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Shape 87"/>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1332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Shape 87"/>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03283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Shape 87"/>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58966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Shape 87"/>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03951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Shape 87"/>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25553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Divider Slide 2">
  <p:cSld name="Divider Slide 2">
    <p:spTree>
      <p:nvGrpSpPr>
        <p:cNvPr id="1" name="Shape 21"/>
        <p:cNvGrpSpPr/>
        <p:nvPr/>
      </p:nvGrpSpPr>
      <p:grpSpPr>
        <a:xfrm>
          <a:off x="0" y="0"/>
          <a:ext cx="0" cy="0"/>
          <a:chOff x="0" y="0"/>
          <a:chExt cx="0" cy="0"/>
        </a:xfrm>
      </p:grpSpPr>
    </p:spTree>
    <p:extLst>
      <p:ext uri="{BB962C8B-B14F-4D97-AF65-F5344CB8AC3E}">
        <p14:creationId xmlns:p14="http://schemas.microsoft.com/office/powerpoint/2010/main" val="547820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 Slide">
  <p:cSld name="Content Slide">
    <p:spTree>
      <p:nvGrpSpPr>
        <p:cNvPr id="1" name="Shape 19"/>
        <p:cNvGrpSpPr/>
        <p:nvPr/>
      </p:nvGrpSpPr>
      <p:grpSpPr>
        <a:xfrm>
          <a:off x="0" y="0"/>
          <a:ext cx="0" cy="0"/>
          <a:chOff x="0" y="0"/>
          <a:chExt cx="0" cy="0"/>
        </a:xfrm>
      </p:grpSpPr>
    </p:spTree>
    <p:extLst>
      <p:ext uri="{BB962C8B-B14F-4D97-AF65-F5344CB8AC3E}">
        <p14:creationId xmlns:p14="http://schemas.microsoft.com/office/powerpoint/2010/main" val="960295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spcBef>
                <a:spcPts val="0"/>
              </a:spcBef>
              <a:spcAft>
                <a:spcPts val="0"/>
              </a:spcAft>
              <a:buNone/>
            </a:pPr>
            <a:fld id="{00000000-1234-1234-1234-123412341234}" type="slidenum">
              <a:rPr lang="uk-UA" smtClean="0"/>
              <a:t>‹#›</a:t>
            </a:fld>
            <a:endParaRPr lang="uk-UA"/>
          </a:p>
        </p:txBody>
      </p:sp>
    </p:spTree>
    <p:extLst>
      <p:ext uri="{BB962C8B-B14F-4D97-AF65-F5344CB8AC3E}">
        <p14:creationId xmlns:p14="http://schemas.microsoft.com/office/powerpoint/2010/main" val="19341350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Shape 67"/>
        <p:cNvGrpSpPr/>
        <p:nvPr/>
      </p:nvGrpSpPr>
      <p:grpSpPr>
        <a:xfrm>
          <a:off x="0" y="0"/>
          <a:ext cx="0" cy="0"/>
          <a:chOff x="0" y="0"/>
          <a:chExt cx="0" cy="0"/>
        </a:xfrm>
      </p:grpSpPr>
      <p:pic>
        <p:nvPicPr>
          <p:cNvPr id="68" name="Shape 68"/>
          <p:cNvPicPr preferRelativeResize="0"/>
          <p:nvPr/>
        </p:nvPicPr>
        <p:blipFill rotWithShape="1">
          <a:blip r:embed="rId3">
            <a:alphaModFix/>
          </a:blip>
          <a:srcRect/>
          <a:stretch/>
        </p:blipFill>
        <p:spPr>
          <a:xfrm>
            <a:off x="624461" y="6006977"/>
            <a:ext cx="3362325" cy="636520"/>
          </a:xfrm>
          <a:prstGeom prst="rect">
            <a:avLst/>
          </a:prstGeom>
          <a:noFill/>
          <a:ln>
            <a:noFill/>
          </a:ln>
        </p:spPr>
      </p:pic>
      <p:cxnSp>
        <p:nvCxnSpPr>
          <p:cNvPr id="69" name="Shape 69"/>
          <p:cNvCxnSpPr/>
          <p:nvPr/>
        </p:nvCxnSpPr>
        <p:spPr>
          <a:xfrm>
            <a:off x="295277" y="5824728"/>
            <a:ext cx="8428101" cy="0"/>
          </a:xfrm>
          <a:prstGeom prst="straightConnector1">
            <a:avLst/>
          </a:prstGeom>
          <a:noFill/>
          <a:ln w="25400" cap="flat" cmpd="sng">
            <a:solidFill>
              <a:srgbClr val="FFDE00"/>
            </a:solidFill>
            <a:prstDash val="solid"/>
            <a:round/>
            <a:headEnd type="none" w="sm" len="sm"/>
            <a:tailEnd type="none" w="sm" len="sm"/>
          </a:ln>
          <a:effectLst>
            <a:outerShdw blurRad="40000" dist="20000" dir="5400000" rotWithShape="0">
              <a:srgbClr val="000000">
                <a:alpha val="37254"/>
              </a:srgbClr>
            </a:outerShdw>
          </a:effectLst>
        </p:spPr>
      </p:cxnSp>
      <p:sp>
        <p:nvSpPr>
          <p:cNvPr id="70" name="Shape 70"/>
          <p:cNvSpPr txBox="1"/>
          <p:nvPr/>
        </p:nvSpPr>
        <p:spPr>
          <a:xfrm>
            <a:off x="0" y="91511"/>
            <a:ext cx="9144000" cy="5915466"/>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Clr>
                <a:srgbClr val="000000"/>
              </a:buClr>
              <a:buSzPts val="2400"/>
              <a:buFont typeface="Arial"/>
              <a:buNone/>
            </a:pPr>
            <a:endParaRPr sz="2400" b="0" i="0" u="none" strike="noStrike" cap="small" dirty="0">
              <a:solidFill>
                <a:schemeClr val="lt1"/>
              </a:solidFill>
              <a:latin typeface="Corbel"/>
              <a:ea typeface="Corbel"/>
              <a:cs typeface="Corbel"/>
              <a:sym typeface="Corbel"/>
            </a:endParaRPr>
          </a:p>
          <a:p>
            <a:pPr marL="0" marR="0" lvl="0" indent="0" algn="ctr" rtl="0">
              <a:lnSpc>
                <a:spcPct val="110000"/>
              </a:lnSpc>
              <a:spcBef>
                <a:spcPts val="0"/>
              </a:spcBef>
              <a:spcAft>
                <a:spcPts val="0"/>
              </a:spcAft>
              <a:buNone/>
            </a:pPr>
            <a:r>
              <a:rPr lang="en-US" sz="4600" b="1" i="0" u="none" strike="noStrike" cap="small" dirty="0" smtClean="0">
                <a:solidFill>
                  <a:schemeClr val="lt1"/>
                </a:solidFill>
                <a:latin typeface="Corbel"/>
                <a:ea typeface="Corbel"/>
                <a:cs typeface="Corbel"/>
                <a:sym typeface="Corbel"/>
              </a:rPr>
              <a:t>Preparing ESL Teachers to Act as Advocates</a:t>
            </a:r>
          </a:p>
          <a:p>
            <a:pPr marL="0" marR="0" lvl="0" indent="0" algn="ctr" rtl="0">
              <a:lnSpc>
                <a:spcPct val="110000"/>
              </a:lnSpc>
              <a:spcBef>
                <a:spcPts val="0"/>
              </a:spcBef>
              <a:spcAft>
                <a:spcPts val="0"/>
              </a:spcAft>
              <a:buNone/>
            </a:pPr>
            <a:endParaRPr lang="en-US" sz="2400" b="0" i="0" u="none" strike="noStrike" cap="small" dirty="0" smtClean="0">
              <a:solidFill>
                <a:schemeClr val="lt1"/>
              </a:solidFill>
              <a:latin typeface="Corbel"/>
              <a:ea typeface="Corbel"/>
              <a:cs typeface="Corbel"/>
              <a:sym typeface="Corbel"/>
            </a:endParaRPr>
          </a:p>
          <a:p>
            <a:pPr marL="0" marR="0" lvl="0" indent="0" algn="ctr" rtl="0">
              <a:lnSpc>
                <a:spcPct val="110000"/>
              </a:lnSpc>
              <a:spcBef>
                <a:spcPts val="0"/>
              </a:spcBef>
              <a:spcAft>
                <a:spcPts val="0"/>
              </a:spcAft>
              <a:buNone/>
            </a:pPr>
            <a:r>
              <a:rPr lang="en-US" sz="2800" b="0" i="0" u="none" strike="noStrike" cap="small" dirty="0" smtClean="0">
                <a:solidFill>
                  <a:schemeClr val="lt1"/>
                </a:solidFill>
                <a:latin typeface="Corbel"/>
                <a:ea typeface="Corbel"/>
                <a:cs typeface="Corbel"/>
                <a:sym typeface="Corbel"/>
              </a:rPr>
              <a:t>Stephanie </a:t>
            </a:r>
            <a:r>
              <a:rPr lang="en-US" sz="2800" b="0" i="0" u="none" strike="noStrike" cap="small" dirty="0" err="1">
                <a:solidFill>
                  <a:schemeClr val="lt1"/>
                </a:solidFill>
                <a:latin typeface="Corbel"/>
                <a:ea typeface="Corbel"/>
                <a:cs typeface="Corbel"/>
                <a:sym typeface="Corbel"/>
              </a:rPr>
              <a:t>Garrone-Shufran</a:t>
            </a:r>
            <a:r>
              <a:rPr lang="en-US" sz="2800" b="0" i="0" u="none" strike="noStrike" cap="small" dirty="0">
                <a:solidFill>
                  <a:schemeClr val="lt1"/>
                </a:solidFill>
                <a:latin typeface="Corbel"/>
                <a:ea typeface="Corbel"/>
                <a:cs typeface="Corbel"/>
                <a:sym typeface="Corbel"/>
              </a:rPr>
              <a:t>, </a:t>
            </a:r>
            <a:r>
              <a:rPr lang="en-US" sz="2800" b="0" i="0" u="none" strike="noStrike" cap="small" dirty="0" smtClean="0">
                <a:solidFill>
                  <a:schemeClr val="lt1"/>
                </a:solidFill>
                <a:latin typeface="Corbel"/>
                <a:ea typeface="Corbel"/>
                <a:cs typeface="Corbel"/>
                <a:sym typeface="Corbel"/>
              </a:rPr>
              <a:t>PhD</a:t>
            </a:r>
          </a:p>
          <a:p>
            <a:pPr marL="0" marR="0" lvl="0" indent="0" algn="ctr" rtl="0">
              <a:lnSpc>
                <a:spcPct val="110000"/>
              </a:lnSpc>
              <a:spcBef>
                <a:spcPts val="0"/>
              </a:spcBef>
              <a:spcAft>
                <a:spcPts val="0"/>
              </a:spcAft>
              <a:buNone/>
            </a:pPr>
            <a:r>
              <a:rPr lang="en-US" sz="2800" b="0" i="0" u="none" strike="noStrike" cap="small" dirty="0" smtClean="0">
                <a:solidFill>
                  <a:schemeClr val="lt1"/>
                </a:solidFill>
                <a:latin typeface="Corbel"/>
                <a:ea typeface="Corbel"/>
                <a:cs typeface="Corbel"/>
                <a:sym typeface="Corbel"/>
              </a:rPr>
              <a:t>Assistant Professor of Education</a:t>
            </a:r>
          </a:p>
          <a:p>
            <a:pPr marL="0" marR="0" lvl="0" indent="0" algn="ctr" rtl="0">
              <a:lnSpc>
                <a:spcPct val="110000"/>
              </a:lnSpc>
              <a:spcBef>
                <a:spcPts val="0"/>
              </a:spcBef>
              <a:spcAft>
                <a:spcPts val="0"/>
              </a:spcAft>
              <a:buNone/>
            </a:pPr>
            <a:r>
              <a:rPr lang="en-US" sz="2800" b="0" i="0" u="none" strike="noStrike" cap="small" dirty="0" smtClean="0">
                <a:solidFill>
                  <a:schemeClr val="lt1"/>
                </a:solidFill>
                <a:latin typeface="Corbel"/>
                <a:ea typeface="Corbel"/>
                <a:cs typeface="Corbel"/>
                <a:sym typeface="Corbel"/>
              </a:rPr>
              <a:t>Merrimack College  </a:t>
            </a:r>
          </a:p>
          <a:p>
            <a:pPr marL="0" marR="0" lvl="0" indent="0" algn="ctr" rtl="0">
              <a:lnSpc>
                <a:spcPct val="110000"/>
              </a:lnSpc>
              <a:spcBef>
                <a:spcPts val="0"/>
              </a:spcBef>
              <a:spcAft>
                <a:spcPts val="0"/>
              </a:spcAft>
              <a:buClr>
                <a:srgbClr val="000000"/>
              </a:buClr>
              <a:buSzPts val="2000"/>
              <a:buFont typeface="Arial"/>
              <a:buNone/>
            </a:pPr>
            <a:endParaRPr lang="en-US" sz="2400" b="1" i="0" u="none" strike="noStrike" cap="small" dirty="0" smtClean="0">
              <a:solidFill>
                <a:srgbClr val="FFE700"/>
              </a:solidFill>
              <a:latin typeface="Corbel"/>
              <a:ea typeface="Corbel"/>
              <a:cs typeface="Corbel"/>
              <a:sym typeface="Corbel"/>
            </a:endParaRPr>
          </a:p>
          <a:p>
            <a:pPr marL="0" marR="0" lvl="0" indent="0" algn="ctr" rtl="0">
              <a:lnSpc>
                <a:spcPct val="110000"/>
              </a:lnSpc>
              <a:spcBef>
                <a:spcPts val="0"/>
              </a:spcBef>
              <a:spcAft>
                <a:spcPts val="0"/>
              </a:spcAft>
              <a:buClr>
                <a:srgbClr val="000000"/>
              </a:buClr>
              <a:buSzPts val="2000"/>
              <a:buFont typeface="Arial"/>
              <a:buNone/>
            </a:pPr>
            <a:r>
              <a:rPr lang="en-US" sz="2800" b="1" i="0" u="none" strike="noStrike" cap="small" dirty="0" smtClean="0">
                <a:solidFill>
                  <a:srgbClr val="FFE700"/>
                </a:solidFill>
                <a:latin typeface="Corbel"/>
                <a:ea typeface="Corbel"/>
                <a:cs typeface="Corbel"/>
                <a:sym typeface="Corbel"/>
              </a:rPr>
              <a:t>MATSOL Conference</a:t>
            </a:r>
            <a:endParaRPr sz="2800" b="0" i="0" u="none" strike="noStrike" cap="none" dirty="0">
              <a:solidFill>
                <a:srgbClr val="000000"/>
              </a:solidFill>
              <a:sym typeface="Arial"/>
            </a:endParaRPr>
          </a:p>
          <a:p>
            <a:pPr marL="0" marR="0" lvl="0" indent="0" algn="ctr" rtl="0">
              <a:lnSpc>
                <a:spcPct val="110000"/>
              </a:lnSpc>
              <a:spcBef>
                <a:spcPts val="0"/>
              </a:spcBef>
              <a:spcAft>
                <a:spcPts val="0"/>
              </a:spcAft>
              <a:buClr>
                <a:srgbClr val="000000"/>
              </a:buClr>
              <a:buSzPts val="2000"/>
              <a:buFont typeface="Arial"/>
              <a:buNone/>
            </a:pPr>
            <a:r>
              <a:rPr lang="en-US" sz="2800" b="0" i="0" u="none" strike="noStrike" cap="small" dirty="0" smtClean="0">
                <a:solidFill>
                  <a:srgbClr val="FFE700"/>
                </a:solidFill>
                <a:latin typeface="Corbel"/>
                <a:ea typeface="Corbel"/>
                <a:cs typeface="Corbel"/>
                <a:sym typeface="Corbel"/>
              </a:rPr>
              <a:t>Framingham, MA – May 29, 2019</a:t>
            </a:r>
            <a:endParaRPr sz="2800" b="0" i="0" u="none" strike="noStrike" cap="none" dirty="0">
              <a:solidFill>
                <a:srgbClr val="000000"/>
              </a:solidFill>
              <a:sym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lvl="0"/>
            <a:r>
              <a:rPr lang="en-US" sz="4600" b="1" cap="small" dirty="0">
                <a:solidFill>
                  <a:srgbClr val="40516F"/>
                </a:solidFill>
                <a:latin typeface="Corbel"/>
                <a:ea typeface="Corbel"/>
                <a:cs typeface="Corbel"/>
                <a:sym typeface="Corbel"/>
              </a:rPr>
              <a:t>Issues &amp; Trends in EL Education</a:t>
            </a:r>
            <a:endParaRPr lang="en-US" sz="4600" dirty="0"/>
          </a:p>
        </p:txBody>
      </p:sp>
      <p:sp>
        <p:nvSpPr>
          <p:cNvPr id="91" name="Shape 91"/>
          <p:cNvSpPr txBox="1"/>
          <p:nvPr/>
        </p:nvSpPr>
        <p:spPr>
          <a:xfrm>
            <a:off x="384055" y="1572768"/>
            <a:ext cx="8207495" cy="4873800"/>
          </a:xfrm>
          <a:prstGeom prst="rect">
            <a:avLst/>
          </a:prstGeom>
          <a:noFill/>
          <a:ln>
            <a:noFill/>
          </a:ln>
        </p:spPr>
        <p:txBody>
          <a:bodyPr spcFirstLastPara="1" wrap="square" lIns="91425" tIns="91425" rIns="91425" bIns="91425" anchor="t" anchorCtr="0">
            <a:noAutofit/>
          </a:bodyPr>
          <a:lstStyle/>
          <a:p>
            <a:pPr marL="0" indent="0">
              <a:buNone/>
            </a:pPr>
            <a:r>
              <a:rPr lang="en-US" sz="2800" dirty="0">
                <a:latin typeface="Corbel" charset="0"/>
                <a:ea typeface="Corbel" charset="0"/>
                <a:cs typeface="Corbel" charset="0"/>
              </a:rPr>
              <a:t>Course assignments related to </a:t>
            </a:r>
            <a:r>
              <a:rPr lang="en-US" sz="2800" dirty="0" smtClean="0">
                <a:latin typeface="Corbel" charset="0"/>
                <a:ea typeface="Corbel" charset="0"/>
                <a:cs typeface="Corbel" charset="0"/>
              </a:rPr>
              <a:t>candidates</a:t>
            </a:r>
            <a:r>
              <a:rPr lang="en-US" sz="2800" dirty="0">
                <a:latin typeface="Corbel" charset="0"/>
                <a:ea typeface="Corbel" charset="0"/>
                <a:cs typeface="Corbel" charset="0"/>
              </a:rPr>
              <a:t>’ experience: </a:t>
            </a:r>
            <a:endParaRPr lang="en-US" sz="2800" dirty="0" smtClean="0">
              <a:latin typeface="Corbel" charset="0"/>
              <a:ea typeface="Corbel" charset="0"/>
              <a:cs typeface="Corbel" charset="0"/>
            </a:endParaRPr>
          </a:p>
          <a:p>
            <a:pPr marL="0" indent="0">
              <a:buNone/>
            </a:pPr>
            <a:endParaRPr lang="en-US" sz="2800" dirty="0">
              <a:latin typeface="Corbel" charset="0"/>
              <a:ea typeface="Corbel" charset="0"/>
              <a:cs typeface="Corbel" charset="0"/>
            </a:endParaRPr>
          </a:p>
          <a:p>
            <a:pPr marL="342900" indent="-342900">
              <a:buFont typeface="Arial" charset="0"/>
              <a:buChar char="•"/>
            </a:pPr>
            <a:r>
              <a:rPr lang="en-US" sz="2800" dirty="0">
                <a:latin typeface="Corbel" charset="0"/>
                <a:ea typeface="Corbel" charset="0"/>
                <a:cs typeface="Corbel" charset="0"/>
              </a:rPr>
              <a:t>Reflections (2) - each focused on one issue impeding ELs’ access to educational opportunities in that </a:t>
            </a:r>
            <a:r>
              <a:rPr lang="en-US" sz="2800" dirty="0" smtClean="0">
                <a:latin typeface="Corbel" charset="0"/>
                <a:ea typeface="Corbel" charset="0"/>
                <a:cs typeface="Corbel" charset="0"/>
              </a:rPr>
              <a:t>setting</a:t>
            </a:r>
            <a:endParaRPr lang="en-US" sz="2800" dirty="0">
              <a:latin typeface="Corbel" charset="0"/>
              <a:ea typeface="Corbel" charset="0"/>
              <a:cs typeface="Corbel" charset="0"/>
            </a:endParaRPr>
          </a:p>
          <a:p>
            <a:pPr marL="342900" indent="-342900">
              <a:buFont typeface="Arial" charset="0"/>
              <a:buChar char="•"/>
            </a:pPr>
            <a:endParaRPr lang="en-US" sz="2800" dirty="0">
              <a:latin typeface="Corbel" charset="0"/>
              <a:ea typeface="Corbel" charset="0"/>
              <a:cs typeface="Corbel" charset="0"/>
            </a:endParaRPr>
          </a:p>
          <a:p>
            <a:pPr marL="342900" indent="-342900">
              <a:buFont typeface="Arial" charset="0"/>
              <a:buChar char="•"/>
            </a:pPr>
            <a:r>
              <a:rPr lang="en-US" sz="2800" dirty="0">
                <a:latin typeface="Corbel" charset="0"/>
                <a:ea typeface="Corbel" charset="0"/>
                <a:cs typeface="Corbel" charset="0"/>
              </a:rPr>
              <a:t>Advocacy Project - choose one of the issues and create an action plan for </a:t>
            </a:r>
            <a:r>
              <a:rPr lang="en-US" sz="2800" dirty="0" smtClean="0">
                <a:latin typeface="Corbel" charset="0"/>
                <a:ea typeface="Corbel" charset="0"/>
                <a:cs typeface="Corbel" charset="0"/>
              </a:rPr>
              <a:t>amelioration</a:t>
            </a:r>
          </a:p>
          <a:p>
            <a:pPr marL="358775" lvl="2"/>
            <a:r>
              <a:rPr lang="en-US" sz="2800" dirty="0" smtClean="0">
                <a:latin typeface="Corbel" charset="0"/>
                <a:ea typeface="Corbel" charset="0"/>
                <a:cs typeface="Corbel" charset="0"/>
              </a:rPr>
              <a:t>Examples – PD on specific issue, brochure for families, proposal for EL integration</a:t>
            </a:r>
            <a:endParaRPr lang="en-US" sz="2800" dirty="0">
              <a:latin typeface="Corbel" charset="0"/>
              <a:ea typeface="Corbel" charset="0"/>
              <a:cs typeface="Corbel" charset="0"/>
            </a:endParaRPr>
          </a:p>
          <a:p>
            <a:endParaRPr lang="en-US" sz="2600" dirty="0">
              <a:latin typeface="Corbel" charset="0"/>
              <a:ea typeface="Corbel" charset="0"/>
              <a:cs typeface="Corbel" charset="0"/>
            </a:endParaRPr>
          </a:p>
        </p:txBody>
      </p:sp>
    </p:spTree>
    <p:extLst>
      <p:ext uri="{BB962C8B-B14F-4D97-AF65-F5344CB8AC3E}">
        <p14:creationId xmlns:p14="http://schemas.microsoft.com/office/powerpoint/2010/main" val="1879358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Research – Spring 2018</a:t>
            </a:r>
            <a:endParaRPr dirty="0"/>
          </a:p>
        </p:txBody>
      </p:sp>
      <p:sp>
        <p:nvSpPr>
          <p:cNvPr id="84" name="Shape 84"/>
          <p:cNvSpPr txBox="1"/>
          <p:nvPr/>
        </p:nvSpPr>
        <p:spPr>
          <a:xfrm>
            <a:off x="475787" y="5295950"/>
            <a:ext cx="8035473" cy="16099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480"/>
              </a:spcBef>
              <a:spcAft>
                <a:spcPts val="0"/>
              </a:spcAft>
              <a:buNone/>
            </a:pPr>
            <a:r>
              <a:rPr lang="en-US" sz="2600" dirty="0" smtClean="0">
                <a:solidFill>
                  <a:schemeClr val="dk1"/>
                </a:solidFill>
                <a:latin typeface="Corbel" charset="0"/>
                <a:ea typeface="Corbel" charset="0"/>
                <a:cs typeface="Corbel" charset="0"/>
              </a:rPr>
              <a:t>Each identified as a white, female, native English speaker. Kate and Ali reported speaking conversational Spanish.  </a:t>
            </a:r>
            <a:endParaRPr sz="2600" cap="small" dirty="0">
              <a:solidFill>
                <a:srgbClr val="40516F"/>
              </a:solidFill>
              <a:latin typeface="Corbel" charset="0"/>
              <a:ea typeface="Corbel" charset="0"/>
              <a:cs typeface="Corbel" charset="0"/>
              <a:sym typeface="Corbel"/>
            </a:endParaRPr>
          </a:p>
        </p:txBody>
      </p:sp>
      <p:graphicFrame>
        <p:nvGraphicFramePr>
          <p:cNvPr id="2" name="Table 1"/>
          <p:cNvGraphicFramePr>
            <a:graphicFrameLocks noGrp="1"/>
          </p:cNvGraphicFramePr>
          <p:nvPr>
            <p:extLst>
              <p:ext uri="{D42A27DB-BD31-4B8C-83A1-F6EECF244321}">
                <p14:modId xmlns:p14="http://schemas.microsoft.com/office/powerpoint/2010/main" val="839611749"/>
              </p:ext>
            </p:extLst>
          </p:nvPr>
        </p:nvGraphicFramePr>
        <p:xfrm>
          <a:off x="1095198" y="2250816"/>
          <a:ext cx="6953714" cy="2903524"/>
        </p:xfrm>
        <a:graphic>
          <a:graphicData uri="http://schemas.openxmlformats.org/drawingml/2006/table">
            <a:tbl>
              <a:tblPr firstRow="1" firstCol="1" bandRow="1">
                <a:tableStyleId>{BA620F83-C13C-4345-B18F-9EB7DFCF921B}</a:tableStyleId>
              </a:tblPr>
              <a:tblGrid>
                <a:gridCol w="1359464"/>
                <a:gridCol w="1094360"/>
                <a:gridCol w="4499890"/>
              </a:tblGrid>
              <a:tr h="526084">
                <a:tc>
                  <a:txBody>
                    <a:bodyPr/>
                    <a:lstStyle/>
                    <a:p>
                      <a:pPr marL="0" marR="0">
                        <a:spcBef>
                          <a:spcPts val="0"/>
                        </a:spcBef>
                        <a:spcAft>
                          <a:spcPts val="300"/>
                        </a:spcAft>
                      </a:pPr>
                      <a:endParaRPr lang="en-US" sz="2600" b="0" dirty="0">
                        <a:solidFill>
                          <a:schemeClr val="tx1"/>
                        </a:solidFill>
                        <a:effectLst/>
                        <a:latin typeface="Corbel" charset="0"/>
                        <a:ea typeface="Corbel" charset="0"/>
                        <a:cs typeface="Corbel"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300"/>
                        </a:spcAft>
                      </a:pPr>
                      <a:r>
                        <a:rPr lang="en-US" sz="2600" b="1" dirty="0" smtClean="0">
                          <a:solidFill>
                            <a:schemeClr val="tx1"/>
                          </a:solidFill>
                          <a:effectLst/>
                          <a:latin typeface="Corbel" charset="0"/>
                          <a:ea typeface="Corbel" charset="0"/>
                          <a:cs typeface="Corbel" charset="0"/>
                        </a:rPr>
                        <a:t>Intern</a:t>
                      </a:r>
                      <a:endParaRPr lang="en-US" sz="2600" b="1" dirty="0">
                        <a:solidFill>
                          <a:schemeClr val="tx1"/>
                        </a:solidFill>
                        <a:effectLst/>
                        <a:latin typeface="Corbel" charset="0"/>
                        <a:ea typeface="Corbel" charset="0"/>
                        <a:cs typeface="Corbel"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300"/>
                        </a:spcAft>
                      </a:pPr>
                      <a:r>
                        <a:rPr lang="en-US" sz="2600" b="1" dirty="0" smtClean="0">
                          <a:solidFill>
                            <a:schemeClr val="tx1"/>
                          </a:solidFill>
                          <a:effectLst/>
                          <a:latin typeface="Corbel" charset="0"/>
                          <a:ea typeface="Corbel" charset="0"/>
                          <a:cs typeface="Corbel" charset="0"/>
                        </a:rPr>
                        <a:t>Position/Responsibilities</a:t>
                      </a:r>
                      <a:endParaRPr lang="en-US" sz="2600" b="1" dirty="0">
                        <a:solidFill>
                          <a:schemeClr val="tx1"/>
                        </a:solidFill>
                        <a:effectLst/>
                        <a:latin typeface="Corbel" charset="0"/>
                        <a:ea typeface="Corbel" charset="0"/>
                        <a:cs typeface="Corbel"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3229">
                <a:tc>
                  <a:txBody>
                    <a:bodyPr/>
                    <a:lstStyle/>
                    <a:p>
                      <a:pPr marL="0" marR="0">
                        <a:spcBef>
                          <a:spcPts val="0"/>
                        </a:spcBef>
                        <a:spcAft>
                          <a:spcPts val="300"/>
                        </a:spcAft>
                      </a:pPr>
                      <a:r>
                        <a:rPr lang="en-US" sz="2600" b="0">
                          <a:solidFill>
                            <a:schemeClr val="tx1"/>
                          </a:solidFill>
                          <a:effectLst/>
                          <a:latin typeface="Corbel" charset="0"/>
                          <a:ea typeface="Corbel" charset="0"/>
                          <a:cs typeface="Corbel" charset="0"/>
                        </a:rPr>
                        <a:t>Lucy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300"/>
                        </a:spcAft>
                      </a:pPr>
                      <a:r>
                        <a:rPr lang="en-US" sz="2600" b="0" dirty="0">
                          <a:solidFill>
                            <a:schemeClr val="tx1"/>
                          </a:solidFill>
                          <a:effectLst/>
                          <a:latin typeface="Corbel" charset="0"/>
                          <a:ea typeface="Corbel" charset="0"/>
                          <a:cs typeface="Corbel" charset="0"/>
                        </a:rPr>
                        <a:t>No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300"/>
                        </a:spcAft>
                      </a:pPr>
                      <a:r>
                        <a:rPr lang="en-US" sz="2600" b="0" dirty="0">
                          <a:solidFill>
                            <a:schemeClr val="tx1"/>
                          </a:solidFill>
                          <a:effectLst/>
                          <a:latin typeface="Corbel" charset="0"/>
                          <a:ea typeface="Corbel" charset="0"/>
                          <a:cs typeface="Corbel" charset="0"/>
                        </a:rPr>
                        <a:t>Pull-out ESL teacher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3229">
                <a:tc>
                  <a:txBody>
                    <a:bodyPr/>
                    <a:lstStyle/>
                    <a:p>
                      <a:pPr marL="0" marR="0">
                        <a:spcBef>
                          <a:spcPts val="0"/>
                        </a:spcBef>
                        <a:spcAft>
                          <a:spcPts val="0"/>
                        </a:spcAft>
                      </a:pPr>
                      <a:r>
                        <a:rPr lang="en-US" sz="2600" b="0" dirty="0">
                          <a:solidFill>
                            <a:schemeClr val="tx1"/>
                          </a:solidFill>
                          <a:effectLst/>
                          <a:latin typeface="Corbel" charset="0"/>
                          <a:ea typeface="Corbel" charset="0"/>
                          <a:cs typeface="Corbel" charset="0"/>
                        </a:rPr>
                        <a:t>Ali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300"/>
                        </a:spcAft>
                      </a:pPr>
                      <a:r>
                        <a:rPr lang="en-US" sz="2600" b="0" dirty="0">
                          <a:solidFill>
                            <a:schemeClr val="tx1"/>
                          </a:solidFill>
                          <a:effectLst/>
                          <a:latin typeface="Corbel" charset="0"/>
                          <a:ea typeface="Corbel" charset="0"/>
                          <a:cs typeface="Corbel" charset="0"/>
                        </a:rPr>
                        <a:t>Yes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300"/>
                        </a:spcAft>
                      </a:pPr>
                      <a:r>
                        <a:rPr lang="en-US" sz="2600" b="0" dirty="0">
                          <a:solidFill>
                            <a:schemeClr val="tx1"/>
                          </a:solidFill>
                          <a:effectLst/>
                          <a:latin typeface="Corbel" charset="0"/>
                          <a:ea typeface="Corbel" charset="0"/>
                          <a:cs typeface="Corbel" charset="0"/>
                        </a:rPr>
                        <a:t>Push-in/Pull-out ESL teacher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3229">
                <a:tc>
                  <a:txBody>
                    <a:bodyPr/>
                    <a:lstStyle/>
                    <a:p>
                      <a:pPr marL="0" marR="0">
                        <a:spcBef>
                          <a:spcPts val="0"/>
                        </a:spcBef>
                        <a:spcAft>
                          <a:spcPts val="0"/>
                        </a:spcAft>
                      </a:pPr>
                      <a:r>
                        <a:rPr lang="en-US" sz="2600" b="0" dirty="0">
                          <a:solidFill>
                            <a:schemeClr val="tx1"/>
                          </a:solidFill>
                          <a:effectLst/>
                          <a:latin typeface="Corbel" charset="0"/>
                          <a:ea typeface="Corbel" charset="0"/>
                          <a:cs typeface="Corbel" charset="0"/>
                        </a:rPr>
                        <a:t>Nora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300"/>
                        </a:spcAft>
                      </a:pPr>
                      <a:r>
                        <a:rPr lang="en-US" sz="2600" b="0">
                          <a:solidFill>
                            <a:schemeClr val="tx1"/>
                          </a:solidFill>
                          <a:effectLst/>
                          <a:latin typeface="Corbel" charset="0"/>
                          <a:ea typeface="Corbel" charset="0"/>
                          <a:cs typeface="Corbel" charset="0"/>
                        </a:rPr>
                        <a:t>Yes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300"/>
                        </a:spcAft>
                      </a:pPr>
                      <a:r>
                        <a:rPr lang="en-US" sz="2600" b="0" dirty="0">
                          <a:solidFill>
                            <a:schemeClr val="tx1"/>
                          </a:solidFill>
                          <a:effectLst/>
                          <a:latin typeface="Corbel" charset="0"/>
                          <a:ea typeface="Corbel" charset="0"/>
                          <a:cs typeface="Corbel" charset="0"/>
                        </a:rPr>
                        <a:t>Push-in ESL teacher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3229">
                <a:tc>
                  <a:txBody>
                    <a:bodyPr/>
                    <a:lstStyle/>
                    <a:p>
                      <a:pPr marL="0" marR="0">
                        <a:spcBef>
                          <a:spcPts val="0"/>
                        </a:spcBef>
                        <a:spcAft>
                          <a:spcPts val="0"/>
                        </a:spcAft>
                      </a:pPr>
                      <a:r>
                        <a:rPr lang="en-US" sz="2600" b="0" dirty="0">
                          <a:solidFill>
                            <a:schemeClr val="tx1"/>
                          </a:solidFill>
                          <a:effectLst/>
                          <a:latin typeface="Corbel" charset="0"/>
                          <a:ea typeface="Corbel" charset="0"/>
                          <a:cs typeface="Corbel" charset="0"/>
                        </a:rPr>
                        <a:t>Cara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300"/>
                        </a:spcAft>
                      </a:pPr>
                      <a:r>
                        <a:rPr lang="en-US" sz="2600" b="0" dirty="0">
                          <a:solidFill>
                            <a:schemeClr val="tx1"/>
                          </a:solidFill>
                          <a:effectLst/>
                          <a:latin typeface="Corbel" charset="0"/>
                          <a:ea typeface="Corbel" charset="0"/>
                          <a:cs typeface="Corbel" charset="0"/>
                        </a:rPr>
                        <a:t>Yes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300"/>
                        </a:spcAft>
                      </a:pPr>
                      <a:r>
                        <a:rPr lang="en-US" sz="2600" b="0" dirty="0">
                          <a:solidFill>
                            <a:schemeClr val="tx1"/>
                          </a:solidFill>
                          <a:effectLst/>
                          <a:latin typeface="Corbel" charset="0"/>
                          <a:ea typeface="Corbel" charset="0"/>
                          <a:cs typeface="Corbel" charset="0"/>
                        </a:rPr>
                        <a:t>Push-in ESL teacher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042">
                <a:tc>
                  <a:txBody>
                    <a:bodyPr/>
                    <a:lstStyle/>
                    <a:p>
                      <a:pPr marL="0" marR="0">
                        <a:spcBef>
                          <a:spcPts val="0"/>
                        </a:spcBef>
                        <a:spcAft>
                          <a:spcPts val="0"/>
                        </a:spcAft>
                      </a:pPr>
                      <a:r>
                        <a:rPr lang="en-US" sz="2600" b="0">
                          <a:solidFill>
                            <a:schemeClr val="tx1"/>
                          </a:solidFill>
                          <a:effectLst/>
                          <a:latin typeface="Corbel" charset="0"/>
                          <a:ea typeface="Corbel" charset="0"/>
                          <a:cs typeface="Corbel" charset="0"/>
                        </a:rPr>
                        <a:t>Kate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300"/>
                        </a:spcAft>
                      </a:pPr>
                      <a:r>
                        <a:rPr lang="en-US" sz="2600" b="0">
                          <a:solidFill>
                            <a:schemeClr val="tx1"/>
                          </a:solidFill>
                          <a:effectLst/>
                          <a:latin typeface="Corbel" charset="0"/>
                          <a:ea typeface="Corbel" charset="0"/>
                          <a:cs typeface="Corbel" charset="0"/>
                        </a:rPr>
                        <a:t>Yes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300"/>
                        </a:spcAft>
                      </a:pPr>
                      <a:r>
                        <a:rPr lang="en-US" sz="2600" b="0" dirty="0">
                          <a:solidFill>
                            <a:schemeClr val="tx1"/>
                          </a:solidFill>
                          <a:effectLst/>
                          <a:latin typeface="Corbel" charset="0"/>
                          <a:ea typeface="Corbel" charset="0"/>
                          <a:cs typeface="Corbel" charset="0"/>
                        </a:rPr>
                        <a:t>Co-teach in EL classroom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3042">
                <a:tc>
                  <a:txBody>
                    <a:bodyPr/>
                    <a:lstStyle/>
                    <a:p>
                      <a:pPr marL="0" marR="0">
                        <a:spcBef>
                          <a:spcPts val="0"/>
                        </a:spcBef>
                        <a:spcAft>
                          <a:spcPts val="0"/>
                        </a:spcAft>
                      </a:pPr>
                      <a:r>
                        <a:rPr lang="en-US" sz="2600" b="0" dirty="0">
                          <a:solidFill>
                            <a:schemeClr val="tx1"/>
                          </a:solidFill>
                          <a:effectLst/>
                          <a:latin typeface="Corbel" charset="0"/>
                          <a:ea typeface="Corbel" charset="0"/>
                          <a:cs typeface="Corbel" charset="0"/>
                        </a:rPr>
                        <a:t>Dani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300"/>
                        </a:spcAft>
                      </a:pPr>
                      <a:r>
                        <a:rPr lang="en-US" sz="2600" b="0">
                          <a:solidFill>
                            <a:schemeClr val="tx1"/>
                          </a:solidFill>
                          <a:effectLst/>
                          <a:latin typeface="Corbel" charset="0"/>
                          <a:ea typeface="Corbel" charset="0"/>
                          <a:cs typeface="Corbel" charset="0"/>
                        </a:rPr>
                        <a:t>Yes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300"/>
                        </a:spcAft>
                      </a:pPr>
                      <a:r>
                        <a:rPr lang="en-US" sz="2600" b="0" dirty="0">
                          <a:solidFill>
                            <a:schemeClr val="tx1"/>
                          </a:solidFill>
                          <a:effectLst/>
                          <a:latin typeface="Corbel" charset="0"/>
                          <a:ea typeface="Corbel" charset="0"/>
                          <a:cs typeface="Corbel" charset="0"/>
                        </a:rPr>
                        <a:t>Co-teach in EL classroom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Shape 84"/>
          <p:cNvSpPr txBox="1"/>
          <p:nvPr/>
        </p:nvSpPr>
        <p:spPr>
          <a:xfrm>
            <a:off x="437686" y="1396783"/>
            <a:ext cx="8035473" cy="16099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480"/>
              </a:spcBef>
              <a:spcAft>
                <a:spcPts val="0"/>
              </a:spcAft>
              <a:buNone/>
            </a:pPr>
            <a:r>
              <a:rPr lang="en-US" sz="2600" dirty="0" smtClean="0">
                <a:solidFill>
                  <a:schemeClr val="dk1"/>
                </a:solidFill>
                <a:latin typeface="Corbel" charset="0"/>
                <a:ea typeface="Corbel" charset="0"/>
                <a:cs typeface="Corbel" charset="0"/>
              </a:rPr>
              <a:t>6 of 11 ESL licensure students consented to participate. </a:t>
            </a:r>
            <a:endParaRPr lang="en-US" sz="2600" cap="small" dirty="0">
              <a:solidFill>
                <a:srgbClr val="40516F"/>
              </a:solidFill>
              <a:latin typeface="Corbel" charset="0"/>
              <a:ea typeface="Corbel" charset="0"/>
              <a:cs typeface="Corbel" charset="0"/>
              <a:sym typeface="Corbel"/>
            </a:endParaRPr>
          </a:p>
        </p:txBody>
      </p:sp>
    </p:spTree>
    <p:extLst>
      <p:ext uri="{BB962C8B-B14F-4D97-AF65-F5344CB8AC3E}">
        <p14:creationId xmlns:p14="http://schemas.microsoft.com/office/powerpoint/2010/main" val="1255384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Data Sources</a:t>
            </a:r>
            <a:endParaRPr dirty="0"/>
          </a:p>
        </p:txBody>
      </p:sp>
      <p:sp>
        <p:nvSpPr>
          <p:cNvPr id="84" name="Shape 84"/>
          <p:cNvSpPr txBox="1"/>
          <p:nvPr/>
        </p:nvSpPr>
        <p:spPr>
          <a:xfrm>
            <a:off x="465955" y="1744218"/>
            <a:ext cx="8212200" cy="4873800"/>
          </a:xfrm>
          <a:prstGeom prst="rect">
            <a:avLst/>
          </a:prstGeom>
          <a:noFill/>
          <a:ln>
            <a:noFill/>
          </a:ln>
        </p:spPr>
        <p:txBody>
          <a:bodyPr spcFirstLastPara="1" wrap="square" lIns="91425" tIns="91425" rIns="91425" bIns="91425" anchor="t" anchorCtr="0">
            <a:noAutofit/>
          </a:bodyPr>
          <a:lstStyle/>
          <a:p>
            <a:r>
              <a:rPr lang="en-US" sz="2600" dirty="0" smtClean="0">
                <a:latin typeface="Corbel" charset="0"/>
                <a:ea typeface="Corbel" charset="0"/>
                <a:cs typeface="Corbel" charset="0"/>
              </a:rPr>
              <a:t>Pre and Post-Survey - first and last class</a:t>
            </a:r>
          </a:p>
          <a:p>
            <a:pPr marL="530225" indent="-184150">
              <a:buFont typeface="Arial" charset="0"/>
              <a:buChar char="•"/>
            </a:pPr>
            <a:r>
              <a:rPr lang="en-US" sz="2600" i="1" dirty="0" smtClean="0">
                <a:latin typeface="Corbel" charset="0"/>
                <a:ea typeface="Corbel" charset="0"/>
                <a:cs typeface="Corbel" charset="0"/>
              </a:rPr>
              <a:t>In </a:t>
            </a:r>
            <a:r>
              <a:rPr lang="en-US" sz="2600" i="1" dirty="0">
                <a:latin typeface="Corbel" charset="0"/>
                <a:ea typeface="Corbel" charset="0"/>
                <a:cs typeface="Corbel" charset="0"/>
              </a:rPr>
              <a:t>your own words, describe what it means to be an advocate for ELs.</a:t>
            </a:r>
          </a:p>
          <a:p>
            <a:pPr marL="530225" indent="-184150">
              <a:buFont typeface="Arial" charset="0"/>
              <a:buChar char="•"/>
            </a:pPr>
            <a:r>
              <a:rPr lang="en-US" sz="2600" i="1" dirty="0" smtClean="0">
                <a:latin typeface="Corbel" charset="0"/>
                <a:ea typeface="Corbel" charset="0"/>
                <a:cs typeface="Corbel" charset="0"/>
              </a:rPr>
              <a:t>Have </a:t>
            </a:r>
            <a:r>
              <a:rPr lang="en-US" sz="2600" i="1" dirty="0">
                <a:latin typeface="Corbel" charset="0"/>
                <a:ea typeface="Corbel" charset="0"/>
                <a:cs typeface="Corbel" charset="0"/>
              </a:rPr>
              <a:t>you ever had an opportunity to act as an advocate for an EL/ELs? </a:t>
            </a:r>
            <a:endParaRPr lang="en-US" sz="2600" i="1" dirty="0" smtClean="0">
              <a:latin typeface="Corbel" charset="0"/>
              <a:ea typeface="Corbel" charset="0"/>
              <a:cs typeface="Corbel" charset="0"/>
            </a:endParaRPr>
          </a:p>
          <a:p>
            <a:pPr marL="17463"/>
            <a:endParaRPr lang="en-US" sz="2600" dirty="0" smtClean="0">
              <a:latin typeface="Corbel" charset="0"/>
              <a:ea typeface="Corbel" charset="0"/>
              <a:cs typeface="Corbel" charset="0"/>
            </a:endParaRPr>
          </a:p>
          <a:p>
            <a:pPr marL="17463"/>
            <a:r>
              <a:rPr lang="en-US" sz="2600" dirty="0" smtClean="0">
                <a:latin typeface="Corbel" charset="0"/>
                <a:ea typeface="Corbel" charset="0"/>
                <a:cs typeface="Corbel" charset="0"/>
              </a:rPr>
              <a:t>Semi-Structured </a:t>
            </a:r>
            <a:r>
              <a:rPr lang="en-US" sz="2600" dirty="0">
                <a:latin typeface="Corbel" charset="0"/>
                <a:ea typeface="Corbel" charset="0"/>
                <a:cs typeface="Corbel" charset="0"/>
              </a:rPr>
              <a:t>I</a:t>
            </a:r>
            <a:r>
              <a:rPr lang="en-US" sz="2600" dirty="0" smtClean="0">
                <a:latin typeface="Corbel" charset="0"/>
                <a:ea typeface="Corbel" charset="0"/>
                <a:cs typeface="Corbel" charset="0"/>
              </a:rPr>
              <a:t>nterview - after course </a:t>
            </a:r>
            <a:r>
              <a:rPr lang="en-US" sz="2600" dirty="0">
                <a:latin typeface="Corbel" charset="0"/>
                <a:ea typeface="Corbel" charset="0"/>
                <a:cs typeface="Corbel" charset="0"/>
              </a:rPr>
              <a:t>ended </a:t>
            </a:r>
            <a:endParaRPr lang="en-US" sz="2600" dirty="0" smtClean="0">
              <a:latin typeface="Corbel" charset="0"/>
              <a:ea typeface="Corbel" charset="0"/>
              <a:cs typeface="Corbel" charset="0"/>
            </a:endParaRPr>
          </a:p>
          <a:p>
            <a:pPr marL="587375" indent="-241300">
              <a:buFont typeface="Arial" charset="0"/>
              <a:buChar char="•"/>
            </a:pPr>
            <a:r>
              <a:rPr lang="en-US" sz="2600" dirty="0" smtClean="0">
                <a:latin typeface="Corbel" charset="0"/>
                <a:ea typeface="Corbel" charset="0"/>
                <a:cs typeface="Corbel" charset="0"/>
              </a:rPr>
              <a:t>Effectiveness of content &amp; structure </a:t>
            </a:r>
            <a:r>
              <a:rPr lang="en-US" sz="2600" dirty="0">
                <a:latin typeface="Corbel" charset="0"/>
                <a:ea typeface="Corbel" charset="0"/>
                <a:cs typeface="Corbel" charset="0"/>
              </a:rPr>
              <a:t>of </a:t>
            </a:r>
            <a:r>
              <a:rPr lang="en-US" sz="2600" dirty="0" smtClean="0">
                <a:latin typeface="Corbel" charset="0"/>
                <a:ea typeface="Corbel" charset="0"/>
                <a:cs typeface="Corbel" charset="0"/>
              </a:rPr>
              <a:t>course</a:t>
            </a:r>
          </a:p>
          <a:p>
            <a:pPr marL="587375" indent="-241300">
              <a:buFont typeface="Arial" charset="0"/>
              <a:buChar char="•"/>
            </a:pPr>
            <a:r>
              <a:rPr lang="en-US" sz="2600" dirty="0">
                <a:latin typeface="Corbel" charset="0"/>
                <a:ea typeface="Corbel" charset="0"/>
                <a:cs typeface="Corbel" charset="0"/>
              </a:rPr>
              <a:t>A</a:t>
            </a:r>
            <a:r>
              <a:rPr lang="en-US" sz="2600" dirty="0" smtClean="0">
                <a:latin typeface="Corbel" charset="0"/>
                <a:ea typeface="Corbel" charset="0"/>
                <a:cs typeface="Corbel" charset="0"/>
              </a:rPr>
              <a:t>pplication of the </a:t>
            </a:r>
            <a:r>
              <a:rPr lang="en-US" sz="2600" dirty="0">
                <a:latin typeface="Corbel" charset="0"/>
                <a:ea typeface="Corbel" charset="0"/>
                <a:cs typeface="Corbel" charset="0"/>
              </a:rPr>
              <a:t>material </a:t>
            </a:r>
            <a:endParaRPr sz="2600" dirty="0">
              <a:solidFill>
                <a:schemeClr val="dk1"/>
              </a:solidFill>
              <a:latin typeface="Corbel" charset="0"/>
              <a:ea typeface="Corbel" charset="0"/>
              <a:cs typeface="Corbel" charset="0"/>
            </a:endParaRPr>
          </a:p>
        </p:txBody>
      </p:sp>
    </p:spTree>
    <p:extLst>
      <p:ext uri="{BB962C8B-B14F-4D97-AF65-F5344CB8AC3E}">
        <p14:creationId xmlns:p14="http://schemas.microsoft.com/office/powerpoint/2010/main" val="14920645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Definitions of Advocacy</a:t>
            </a:r>
            <a:endParaRPr dirty="0"/>
          </a:p>
        </p:txBody>
      </p:sp>
      <p:sp>
        <p:nvSpPr>
          <p:cNvPr id="84" name="Shape 84"/>
          <p:cNvSpPr txBox="1"/>
          <p:nvPr/>
        </p:nvSpPr>
        <p:spPr>
          <a:xfrm>
            <a:off x="508452" y="4243530"/>
            <a:ext cx="8212200" cy="1722168"/>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480"/>
              </a:spcBef>
              <a:spcAft>
                <a:spcPts val="0"/>
              </a:spcAft>
              <a:buNone/>
            </a:pPr>
            <a:endParaRPr lang="en-US" sz="2600" dirty="0" smtClean="0">
              <a:latin typeface="Corbel" charset="0"/>
              <a:ea typeface="Corbel" charset="0"/>
              <a:cs typeface="Corbel" charset="0"/>
            </a:endParaRPr>
          </a:p>
          <a:p>
            <a:pPr lvl="0">
              <a:lnSpc>
                <a:spcPct val="115000"/>
              </a:lnSpc>
              <a:spcBef>
                <a:spcPts val="480"/>
              </a:spcBef>
            </a:pPr>
            <a:r>
              <a:rPr lang="en-US" sz="2600" u="sng" dirty="0" smtClean="0">
                <a:latin typeface="Corbel" charset="0"/>
                <a:ea typeface="Corbel" charset="0"/>
                <a:cs typeface="Corbel" charset="0"/>
              </a:rPr>
              <a:t>Considerations:</a:t>
            </a:r>
          </a:p>
          <a:p>
            <a:pPr lvl="0">
              <a:lnSpc>
                <a:spcPct val="115000"/>
              </a:lnSpc>
              <a:spcBef>
                <a:spcPts val="480"/>
              </a:spcBef>
            </a:pPr>
            <a:r>
              <a:rPr lang="en-US" sz="2600" dirty="0" smtClean="0">
                <a:latin typeface="Corbel" charset="0"/>
                <a:ea typeface="Corbel" charset="0"/>
                <a:cs typeface="Corbel" charset="0"/>
              </a:rPr>
              <a:t>Focus on ELs – relate to the inequities facing ELs in school</a:t>
            </a:r>
          </a:p>
          <a:p>
            <a:pPr lvl="0">
              <a:lnSpc>
                <a:spcPct val="115000"/>
              </a:lnSpc>
              <a:spcBef>
                <a:spcPts val="480"/>
              </a:spcBef>
            </a:pPr>
            <a:r>
              <a:rPr lang="en-US" sz="2600" dirty="0" smtClean="0">
                <a:latin typeface="Corbel" charset="0"/>
                <a:ea typeface="Corbel" charset="0"/>
                <a:cs typeface="Corbel" charset="0"/>
              </a:rPr>
              <a:t>Specificity – name specific actions of an advocate for ELs</a:t>
            </a:r>
            <a:endParaRPr lang="en-US" sz="2600" dirty="0">
              <a:latin typeface="Corbel" charset="0"/>
              <a:ea typeface="Corbel" charset="0"/>
              <a:cs typeface="Corbel" charset="0"/>
            </a:endParaRPr>
          </a:p>
          <a:p>
            <a:pPr marL="0" lvl="0" indent="0" rtl="0">
              <a:lnSpc>
                <a:spcPct val="115000"/>
              </a:lnSpc>
              <a:spcBef>
                <a:spcPts val="480"/>
              </a:spcBef>
              <a:spcAft>
                <a:spcPts val="0"/>
              </a:spcAft>
              <a:buNone/>
            </a:pPr>
            <a:endParaRPr sz="2000" dirty="0">
              <a:solidFill>
                <a:schemeClr val="dk1"/>
              </a:solidFill>
              <a:latin typeface="Corbel" charset="0"/>
              <a:ea typeface="Corbel" charset="0"/>
              <a:cs typeface="Corbel"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227721988"/>
              </p:ext>
            </p:extLst>
          </p:nvPr>
        </p:nvGraphicFramePr>
        <p:xfrm>
          <a:off x="508452" y="1763268"/>
          <a:ext cx="8311698" cy="2961132"/>
        </p:xfrm>
        <a:graphic>
          <a:graphicData uri="http://schemas.openxmlformats.org/drawingml/2006/table">
            <a:tbl>
              <a:tblPr firstRow="1" bandRow="1">
                <a:tableStyleId>{BA620F83-C13C-4345-B18F-9EB7DFCF921B}</a:tableStyleId>
              </a:tblPr>
              <a:tblGrid>
                <a:gridCol w="4158798"/>
                <a:gridCol w="4152900"/>
              </a:tblGrid>
              <a:tr h="296113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200" b="0" dirty="0" smtClean="0">
                          <a:solidFill>
                            <a:schemeClr val="tx1"/>
                          </a:solidFill>
                          <a:latin typeface="Corbel" charset="0"/>
                          <a:ea typeface="Corbel" charset="0"/>
                          <a:cs typeface="Corbel" charset="0"/>
                        </a:rPr>
                        <a:t>“In my opinion, being an advocate for ELs is about being a voice to someone that might not be able to use it. It means stating their needs, and be willing to devise a plan to support, encourage, and equip these students to be successful.” (Cara,</a:t>
                      </a:r>
                      <a:r>
                        <a:rPr lang="en-US" sz="2200" b="0" baseline="0" dirty="0" smtClean="0">
                          <a:solidFill>
                            <a:schemeClr val="tx1"/>
                          </a:solidFill>
                          <a:latin typeface="Corbel" charset="0"/>
                          <a:ea typeface="Corbel" charset="0"/>
                          <a:cs typeface="Corbel" charset="0"/>
                        </a:rPr>
                        <a:t> pre</a:t>
                      </a:r>
                      <a:r>
                        <a:rPr lang="en-US" sz="2200" b="0" dirty="0" smtClean="0">
                          <a:solidFill>
                            <a:schemeClr val="tx1"/>
                          </a:solidFill>
                          <a:latin typeface="Corbel" charset="0"/>
                          <a:ea typeface="Corbel" charset="0"/>
                          <a:cs typeface="Corbel"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200" b="0" dirty="0" smtClean="0">
                          <a:solidFill>
                            <a:schemeClr val="tx1"/>
                          </a:solidFill>
                          <a:latin typeface="Corbel" charset="0"/>
                          <a:ea typeface="Corbel" charset="0"/>
                          <a:cs typeface="Corbel" charset="0"/>
                        </a:rPr>
                        <a:t>“Advocating for ELs can take different forms. Teaching content and language is one way to do so. Another way is to advocate for these students is incorporating social and emotional learning opportunities into the classroom curriculum.” (Cara,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val="771337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401494" y="324993"/>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Advocacy Definitions - Sites</a:t>
            </a:r>
            <a:endParaRPr dirty="0"/>
          </a:p>
        </p:txBody>
      </p:sp>
      <p:sp>
        <p:nvSpPr>
          <p:cNvPr id="84" name="Shape 84"/>
          <p:cNvSpPr txBox="1"/>
          <p:nvPr/>
        </p:nvSpPr>
        <p:spPr>
          <a:xfrm>
            <a:off x="483394" y="1572768"/>
            <a:ext cx="8212200" cy="48738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480"/>
              </a:spcBef>
              <a:spcAft>
                <a:spcPts val="0"/>
              </a:spcAft>
              <a:buNone/>
            </a:pPr>
            <a:endParaRPr dirty="0">
              <a:solidFill>
                <a:schemeClr val="dk1"/>
              </a:solidFill>
            </a:endParaRPr>
          </a:p>
          <a:p>
            <a:pPr marL="0" marR="0" lvl="0" indent="0" algn="l" rtl="0">
              <a:lnSpc>
                <a:spcPct val="115000"/>
              </a:lnSpc>
              <a:spcBef>
                <a:spcPts val="480"/>
              </a:spcBef>
              <a:spcAft>
                <a:spcPts val="0"/>
              </a:spcAft>
              <a:buNone/>
            </a:pPr>
            <a:endParaRPr lang="en-US" sz="2800" cap="small" dirty="0" smtClean="0">
              <a:solidFill>
                <a:srgbClr val="40516F"/>
              </a:solidFill>
              <a:latin typeface="Corbel"/>
              <a:ea typeface="Corbel"/>
              <a:cs typeface="Corbel"/>
              <a:sym typeface="Corbel"/>
            </a:endParaRPr>
          </a:p>
          <a:p>
            <a:pPr marL="0" marR="0" lvl="0" indent="0" algn="l" rtl="0">
              <a:lnSpc>
                <a:spcPct val="115000"/>
              </a:lnSpc>
              <a:spcBef>
                <a:spcPts val="480"/>
              </a:spcBef>
              <a:spcAft>
                <a:spcPts val="0"/>
              </a:spcAft>
              <a:buNone/>
            </a:pPr>
            <a:endParaRPr lang="en-US" sz="2800" cap="small" dirty="0">
              <a:solidFill>
                <a:srgbClr val="40516F"/>
              </a:solidFill>
              <a:latin typeface="Corbel"/>
              <a:ea typeface="Corbel"/>
              <a:cs typeface="Corbel"/>
              <a:sym typeface="Corbel"/>
            </a:endParaRPr>
          </a:p>
          <a:p>
            <a:pPr marL="0" marR="0" lvl="0" indent="0" algn="l" rtl="0">
              <a:lnSpc>
                <a:spcPct val="115000"/>
              </a:lnSpc>
              <a:spcBef>
                <a:spcPts val="480"/>
              </a:spcBef>
              <a:spcAft>
                <a:spcPts val="0"/>
              </a:spcAft>
              <a:buNone/>
            </a:pPr>
            <a:endParaRPr lang="en-US" sz="2800" cap="small" dirty="0" smtClean="0">
              <a:solidFill>
                <a:srgbClr val="40516F"/>
              </a:solidFill>
              <a:latin typeface="Corbel"/>
              <a:ea typeface="Corbel"/>
              <a:cs typeface="Corbel"/>
              <a:sym typeface="Corbel"/>
            </a:endParaRPr>
          </a:p>
          <a:p>
            <a:pPr marL="0" marR="0" lvl="0" indent="0" algn="l" rtl="0">
              <a:lnSpc>
                <a:spcPct val="115000"/>
              </a:lnSpc>
              <a:spcBef>
                <a:spcPts val="480"/>
              </a:spcBef>
              <a:spcAft>
                <a:spcPts val="0"/>
              </a:spcAft>
              <a:buNone/>
            </a:pPr>
            <a:endParaRPr lang="en-US" sz="2800" cap="small" dirty="0">
              <a:solidFill>
                <a:srgbClr val="40516F"/>
              </a:solidFill>
              <a:latin typeface="Corbel"/>
              <a:ea typeface="Corbel"/>
              <a:cs typeface="Corbel"/>
              <a:sym typeface="Corbel"/>
            </a:endParaRPr>
          </a:p>
          <a:p>
            <a:pPr marL="0" marR="0" lvl="0" indent="0" algn="l" rtl="0">
              <a:lnSpc>
                <a:spcPct val="115000"/>
              </a:lnSpc>
              <a:spcBef>
                <a:spcPts val="480"/>
              </a:spcBef>
              <a:spcAft>
                <a:spcPts val="0"/>
              </a:spcAft>
              <a:buNone/>
            </a:pPr>
            <a:endParaRPr lang="en-US" sz="2800" cap="small" dirty="0" smtClean="0">
              <a:solidFill>
                <a:srgbClr val="40516F"/>
              </a:solidFill>
              <a:latin typeface="Corbel"/>
              <a:ea typeface="Corbel"/>
              <a:cs typeface="Corbel"/>
              <a:sym typeface="Corbel"/>
            </a:endParaRPr>
          </a:p>
        </p:txBody>
      </p:sp>
      <p:graphicFrame>
        <p:nvGraphicFramePr>
          <p:cNvPr id="2" name="Table 1"/>
          <p:cNvGraphicFramePr>
            <a:graphicFrameLocks noGrp="1"/>
          </p:cNvGraphicFramePr>
          <p:nvPr>
            <p:extLst>
              <p:ext uri="{D42A27DB-BD31-4B8C-83A1-F6EECF244321}">
                <p14:modId xmlns:p14="http://schemas.microsoft.com/office/powerpoint/2010/main" val="545442837"/>
              </p:ext>
            </p:extLst>
          </p:nvPr>
        </p:nvGraphicFramePr>
        <p:xfrm>
          <a:off x="483394" y="1706564"/>
          <a:ext cx="7517606" cy="3013230"/>
        </p:xfrm>
        <a:graphic>
          <a:graphicData uri="http://schemas.openxmlformats.org/drawingml/2006/table">
            <a:tbl>
              <a:tblPr firstRow="1" bandRow="1">
                <a:tableStyleId>{BA620F83-C13C-4345-B18F-9EB7DFCF921B}</a:tableStyleId>
              </a:tblPr>
              <a:tblGrid>
                <a:gridCol w="2027944"/>
                <a:gridCol w="2511415"/>
                <a:gridCol w="2978247"/>
              </a:tblGrid>
              <a:tr h="497104">
                <a:tc>
                  <a:txBody>
                    <a:bodyPr/>
                    <a:lstStyle/>
                    <a:p>
                      <a:endParaRPr lang="en-US" sz="2800" dirty="0">
                        <a:latin typeface="Corbel" charset="0"/>
                        <a:ea typeface="Corbel" charset="0"/>
                        <a:cs typeface="Corbel" charset="0"/>
                      </a:endParaRPr>
                    </a:p>
                  </a:txBody>
                  <a:tcPr/>
                </a:tc>
                <a:tc>
                  <a:txBody>
                    <a:bodyPr/>
                    <a:lstStyle/>
                    <a:p>
                      <a:r>
                        <a:rPr lang="en-US" sz="2800" dirty="0" smtClean="0">
                          <a:latin typeface="Corbel" charset="0"/>
                          <a:ea typeface="Corbel" charset="0"/>
                          <a:cs typeface="Corbel" charset="0"/>
                        </a:rPr>
                        <a:t>PRE</a:t>
                      </a:r>
                      <a:endParaRPr lang="en-US" sz="2800" dirty="0">
                        <a:latin typeface="Corbel" charset="0"/>
                        <a:ea typeface="Corbel" charset="0"/>
                        <a:cs typeface="Corbel" charset="0"/>
                      </a:endParaRPr>
                    </a:p>
                  </a:txBody>
                  <a:tcPr/>
                </a:tc>
                <a:tc>
                  <a:txBody>
                    <a:bodyPr/>
                    <a:lstStyle/>
                    <a:p>
                      <a:r>
                        <a:rPr lang="en-US" sz="2800" dirty="0" smtClean="0">
                          <a:latin typeface="Corbel" charset="0"/>
                          <a:ea typeface="Corbel" charset="0"/>
                          <a:cs typeface="Corbel" charset="0"/>
                        </a:rPr>
                        <a:t>POST</a:t>
                      </a:r>
                      <a:endParaRPr lang="en-US" sz="2800" dirty="0">
                        <a:latin typeface="Corbel" charset="0"/>
                        <a:ea typeface="Corbel" charset="0"/>
                        <a:cs typeface="Corbel" charset="0"/>
                      </a:endParaRPr>
                    </a:p>
                  </a:txBody>
                  <a:tcPr/>
                </a:tc>
              </a:tr>
              <a:tr h="775095">
                <a:tc>
                  <a:txBody>
                    <a:bodyPr/>
                    <a:lstStyle/>
                    <a:p>
                      <a:r>
                        <a:rPr lang="en-US" sz="2800" b="1" dirty="0" smtClean="0">
                          <a:latin typeface="Corbel" charset="0"/>
                          <a:ea typeface="Corbel" charset="0"/>
                          <a:cs typeface="Corbel" charset="0"/>
                        </a:rPr>
                        <a:t>Classroom</a:t>
                      </a:r>
                      <a:endParaRPr lang="en-US" sz="2800" b="1" dirty="0">
                        <a:latin typeface="Corbel" charset="0"/>
                        <a:ea typeface="Corbel" charset="0"/>
                        <a:cs typeface="Corbel" charset="0"/>
                      </a:endParaRPr>
                    </a:p>
                  </a:txBody>
                  <a:tcPr/>
                </a:tc>
                <a:tc>
                  <a:txBody>
                    <a:bodyPr/>
                    <a:lstStyle/>
                    <a:p>
                      <a:r>
                        <a:rPr lang="en-US" sz="2800" baseline="0" dirty="0" smtClean="0">
                          <a:latin typeface="Corbel" charset="0"/>
                          <a:ea typeface="Corbel" charset="0"/>
                          <a:cs typeface="Corbel" charset="0"/>
                        </a:rPr>
                        <a:t>Nora &amp; Ali</a:t>
                      </a:r>
                    </a:p>
                  </a:txBody>
                  <a:tcPr/>
                </a:tc>
                <a:tc>
                  <a:txBody>
                    <a:bodyPr/>
                    <a:lstStyle/>
                    <a:p>
                      <a:r>
                        <a:rPr lang="en-US" sz="2800" dirty="0" smtClean="0">
                          <a:latin typeface="Corbel" charset="0"/>
                          <a:ea typeface="Corbel" charset="0"/>
                          <a:cs typeface="Corbel" charset="0"/>
                        </a:rPr>
                        <a:t>Cara, </a:t>
                      </a:r>
                      <a:r>
                        <a:rPr lang="en-US" sz="2800" i="1" dirty="0" smtClean="0">
                          <a:latin typeface="Corbel" charset="0"/>
                          <a:ea typeface="Corbel" charset="0"/>
                          <a:cs typeface="Corbel" charset="0"/>
                        </a:rPr>
                        <a:t>Nora</a:t>
                      </a:r>
                      <a:r>
                        <a:rPr lang="en-US" sz="2800" dirty="0" smtClean="0">
                          <a:latin typeface="Corbel" charset="0"/>
                          <a:ea typeface="Corbel" charset="0"/>
                          <a:cs typeface="Corbel" charset="0"/>
                        </a:rPr>
                        <a:t>, &amp; Ali</a:t>
                      </a:r>
                      <a:endParaRPr lang="en-US" sz="2800" dirty="0">
                        <a:latin typeface="Corbel" charset="0"/>
                        <a:ea typeface="Corbel" charset="0"/>
                        <a:cs typeface="Corbel" charset="0"/>
                      </a:endParaRPr>
                    </a:p>
                  </a:txBody>
                  <a:tcPr/>
                </a:tc>
              </a:tr>
              <a:tr h="775095">
                <a:tc>
                  <a:txBody>
                    <a:bodyPr/>
                    <a:lstStyle/>
                    <a:p>
                      <a:r>
                        <a:rPr lang="en-US" sz="2800" b="1" dirty="0" smtClean="0">
                          <a:latin typeface="Corbel" charset="0"/>
                          <a:ea typeface="Corbel" charset="0"/>
                          <a:cs typeface="Corbel" charset="0"/>
                        </a:rPr>
                        <a:t>School</a:t>
                      </a:r>
                      <a:endParaRPr lang="en-US" sz="2800" b="1" dirty="0">
                        <a:latin typeface="Corbel" charset="0"/>
                        <a:ea typeface="Corbel" charset="0"/>
                        <a:cs typeface="Corbel" charset="0"/>
                      </a:endParaRPr>
                    </a:p>
                  </a:txBody>
                  <a:tcPr/>
                </a:tc>
                <a:tc>
                  <a:txBody>
                    <a:bodyPr/>
                    <a:lstStyle/>
                    <a:p>
                      <a:r>
                        <a:rPr lang="en-US" sz="2800" baseline="0" dirty="0" smtClean="0">
                          <a:latin typeface="Corbel" charset="0"/>
                          <a:ea typeface="Corbel" charset="0"/>
                          <a:cs typeface="Corbel" charset="0"/>
                        </a:rPr>
                        <a:t>Ali &amp; Lucy</a:t>
                      </a:r>
                    </a:p>
                  </a:txBody>
                  <a:tcPr/>
                </a:tc>
                <a:tc>
                  <a:txBody>
                    <a:bodyPr/>
                    <a:lstStyle/>
                    <a:p>
                      <a:r>
                        <a:rPr lang="en-US" sz="2800" i="1" dirty="0" smtClean="0">
                          <a:latin typeface="Corbel" charset="0"/>
                          <a:ea typeface="Corbel" charset="0"/>
                          <a:cs typeface="Corbel" charset="0"/>
                        </a:rPr>
                        <a:t>Nora</a:t>
                      </a:r>
                      <a:r>
                        <a:rPr lang="en-US" sz="2800" dirty="0" smtClean="0">
                          <a:latin typeface="Corbel" charset="0"/>
                          <a:ea typeface="Corbel" charset="0"/>
                          <a:cs typeface="Corbel" charset="0"/>
                        </a:rPr>
                        <a:t>,</a:t>
                      </a:r>
                      <a:r>
                        <a:rPr lang="en-US" sz="2800" baseline="0" dirty="0" smtClean="0">
                          <a:latin typeface="Corbel" charset="0"/>
                          <a:ea typeface="Corbel" charset="0"/>
                          <a:cs typeface="Corbel" charset="0"/>
                        </a:rPr>
                        <a:t> </a:t>
                      </a:r>
                      <a:r>
                        <a:rPr lang="en-US" sz="2800" i="1" dirty="0" smtClean="0">
                          <a:latin typeface="Corbel" charset="0"/>
                          <a:ea typeface="Corbel" charset="0"/>
                          <a:cs typeface="Corbel" charset="0"/>
                        </a:rPr>
                        <a:t>Lucy</a:t>
                      </a:r>
                      <a:r>
                        <a:rPr lang="en-US" sz="2800" dirty="0" smtClean="0">
                          <a:latin typeface="Corbel" charset="0"/>
                          <a:ea typeface="Corbel" charset="0"/>
                          <a:cs typeface="Corbel" charset="0"/>
                        </a:rPr>
                        <a:t>, Kate*</a:t>
                      </a:r>
                      <a:endParaRPr lang="en-US" sz="2800" dirty="0">
                        <a:latin typeface="Corbel" charset="0"/>
                        <a:ea typeface="Corbel" charset="0"/>
                        <a:cs typeface="Corbel" charset="0"/>
                      </a:endParaRPr>
                    </a:p>
                  </a:txBody>
                  <a:tcPr/>
                </a:tc>
              </a:tr>
              <a:tr h="894787">
                <a:tc>
                  <a:txBody>
                    <a:bodyPr/>
                    <a:lstStyle/>
                    <a:p>
                      <a:r>
                        <a:rPr lang="en-US" sz="2800" b="1" dirty="0" smtClean="0">
                          <a:latin typeface="Corbel" charset="0"/>
                          <a:ea typeface="Corbel" charset="0"/>
                          <a:cs typeface="Corbel" charset="0"/>
                        </a:rPr>
                        <a:t>Family/ Community</a:t>
                      </a:r>
                      <a:endParaRPr lang="en-US" sz="2800" b="1" dirty="0">
                        <a:latin typeface="Corbel" charset="0"/>
                        <a:ea typeface="Corbel" charset="0"/>
                        <a:cs typeface="Corbel" charset="0"/>
                      </a:endParaRPr>
                    </a:p>
                  </a:txBody>
                  <a:tcPr/>
                </a:tc>
                <a:tc>
                  <a:txBody>
                    <a:bodyPr/>
                    <a:lstStyle/>
                    <a:p>
                      <a:r>
                        <a:rPr lang="en-US" sz="2800" dirty="0" smtClean="0">
                          <a:latin typeface="Corbel" charset="0"/>
                          <a:ea typeface="Corbel" charset="0"/>
                          <a:cs typeface="Corbel" charset="0"/>
                        </a:rPr>
                        <a:t>Lucy</a:t>
                      </a:r>
                      <a:endParaRPr lang="en-US" sz="2800" dirty="0">
                        <a:latin typeface="Corbel" charset="0"/>
                        <a:ea typeface="Corbel" charset="0"/>
                        <a:cs typeface="Corbel" charset="0"/>
                      </a:endParaRPr>
                    </a:p>
                  </a:txBody>
                  <a:tcPr/>
                </a:tc>
                <a:tc>
                  <a:txBody>
                    <a:bodyPr/>
                    <a:lstStyle/>
                    <a:p>
                      <a:r>
                        <a:rPr lang="en-US" sz="2800" dirty="0" smtClean="0">
                          <a:latin typeface="Corbel" charset="0"/>
                          <a:ea typeface="Corbel" charset="0"/>
                          <a:cs typeface="Corbel" charset="0"/>
                        </a:rPr>
                        <a:t>Dani</a:t>
                      </a:r>
                      <a:r>
                        <a:rPr lang="en-US" sz="2800" baseline="0" dirty="0" smtClean="0">
                          <a:latin typeface="Corbel" charset="0"/>
                          <a:ea typeface="Corbel" charset="0"/>
                          <a:cs typeface="Corbel" charset="0"/>
                        </a:rPr>
                        <a:t> &amp; </a:t>
                      </a:r>
                      <a:r>
                        <a:rPr lang="en-US" sz="2800" i="1" u="none" dirty="0" smtClean="0">
                          <a:latin typeface="Corbel" charset="0"/>
                          <a:ea typeface="Corbel" charset="0"/>
                          <a:cs typeface="Corbel" charset="0"/>
                        </a:rPr>
                        <a:t>Lucy</a:t>
                      </a:r>
                      <a:endParaRPr lang="en-US" sz="2800" i="1" u="none" dirty="0">
                        <a:latin typeface="Corbel" charset="0"/>
                        <a:ea typeface="Corbel" charset="0"/>
                        <a:cs typeface="Corbel" charset="0"/>
                      </a:endParaRPr>
                    </a:p>
                  </a:txBody>
                  <a:tcPr/>
                </a:tc>
              </a:tr>
            </a:tbl>
          </a:graphicData>
        </a:graphic>
      </p:graphicFrame>
      <p:sp>
        <p:nvSpPr>
          <p:cNvPr id="3" name="TextBox 2"/>
          <p:cNvSpPr txBox="1"/>
          <p:nvPr/>
        </p:nvSpPr>
        <p:spPr>
          <a:xfrm>
            <a:off x="483394" y="4958366"/>
            <a:ext cx="7517606" cy="492443"/>
          </a:xfrm>
          <a:prstGeom prst="rect">
            <a:avLst/>
          </a:prstGeom>
          <a:noFill/>
        </p:spPr>
        <p:txBody>
          <a:bodyPr wrap="square" rtlCol="0">
            <a:spAutoFit/>
          </a:bodyPr>
          <a:lstStyle/>
          <a:p>
            <a:r>
              <a:rPr lang="en-US" sz="2600" dirty="0" smtClean="0">
                <a:latin typeface="Corbel" charset="0"/>
                <a:ea typeface="Corbel" charset="0"/>
                <a:cs typeface="Corbel" charset="0"/>
              </a:rPr>
              <a:t>*Kate’s definition was not as clear as others </a:t>
            </a:r>
            <a:endParaRPr lang="en-US" sz="2600" dirty="0">
              <a:latin typeface="Corbel" charset="0"/>
              <a:ea typeface="Corbel" charset="0"/>
              <a:cs typeface="Corbel" charset="0"/>
            </a:endParaRPr>
          </a:p>
        </p:txBody>
      </p:sp>
    </p:spTree>
    <p:extLst>
      <p:ext uri="{BB962C8B-B14F-4D97-AF65-F5344CB8AC3E}">
        <p14:creationId xmlns:p14="http://schemas.microsoft.com/office/powerpoint/2010/main" val="360987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Advocacy Actions</a:t>
            </a:r>
            <a:endParaRPr dirty="0"/>
          </a:p>
        </p:txBody>
      </p:sp>
      <p:sp>
        <p:nvSpPr>
          <p:cNvPr id="84" name="Shape 84"/>
          <p:cNvSpPr txBox="1"/>
          <p:nvPr/>
        </p:nvSpPr>
        <p:spPr>
          <a:xfrm>
            <a:off x="384055" y="1572768"/>
            <a:ext cx="8212200" cy="5150004"/>
          </a:xfrm>
          <a:prstGeom prst="rect">
            <a:avLst/>
          </a:prstGeom>
          <a:noFill/>
          <a:ln>
            <a:noFill/>
          </a:ln>
        </p:spPr>
        <p:txBody>
          <a:bodyPr spcFirstLastPara="1" wrap="square" lIns="91425" tIns="91425" rIns="91425" bIns="91425" anchor="t" anchorCtr="0">
            <a:noAutofit/>
          </a:bodyPr>
          <a:lstStyle/>
          <a:p>
            <a:pPr algn="ctr"/>
            <a:r>
              <a:rPr lang="en-US" sz="2400" dirty="0" smtClean="0">
                <a:latin typeface="Corbel" charset="0"/>
                <a:ea typeface="Corbel" charset="0"/>
                <a:cs typeface="Corbel" charset="0"/>
              </a:rPr>
              <a:t>“There was one time where a student was being yelled at by another teacher for not doing their work and they did not know that this student could not speak much English, so I made sure to step in and tell the teacher and explain to the upset child in my conversational Spanish that she was okay and that the teacher did not know and that I would help her.” </a:t>
            </a:r>
          </a:p>
          <a:p>
            <a:pPr algn="r"/>
            <a:r>
              <a:rPr lang="en-US" sz="2400" dirty="0" smtClean="0">
                <a:latin typeface="Corbel" charset="0"/>
                <a:ea typeface="Corbel" charset="0"/>
                <a:cs typeface="Corbel" charset="0"/>
              </a:rPr>
              <a:t>(Kate, pre-survey</a:t>
            </a:r>
            <a:r>
              <a:rPr lang="en-US" sz="2400" dirty="0" smtClean="0">
                <a:latin typeface="Corbel" charset="0"/>
                <a:ea typeface="Corbel" charset="0"/>
                <a:cs typeface="Corbel" charset="0"/>
              </a:rPr>
              <a:t>)</a:t>
            </a:r>
          </a:p>
          <a:p>
            <a:pPr algn="ctr"/>
            <a:endParaRPr lang="en-US" sz="2400" dirty="0">
              <a:latin typeface="Corbel" charset="0"/>
              <a:ea typeface="Corbel" charset="0"/>
              <a:cs typeface="Corbel" charset="0"/>
            </a:endParaRPr>
          </a:p>
          <a:p>
            <a:pPr algn="ctr"/>
            <a:r>
              <a:rPr lang="en-US" sz="2400" dirty="0" smtClean="0">
                <a:latin typeface="Corbel" charset="0"/>
                <a:ea typeface="Corbel" charset="0"/>
                <a:cs typeface="Corbel" charset="0"/>
              </a:rPr>
              <a:t>[</a:t>
            </a:r>
            <a:r>
              <a:rPr lang="en-US" sz="2400" dirty="0">
                <a:latin typeface="Corbel" charset="0"/>
                <a:ea typeface="Corbel" charset="0"/>
                <a:cs typeface="Corbel" charset="0"/>
              </a:rPr>
              <a:t>A boy in first grade] has been put on the back burner in his classroom because of his ‘poor motivation and bad attitude’. I had to have a meeting with the teacher and talk to her about </a:t>
            </a:r>
            <a:r>
              <a:rPr lang="is-IS" sz="2400" dirty="0">
                <a:latin typeface="Corbel" charset="0"/>
                <a:ea typeface="Corbel" charset="0"/>
                <a:cs typeface="Corbel" charset="0"/>
              </a:rPr>
              <a:t>…</a:t>
            </a:r>
            <a:r>
              <a:rPr lang="en-US" sz="2400" dirty="0">
                <a:latin typeface="Corbel" charset="0"/>
                <a:ea typeface="Corbel" charset="0"/>
                <a:cs typeface="Corbel" charset="0"/>
              </a:rPr>
              <a:t> comprehensible input and his affective filter</a:t>
            </a:r>
            <a:r>
              <a:rPr lang="en-US" sz="2400" dirty="0" smtClean="0">
                <a:latin typeface="Corbel" charset="0"/>
                <a:ea typeface="Corbel" charset="0"/>
                <a:cs typeface="Corbel" charset="0"/>
              </a:rPr>
              <a:t>.”</a:t>
            </a:r>
          </a:p>
          <a:p>
            <a:pPr algn="r"/>
            <a:r>
              <a:rPr lang="en-US" sz="2400" dirty="0" smtClean="0">
                <a:latin typeface="Corbel" charset="0"/>
                <a:ea typeface="Corbel" charset="0"/>
                <a:cs typeface="Corbel" charset="0"/>
              </a:rPr>
              <a:t>(Dani, post-survey)</a:t>
            </a:r>
            <a:endParaRPr lang="en-US" sz="2400" dirty="0">
              <a:latin typeface="Corbel" charset="0"/>
              <a:ea typeface="Corbel" charset="0"/>
              <a:cs typeface="Corbel" charset="0"/>
            </a:endParaRPr>
          </a:p>
          <a:p>
            <a:pPr algn="r"/>
            <a:endParaRPr lang="en-US" sz="2600" dirty="0">
              <a:latin typeface="Corbel" charset="0"/>
              <a:ea typeface="Corbel" charset="0"/>
              <a:cs typeface="Corbel" charset="0"/>
            </a:endParaRPr>
          </a:p>
          <a:p>
            <a:pPr algn="r"/>
            <a:endParaRPr lang="en-US" sz="2600" dirty="0" smtClean="0">
              <a:latin typeface="Corbel" charset="0"/>
              <a:ea typeface="Corbel" charset="0"/>
              <a:cs typeface="Corbel" charset="0"/>
            </a:endParaRPr>
          </a:p>
          <a:p>
            <a:pPr algn="r"/>
            <a:endParaRPr lang="en-US" sz="2600" dirty="0">
              <a:latin typeface="Corbel" charset="0"/>
              <a:ea typeface="Corbel" charset="0"/>
              <a:cs typeface="Corbel" charset="0"/>
            </a:endParaRPr>
          </a:p>
          <a:p>
            <a:pPr algn="r"/>
            <a:endParaRPr lang="en-US" sz="2600" dirty="0" smtClean="0">
              <a:latin typeface="Corbel" charset="0"/>
              <a:ea typeface="Corbel" charset="0"/>
              <a:cs typeface="Corbel" charset="0"/>
            </a:endParaRPr>
          </a:p>
          <a:p>
            <a:pPr marL="0" lvl="0" indent="0" algn="ctr" rtl="0">
              <a:lnSpc>
                <a:spcPct val="115000"/>
              </a:lnSpc>
              <a:spcBef>
                <a:spcPts val="480"/>
              </a:spcBef>
              <a:spcAft>
                <a:spcPts val="0"/>
              </a:spcAft>
              <a:buNone/>
            </a:pPr>
            <a:endParaRPr sz="2800" cap="small" dirty="0" smtClean="0">
              <a:solidFill>
                <a:srgbClr val="40516F"/>
              </a:solidFill>
              <a:latin typeface="Corbel" charset="0"/>
              <a:ea typeface="Corbel" charset="0"/>
              <a:cs typeface="Corbel" charset="0"/>
              <a:sym typeface="Corbel"/>
            </a:endParaRPr>
          </a:p>
          <a:p>
            <a:pPr marL="0" lvl="0" indent="0" rtl="0">
              <a:lnSpc>
                <a:spcPct val="115000"/>
              </a:lnSpc>
              <a:spcBef>
                <a:spcPts val="480"/>
              </a:spcBef>
              <a:spcAft>
                <a:spcPts val="0"/>
              </a:spcAft>
              <a:buNone/>
            </a:pPr>
            <a:endParaRPr dirty="0">
              <a:solidFill>
                <a:schemeClr val="dk1"/>
              </a:solidFill>
            </a:endParaRPr>
          </a:p>
          <a:p>
            <a:pPr marL="0" marR="0" lvl="0" indent="0" algn="l" rtl="0">
              <a:lnSpc>
                <a:spcPct val="115000"/>
              </a:lnSpc>
              <a:spcBef>
                <a:spcPts val="480"/>
              </a:spcBef>
              <a:spcAft>
                <a:spcPts val="0"/>
              </a:spcAft>
              <a:buNone/>
            </a:pPr>
            <a:endParaRPr sz="2800" cap="small" dirty="0">
              <a:solidFill>
                <a:srgbClr val="40516F"/>
              </a:solidFill>
              <a:latin typeface="Corbel"/>
              <a:ea typeface="Corbel"/>
              <a:cs typeface="Corbel"/>
              <a:sym typeface="Corbel"/>
            </a:endParaRPr>
          </a:p>
        </p:txBody>
      </p:sp>
    </p:spTree>
    <p:extLst>
      <p:ext uri="{BB962C8B-B14F-4D97-AF65-F5344CB8AC3E}">
        <p14:creationId xmlns:p14="http://schemas.microsoft.com/office/powerpoint/2010/main" val="1003744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273113" y="34675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Advocacy Actions - Sites</a:t>
            </a:r>
            <a:endParaRPr dirty="0"/>
          </a:p>
        </p:txBody>
      </p:sp>
      <p:sp>
        <p:nvSpPr>
          <p:cNvPr id="84" name="Shape 84"/>
          <p:cNvSpPr txBox="1"/>
          <p:nvPr/>
        </p:nvSpPr>
        <p:spPr>
          <a:xfrm>
            <a:off x="483394" y="1572768"/>
            <a:ext cx="8212200" cy="48738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480"/>
              </a:spcBef>
              <a:spcAft>
                <a:spcPts val="0"/>
              </a:spcAft>
              <a:buNone/>
            </a:pPr>
            <a:endParaRPr dirty="0">
              <a:solidFill>
                <a:schemeClr val="dk1"/>
              </a:solidFill>
            </a:endParaRPr>
          </a:p>
          <a:p>
            <a:pPr marL="0" marR="0" lvl="0" indent="0" algn="l" rtl="0">
              <a:lnSpc>
                <a:spcPct val="115000"/>
              </a:lnSpc>
              <a:spcBef>
                <a:spcPts val="480"/>
              </a:spcBef>
              <a:spcAft>
                <a:spcPts val="0"/>
              </a:spcAft>
              <a:buNone/>
            </a:pPr>
            <a:endParaRPr sz="2800" cap="small" dirty="0">
              <a:solidFill>
                <a:srgbClr val="40516F"/>
              </a:solidFill>
              <a:latin typeface="Corbel"/>
              <a:ea typeface="Corbel"/>
              <a:cs typeface="Corbel"/>
              <a:sym typeface="Corbel"/>
            </a:endParaRPr>
          </a:p>
        </p:txBody>
      </p:sp>
      <p:graphicFrame>
        <p:nvGraphicFramePr>
          <p:cNvPr id="2" name="Table 1"/>
          <p:cNvGraphicFramePr>
            <a:graphicFrameLocks noGrp="1"/>
          </p:cNvGraphicFramePr>
          <p:nvPr>
            <p:extLst>
              <p:ext uri="{D42A27DB-BD31-4B8C-83A1-F6EECF244321}">
                <p14:modId xmlns:p14="http://schemas.microsoft.com/office/powerpoint/2010/main" val="1334308195"/>
              </p:ext>
            </p:extLst>
          </p:nvPr>
        </p:nvGraphicFramePr>
        <p:xfrm>
          <a:off x="273113" y="1722937"/>
          <a:ext cx="8756587" cy="3029356"/>
        </p:xfrm>
        <a:graphic>
          <a:graphicData uri="http://schemas.openxmlformats.org/drawingml/2006/table">
            <a:tbl>
              <a:tblPr firstRow="1" bandRow="1">
                <a:tableStyleId>{BA620F83-C13C-4345-B18F-9EB7DFCF921B}</a:tableStyleId>
              </a:tblPr>
              <a:tblGrid>
                <a:gridCol w="1765237"/>
                <a:gridCol w="3314700"/>
                <a:gridCol w="3676650"/>
              </a:tblGrid>
              <a:tr h="383032">
                <a:tc>
                  <a:txBody>
                    <a:bodyPr/>
                    <a:lstStyle/>
                    <a:p>
                      <a:endParaRPr lang="en-US" sz="2400" dirty="0">
                        <a:latin typeface="Corbel" charset="0"/>
                        <a:ea typeface="Corbel" charset="0"/>
                        <a:cs typeface="Corbel" charset="0"/>
                      </a:endParaRPr>
                    </a:p>
                  </a:txBody>
                  <a:tcPr/>
                </a:tc>
                <a:tc>
                  <a:txBody>
                    <a:bodyPr/>
                    <a:lstStyle/>
                    <a:p>
                      <a:r>
                        <a:rPr lang="en-US" sz="2400" dirty="0" smtClean="0">
                          <a:latin typeface="Corbel" charset="0"/>
                          <a:ea typeface="Corbel" charset="0"/>
                          <a:cs typeface="Corbel" charset="0"/>
                        </a:rPr>
                        <a:t>PRE</a:t>
                      </a:r>
                      <a:endParaRPr lang="en-US" sz="2400" dirty="0">
                        <a:latin typeface="Corbel" charset="0"/>
                        <a:ea typeface="Corbel" charset="0"/>
                        <a:cs typeface="Corbel" charset="0"/>
                      </a:endParaRPr>
                    </a:p>
                  </a:txBody>
                  <a:tcPr/>
                </a:tc>
                <a:tc>
                  <a:txBody>
                    <a:bodyPr/>
                    <a:lstStyle/>
                    <a:p>
                      <a:r>
                        <a:rPr lang="en-US" sz="2400" dirty="0" smtClean="0">
                          <a:latin typeface="Corbel" charset="0"/>
                          <a:ea typeface="Corbel" charset="0"/>
                          <a:cs typeface="Corbel" charset="0"/>
                        </a:rPr>
                        <a:t>POST</a:t>
                      </a:r>
                      <a:endParaRPr lang="en-US" sz="2400" dirty="0">
                        <a:latin typeface="Corbel" charset="0"/>
                        <a:ea typeface="Corbel" charset="0"/>
                        <a:cs typeface="Corbel" charset="0"/>
                      </a:endParaRPr>
                    </a:p>
                  </a:txBody>
                  <a:tcPr/>
                </a:tc>
              </a:tr>
              <a:tr h="712876">
                <a:tc>
                  <a:txBody>
                    <a:bodyPr/>
                    <a:lstStyle/>
                    <a:p>
                      <a:r>
                        <a:rPr lang="en-US" sz="2200" b="1" dirty="0" smtClean="0">
                          <a:latin typeface="Corbel" charset="0"/>
                          <a:ea typeface="Corbel" charset="0"/>
                          <a:cs typeface="Corbel" charset="0"/>
                        </a:rPr>
                        <a:t>Classroom</a:t>
                      </a:r>
                      <a:endParaRPr lang="en-US" sz="2200" b="1" dirty="0">
                        <a:latin typeface="Corbel" charset="0"/>
                        <a:ea typeface="Corbel" charset="0"/>
                        <a:cs typeface="Corbel" charset="0"/>
                      </a:endParaRPr>
                    </a:p>
                  </a:txBody>
                  <a:tcPr/>
                </a:tc>
                <a:tc>
                  <a:txBody>
                    <a:bodyPr/>
                    <a:lstStyle/>
                    <a:p>
                      <a:r>
                        <a:rPr lang="en-US" sz="2200" dirty="0" smtClean="0">
                          <a:latin typeface="Corbel" charset="0"/>
                          <a:ea typeface="Corbel" charset="0"/>
                          <a:cs typeface="Corbel" charset="0"/>
                        </a:rPr>
                        <a:t>Discuss</a:t>
                      </a:r>
                      <a:r>
                        <a:rPr lang="en-US" sz="2200" baseline="0" dirty="0" smtClean="0">
                          <a:latin typeface="Corbel" charset="0"/>
                          <a:ea typeface="Corbel" charset="0"/>
                          <a:cs typeface="Corbel" charset="0"/>
                        </a:rPr>
                        <a:t> prejudice </a:t>
                      </a:r>
                    </a:p>
                  </a:txBody>
                  <a:tcPr/>
                </a:tc>
                <a:tc>
                  <a:txBody>
                    <a:bodyPr/>
                    <a:lstStyle/>
                    <a:p>
                      <a:r>
                        <a:rPr lang="en-US" sz="2200" dirty="0" smtClean="0">
                          <a:latin typeface="Corbel" charset="0"/>
                          <a:ea typeface="Corbel" charset="0"/>
                          <a:cs typeface="Corbel" charset="0"/>
                        </a:rPr>
                        <a:t>Support newcomer </a:t>
                      </a:r>
                      <a:r>
                        <a:rPr lang="en-US" sz="2200" dirty="0" smtClean="0">
                          <a:latin typeface="Corbel" charset="0"/>
                          <a:ea typeface="Corbel" charset="0"/>
                          <a:cs typeface="Corbel" charset="0"/>
                        </a:rPr>
                        <a:t>(2)</a:t>
                      </a:r>
                      <a:endParaRPr lang="en-US" sz="2200" dirty="0" smtClean="0">
                        <a:latin typeface="Corbel" charset="0"/>
                        <a:ea typeface="Corbel" charset="0"/>
                        <a:cs typeface="Corbel" charset="0"/>
                      </a:endParaRPr>
                    </a:p>
                  </a:txBody>
                  <a:tcPr/>
                </a:tc>
              </a:tr>
              <a:tr h="712876">
                <a:tc>
                  <a:txBody>
                    <a:bodyPr/>
                    <a:lstStyle/>
                    <a:p>
                      <a:r>
                        <a:rPr lang="en-US" sz="2200" b="1" dirty="0" smtClean="0">
                          <a:latin typeface="Corbel" charset="0"/>
                          <a:ea typeface="Corbel" charset="0"/>
                          <a:cs typeface="Corbel" charset="0"/>
                        </a:rPr>
                        <a:t>School</a:t>
                      </a:r>
                      <a:endParaRPr lang="en-US" sz="2200" b="1" dirty="0">
                        <a:latin typeface="Corbel" charset="0"/>
                        <a:ea typeface="Corbel" charset="0"/>
                        <a:cs typeface="Corbel" charset="0"/>
                      </a:endParaRPr>
                    </a:p>
                  </a:txBody>
                  <a:tcPr/>
                </a:tc>
                <a:tc>
                  <a:txBody>
                    <a:bodyPr/>
                    <a:lstStyle/>
                    <a:p>
                      <a:pPr marL="230188" indent="-230188">
                        <a:buFont typeface="Arial" charset="0"/>
                        <a:buChar char="•"/>
                        <a:tabLst/>
                      </a:pPr>
                      <a:r>
                        <a:rPr lang="en-US" sz="2200" dirty="0" smtClean="0">
                          <a:latin typeface="Corbel" charset="0"/>
                          <a:ea typeface="Corbel" charset="0"/>
                          <a:cs typeface="Corbel" charset="0"/>
                        </a:rPr>
                        <a:t>Attend</a:t>
                      </a:r>
                      <a:r>
                        <a:rPr lang="en-US" sz="2200" baseline="0" dirty="0" smtClean="0">
                          <a:latin typeface="Corbel" charset="0"/>
                          <a:ea typeface="Corbel" charset="0"/>
                          <a:cs typeface="Corbel" charset="0"/>
                        </a:rPr>
                        <a:t> t</a:t>
                      </a:r>
                      <a:r>
                        <a:rPr lang="en-US" sz="2200" dirty="0" smtClean="0">
                          <a:latin typeface="Corbel" charset="0"/>
                          <a:ea typeface="Corbel" charset="0"/>
                          <a:cs typeface="Corbel" charset="0"/>
                        </a:rPr>
                        <a:t>eam</a:t>
                      </a:r>
                      <a:r>
                        <a:rPr lang="en-US" sz="2200" baseline="0" dirty="0" smtClean="0">
                          <a:latin typeface="Corbel" charset="0"/>
                          <a:ea typeface="Corbel" charset="0"/>
                          <a:cs typeface="Corbel" charset="0"/>
                        </a:rPr>
                        <a:t> meeting </a:t>
                      </a:r>
                      <a:r>
                        <a:rPr lang="en-US" sz="2200" baseline="0" dirty="0" smtClean="0">
                          <a:latin typeface="Corbel" charset="0"/>
                          <a:ea typeface="Corbel" charset="0"/>
                          <a:cs typeface="Corbel" charset="0"/>
                        </a:rPr>
                        <a:t>(2)</a:t>
                      </a:r>
                      <a:endParaRPr lang="en-US" sz="2200" baseline="0" dirty="0" smtClean="0">
                        <a:latin typeface="Corbel" charset="0"/>
                        <a:ea typeface="Corbel" charset="0"/>
                        <a:cs typeface="Corbel" charset="0"/>
                      </a:endParaRPr>
                    </a:p>
                    <a:p>
                      <a:pPr marL="230188" indent="-230188">
                        <a:buFont typeface="Arial" charset="0"/>
                        <a:buChar char="•"/>
                        <a:tabLst/>
                      </a:pPr>
                      <a:r>
                        <a:rPr lang="en-US" sz="2200" baseline="0" dirty="0" smtClean="0">
                          <a:latin typeface="Corbel" charset="0"/>
                          <a:ea typeface="Corbel" charset="0"/>
                          <a:cs typeface="Corbel" charset="0"/>
                        </a:rPr>
                        <a:t>Meet with ELs’ </a:t>
                      </a:r>
                      <a:r>
                        <a:rPr lang="en-US" sz="2200" baseline="0" dirty="0" smtClean="0">
                          <a:latin typeface="Corbel" charset="0"/>
                          <a:ea typeface="Corbel" charset="0"/>
                          <a:cs typeface="Corbel" charset="0"/>
                        </a:rPr>
                        <a:t>teachers</a:t>
                      </a:r>
                    </a:p>
                    <a:p>
                      <a:pPr marL="230188" indent="-230188">
                        <a:buFont typeface="Arial" charset="0"/>
                        <a:buChar char="•"/>
                        <a:tabLst/>
                      </a:pPr>
                      <a:r>
                        <a:rPr lang="en-US" sz="2200" dirty="0" smtClean="0">
                          <a:latin typeface="Corbel" charset="0"/>
                          <a:ea typeface="Corbel" charset="0"/>
                          <a:cs typeface="Corbel" charset="0"/>
                        </a:rPr>
                        <a:t>Incident </a:t>
                      </a:r>
                      <a:r>
                        <a:rPr lang="en-US" sz="2200" dirty="0" smtClean="0">
                          <a:latin typeface="Corbel" charset="0"/>
                          <a:ea typeface="Corbel" charset="0"/>
                          <a:cs typeface="Corbel" charset="0"/>
                        </a:rPr>
                        <a:t>in </a:t>
                      </a:r>
                      <a:r>
                        <a:rPr lang="en-US" sz="2200" dirty="0" smtClean="0">
                          <a:latin typeface="Corbel" charset="0"/>
                          <a:ea typeface="Corbel" charset="0"/>
                          <a:cs typeface="Corbel" charset="0"/>
                        </a:rPr>
                        <a:t>mainstream</a:t>
                      </a:r>
                      <a:endParaRPr lang="en-US" sz="2200" dirty="0" smtClean="0">
                        <a:latin typeface="Corbel" charset="0"/>
                        <a:ea typeface="Corbel" charset="0"/>
                        <a:cs typeface="Corbel" charset="0"/>
                      </a:endParaRPr>
                    </a:p>
                  </a:txBody>
                  <a:tcPr/>
                </a:tc>
                <a:tc>
                  <a:txBody>
                    <a:bodyPr/>
                    <a:lstStyle/>
                    <a:p>
                      <a:pPr marL="230188" indent="-230188">
                        <a:buFont typeface="Arial" charset="0"/>
                        <a:buChar char="•"/>
                        <a:tabLst/>
                      </a:pPr>
                      <a:r>
                        <a:rPr lang="en-US" sz="2200" dirty="0" smtClean="0">
                          <a:latin typeface="Corbel" charset="0"/>
                          <a:ea typeface="Corbel" charset="0"/>
                          <a:cs typeface="Corbel" charset="0"/>
                        </a:rPr>
                        <a:t>Assist</a:t>
                      </a:r>
                      <a:r>
                        <a:rPr lang="en-US" sz="2200" baseline="0" dirty="0" smtClean="0">
                          <a:latin typeface="Corbel" charset="0"/>
                          <a:ea typeface="Corbel" charset="0"/>
                          <a:cs typeface="Corbel" charset="0"/>
                        </a:rPr>
                        <a:t> </a:t>
                      </a:r>
                      <a:r>
                        <a:rPr lang="en-US" sz="2200" baseline="0" dirty="0" smtClean="0">
                          <a:latin typeface="Corbel" charset="0"/>
                          <a:ea typeface="Corbel" charset="0"/>
                          <a:cs typeface="Corbel" charset="0"/>
                        </a:rPr>
                        <a:t>c</a:t>
                      </a:r>
                      <a:r>
                        <a:rPr lang="en-US" sz="2200" dirty="0" smtClean="0">
                          <a:latin typeface="Corbel" charset="0"/>
                          <a:ea typeface="Corbel" charset="0"/>
                          <a:cs typeface="Corbel" charset="0"/>
                        </a:rPr>
                        <a:t>olleague </a:t>
                      </a:r>
                      <a:r>
                        <a:rPr lang="en-US" sz="2200" baseline="0" dirty="0" smtClean="0">
                          <a:latin typeface="Corbel" charset="0"/>
                          <a:ea typeface="Corbel" charset="0"/>
                          <a:cs typeface="Corbel" charset="0"/>
                        </a:rPr>
                        <a:t>(2)</a:t>
                      </a:r>
                      <a:endParaRPr lang="en-US" sz="2200" baseline="0" dirty="0" smtClean="0">
                        <a:latin typeface="Corbel" charset="0"/>
                        <a:ea typeface="Corbel" charset="0"/>
                        <a:cs typeface="Corbel" charset="0"/>
                      </a:endParaRPr>
                    </a:p>
                    <a:p>
                      <a:pPr marL="230188" indent="-230188">
                        <a:buFont typeface="Arial" charset="0"/>
                        <a:buChar char="•"/>
                        <a:tabLst/>
                      </a:pPr>
                      <a:r>
                        <a:rPr lang="en-US" sz="2200" baseline="0" dirty="0" smtClean="0">
                          <a:latin typeface="Corbel" charset="0"/>
                          <a:ea typeface="Corbel" charset="0"/>
                          <a:cs typeface="Corbel" charset="0"/>
                        </a:rPr>
                        <a:t>Request desks for </a:t>
                      </a:r>
                      <a:r>
                        <a:rPr lang="en-US" sz="2200" baseline="0" dirty="0" smtClean="0">
                          <a:latin typeface="Corbel" charset="0"/>
                          <a:ea typeface="Corbel" charset="0"/>
                          <a:cs typeface="Corbel" charset="0"/>
                        </a:rPr>
                        <a:t>ELs</a:t>
                      </a:r>
                      <a:endParaRPr lang="en-US" sz="2200" dirty="0">
                        <a:latin typeface="Corbel" charset="0"/>
                        <a:ea typeface="Corbel" charset="0"/>
                        <a:cs typeface="Corbel" charset="0"/>
                      </a:endParaRPr>
                    </a:p>
                  </a:txBody>
                  <a:tcPr/>
                </a:tc>
              </a:tr>
              <a:tr h="712876">
                <a:tc>
                  <a:txBody>
                    <a:bodyPr/>
                    <a:lstStyle/>
                    <a:p>
                      <a:r>
                        <a:rPr lang="en-US" sz="2200" b="1" dirty="0" smtClean="0">
                          <a:latin typeface="Corbel" charset="0"/>
                          <a:ea typeface="Corbel" charset="0"/>
                          <a:cs typeface="Corbel" charset="0"/>
                        </a:rPr>
                        <a:t>Family/ Community</a:t>
                      </a:r>
                      <a:endParaRPr lang="en-US" sz="2200" b="1" dirty="0">
                        <a:latin typeface="Corbel" charset="0"/>
                        <a:ea typeface="Corbel" charset="0"/>
                        <a:cs typeface="Corbel" charset="0"/>
                      </a:endParaRPr>
                    </a:p>
                  </a:txBody>
                  <a:tcPr/>
                </a:tc>
                <a:tc>
                  <a:txBody>
                    <a:bodyPr/>
                    <a:lstStyle/>
                    <a:p>
                      <a:r>
                        <a:rPr lang="en-US" sz="2200" dirty="0" smtClean="0">
                          <a:latin typeface="Corbel" charset="0"/>
                          <a:ea typeface="Corbel" charset="0"/>
                          <a:cs typeface="Corbel" charset="0"/>
                        </a:rPr>
                        <a:t>Assist </a:t>
                      </a:r>
                      <a:r>
                        <a:rPr lang="en-US" sz="2200" dirty="0" smtClean="0">
                          <a:latin typeface="Corbel" charset="0"/>
                          <a:ea typeface="Corbel" charset="0"/>
                          <a:cs typeface="Corbel" charset="0"/>
                        </a:rPr>
                        <a:t>parent*</a:t>
                      </a:r>
                      <a:endParaRPr lang="en-US" sz="2200" dirty="0">
                        <a:latin typeface="Corbel" charset="0"/>
                        <a:ea typeface="Corbel" charset="0"/>
                        <a:cs typeface="Corbel" charset="0"/>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200" dirty="0" smtClean="0">
                          <a:latin typeface="Corbel" charset="0"/>
                          <a:ea typeface="Corbel" charset="0"/>
                          <a:cs typeface="Corbel" charset="0"/>
                        </a:rPr>
                        <a:t>Assist</a:t>
                      </a:r>
                      <a:r>
                        <a:rPr lang="en-US" sz="2200" baseline="0" dirty="0" smtClean="0">
                          <a:latin typeface="Corbel" charset="0"/>
                          <a:ea typeface="Corbel" charset="0"/>
                          <a:cs typeface="Corbel" charset="0"/>
                        </a:rPr>
                        <a:t> </a:t>
                      </a:r>
                      <a:r>
                        <a:rPr lang="en-US" sz="2200" dirty="0" smtClean="0">
                          <a:latin typeface="Corbel" charset="0"/>
                          <a:ea typeface="Corbel" charset="0"/>
                          <a:cs typeface="Corbel" charset="0"/>
                        </a:rPr>
                        <a:t>parent*</a:t>
                      </a:r>
                      <a:endParaRPr lang="en-US" sz="2200" dirty="0">
                        <a:latin typeface="Corbel" charset="0"/>
                        <a:ea typeface="Corbel" charset="0"/>
                        <a:cs typeface="Corbel" charset="0"/>
                      </a:endParaRPr>
                    </a:p>
                  </a:txBody>
                  <a:tcPr/>
                </a:tc>
              </a:tr>
            </a:tbl>
          </a:graphicData>
        </a:graphic>
      </p:graphicFrame>
      <p:sp>
        <p:nvSpPr>
          <p:cNvPr id="3" name="TextBox 2"/>
          <p:cNvSpPr txBox="1"/>
          <p:nvPr/>
        </p:nvSpPr>
        <p:spPr>
          <a:xfrm>
            <a:off x="273113" y="5047974"/>
            <a:ext cx="8604187" cy="461665"/>
          </a:xfrm>
          <a:prstGeom prst="rect">
            <a:avLst/>
          </a:prstGeom>
          <a:noFill/>
        </p:spPr>
        <p:txBody>
          <a:bodyPr wrap="square" rtlCol="0">
            <a:spAutoFit/>
          </a:bodyPr>
          <a:lstStyle/>
          <a:p>
            <a:r>
              <a:rPr lang="en-US" sz="2400" dirty="0" smtClean="0">
                <a:latin typeface="Corbel" charset="0"/>
                <a:ea typeface="Corbel" charset="0"/>
                <a:cs typeface="Corbel" charset="0"/>
              </a:rPr>
              <a:t>*Lucy mentioned the same action on both pre and post</a:t>
            </a:r>
            <a:endParaRPr lang="en-US" sz="2400" dirty="0">
              <a:latin typeface="Corbel" charset="0"/>
              <a:ea typeface="Corbel" charset="0"/>
              <a:cs typeface="Corbel" charset="0"/>
            </a:endParaRPr>
          </a:p>
        </p:txBody>
      </p:sp>
    </p:spTree>
    <p:extLst>
      <p:ext uri="{BB962C8B-B14F-4D97-AF65-F5344CB8AC3E}">
        <p14:creationId xmlns:p14="http://schemas.microsoft.com/office/powerpoint/2010/main" val="16509464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Factors to Consider</a:t>
            </a:r>
            <a:endParaRPr dirty="0"/>
          </a:p>
        </p:txBody>
      </p:sp>
      <p:sp>
        <p:nvSpPr>
          <p:cNvPr id="84" name="Shape 84"/>
          <p:cNvSpPr txBox="1"/>
          <p:nvPr/>
        </p:nvSpPr>
        <p:spPr>
          <a:xfrm>
            <a:off x="483394" y="1572768"/>
            <a:ext cx="8212200" cy="4873800"/>
          </a:xfrm>
          <a:prstGeom prst="rect">
            <a:avLst/>
          </a:prstGeom>
          <a:noFill/>
          <a:ln>
            <a:noFill/>
          </a:ln>
        </p:spPr>
        <p:txBody>
          <a:bodyPr spcFirstLastPara="1" wrap="square" lIns="91425" tIns="91425" rIns="91425" bIns="91425" anchor="t" anchorCtr="0">
            <a:noAutofit/>
          </a:bodyPr>
          <a:lstStyle/>
          <a:p>
            <a:r>
              <a:rPr lang="en-US" sz="2600" u="sng" dirty="0" smtClean="0">
                <a:latin typeface="Corbel" charset="0"/>
                <a:ea typeface="Corbel" charset="0"/>
                <a:cs typeface="Corbel" charset="0"/>
              </a:rPr>
              <a:t>Mentors</a:t>
            </a:r>
            <a:r>
              <a:rPr lang="en-US" sz="2600" dirty="0" smtClean="0">
                <a:latin typeface="Corbel" charset="0"/>
                <a:ea typeface="Corbel" charset="0"/>
                <a:cs typeface="Corbel" charset="0"/>
              </a:rPr>
              <a:t> – Lucy and Nora</a:t>
            </a:r>
          </a:p>
          <a:p>
            <a:pPr marL="17463"/>
            <a:r>
              <a:rPr lang="en-US" sz="2600" dirty="0">
                <a:latin typeface="Corbel" charset="0"/>
                <a:ea typeface="Corbel" charset="0"/>
                <a:cs typeface="Corbel" charset="0"/>
              </a:rPr>
              <a:t>E</a:t>
            </a:r>
            <a:r>
              <a:rPr lang="en-US" sz="2600" dirty="0" smtClean="0">
                <a:latin typeface="Corbel" charset="0"/>
                <a:ea typeface="Corbel" charset="0"/>
                <a:cs typeface="Corbel" charset="0"/>
              </a:rPr>
              <a:t>xamples </a:t>
            </a:r>
            <a:r>
              <a:rPr lang="en-US" sz="2600" dirty="0">
                <a:latin typeface="Corbel" charset="0"/>
                <a:ea typeface="Corbel" charset="0"/>
                <a:cs typeface="Corbel" charset="0"/>
              </a:rPr>
              <a:t>of how to advocate for </a:t>
            </a:r>
            <a:r>
              <a:rPr lang="en-US" sz="2600" dirty="0" smtClean="0">
                <a:latin typeface="Corbel" charset="0"/>
                <a:ea typeface="Corbel" charset="0"/>
                <a:cs typeface="Corbel" charset="0"/>
              </a:rPr>
              <a:t>ELs (classroom &amp; school)</a:t>
            </a:r>
          </a:p>
          <a:p>
            <a:endParaRPr lang="en-US" sz="2600" dirty="0">
              <a:latin typeface="Corbel" charset="0"/>
              <a:ea typeface="Corbel" charset="0"/>
              <a:cs typeface="Corbel" charset="0"/>
            </a:endParaRPr>
          </a:p>
          <a:p>
            <a:r>
              <a:rPr lang="en-US" sz="2600" u="sng" dirty="0" smtClean="0">
                <a:latin typeface="Corbel" charset="0"/>
                <a:ea typeface="Corbel" charset="0"/>
                <a:cs typeface="Corbel" charset="0"/>
              </a:rPr>
              <a:t>Personality</a:t>
            </a:r>
            <a:r>
              <a:rPr lang="en-US" sz="2600" dirty="0">
                <a:latin typeface="Corbel" charset="0"/>
                <a:ea typeface="Corbel" charset="0"/>
                <a:cs typeface="Corbel" charset="0"/>
              </a:rPr>
              <a:t> </a:t>
            </a:r>
            <a:r>
              <a:rPr lang="en-US" sz="2600" dirty="0" smtClean="0">
                <a:latin typeface="Corbel" charset="0"/>
                <a:ea typeface="Corbel" charset="0"/>
                <a:cs typeface="Corbel" charset="0"/>
              </a:rPr>
              <a:t>– Ali and Dani</a:t>
            </a:r>
          </a:p>
          <a:p>
            <a:r>
              <a:rPr lang="en-US" sz="2600" dirty="0" smtClean="0">
                <a:latin typeface="Corbel" charset="0"/>
                <a:ea typeface="Corbel" charset="0"/>
                <a:cs typeface="Corbel" charset="0"/>
              </a:rPr>
              <a:t>“</a:t>
            </a:r>
            <a:r>
              <a:rPr lang="en-US" sz="2600" dirty="0">
                <a:latin typeface="Corbel" charset="0"/>
                <a:ea typeface="Corbel" charset="0"/>
                <a:cs typeface="Corbel" charset="0"/>
              </a:rPr>
              <a:t>If you aren’t fighting for [ELs</a:t>
            </a:r>
            <a:r>
              <a:rPr lang="en-US" sz="2600" dirty="0" smtClean="0">
                <a:latin typeface="Corbel" charset="0"/>
                <a:ea typeface="Corbel" charset="0"/>
                <a:cs typeface="Corbel" charset="0"/>
              </a:rPr>
              <a:t>], </a:t>
            </a:r>
            <a:r>
              <a:rPr lang="en-US" sz="2600" dirty="0">
                <a:latin typeface="Corbel" charset="0"/>
                <a:ea typeface="Corbel" charset="0"/>
                <a:cs typeface="Corbel" charset="0"/>
              </a:rPr>
              <a:t>then nobody is and that I feel falls on the ESL teachers. And if you don’t have the personality for </a:t>
            </a:r>
            <a:r>
              <a:rPr lang="en-US" sz="2600" dirty="0" smtClean="0">
                <a:latin typeface="Corbel" charset="0"/>
                <a:ea typeface="Corbel" charset="0"/>
                <a:cs typeface="Corbel" charset="0"/>
              </a:rPr>
              <a:t>it, </a:t>
            </a:r>
            <a:r>
              <a:rPr lang="en-US" sz="2600" dirty="0">
                <a:latin typeface="Corbel" charset="0"/>
                <a:ea typeface="Corbel" charset="0"/>
                <a:cs typeface="Corbel" charset="0"/>
              </a:rPr>
              <a:t>I think that could be quite </a:t>
            </a:r>
            <a:r>
              <a:rPr lang="en-US" sz="2600" dirty="0" smtClean="0">
                <a:latin typeface="Corbel" charset="0"/>
                <a:ea typeface="Corbel" charset="0"/>
                <a:cs typeface="Corbel" charset="0"/>
              </a:rPr>
              <a:t>challenging.” (Ali, interview)</a:t>
            </a:r>
            <a:endParaRPr lang="en-US" sz="2600" dirty="0">
              <a:latin typeface="Corbel" charset="0"/>
              <a:ea typeface="Corbel" charset="0"/>
              <a:cs typeface="Corbel" charset="0"/>
            </a:endParaRPr>
          </a:p>
          <a:p>
            <a:pPr marL="17463"/>
            <a:endParaRPr lang="en-US" sz="2600" dirty="0">
              <a:latin typeface="Corbel" charset="0"/>
              <a:ea typeface="Corbel" charset="0"/>
              <a:cs typeface="Corbel" charset="0"/>
            </a:endParaRPr>
          </a:p>
          <a:p>
            <a:pPr marL="17463"/>
            <a:r>
              <a:rPr lang="en-US" sz="2600" u="sng" dirty="0" smtClean="0">
                <a:solidFill>
                  <a:schemeClr val="dk1"/>
                </a:solidFill>
                <a:latin typeface="Corbel" charset="0"/>
                <a:ea typeface="Corbel" charset="0"/>
                <a:cs typeface="Corbel" charset="0"/>
              </a:rPr>
              <a:t>Being Monolingual</a:t>
            </a:r>
            <a:r>
              <a:rPr lang="en-US" sz="2600" dirty="0" smtClean="0">
                <a:solidFill>
                  <a:schemeClr val="dk1"/>
                </a:solidFill>
                <a:latin typeface="Corbel" charset="0"/>
                <a:ea typeface="Corbel" charset="0"/>
                <a:cs typeface="Corbel" charset="0"/>
              </a:rPr>
              <a:t> – Cara and Dani</a:t>
            </a:r>
            <a:endParaRPr lang="en-US" sz="2600" dirty="0">
              <a:solidFill>
                <a:schemeClr val="dk1"/>
              </a:solidFill>
              <a:latin typeface="Corbel" charset="0"/>
              <a:ea typeface="Corbel" charset="0"/>
              <a:cs typeface="Corbel" charset="0"/>
            </a:endParaRPr>
          </a:p>
          <a:p>
            <a:r>
              <a:rPr lang="en-US" sz="2600" cap="small" dirty="0">
                <a:solidFill>
                  <a:srgbClr val="40516F"/>
                </a:solidFill>
                <a:latin typeface="Corbel" charset="0"/>
                <a:ea typeface="Corbel" charset="0"/>
                <a:cs typeface="Corbel" charset="0"/>
                <a:sym typeface="Corbel"/>
              </a:rPr>
              <a:t>"</a:t>
            </a:r>
            <a:r>
              <a:rPr lang="en-US" sz="2600" dirty="0">
                <a:latin typeface="Corbel" charset="0"/>
                <a:ea typeface="Corbel" charset="0"/>
                <a:cs typeface="Corbel" charset="0"/>
              </a:rPr>
              <a:t>How do I communicate with [parents</a:t>
            </a:r>
            <a:r>
              <a:rPr lang="en-US" sz="2600" dirty="0" smtClean="0">
                <a:latin typeface="Corbel" charset="0"/>
                <a:ea typeface="Corbel" charset="0"/>
                <a:cs typeface="Corbel" charset="0"/>
              </a:rPr>
              <a:t>]?” </a:t>
            </a:r>
            <a:r>
              <a:rPr lang="en-US" sz="2600" dirty="0">
                <a:latin typeface="Corbel" charset="0"/>
                <a:ea typeface="Corbel" charset="0"/>
                <a:cs typeface="Corbel" charset="0"/>
              </a:rPr>
              <a:t>(Cara, interview</a:t>
            </a:r>
            <a:r>
              <a:rPr lang="en-US" sz="2600" dirty="0" smtClean="0">
                <a:latin typeface="Corbel" charset="0"/>
                <a:ea typeface="Corbel" charset="0"/>
                <a:cs typeface="Corbel" charset="0"/>
              </a:rPr>
              <a:t>)</a:t>
            </a:r>
          </a:p>
          <a:p>
            <a:r>
              <a:rPr lang="en-US" sz="2600" dirty="0" smtClean="0">
                <a:latin typeface="Corbel" charset="0"/>
                <a:ea typeface="Corbel" charset="0"/>
                <a:cs typeface="Corbel" charset="0"/>
              </a:rPr>
              <a:t>Dani – internet tool translates into multiple languages</a:t>
            </a:r>
            <a:endParaRPr lang="en-US" sz="2600" dirty="0">
              <a:latin typeface="Corbel" charset="0"/>
              <a:ea typeface="Corbel" charset="0"/>
              <a:cs typeface="Corbel" charset="0"/>
            </a:endParaRPr>
          </a:p>
          <a:p>
            <a:endParaRPr lang="en-US" sz="2400" cap="small" dirty="0" smtClean="0">
              <a:solidFill>
                <a:srgbClr val="40516F"/>
              </a:solidFill>
              <a:latin typeface="Corbel" charset="0"/>
              <a:ea typeface="Corbel" charset="0"/>
              <a:cs typeface="Corbel" charset="0"/>
              <a:sym typeface="Corbel"/>
            </a:endParaRPr>
          </a:p>
          <a:p>
            <a:endParaRPr lang="en-US" sz="2400" cap="small" dirty="0">
              <a:solidFill>
                <a:srgbClr val="40516F"/>
              </a:solidFill>
              <a:latin typeface="Corbel" charset="0"/>
              <a:ea typeface="Corbel" charset="0"/>
              <a:cs typeface="Corbel" charset="0"/>
              <a:sym typeface="Corbel"/>
            </a:endParaRPr>
          </a:p>
          <a:p>
            <a:endParaRPr lang="en-US" sz="2400" dirty="0" smtClean="0">
              <a:latin typeface="Corbel" charset="0"/>
              <a:ea typeface="Corbel" charset="0"/>
              <a:cs typeface="Corbel" charset="0"/>
            </a:endParaRPr>
          </a:p>
        </p:txBody>
      </p:sp>
    </p:spTree>
    <p:extLst>
      <p:ext uri="{BB962C8B-B14F-4D97-AF65-F5344CB8AC3E}">
        <p14:creationId xmlns:p14="http://schemas.microsoft.com/office/powerpoint/2010/main" val="3758353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Being a New Teacher</a:t>
            </a:r>
            <a:endParaRPr dirty="0"/>
          </a:p>
        </p:txBody>
      </p:sp>
      <p:sp>
        <p:nvSpPr>
          <p:cNvPr id="84" name="Shape 84"/>
          <p:cNvSpPr txBox="1"/>
          <p:nvPr/>
        </p:nvSpPr>
        <p:spPr>
          <a:xfrm>
            <a:off x="465955" y="1765951"/>
            <a:ext cx="8212200" cy="4873800"/>
          </a:xfrm>
          <a:prstGeom prst="rect">
            <a:avLst/>
          </a:prstGeom>
          <a:noFill/>
          <a:ln>
            <a:noFill/>
          </a:ln>
        </p:spPr>
        <p:txBody>
          <a:bodyPr spcFirstLastPara="1" wrap="square" lIns="91425" tIns="91425" rIns="91425" bIns="91425" anchor="t" anchorCtr="0">
            <a:noAutofit/>
          </a:bodyPr>
          <a:lstStyle/>
          <a:p>
            <a:pPr algn="ctr"/>
            <a:r>
              <a:rPr lang="en-US" sz="2600" dirty="0" smtClean="0">
                <a:latin typeface="Corbel" charset="0"/>
                <a:ea typeface="Corbel" charset="0"/>
                <a:cs typeface="Corbel" charset="0"/>
              </a:rPr>
              <a:t>“It’s </a:t>
            </a:r>
            <a:r>
              <a:rPr lang="en-US" sz="2600" dirty="0">
                <a:latin typeface="Corbel" charset="0"/>
                <a:ea typeface="Corbel" charset="0"/>
                <a:cs typeface="Corbel" charset="0"/>
              </a:rPr>
              <a:t>still hard to talk to a lot of older teachers that have been there for a while and may not have the same views. </a:t>
            </a:r>
            <a:r>
              <a:rPr lang="en-US" sz="2600" dirty="0" smtClean="0">
                <a:latin typeface="Corbel" charset="0"/>
                <a:ea typeface="Corbel" charset="0"/>
                <a:cs typeface="Corbel" charset="0"/>
              </a:rPr>
              <a:t>So </a:t>
            </a:r>
            <a:r>
              <a:rPr lang="en-US" sz="2600" dirty="0">
                <a:latin typeface="Corbel" charset="0"/>
                <a:ea typeface="Corbel" charset="0"/>
                <a:cs typeface="Corbel" charset="0"/>
              </a:rPr>
              <a:t>I think that might just come with experience and just me being more </a:t>
            </a:r>
            <a:r>
              <a:rPr lang="en-US" sz="2600" dirty="0" smtClean="0">
                <a:latin typeface="Corbel" charset="0"/>
                <a:ea typeface="Corbel" charset="0"/>
                <a:cs typeface="Corbel" charset="0"/>
              </a:rPr>
              <a:t>confident.” (Lucy, interview)</a:t>
            </a:r>
          </a:p>
          <a:p>
            <a:pPr algn="ctr"/>
            <a:endParaRPr lang="en-US" sz="2600" dirty="0" smtClean="0">
              <a:solidFill>
                <a:schemeClr val="dk1"/>
              </a:solidFill>
              <a:latin typeface="Corbel" charset="0"/>
              <a:ea typeface="Corbel" charset="0"/>
              <a:cs typeface="Corbel" charset="0"/>
            </a:endParaRPr>
          </a:p>
          <a:p>
            <a:pPr algn="ctr"/>
            <a:endParaRPr lang="en-US" sz="2600" dirty="0" smtClean="0">
              <a:solidFill>
                <a:schemeClr val="dk1"/>
              </a:solidFill>
              <a:latin typeface="Corbel" charset="0"/>
              <a:ea typeface="Corbel" charset="0"/>
              <a:cs typeface="Corbel" charset="0"/>
            </a:endParaRPr>
          </a:p>
          <a:p>
            <a:pPr algn="ctr"/>
            <a:r>
              <a:rPr lang="en-US" sz="2600" dirty="0" smtClean="0">
                <a:latin typeface="Corbel" charset="0"/>
                <a:ea typeface="Corbel" charset="0"/>
                <a:cs typeface="Corbel" charset="0"/>
              </a:rPr>
              <a:t>“I </a:t>
            </a:r>
            <a:r>
              <a:rPr lang="en-US" sz="2600" dirty="0">
                <a:latin typeface="Corbel" charset="0"/>
                <a:ea typeface="Corbel" charset="0"/>
                <a:cs typeface="Corbel" charset="0"/>
              </a:rPr>
              <a:t>really struggled the other day in saying something to that teacher with the desks because I knew that wasn’t necessarily my place</a:t>
            </a:r>
            <a:r>
              <a:rPr lang="en-US" sz="2600" dirty="0" smtClean="0">
                <a:latin typeface="Corbel" charset="0"/>
                <a:ea typeface="Corbel" charset="0"/>
                <a:cs typeface="Corbel" charset="0"/>
              </a:rPr>
              <a:t>. . . .  But </a:t>
            </a:r>
            <a:r>
              <a:rPr lang="en-US" sz="2600" dirty="0">
                <a:latin typeface="Corbel" charset="0"/>
                <a:ea typeface="Corbel" charset="0"/>
                <a:cs typeface="Corbel" charset="0"/>
              </a:rPr>
              <a:t>I also knew that it was the right thing to do</a:t>
            </a:r>
            <a:r>
              <a:rPr lang="en-US" sz="2600" dirty="0" smtClean="0">
                <a:latin typeface="Corbel" charset="0"/>
                <a:ea typeface="Corbel" charset="0"/>
                <a:cs typeface="Corbel" charset="0"/>
              </a:rPr>
              <a:t>.” (</a:t>
            </a:r>
            <a:r>
              <a:rPr lang="en-US" sz="2600" dirty="0">
                <a:latin typeface="Corbel" charset="0"/>
                <a:ea typeface="Corbel" charset="0"/>
                <a:cs typeface="Corbel" charset="0"/>
              </a:rPr>
              <a:t>K</a:t>
            </a:r>
            <a:r>
              <a:rPr lang="en-US" sz="2600" dirty="0" smtClean="0">
                <a:latin typeface="Corbel" charset="0"/>
                <a:ea typeface="Corbel" charset="0"/>
                <a:cs typeface="Corbel" charset="0"/>
              </a:rPr>
              <a:t>ate, interview)</a:t>
            </a:r>
            <a:endParaRPr lang="en-US" sz="2600" dirty="0">
              <a:latin typeface="Corbel" charset="0"/>
              <a:ea typeface="Corbel" charset="0"/>
              <a:cs typeface="Corbel" charset="0"/>
            </a:endParaRPr>
          </a:p>
          <a:p>
            <a:endParaRPr lang="en-US" sz="2400" dirty="0">
              <a:solidFill>
                <a:schemeClr val="dk1"/>
              </a:solidFill>
              <a:latin typeface="Corbel" charset="0"/>
              <a:ea typeface="Corbel" charset="0"/>
              <a:cs typeface="Corbel" charset="0"/>
            </a:endParaRPr>
          </a:p>
        </p:txBody>
      </p:sp>
    </p:spTree>
    <p:extLst>
      <p:ext uri="{BB962C8B-B14F-4D97-AF65-F5344CB8AC3E}">
        <p14:creationId xmlns:p14="http://schemas.microsoft.com/office/powerpoint/2010/main" val="1553424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Summary of Findings</a:t>
            </a:r>
            <a:endParaRPr dirty="0"/>
          </a:p>
        </p:txBody>
      </p:sp>
      <p:sp>
        <p:nvSpPr>
          <p:cNvPr id="84" name="Shape 84"/>
          <p:cNvSpPr txBox="1"/>
          <p:nvPr/>
        </p:nvSpPr>
        <p:spPr>
          <a:xfrm>
            <a:off x="483394" y="1572768"/>
            <a:ext cx="8212200" cy="4873800"/>
          </a:xfrm>
          <a:prstGeom prst="rect">
            <a:avLst/>
          </a:prstGeom>
          <a:noFill/>
          <a:ln>
            <a:noFill/>
          </a:ln>
        </p:spPr>
        <p:txBody>
          <a:bodyPr spcFirstLastPara="1" wrap="square" lIns="91425" tIns="91425" rIns="91425" bIns="91425" anchor="t" anchorCtr="0">
            <a:noAutofit/>
          </a:bodyPr>
          <a:lstStyle/>
          <a:p>
            <a:pPr marL="342900" indent="-342900">
              <a:buFont typeface="Wingdings" charset="2"/>
              <a:buChar char="§"/>
            </a:pPr>
            <a:r>
              <a:rPr lang="en-US" sz="2600" dirty="0" smtClean="0">
                <a:latin typeface="Corbel" charset="0"/>
                <a:ea typeface="Corbel" charset="0"/>
                <a:cs typeface="Corbel" charset="0"/>
              </a:rPr>
              <a:t>Pre-survey advocacy </a:t>
            </a:r>
            <a:r>
              <a:rPr lang="en-US" sz="2600" dirty="0" smtClean="0">
                <a:latin typeface="Corbel" charset="0"/>
                <a:ea typeface="Corbel" charset="0"/>
                <a:cs typeface="Corbel" charset="0"/>
              </a:rPr>
              <a:t>definitions </a:t>
            </a:r>
            <a:r>
              <a:rPr lang="en-US" sz="2600" dirty="0" smtClean="0">
                <a:latin typeface="Corbel" charset="0"/>
                <a:ea typeface="Corbel" charset="0"/>
                <a:cs typeface="Corbel" charset="0"/>
              </a:rPr>
              <a:t>more general. On </a:t>
            </a:r>
            <a:r>
              <a:rPr lang="en-US" sz="2600" dirty="0" smtClean="0">
                <a:latin typeface="Corbel" charset="0"/>
                <a:ea typeface="Corbel" charset="0"/>
                <a:cs typeface="Corbel" charset="0"/>
              </a:rPr>
              <a:t>post, </a:t>
            </a:r>
            <a:r>
              <a:rPr lang="en-US" sz="2600" dirty="0" smtClean="0">
                <a:latin typeface="Corbel" charset="0"/>
                <a:ea typeface="Corbel" charset="0"/>
                <a:cs typeface="Corbel" charset="0"/>
              </a:rPr>
              <a:t>all </a:t>
            </a:r>
            <a:r>
              <a:rPr lang="en-US" sz="2600" dirty="0" smtClean="0">
                <a:latin typeface="Corbel" charset="0"/>
                <a:ea typeface="Corbel" charset="0"/>
                <a:cs typeface="Corbel" charset="0"/>
              </a:rPr>
              <a:t>provided more specific definitions focused on ELs’ specific needs and </a:t>
            </a:r>
            <a:r>
              <a:rPr lang="en-US" sz="2600" dirty="0" smtClean="0">
                <a:latin typeface="Corbel" charset="0"/>
                <a:ea typeface="Corbel" charset="0"/>
                <a:cs typeface="Corbel" charset="0"/>
              </a:rPr>
              <a:t>actions </a:t>
            </a:r>
            <a:r>
              <a:rPr lang="en-US" sz="2600" dirty="0" smtClean="0">
                <a:latin typeface="Corbel" charset="0"/>
                <a:ea typeface="Corbel" charset="0"/>
                <a:cs typeface="Corbel" charset="0"/>
              </a:rPr>
              <a:t>teachers can </a:t>
            </a:r>
            <a:r>
              <a:rPr lang="en-US" sz="2600" dirty="0" smtClean="0">
                <a:latin typeface="Corbel" charset="0"/>
                <a:ea typeface="Corbel" charset="0"/>
                <a:cs typeface="Corbel" charset="0"/>
              </a:rPr>
              <a:t>take.</a:t>
            </a:r>
            <a:endParaRPr lang="en-US" sz="2600" dirty="0" smtClean="0">
              <a:latin typeface="Corbel" charset="0"/>
              <a:ea typeface="Corbel" charset="0"/>
              <a:cs typeface="Corbel" charset="0"/>
            </a:endParaRPr>
          </a:p>
          <a:p>
            <a:pPr marL="342900" indent="-342900">
              <a:buFont typeface="Wingdings" charset="2"/>
              <a:buChar char="§"/>
            </a:pPr>
            <a:endParaRPr lang="en-US" sz="2600" dirty="0">
              <a:latin typeface="Corbel" charset="0"/>
              <a:ea typeface="Corbel" charset="0"/>
              <a:cs typeface="Corbel" charset="0"/>
            </a:endParaRPr>
          </a:p>
          <a:p>
            <a:pPr marL="342900" indent="-342900">
              <a:buFont typeface="Wingdings" charset="2"/>
              <a:buChar char="§"/>
            </a:pPr>
            <a:r>
              <a:rPr lang="en-US" sz="2600" dirty="0" smtClean="0">
                <a:latin typeface="Corbel" charset="0"/>
                <a:ea typeface="Corbel" charset="0"/>
                <a:cs typeface="Corbel" charset="0"/>
              </a:rPr>
              <a:t>All reported examples of advocacy actions pre and </a:t>
            </a:r>
            <a:r>
              <a:rPr lang="en-US" sz="2600" dirty="0" smtClean="0">
                <a:latin typeface="Corbel" charset="0"/>
                <a:ea typeface="Corbel" charset="0"/>
                <a:cs typeface="Corbel" charset="0"/>
              </a:rPr>
              <a:t>post.</a:t>
            </a:r>
            <a:endParaRPr lang="en-US" sz="2600" dirty="0" smtClean="0">
              <a:latin typeface="Corbel" charset="0"/>
              <a:ea typeface="Corbel" charset="0"/>
              <a:cs typeface="Corbel" charset="0"/>
            </a:endParaRPr>
          </a:p>
          <a:p>
            <a:pPr marL="342900" indent="-342900">
              <a:buFont typeface="Wingdings" charset="2"/>
              <a:buChar char="§"/>
            </a:pPr>
            <a:endParaRPr lang="en-US" sz="2600" dirty="0">
              <a:latin typeface="Corbel" charset="0"/>
              <a:ea typeface="Corbel" charset="0"/>
              <a:cs typeface="Corbel" charset="0"/>
            </a:endParaRPr>
          </a:p>
          <a:p>
            <a:pPr marL="342900" indent="-342900">
              <a:buFont typeface="Wingdings" charset="2"/>
              <a:buChar char="§"/>
            </a:pPr>
            <a:r>
              <a:rPr lang="en-US" sz="2600" dirty="0">
                <a:latin typeface="Corbel" charset="0"/>
                <a:ea typeface="Corbel" charset="0"/>
                <a:cs typeface="Corbel" charset="0"/>
              </a:rPr>
              <a:t>A</a:t>
            </a:r>
            <a:r>
              <a:rPr lang="en-US" sz="2600" dirty="0" smtClean="0">
                <a:latin typeface="Corbel" charset="0"/>
                <a:ea typeface="Corbel" charset="0"/>
                <a:cs typeface="Corbel" charset="0"/>
              </a:rPr>
              <a:t>ctions concentrated at classroom and school </a:t>
            </a:r>
            <a:r>
              <a:rPr lang="en-US" sz="2600" dirty="0" smtClean="0">
                <a:latin typeface="Corbel" charset="0"/>
                <a:ea typeface="Corbel" charset="0"/>
                <a:cs typeface="Corbel" charset="0"/>
              </a:rPr>
              <a:t>level.</a:t>
            </a:r>
            <a:endParaRPr lang="en-US" sz="2600" dirty="0" smtClean="0">
              <a:latin typeface="Corbel" charset="0"/>
              <a:ea typeface="Corbel" charset="0"/>
              <a:cs typeface="Corbel" charset="0"/>
            </a:endParaRPr>
          </a:p>
          <a:p>
            <a:pPr marL="700088" indent="-227013">
              <a:buFont typeface="Arial" charset="0"/>
              <a:buChar char="•"/>
            </a:pPr>
            <a:r>
              <a:rPr lang="en-US" sz="2600" dirty="0" smtClean="0">
                <a:latin typeface="Corbel" charset="0"/>
                <a:ea typeface="Corbel" charset="0"/>
                <a:cs typeface="Corbel" charset="0"/>
              </a:rPr>
              <a:t>Similar to previous research </a:t>
            </a:r>
          </a:p>
          <a:p>
            <a:pPr marL="700088" indent="-227013">
              <a:buFont typeface="Arial" charset="0"/>
              <a:buChar char="•"/>
            </a:pPr>
            <a:r>
              <a:rPr lang="en-US" sz="2600" dirty="0" smtClean="0">
                <a:latin typeface="Corbel" charset="0"/>
                <a:ea typeface="Corbel" charset="0"/>
                <a:cs typeface="Corbel" charset="0"/>
              </a:rPr>
              <a:t>Family engagement impacted by </a:t>
            </a:r>
            <a:r>
              <a:rPr lang="en-US" sz="2600" dirty="0" err="1" smtClean="0">
                <a:latin typeface="Corbel" charset="0"/>
                <a:ea typeface="Corbel" charset="0"/>
                <a:cs typeface="Corbel" charset="0"/>
              </a:rPr>
              <a:t>monolingualism</a:t>
            </a:r>
            <a:endParaRPr lang="en-US" sz="2600" dirty="0">
              <a:latin typeface="Corbel" charset="0"/>
              <a:ea typeface="Corbel" charset="0"/>
              <a:cs typeface="Corbel" charset="0"/>
            </a:endParaRPr>
          </a:p>
          <a:p>
            <a:pPr marL="700088" indent="-227013">
              <a:buFont typeface="Arial" charset="0"/>
              <a:buChar char="•"/>
            </a:pPr>
            <a:r>
              <a:rPr lang="en-US" sz="2600" dirty="0" smtClean="0">
                <a:latin typeface="Corbel" charset="0"/>
                <a:ea typeface="Corbel" charset="0"/>
                <a:cs typeface="Corbel" charset="0"/>
              </a:rPr>
              <a:t>No mention of larger sociopolitical spheres</a:t>
            </a:r>
          </a:p>
          <a:p>
            <a:endParaRPr lang="en-US" sz="2600" cap="small" dirty="0">
              <a:solidFill>
                <a:srgbClr val="40516F"/>
              </a:solidFill>
              <a:latin typeface="Corbel" charset="0"/>
              <a:ea typeface="Corbel" charset="0"/>
              <a:cs typeface="Corbel" charset="0"/>
              <a:sym typeface="Corbel"/>
            </a:endParaRPr>
          </a:p>
          <a:p>
            <a:endParaRPr lang="en-US" sz="2400" cap="small" dirty="0" smtClean="0">
              <a:solidFill>
                <a:srgbClr val="40516F"/>
              </a:solidFill>
              <a:latin typeface="Corbel" charset="0"/>
              <a:ea typeface="Corbel" charset="0"/>
              <a:cs typeface="Corbel" charset="0"/>
              <a:sym typeface="Corbel"/>
            </a:endParaRPr>
          </a:p>
          <a:p>
            <a:endParaRPr lang="en-US" sz="2400" cap="small" dirty="0" smtClean="0">
              <a:solidFill>
                <a:srgbClr val="40516F"/>
              </a:solidFill>
              <a:latin typeface="Corbel" charset="0"/>
              <a:ea typeface="Corbel" charset="0"/>
              <a:cs typeface="Corbel" charset="0"/>
              <a:sym typeface="Corbel"/>
            </a:endParaRPr>
          </a:p>
          <a:p>
            <a:endParaRPr lang="en-US" sz="2400" cap="small" dirty="0">
              <a:solidFill>
                <a:srgbClr val="40516F"/>
              </a:solidFill>
              <a:latin typeface="Corbel" charset="0"/>
              <a:ea typeface="Corbel" charset="0"/>
              <a:cs typeface="Corbel" charset="0"/>
              <a:sym typeface="Corbel"/>
            </a:endParaRPr>
          </a:p>
          <a:p>
            <a:endParaRPr lang="en-US" sz="2400" dirty="0" smtClean="0">
              <a:latin typeface="Corbel" charset="0"/>
              <a:ea typeface="Corbel" charset="0"/>
              <a:cs typeface="Corbel" charset="0"/>
            </a:endParaRPr>
          </a:p>
        </p:txBody>
      </p:sp>
    </p:spTree>
    <p:extLst>
      <p:ext uri="{BB962C8B-B14F-4D97-AF65-F5344CB8AC3E}">
        <p14:creationId xmlns:p14="http://schemas.microsoft.com/office/powerpoint/2010/main" val="1133864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 name="Rectangle 1"/>
          <p:cNvSpPr/>
          <p:nvPr/>
        </p:nvSpPr>
        <p:spPr>
          <a:xfrm>
            <a:off x="438150" y="1102578"/>
            <a:ext cx="8343900" cy="5262979"/>
          </a:xfrm>
          <a:prstGeom prst="rect">
            <a:avLst/>
          </a:prstGeom>
          <a:noFill/>
        </p:spPr>
        <p:txBody>
          <a:bodyPr wrap="square" lIns="91440" tIns="45720" rIns="91440" bIns="45720">
            <a:spAutoFit/>
          </a:bodyPr>
          <a:lstStyle/>
          <a:p>
            <a:pPr algn="ctr"/>
            <a:r>
              <a:rPr lang="en-US" sz="3200" dirty="0">
                <a:latin typeface="Corbel" charset="0"/>
                <a:ea typeface="Corbel" charset="0"/>
                <a:cs typeface="Corbel" charset="0"/>
              </a:rPr>
              <a:t>“[T]</a:t>
            </a:r>
            <a:r>
              <a:rPr lang="en-US" sz="3200" dirty="0" err="1">
                <a:latin typeface="Corbel" charset="0"/>
                <a:ea typeface="Corbel" charset="0"/>
                <a:cs typeface="Corbel" charset="0"/>
              </a:rPr>
              <a:t>eaching</a:t>
            </a:r>
            <a:r>
              <a:rPr lang="en-US" sz="3200" dirty="0">
                <a:latin typeface="Corbel" charset="0"/>
                <a:ea typeface="Corbel" charset="0"/>
                <a:cs typeface="Corbel" charset="0"/>
              </a:rPr>
              <a:t> ELs is not just ‘business as usual’ but a process of monitoring for inequities, of seeing oneself as capable of agency, and of making change” (</a:t>
            </a:r>
            <a:r>
              <a:rPr lang="en-US" sz="3200" dirty="0" err="1">
                <a:latin typeface="Corbel" charset="0"/>
                <a:ea typeface="Corbel" charset="0"/>
                <a:cs typeface="Corbel" charset="0"/>
              </a:rPr>
              <a:t>Athanases</a:t>
            </a:r>
            <a:r>
              <a:rPr lang="en-US" sz="3200" dirty="0">
                <a:latin typeface="Corbel" charset="0"/>
                <a:ea typeface="Corbel" charset="0"/>
                <a:cs typeface="Corbel" charset="0"/>
              </a:rPr>
              <a:t>, Sanchez, and Bronte Gray, 2018, p. 4765). </a:t>
            </a:r>
            <a:endParaRPr lang="en-US" sz="3200" dirty="0" smtClean="0">
              <a:latin typeface="Corbel" charset="0"/>
              <a:ea typeface="Corbel" charset="0"/>
              <a:cs typeface="Corbel" charset="0"/>
            </a:endParaRPr>
          </a:p>
          <a:p>
            <a:pPr algn="ctr"/>
            <a:endParaRPr lang="en-US" sz="3200" dirty="0" smtClean="0">
              <a:latin typeface="Corbel" charset="0"/>
              <a:ea typeface="Corbel" charset="0"/>
              <a:cs typeface="Corbel" charset="0"/>
            </a:endParaRPr>
          </a:p>
          <a:p>
            <a:pPr algn="ctr"/>
            <a:endParaRPr lang="en-US" sz="3200" dirty="0" smtClean="0">
              <a:latin typeface="Corbel" charset="0"/>
              <a:ea typeface="Corbel" charset="0"/>
              <a:cs typeface="Corbel" charset="0"/>
            </a:endParaRPr>
          </a:p>
          <a:p>
            <a:pPr algn="ctr"/>
            <a:r>
              <a:rPr lang="en-US" sz="3200" dirty="0" smtClean="0">
                <a:latin typeface="Corbel" charset="0"/>
                <a:ea typeface="Corbel" charset="0"/>
                <a:cs typeface="Corbel" charset="0"/>
              </a:rPr>
              <a:t>If you aren’t fighting for [ELs], then nobody is.” (Ali, interview).</a:t>
            </a:r>
            <a:endParaRPr lang="en-US" sz="3200" dirty="0">
              <a:latin typeface="Corbel" charset="0"/>
              <a:ea typeface="Corbel" charset="0"/>
              <a:cs typeface="Corbel" charset="0"/>
            </a:endParaRPr>
          </a:p>
          <a:p>
            <a:pPr lvl="0" algn="ctr"/>
            <a:endParaRPr lang="en-US" sz="2400" cap="small" dirty="0" smtClean="0">
              <a:solidFill>
                <a:srgbClr val="40516F"/>
              </a:solidFill>
              <a:latin typeface="Corbel" charset="0"/>
              <a:ea typeface="Corbel" charset="0"/>
              <a:cs typeface="Corbel" charset="0"/>
              <a:sym typeface="Corbel"/>
            </a:endParaRPr>
          </a:p>
          <a:p>
            <a:pPr lvl="0" algn="ctr"/>
            <a:endParaRPr lang="en-US" sz="2400" b="1" cap="small" dirty="0" smtClean="0">
              <a:solidFill>
                <a:srgbClr val="40516F"/>
              </a:solidFill>
              <a:latin typeface="Corbel" charset="0"/>
              <a:ea typeface="Corbel" charset="0"/>
              <a:cs typeface="Corbel" charset="0"/>
              <a:sym typeface="Corbel"/>
            </a:endParaRPr>
          </a:p>
        </p:txBody>
      </p:sp>
    </p:spTree>
    <p:extLst>
      <p:ext uri="{BB962C8B-B14F-4D97-AF65-F5344CB8AC3E}">
        <p14:creationId xmlns:p14="http://schemas.microsoft.com/office/powerpoint/2010/main" val="18418749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401494" y="2773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400" b="1" cap="small" dirty="0" smtClean="0">
                <a:solidFill>
                  <a:srgbClr val="40516F"/>
                </a:solidFill>
                <a:latin typeface="Corbel"/>
                <a:ea typeface="Corbel"/>
                <a:cs typeface="Corbel"/>
                <a:sym typeface="Corbel"/>
              </a:rPr>
              <a:t>Discussion</a:t>
            </a:r>
            <a:endParaRPr sz="4400" dirty="0"/>
          </a:p>
        </p:txBody>
      </p:sp>
      <p:sp>
        <p:nvSpPr>
          <p:cNvPr id="84" name="Shape 84"/>
          <p:cNvSpPr txBox="1"/>
          <p:nvPr/>
        </p:nvSpPr>
        <p:spPr>
          <a:xfrm>
            <a:off x="483394" y="1591818"/>
            <a:ext cx="8212200" cy="4873800"/>
          </a:xfrm>
          <a:prstGeom prst="rect">
            <a:avLst/>
          </a:prstGeom>
          <a:noFill/>
          <a:ln>
            <a:noFill/>
          </a:ln>
        </p:spPr>
        <p:txBody>
          <a:bodyPr spcFirstLastPara="1" wrap="square" lIns="91425" tIns="91425" rIns="91425" bIns="91425" anchor="t" anchorCtr="0">
            <a:noAutofit/>
          </a:bodyPr>
          <a:lstStyle/>
          <a:p>
            <a:r>
              <a:rPr lang="en-US" sz="2600" b="1" dirty="0" smtClean="0">
                <a:latin typeface="Corbel" charset="0"/>
                <a:ea typeface="Corbel" charset="0"/>
                <a:cs typeface="Corbel" charset="0"/>
              </a:rPr>
              <a:t>THINK</a:t>
            </a:r>
            <a:endParaRPr lang="en-US" sz="2600" b="1" dirty="0">
              <a:latin typeface="Corbel" charset="0"/>
              <a:ea typeface="Corbel" charset="0"/>
              <a:cs typeface="Corbel" charset="0"/>
            </a:endParaRPr>
          </a:p>
          <a:p>
            <a:pPr marL="457200" indent="-268288">
              <a:buFont typeface="Arial" charset="0"/>
              <a:buChar char="•"/>
            </a:pPr>
            <a:r>
              <a:rPr lang="en-US" sz="2600" dirty="0" smtClean="0">
                <a:latin typeface="Corbel" charset="0"/>
                <a:ea typeface="Corbel" charset="0"/>
                <a:cs typeface="Corbel" charset="0"/>
              </a:rPr>
              <a:t>What are some of the important advocacy actions that ESL teachers must be prepared to engage in? </a:t>
            </a:r>
            <a:endParaRPr lang="en-US" sz="2600" dirty="0" smtClean="0">
              <a:latin typeface="Corbel" charset="0"/>
              <a:ea typeface="Corbel" charset="0"/>
              <a:cs typeface="Corbel" charset="0"/>
            </a:endParaRPr>
          </a:p>
          <a:p>
            <a:pPr marL="457200" indent="-268288">
              <a:buFont typeface="Arial" charset="0"/>
              <a:buChar char="•"/>
            </a:pPr>
            <a:r>
              <a:rPr lang="en-US" sz="2600" dirty="0" smtClean="0">
                <a:latin typeface="Corbel" charset="0"/>
                <a:ea typeface="Corbel" charset="0"/>
                <a:cs typeface="Corbel" charset="0"/>
              </a:rPr>
              <a:t>How </a:t>
            </a:r>
            <a:r>
              <a:rPr lang="en-US" sz="2600" dirty="0" smtClean="0">
                <a:latin typeface="Corbel" charset="0"/>
                <a:ea typeface="Corbel" charset="0"/>
                <a:cs typeface="Corbel" charset="0"/>
              </a:rPr>
              <a:t>do you think ESL teacher education programs should prepare teachers to engage in them?</a:t>
            </a:r>
          </a:p>
          <a:p>
            <a:endParaRPr lang="en-US" sz="2600" dirty="0">
              <a:latin typeface="Corbel" charset="0"/>
              <a:ea typeface="Corbel" charset="0"/>
              <a:cs typeface="Corbel" charset="0"/>
            </a:endParaRPr>
          </a:p>
          <a:p>
            <a:r>
              <a:rPr lang="en-US" sz="2600" b="1" dirty="0" smtClean="0">
                <a:latin typeface="Corbel" charset="0"/>
                <a:ea typeface="Corbel" charset="0"/>
                <a:cs typeface="Corbel" charset="0"/>
              </a:rPr>
              <a:t>PAIR </a:t>
            </a:r>
          </a:p>
          <a:p>
            <a:r>
              <a:rPr lang="en-US" sz="2600" dirty="0" smtClean="0">
                <a:latin typeface="Corbel" charset="0"/>
                <a:ea typeface="Corbel" charset="0"/>
                <a:cs typeface="Corbel" charset="0"/>
              </a:rPr>
              <a:t>Talk to someone sitting near you about your ideas. </a:t>
            </a:r>
          </a:p>
          <a:p>
            <a:pPr marL="342900" indent="-342900">
              <a:buFont typeface="Wingdings" charset="2"/>
              <a:buChar char="§"/>
            </a:pPr>
            <a:endParaRPr lang="en-US" sz="2600" dirty="0">
              <a:latin typeface="Corbel" charset="0"/>
              <a:ea typeface="Corbel" charset="0"/>
              <a:cs typeface="Corbel" charset="0"/>
            </a:endParaRPr>
          </a:p>
          <a:p>
            <a:r>
              <a:rPr lang="en-US" sz="2600" b="1" dirty="0" smtClean="0">
                <a:latin typeface="Corbel" charset="0"/>
                <a:ea typeface="Corbel" charset="0"/>
                <a:cs typeface="Corbel" charset="0"/>
              </a:rPr>
              <a:t>SHARE </a:t>
            </a:r>
          </a:p>
          <a:p>
            <a:r>
              <a:rPr lang="en-US" sz="2600" dirty="0" smtClean="0">
                <a:latin typeface="Corbel" charset="0"/>
                <a:ea typeface="Corbel" charset="0"/>
                <a:cs typeface="Corbel" charset="0"/>
              </a:rPr>
              <a:t>We will discuss our ideas as a whole group. </a:t>
            </a:r>
          </a:p>
          <a:p>
            <a:endParaRPr lang="en-US" sz="2400" dirty="0">
              <a:latin typeface="Corbel" charset="0"/>
              <a:ea typeface="Corbel" charset="0"/>
              <a:cs typeface="Corbel" charset="0"/>
            </a:endParaRPr>
          </a:p>
          <a:p>
            <a:endParaRPr lang="en-US" sz="2400" dirty="0" smtClean="0">
              <a:latin typeface="Corbel" charset="0"/>
              <a:ea typeface="Corbel" charset="0"/>
              <a:cs typeface="Corbel" charset="0"/>
            </a:endParaRPr>
          </a:p>
          <a:p>
            <a:endParaRPr lang="en-US" sz="2400" cap="small" dirty="0">
              <a:solidFill>
                <a:srgbClr val="40516F"/>
              </a:solidFill>
              <a:latin typeface="Corbel" charset="0"/>
              <a:ea typeface="Corbel" charset="0"/>
              <a:cs typeface="Corbel" charset="0"/>
              <a:sym typeface="Corbel"/>
            </a:endParaRPr>
          </a:p>
          <a:p>
            <a:endParaRPr lang="en-US" sz="2400" cap="small" dirty="0" smtClean="0">
              <a:solidFill>
                <a:srgbClr val="40516F"/>
              </a:solidFill>
              <a:latin typeface="Corbel" charset="0"/>
              <a:ea typeface="Corbel" charset="0"/>
              <a:cs typeface="Corbel" charset="0"/>
              <a:sym typeface="Corbel"/>
            </a:endParaRPr>
          </a:p>
          <a:p>
            <a:endParaRPr lang="en-US" sz="2400" cap="small" dirty="0" smtClean="0">
              <a:solidFill>
                <a:srgbClr val="40516F"/>
              </a:solidFill>
              <a:latin typeface="Corbel" charset="0"/>
              <a:ea typeface="Corbel" charset="0"/>
              <a:cs typeface="Corbel" charset="0"/>
              <a:sym typeface="Corbel"/>
            </a:endParaRPr>
          </a:p>
          <a:p>
            <a:endParaRPr lang="en-US" sz="2400" cap="small" dirty="0">
              <a:solidFill>
                <a:srgbClr val="40516F"/>
              </a:solidFill>
              <a:latin typeface="Corbel" charset="0"/>
              <a:ea typeface="Corbel" charset="0"/>
              <a:cs typeface="Corbel" charset="0"/>
              <a:sym typeface="Corbel"/>
            </a:endParaRPr>
          </a:p>
          <a:p>
            <a:endParaRPr lang="en-US" sz="2400" dirty="0" smtClean="0">
              <a:latin typeface="Corbel" charset="0"/>
              <a:ea typeface="Corbel" charset="0"/>
              <a:cs typeface="Corbel" charset="0"/>
            </a:endParaRPr>
          </a:p>
        </p:txBody>
      </p:sp>
    </p:spTree>
    <p:extLst>
      <p:ext uri="{BB962C8B-B14F-4D97-AF65-F5344CB8AC3E}">
        <p14:creationId xmlns:p14="http://schemas.microsoft.com/office/powerpoint/2010/main" val="955231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401494" y="2773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400" b="1" cap="small" dirty="0" smtClean="0">
                <a:solidFill>
                  <a:srgbClr val="40516F"/>
                </a:solidFill>
                <a:latin typeface="Corbel"/>
                <a:ea typeface="Corbel"/>
                <a:cs typeface="Corbel"/>
                <a:sym typeface="Corbel"/>
              </a:rPr>
              <a:t>Implications-Teacher Education</a:t>
            </a:r>
            <a:endParaRPr sz="4400" dirty="0"/>
          </a:p>
        </p:txBody>
      </p:sp>
      <p:sp>
        <p:nvSpPr>
          <p:cNvPr id="84" name="Shape 84"/>
          <p:cNvSpPr txBox="1"/>
          <p:nvPr/>
        </p:nvSpPr>
        <p:spPr>
          <a:xfrm>
            <a:off x="401494" y="1629918"/>
            <a:ext cx="8212200" cy="4873800"/>
          </a:xfrm>
          <a:prstGeom prst="rect">
            <a:avLst/>
          </a:prstGeom>
          <a:noFill/>
          <a:ln>
            <a:noFill/>
          </a:ln>
        </p:spPr>
        <p:txBody>
          <a:bodyPr spcFirstLastPara="1" wrap="square" lIns="91425" tIns="91425" rIns="91425" bIns="91425" anchor="t" anchorCtr="0">
            <a:noAutofit/>
          </a:bodyPr>
          <a:lstStyle/>
          <a:p>
            <a:pPr marL="342900" indent="-342900">
              <a:buFont typeface="Wingdings" charset="2"/>
              <a:buChar char="§"/>
            </a:pPr>
            <a:r>
              <a:rPr lang="en-US" sz="2600" dirty="0">
                <a:latin typeface="Corbel" charset="0"/>
                <a:ea typeface="Corbel" charset="0"/>
                <a:cs typeface="Corbel" charset="0"/>
              </a:rPr>
              <a:t>I</a:t>
            </a:r>
            <a:r>
              <a:rPr lang="en-US" sz="2600" dirty="0" smtClean="0">
                <a:latin typeface="Corbel" charset="0"/>
                <a:ea typeface="Corbel" charset="0"/>
                <a:cs typeface="Corbel" charset="0"/>
              </a:rPr>
              <a:t>ncluding advocacy for ELs in ESL teacher education coursework may impact beliefs and actions in the field. </a:t>
            </a:r>
          </a:p>
          <a:p>
            <a:pPr marL="342900" indent="-342900">
              <a:buFont typeface="Wingdings" charset="2"/>
              <a:buChar char="§"/>
            </a:pPr>
            <a:endParaRPr lang="en-US" sz="2600" dirty="0">
              <a:latin typeface="Corbel" charset="0"/>
              <a:ea typeface="Corbel" charset="0"/>
              <a:cs typeface="Corbel" charset="0"/>
            </a:endParaRPr>
          </a:p>
          <a:p>
            <a:pPr marL="342900" indent="-342900">
              <a:buFont typeface="Wingdings" charset="2"/>
              <a:buChar char="§"/>
            </a:pPr>
            <a:r>
              <a:rPr lang="en-US" sz="2600" dirty="0" smtClean="0">
                <a:latin typeface="Corbel" charset="0"/>
                <a:ea typeface="Corbel" charset="0"/>
                <a:cs typeface="Corbel" charset="0"/>
              </a:rPr>
              <a:t>Novice teachers can advocate, despite competing concerns and lack of status/seniority</a:t>
            </a:r>
          </a:p>
          <a:p>
            <a:pPr marL="342900" indent="-342900">
              <a:buFont typeface="Wingdings" charset="2"/>
              <a:buChar char="§"/>
            </a:pPr>
            <a:endParaRPr lang="en-US" sz="2600" dirty="0">
              <a:latin typeface="Corbel" charset="0"/>
              <a:ea typeface="Corbel" charset="0"/>
              <a:cs typeface="Corbel" charset="0"/>
            </a:endParaRPr>
          </a:p>
          <a:p>
            <a:pPr marL="342900" indent="-342900">
              <a:buFont typeface="Wingdings" charset="2"/>
              <a:buChar char="§"/>
            </a:pPr>
            <a:r>
              <a:rPr lang="en-US" sz="2600" dirty="0">
                <a:latin typeface="Corbel" charset="0"/>
                <a:ea typeface="Corbel" charset="0"/>
                <a:cs typeface="Corbel" charset="0"/>
              </a:rPr>
              <a:t>A</a:t>
            </a:r>
            <a:r>
              <a:rPr lang="en-US" sz="2600" dirty="0" smtClean="0">
                <a:latin typeface="Corbel" charset="0"/>
                <a:ea typeface="Corbel" charset="0"/>
                <a:cs typeface="Corbel" charset="0"/>
              </a:rPr>
              <a:t>dvocacy with families – need tools and mentors</a:t>
            </a:r>
          </a:p>
          <a:p>
            <a:pPr marL="342900" indent="-342900">
              <a:buFont typeface="Wingdings" charset="2"/>
              <a:buChar char="§"/>
            </a:pPr>
            <a:endParaRPr lang="en-US" sz="2600" dirty="0">
              <a:latin typeface="Corbel" charset="0"/>
              <a:ea typeface="Corbel" charset="0"/>
              <a:cs typeface="Corbel" charset="0"/>
            </a:endParaRPr>
          </a:p>
          <a:p>
            <a:pPr marL="342900" indent="-342900">
              <a:buFont typeface="Wingdings" charset="2"/>
              <a:buChar char="§"/>
            </a:pPr>
            <a:r>
              <a:rPr lang="en-US" sz="2600" dirty="0">
                <a:latin typeface="Corbel" charset="0"/>
                <a:ea typeface="Corbel" charset="0"/>
                <a:cs typeface="Corbel" charset="0"/>
              </a:rPr>
              <a:t>I</a:t>
            </a:r>
            <a:r>
              <a:rPr lang="en-US" sz="2600" dirty="0" smtClean="0">
                <a:latin typeface="Corbel" charset="0"/>
                <a:ea typeface="Corbel" charset="0"/>
                <a:cs typeface="Corbel" charset="0"/>
              </a:rPr>
              <a:t>ncorporate advocacy in society - if there are few examples, how do we model this for novice teachers?</a:t>
            </a:r>
            <a:endParaRPr lang="en-US" sz="2600" dirty="0">
              <a:latin typeface="Corbel" charset="0"/>
              <a:ea typeface="Corbel" charset="0"/>
              <a:cs typeface="Corbel" charset="0"/>
            </a:endParaRPr>
          </a:p>
          <a:p>
            <a:endParaRPr lang="en-US" sz="2400" dirty="0" smtClean="0">
              <a:latin typeface="Corbel" charset="0"/>
              <a:ea typeface="Corbel" charset="0"/>
              <a:cs typeface="Corbel" charset="0"/>
            </a:endParaRPr>
          </a:p>
          <a:p>
            <a:endParaRPr lang="en-US" sz="2400" dirty="0">
              <a:latin typeface="Corbel" charset="0"/>
              <a:ea typeface="Corbel" charset="0"/>
              <a:cs typeface="Corbel" charset="0"/>
            </a:endParaRPr>
          </a:p>
          <a:p>
            <a:endParaRPr lang="en-US" sz="2400" dirty="0" smtClean="0">
              <a:latin typeface="Corbel" charset="0"/>
              <a:ea typeface="Corbel" charset="0"/>
              <a:cs typeface="Corbel" charset="0"/>
            </a:endParaRPr>
          </a:p>
          <a:p>
            <a:endParaRPr lang="en-US" sz="2400" cap="small" dirty="0">
              <a:solidFill>
                <a:srgbClr val="40516F"/>
              </a:solidFill>
              <a:latin typeface="Corbel" charset="0"/>
              <a:ea typeface="Corbel" charset="0"/>
              <a:cs typeface="Corbel" charset="0"/>
              <a:sym typeface="Corbel"/>
            </a:endParaRPr>
          </a:p>
          <a:p>
            <a:endParaRPr lang="en-US" sz="2400" cap="small" dirty="0" smtClean="0">
              <a:solidFill>
                <a:srgbClr val="40516F"/>
              </a:solidFill>
              <a:latin typeface="Corbel" charset="0"/>
              <a:ea typeface="Corbel" charset="0"/>
              <a:cs typeface="Corbel" charset="0"/>
              <a:sym typeface="Corbel"/>
            </a:endParaRPr>
          </a:p>
          <a:p>
            <a:endParaRPr lang="en-US" sz="2400" cap="small" dirty="0" smtClean="0">
              <a:solidFill>
                <a:srgbClr val="40516F"/>
              </a:solidFill>
              <a:latin typeface="Corbel" charset="0"/>
              <a:ea typeface="Corbel" charset="0"/>
              <a:cs typeface="Corbel" charset="0"/>
              <a:sym typeface="Corbel"/>
            </a:endParaRPr>
          </a:p>
          <a:p>
            <a:endParaRPr lang="en-US" sz="2400" cap="small" dirty="0">
              <a:solidFill>
                <a:srgbClr val="40516F"/>
              </a:solidFill>
              <a:latin typeface="Corbel" charset="0"/>
              <a:ea typeface="Corbel" charset="0"/>
              <a:cs typeface="Corbel" charset="0"/>
              <a:sym typeface="Corbel"/>
            </a:endParaRPr>
          </a:p>
          <a:p>
            <a:endParaRPr lang="en-US" sz="2400" dirty="0" smtClean="0">
              <a:latin typeface="Corbel" charset="0"/>
              <a:ea typeface="Corbel" charset="0"/>
              <a:cs typeface="Corbel" charset="0"/>
            </a:endParaRPr>
          </a:p>
        </p:txBody>
      </p:sp>
    </p:spTree>
    <p:extLst>
      <p:ext uri="{BB962C8B-B14F-4D97-AF65-F5344CB8AC3E}">
        <p14:creationId xmlns:p14="http://schemas.microsoft.com/office/powerpoint/2010/main" val="8643165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700" b="1" cap="small" dirty="0" smtClean="0">
                <a:solidFill>
                  <a:srgbClr val="40516F"/>
                </a:solidFill>
                <a:latin typeface="Corbel"/>
                <a:ea typeface="Corbel"/>
                <a:cs typeface="Corbel"/>
                <a:sym typeface="Corbel"/>
              </a:rPr>
              <a:t>Thank You For Your Attention</a:t>
            </a:r>
            <a:endParaRPr sz="4700" dirty="0"/>
          </a:p>
        </p:txBody>
      </p:sp>
      <p:sp>
        <p:nvSpPr>
          <p:cNvPr id="84" name="Shape 84"/>
          <p:cNvSpPr txBox="1"/>
          <p:nvPr/>
        </p:nvSpPr>
        <p:spPr>
          <a:xfrm>
            <a:off x="465955" y="2372868"/>
            <a:ext cx="8212200" cy="4873800"/>
          </a:xfrm>
          <a:prstGeom prst="rect">
            <a:avLst/>
          </a:prstGeom>
          <a:noFill/>
          <a:ln>
            <a:noFill/>
          </a:ln>
        </p:spPr>
        <p:txBody>
          <a:bodyPr spcFirstLastPara="1" wrap="square" lIns="91425" tIns="91425" rIns="91425" bIns="91425" anchor="t" anchorCtr="0">
            <a:noAutofit/>
          </a:bodyPr>
          <a:lstStyle/>
          <a:p>
            <a:pPr algn="ctr"/>
            <a:endParaRPr lang="en-US" sz="3600" dirty="0">
              <a:latin typeface="Corbel" charset="0"/>
              <a:ea typeface="Corbel" charset="0"/>
              <a:cs typeface="Corbel" charset="0"/>
            </a:endParaRPr>
          </a:p>
          <a:p>
            <a:pPr algn="ctr"/>
            <a:r>
              <a:rPr lang="en-US" sz="3600" dirty="0" smtClean="0">
                <a:latin typeface="Corbel" charset="0"/>
                <a:ea typeface="Corbel" charset="0"/>
                <a:cs typeface="Corbel" charset="0"/>
              </a:rPr>
              <a:t>Contact Information: </a:t>
            </a:r>
            <a:r>
              <a:rPr lang="en-US" sz="3600" dirty="0" err="1" smtClean="0">
                <a:latin typeface="Corbel" charset="0"/>
                <a:ea typeface="Corbel" charset="0"/>
                <a:cs typeface="Corbel" charset="0"/>
              </a:rPr>
              <a:t>garroneshufs@merrimack.edu</a:t>
            </a:r>
            <a:endParaRPr lang="en-US" sz="3600" dirty="0" smtClean="0">
              <a:latin typeface="Corbel" charset="0"/>
              <a:ea typeface="Corbel" charset="0"/>
              <a:cs typeface="Corbel" charset="0"/>
            </a:endParaRPr>
          </a:p>
        </p:txBody>
      </p:sp>
    </p:spTree>
    <p:extLst>
      <p:ext uri="{BB962C8B-B14F-4D97-AF65-F5344CB8AC3E}">
        <p14:creationId xmlns:p14="http://schemas.microsoft.com/office/powerpoint/2010/main" val="5333113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401494" y="0"/>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References</a:t>
            </a:r>
            <a:endParaRPr sz="4800" dirty="0"/>
          </a:p>
        </p:txBody>
      </p:sp>
      <p:sp>
        <p:nvSpPr>
          <p:cNvPr id="84" name="Shape 84"/>
          <p:cNvSpPr txBox="1"/>
          <p:nvPr/>
        </p:nvSpPr>
        <p:spPr>
          <a:xfrm>
            <a:off x="401494" y="1052848"/>
            <a:ext cx="8510686" cy="4873800"/>
          </a:xfrm>
          <a:prstGeom prst="rect">
            <a:avLst/>
          </a:prstGeom>
          <a:noFill/>
          <a:ln>
            <a:noFill/>
          </a:ln>
        </p:spPr>
        <p:txBody>
          <a:bodyPr spcFirstLastPara="1" wrap="square" lIns="91425" tIns="91425" rIns="91425" bIns="91425" anchor="t" anchorCtr="0">
            <a:noAutofit/>
          </a:bodyPr>
          <a:lstStyle/>
          <a:p>
            <a:pPr marL="460375" indent="-447675"/>
            <a:r>
              <a:rPr lang="en-US" sz="1600" dirty="0" err="1" smtClean="0">
                <a:latin typeface="Corbel" charset="0"/>
                <a:ea typeface="Corbel" charset="0"/>
                <a:cs typeface="Corbel" charset="0"/>
              </a:rPr>
              <a:t>Athanases</a:t>
            </a:r>
            <a:r>
              <a:rPr lang="en-US" sz="1600" dirty="0">
                <a:latin typeface="Corbel" charset="0"/>
                <a:ea typeface="Corbel" charset="0"/>
                <a:cs typeface="Corbel" charset="0"/>
              </a:rPr>
              <a:t>, S.Z., &amp; de Oliveira, L.C. (2008). Advocacy for equity in classrooms and beyond: New teachers’ challenges and responses. </a:t>
            </a:r>
            <a:r>
              <a:rPr lang="en-US" sz="1600" i="1" dirty="0">
                <a:latin typeface="Corbel" charset="0"/>
                <a:ea typeface="Corbel" charset="0"/>
                <a:cs typeface="Corbel" charset="0"/>
              </a:rPr>
              <a:t>Teachers College Record, 110</a:t>
            </a:r>
            <a:r>
              <a:rPr lang="en-US" sz="1600" dirty="0">
                <a:latin typeface="Corbel" charset="0"/>
                <a:ea typeface="Corbel" charset="0"/>
                <a:cs typeface="Corbel" charset="0"/>
              </a:rPr>
              <a:t>(1), 64-104.</a:t>
            </a:r>
          </a:p>
          <a:p>
            <a:pPr marL="460375" indent="-447675"/>
            <a:r>
              <a:rPr lang="en-US" sz="1600" dirty="0" err="1">
                <a:latin typeface="Corbel" charset="0"/>
                <a:ea typeface="Corbel" charset="0"/>
                <a:cs typeface="Corbel" charset="0"/>
              </a:rPr>
              <a:t>Athanases</a:t>
            </a:r>
            <a:r>
              <a:rPr lang="en-US" sz="1600" dirty="0">
                <a:latin typeface="Corbel" charset="0"/>
                <a:ea typeface="Corbel" charset="0"/>
                <a:cs typeface="Corbel" charset="0"/>
              </a:rPr>
              <a:t>, S.Z., Sanchez</a:t>
            </a:r>
            <a:r>
              <a:rPr lang="en-US" sz="1600" dirty="0" smtClean="0">
                <a:latin typeface="Corbel" charset="0"/>
                <a:ea typeface="Corbel" charset="0"/>
                <a:cs typeface="Corbel" charset="0"/>
              </a:rPr>
              <a:t>, S.L., </a:t>
            </a:r>
            <a:r>
              <a:rPr lang="en-US" sz="1600" dirty="0">
                <a:latin typeface="Corbel" charset="0"/>
                <a:ea typeface="Corbel" charset="0"/>
                <a:cs typeface="Corbel" charset="0"/>
              </a:rPr>
              <a:t>&amp; Bronte </a:t>
            </a:r>
            <a:r>
              <a:rPr lang="en-US" sz="1600" dirty="0" smtClean="0">
                <a:latin typeface="Corbel" charset="0"/>
                <a:ea typeface="Corbel" charset="0"/>
                <a:cs typeface="Corbel" charset="0"/>
              </a:rPr>
              <a:t>Gray, C.M. (2018). “Teacher advocacy”. </a:t>
            </a:r>
            <a:r>
              <a:rPr lang="en-US" sz="1600" dirty="0">
                <a:latin typeface="Corbel" charset="0"/>
                <a:ea typeface="Corbel" charset="0"/>
                <a:cs typeface="Corbel" charset="0"/>
              </a:rPr>
              <a:t>In </a:t>
            </a:r>
            <a:r>
              <a:rPr lang="en-US" sz="1600" i="1" dirty="0" smtClean="0">
                <a:latin typeface="Corbel" charset="0"/>
                <a:ea typeface="Corbel" charset="0"/>
                <a:cs typeface="Corbel" charset="0"/>
              </a:rPr>
              <a:t>The TESOL </a:t>
            </a:r>
            <a:r>
              <a:rPr lang="en-US" sz="1600" i="1" dirty="0">
                <a:latin typeface="Corbel" charset="0"/>
                <a:ea typeface="Corbel" charset="0"/>
                <a:cs typeface="Corbel" charset="0"/>
              </a:rPr>
              <a:t>Encyclopedia of English Language </a:t>
            </a:r>
            <a:r>
              <a:rPr lang="en-US" sz="1600" i="1" dirty="0" smtClean="0">
                <a:latin typeface="Corbel" charset="0"/>
                <a:ea typeface="Corbel" charset="0"/>
                <a:cs typeface="Corbel" charset="0"/>
              </a:rPr>
              <a:t>Teaching</a:t>
            </a:r>
            <a:r>
              <a:rPr lang="en-US" sz="1600" dirty="0" smtClean="0">
                <a:latin typeface="Corbel" charset="0"/>
                <a:ea typeface="Corbel" charset="0"/>
                <a:cs typeface="Corbel" charset="0"/>
              </a:rPr>
              <a:t>, 1st Ed (Volume 7, pp 4761-4767). Hoboken, NJ: Wiley</a:t>
            </a:r>
            <a:r>
              <a:rPr lang="en-US" sz="1600" dirty="0">
                <a:latin typeface="Corbel" charset="0"/>
                <a:ea typeface="Corbel" charset="0"/>
                <a:cs typeface="Corbel" charset="0"/>
              </a:rPr>
              <a:t>.</a:t>
            </a:r>
            <a:endParaRPr lang="en-US" sz="1600" dirty="0" smtClean="0">
              <a:latin typeface="Corbel" charset="0"/>
              <a:ea typeface="Corbel" charset="0"/>
              <a:cs typeface="Corbel" charset="0"/>
            </a:endParaRPr>
          </a:p>
          <a:p>
            <a:pPr marL="460375" indent="-447675"/>
            <a:r>
              <a:rPr lang="en-US" sz="1600" dirty="0" smtClean="0">
                <a:latin typeface="Corbel" charset="0"/>
                <a:ea typeface="Corbel" charset="0"/>
                <a:cs typeface="Corbel" charset="0"/>
              </a:rPr>
              <a:t>de </a:t>
            </a:r>
            <a:r>
              <a:rPr lang="en-US" sz="1600" dirty="0">
                <a:latin typeface="Corbel" charset="0"/>
                <a:ea typeface="Corbel" charset="0"/>
                <a:cs typeface="Corbel" charset="0"/>
              </a:rPr>
              <a:t>Oliveira, L.C., &amp; </a:t>
            </a:r>
            <a:r>
              <a:rPr lang="en-US" sz="1600" dirty="0" err="1">
                <a:latin typeface="Corbel" charset="0"/>
                <a:ea typeface="Corbel" charset="0"/>
                <a:cs typeface="Corbel" charset="0"/>
              </a:rPr>
              <a:t>Athanases</a:t>
            </a:r>
            <a:r>
              <a:rPr lang="en-US" sz="1600" dirty="0">
                <a:latin typeface="Corbel" charset="0"/>
                <a:ea typeface="Corbel" charset="0"/>
                <a:cs typeface="Corbel" charset="0"/>
              </a:rPr>
              <a:t>, S.Z. (2007). Graduates’ reports of advocating for English language learners. </a:t>
            </a:r>
            <a:r>
              <a:rPr lang="en-US" sz="1600" i="1" dirty="0">
                <a:latin typeface="Corbel" charset="0"/>
                <a:ea typeface="Corbel" charset="0"/>
                <a:cs typeface="Corbel" charset="0"/>
              </a:rPr>
              <a:t>Journal of Teacher Education, 58</a:t>
            </a:r>
            <a:r>
              <a:rPr lang="en-US" sz="1600" dirty="0">
                <a:latin typeface="Corbel" charset="0"/>
                <a:ea typeface="Corbel" charset="0"/>
                <a:cs typeface="Corbel" charset="0"/>
              </a:rPr>
              <a:t>(3), 202-215.</a:t>
            </a:r>
          </a:p>
          <a:p>
            <a:pPr marL="460375" indent="-447675" fontAlgn="ctr"/>
            <a:r>
              <a:rPr lang="en-US" sz="1600" dirty="0" err="1">
                <a:latin typeface="Corbel" charset="0"/>
                <a:ea typeface="Corbel" charset="0"/>
                <a:cs typeface="Corbel" charset="0"/>
              </a:rPr>
              <a:t>Dubetz</a:t>
            </a:r>
            <a:r>
              <a:rPr lang="en-US" sz="1600" dirty="0">
                <a:latin typeface="Corbel" charset="0"/>
                <a:ea typeface="Corbel" charset="0"/>
                <a:cs typeface="Corbel" charset="0"/>
              </a:rPr>
              <a:t>, N.E., &amp; deJong, E.J. (2011). Teacher advocacy in bilingual programs. </a:t>
            </a:r>
            <a:r>
              <a:rPr lang="en-US" sz="1600" i="1" dirty="0">
                <a:latin typeface="Corbel" charset="0"/>
                <a:ea typeface="Corbel" charset="0"/>
                <a:cs typeface="Corbel" charset="0"/>
              </a:rPr>
              <a:t>Bilingual Research Journal, 34</a:t>
            </a:r>
            <a:r>
              <a:rPr lang="en-US" sz="1600" dirty="0">
                <a:latin typeface="Corbel" charset="0"/>
                <a:ea typeface="Corbel" charset="0"/>
                <a:cs typeface="Corbel" charset="0"/>
              </a:rPr>
              <a:t>(3), 248-62.</a:t>
            </a:r>
          </a:p>
          <a:p>
            <a:pPr marL="460375" indent="-447675" fontAlgn="ctr"/>
            <a:r>
              <a:rPr lang="en-US" sz="1600" dirty="0" err="1">
                <a:latin typeface="Corbel" charset="0"/>
                <a:ea typeface="Corbel" charset="0"/>
                <a:cs typeface="Corbel" charset="0"/>
              </a:rPr>
              <a:t>Gilakjani</a:t>
            </a:r>
            <a:r>
              <a:rPr lang="en-US" sz="1600" dirty="0">
                <a:latin typeface="Corbel" charset="0"/>
                <a:ea typeface="Corbel" charset="0"/>
                <a:cs typeface="Corbel" charset="0"/>
              </a:rPr>
              <a:t>, A.P., &amp; </a:t>
            </a:r>
            <a:r>
              <a:rPr lang="en-US" sz="1600" dirty="0" err="1">
                <a:latin typeface="Corbel" charset="0"/>
                <a:ea typeface="Corbel" charset="0"/>
                <a:cs typeface="Corbel" charset="0"/>
              </a:rPr>
              <a:t>Sabouri</a:t>
            </a:r>
            <a:r>
              <a:rPr lang="en-US" sz="1600" dirty="0">
                <a:latin typeface="Corbel" charset="0"/>
                <a:ea typeface="Corbel" charset="0"/>
                <a:cs typeface="Corbel" charset="0"/>
              </a:rPr>
              <a:t>, N.B. (2017). Teachers’ beliefs in English language teaching and learning: A review of the literature. </a:t>
            </a:r>
            <a:r>
              <a:rPr lang="en-US" sz="1600" i="1" dirty="0">
                <a:latin typeface="Corbel" charset="0"/>
                <a:ea typeface="Corbel" charset="0"/>
                <a:cs typeface="Corbel" charset="0"/>
              </a:rPr>
              <a:t>English Language Teaching, 10</a:t>
            </a:r>
            <a:r>
              <a:rPr lang="en-US" sz="1600" dirty="0">
                <a:latin typeface="Corbel" charset="0"/>
                <a:ea typeface="Corbel" charset="0"/>
                <a:cs typeface="Corbel" charset="0"/>
              </a:rPr>
              <a:t>(4), 76-86. </a:t>
            </a:r>
            <a:endParaRPr lang="en-US" sz="1600" dirty="0" smtClean="0">
              <a:latin typeface="Corbel" charset="0"/>
              <a:ea typeface="Corbel" charset="0"/>
              <a:cs typeface="Corbel" charset="0"/>
            </a:endParaRPr>
          </a:p>
          <a:p>
            <a:pPr marL="460375" indent="-447675" fontAlgn="ctr"/>
            <a:r>
              <a:rPr lang="en-US" sz="1600" dirty="0">
                <a:latin typeface="Corbel" charset="0"/>
                <a:ea typeface="Corbel" charset="0"/>
                <a:cs typeface="Corbel" charset="0"/>
              </a:rPr>
              <a:t>Grande, R. (2017). </a:t>
            </a:r>
            <a:r>
              <a:rPr lang="en-US" sz="1600" i="1" dirty="0">
                <a:latin typeface="Corbel" charset="0"/>
                <a:ea typeface="Corbel" charset="0"/>
                <a:cs typeface="Corbel" charset="0"/>
              </a:rPr>
              <a:t>The distance between us: Young readers edition</a:t>
            </a:r>
            <a:r>
              <a:rPr lang="en-US" sz="1600" dirty="0">
                <a:latin typeface="Corbel" charset="0"/>
                <a:ea typeface="Corbel" charset="0"/>
                <a:cs typeface="Corbel" charset="0"/>
              </a:rPr>
              <a:t>. New York, NY: Aladdin. </a:t>
            </a:r>
          </a:p>
          <a:p>
            <a:pPr marL="460375" indent="-447675"/>
            <a:r>
              <a:rPr lang="en-US" sz="1600" dirty="0">
                <a:latin typeface="Corbel" charset="0"/>
                <a:ea typeface="Corbel" charset="0"/>
                <a:cs typeface="Corbel" charset="0"/>
              </a:rPr>
              <a:t>Linville, H.A. (2016). ESOL teachers as advocates: An important role? </a:t>
            </a:r>
            <a:r>
              <a:rPr lang="en-US" sz="1600" i="1" dirty="0">
                <a:latin typeface="Corbel" charset="0"/>
                <a:ea typeface="Corbel" charset="0"/>
                <a:cs typeface="Corbel" charset="0"/>
              </a:rPr>
              <a:t>TESOL Journal, 7</a:t>
            </a:r>
            <a:r>
              <a:rPr lang="en-US" sz="1600" dirty="0">
                <a:latin typeface="Corbel" charset="0"/>
                <a:ea typeface="Corbel" charset="0"/>
                <a:cs typeface="Corbel" charset="0"/>
              </a:rPr>
              <a:t>(1), 98-131. </a:t>
            </a:r>
            <a:endParaRPr lang="en-US" sz="1600" b="1" dirty="0">
              <a:latin typeface="Corbel" charset="0"/>
              <a:ea typeface="Corbel" charset="0"/>
              <a:cs typeface="Corbel" charset="0"/>
            </a:endParaRPr>
          </a:p>
          <a:p>
            <a:pPr marL="460375" indent="-447675"/>
            <a:r>
              <a:rPr lang="en-US" sz="1600" dirty="0" smtClean="0">
                <a:latin typeface="Corbel" charset="0"/>
                <a:ea typeface="Corbel" charset="0"/>
                <a:cs typeface="Corbel" charset="0"/>
              </a:rPr>
              <a:t>Massachusetts </a:t>
            </a:r>
            <a:r>
              <a:rPr lang="en-US" sz="1600" dirty="0">
                <a:latin typeface="Corbel" charset="0"/>
                <a:ea typeface="Corbel" charset="0"/>
                <a:cs typeface="Corbel" charset="0"/>
              </a:rPr>
              <a:t>Department of Elementary and Secondary Education. (2018). Subject Matter Knowledge (SMK) Guidelines. Retrieved from: http://</a:t>
            </a:r>
            <a:r>
              <a:rPr lang="en-US" sz="1600" dirty="0" err="1">
                <a:latin typeface="Corbel" charset="0"/>
                <a:ea typeface="Corbel" charset="0"/>
                <a:cs typeface="Corbel" charset="0"/>
              </a:rPr>
              <a:t>www.doe.mass.edu</a:t>
            </a:r>
            <a:r>
              <a:rPr lang="en-US" sz="1600" dirty="0">
                <a:latin typeface="Corbel" charset="0"/>
                <a:ea typeface="Corbel" charset="0"/>
                <a:cs typeface="Corbel" charset="0"/>
              </a:rPr>
              <a:t>/</a:t>
            </a:r>
            <a:r>
              <a:rPr lang="en-US" sz="1600" dirty="0" err="1">
                <a:latin typeface="Corbel" charset="0"/>
                <a:ea typeface="Corbel" charset="0"/>
                <a:cs typeface="Corbel" charset="0"/>
              </a:rPr>
              <a:t>edprep</a:t>
            </a:r>
            <a:r>
              <a:rPr lang="en-US" sz="1600" dirty="0">
                <a:latin typeface="Corbel" charset="0"/>
                <a:ea typeface="Corbel" charset="0"/>
                <a:cs typeface="Corbel" charset="0"/>
              </a:rPr>
              <a:t>/resources/</a:t>
            </a:r>
            <a:r>
              <a:rPr lang="en-US" sz="1600" dirty="0" err="1">
                <a:latin typeface="Corbel" charset="0"/>
                <a:ea typeface="Corbel" charset="0"/>
                <a:cs typeface="Corbel" charset="0"/>
              </a:rPr>
              <a:t>smk-guidelines.pdf</a:t>
            </a:r>
            <a:endParaRPr lang="en-US" sz="1600" dirty="0">
              <a:latin typeface="Corbel" charset="0"/>
              <a:ea typeface="Corbel" charset="0"/>
              <a:cs typeface="Corbel" charset="0"/>
            </a:endParaRPr>
          </a:p>
          <a:p>
            <a:pPr marL="460375" indent="-447675"/>
            <a:r>
              <a:rPr lang="en-US" sz="1600" dirty="0" err="1">
                <a:latin typeface="Corbel" charset="0"/>
                <a:ea typeface="Corbel" charset="0"/>
                <a:cs typeface="Corbel" charset="0"/>
              </a:rPr>
              <a:t>Nazario</a:t>
            </a:r>
            <a:r>
              <a:rPr lang="en-US" sz="1600" dirty="0">
                <a:latin typeface="Corbel" charset="0"/>
                <a:ea typeface="Corbel" charset="0"/>
                <a:cs typeface="Corbel" charset="0"/>
              </a:rPr>
              <a:t>, S. (2013). </a:t>
            </a:r>
            <a:r>
              <a:rPr lang="en-US" sz="1600" i="1" dirty="0">
                <a:latin typeface="Corbel" charset="0"/>
                <a:ea typeface="Corbel" charset="0"/>
                <a:cs typeface="Corbel" charset="0"/>
              </a:rPr>
              <a:t>Enrique’s journey (the young adult adaptation): The true story of a boy determined to reunite with his mother</a:t>
            </a:r>
            <a:r>
              <a:rPr lang="en-US" sz="1600" dirty="0">
                <a:latin typeface="Corbel" charset="0"/>
                <a:ea typeface="Corbel" charset="0"/>
                <a:cs typeface="Corbel" charset="0"/>
              </a:rPr>
              <a:t>. New York, NY: Random House. </a:t>
            </a:r>
            <a:endParaRPr lang="en-US" sz="1600" dirty="0" smtClean="0">
              <a:latin typeface="Corbel" charset="0"/>
              <a:ea typeface="Corbel" charset="0"/>
              <a:cs typeface="Corbel" charset="0"/>
            </a:endParaRPr>
          </a:p>
          <a:p>
            <a:pPr marL="460375" indent="-447675"/>
            <a:r>
              <a:rPr lang="en-US" sz="1600" dirty="0" err="1">
                <a:latin typeface="Corbel" charset="0"/>
                <a:ea typeface="Corbel" charset="0"/>
                <a:cs typeface="Corbel" charset="0"/>
              </a:rPr>
              <a:t>Staehr</a:t>
            </a:r>
            <a:r>
              <a:rPr lang="en-US" sz="1600" dirty="0">
                <a:latin typeface="Corbel" charset="0"/>
                <a:ea typeface="Corbel" charset="0"/>
                <a:cs typeface="Corbel" charset="0"/>
              </a:rPr>
              <a:t> </a:t>
            </a:r>
            <a:r>
              <a:rPr lang="en-US" sz="1600" dirty="0" err="1">
                <a:latin typeface="Corbel" charset="0"/>
                <a:ea typeface="Corbel" charset="0"/>
                <a:cs typeface="Corbel" charset="0"/>
              </a:rPr>
              <a:t>Fenner</a:t>
            </a:r>
            <a:r>
              <a:rPr lang="en-US" sz="1600" dirty="0">
                <a:latin typeface="Corbel" charset="0"/>
                <a:ea typeface="Corbel" charset="0"/>
                <a:cs typeface="Corbel" charset="0"/>
              </a:rPr>
              <a:t>, D. (2014). </a:t>
            </a:r>
            <a:r>
              <a:rPr lang="en-US" sz="1600" i="1" dirty="0">
                <a:latin typeface="Corbel" charset="0"/>
                <a:ea typeface="Corbel" charset="0"/>
                <a:cs typeface="Corbel" charset="0"/>
              </a:rPr>
              <a:t>Advocating for English learners: A guide for educators</a:t>
            </a:r>
            <a:r>
              <a:rPr lang="en-US" sz="1600" dirty="0">
                <a:latin typeface="Corbel" charset="0"/>
                <a:ea typeface="Corbel" charset="0"/>
                <a:cs typeface="Corbel" charset="0"/>
              </a:rPr>
              <a:t>. Thousand Oaks, CA: Corwin. </a:t>
            </a:r>
          </a:p>
          <a:p>
            <a:pPr marL="460375" indent="-447675"/>
            <a:r>
              <a:rPr lang="en-US" sz="1600" dirty="0" err="1" smtClean="0">
                <a:latin typeface="Corbel" charset="0"/>
                <a:ea typeface="Corbel" charset="0"/>
                <a:cs typeface="Corbel" charset="0"/>
              </a:rPr>
              <a:t>Uwiringiyimana</a:t>
            </a:r>
            <a:r>
              <a:rPr lang="en-US" sz="1600" dirty="0">
                <a:latin typeface="Corbel" charset="0"/>
                <a:ea typeface="Corbel" charset="0"/>
                <a:cs typeface="Corbel" charset="0"/>
              </a:rPr>
              <a:t>, S. (2017). </a:t>
            </a:r>
            <a:r>
              <a:rPr lang="en-US" sz="1600" i="1" dirty="0">
                <a:latin typeface="Corbel" charset="0"/>
                <a:ea typeface="Corbel" charset="0"/>
                <a:cs typeface="Corbel" charset="0"/>
              </a:rPr>
              <a:t>How dare the sun rise: Memoirs of a war child</a:t>
            </a:r>
            <a:r>
              <a:rPr lang="en-US" sz="1600" dirty="0">
                <a:latin typeface="Corbel" charset="0"/>
                <a:ea typeface="Corbel" charset="0"/>
                <a:cs typeface="Corbel" charset="0"/>
              </a:rPr>
              <a:t>. New York, NY: HarperCollins. </a:t>
            </a:r>
          </a:p>
          <a:p>
            <a:endParaRPr lang="en-US" sz="2400" dirty="0">
              <a:latin typeface="Corbel" charset="0"/>
              <a:ea typeface="Corbel" charset="0"/>
              <a:cs typeface="Corbel" charset="0"/>
            </a:endParaRPr>
          </a:p>
          <a:p>
            <a:endParaRPr lang="en-US" sz="2400" dirty="0" smtClean="0">
              <a:latin typeface="Corbel" charset="0"/>
              <a:ea typeface="Corbel" charset="0"/>
              <a:cs typeface="Corbel" charset="0"/>
            </a:endParaRPr>
          </a:p>
        </p:txBody>
      </p:sp>
    </p:spTree>
    <p:extLst>
      <p:ext uri="{BB962C8B-B14F-4D97-AF65-F5344CB8AC3E}">
        <p14:creationId xmlns:p14="http://schemas.microsoft.com/office/powerpoint/2010/main" val="1394494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Defining Advocacy for ELs</a:t>
            </a:r>
            <a:endParaRPr dirty="0"/>
          </a:p>
        </p:txBody>
      </p:sp>
      <p:sp>
        <p:nvSpPr>
          <p:cNvPr id="91" name="Shape 91"/>
          <p:cNvSpPr txBox="1"/>
          <p:nvPr/>
        </p:nvSpPr>
        <p:spPr>
          <a:xfrm>
            <a:off x="465955" y="1659636"/>
            <a:ext cx="8212200" cy="4873800"/>
          </a:xfrm>
          <a:prstGeom prst="rect">
            <a:avLst/>
          </a:prstGeom>
          <a:noFill/>
          <a:ln>
            <a:noFill/>
          </a:ln>
        </p:spPr>
        <p:txBody>
          <a:bodyPr spcFirstLastPara="1" wrap="square" lIns="91425" tIns="91425" rIns="91425" bIns="91425" anchor="t" anchorCtr="0">
            <a:noAutofit/>
          </a:bodyPr>
          <a:lstStyle/>
          <a:p>
            <a:r>
              <a:rPr lang="en-US" sz="2600" dirty="0" smtClean="0">
                <a:latin typeface="Corbel" charset="0"/>
                <a:ea typeface="Corbel" charset="0"/>
                <a:cs typeface="Corbel" charset="0"/>
              </a:rPr>
              <a:t>Advocacy is “working </a:t>
            </a:r>
            <a:r>
              <a:rPr lang="en-US" sz="2600" dirty="0">
                <a:latin typeface="Corbel" charset="0"/>
                <a:ea typeface="Corbel" charset="0"/>
                <a:cs typeface="Corbel" charset="0"/>
              </a:rPr>
              <a:t>for ELs’ equitable and excellent education by taking appropriate actions on their behalf” (</a:t>
            </a:r>
            <a:r>
              <a:rPr lang="en-US" sz="2600" dirty="0" err="1">
                <a:latin typeface="Corbel" charset="0"/>
                <a:ea typeface="Corbel" charset="0"/>
                <a:cs typeface="Corbel" charset="0"/>
              </a:rPr>
              <a:t>Staehr</a:t>
            </a:r>
            <a:r>
              <a:rPr lang="en-US" sz="2600" dirty="0">
                <a:latin typeface="Corbel" charset="0"/>
                <a:ea typeface="Corbel" charset="0"/>
                <a:cs typeface="Corbel" charset="0"/>
              </a:rPr>
              <a:t> </a:t>
            </a:r>
            <a:r>
              <a:rPr lang="en-US" sz="2600" dirty="0" err="1">
                <a:latin typeface="Corbel" charset="0"/>
                <a:ea typeface="Corbel" charset="0"/>
                <a:cs typeface="Corbel" charset="0"/>
              </a:rPr>
              <a:t>Fenner</a:t>
            </a:r>
            <a:r>
              <a:rPr lang="en-US" sz="2600" dirty="0">
                <a:latin typeface="Corbel" charset="0"/>
                <a:ea typeface="Corbel" charset="0"/>
                <a:cs typeface="Corbel" charset="0"/>
              </a:rPr>
              <a:t>, 2014, p. 8) </a:t>
            </a:r>
            <a:endParaRPr lang="en-US" sz="2600" dirty="0" smtClean="0">
              <a:latin typeface="Corbel" charset="0"/>
              <a:ea typeface="Corbel" charset="0"/>
              <a:cs typeface="Corbel" charset="0"/>
            </a:endParaRPr>
          </a:p>
          <a:p>
            <a:endParaRPr lang="en-US" sz="2600" dirty="0" smtClean="0">
              <a:latin typeface="Corbel" charset="0"/>
              <a:ea typeface="Corbel" charset="0"/>
              <a:cs typeface="Corbel" charset="0"/>
            </a:endParaRPr>
          </a:p>
          <a:p>
            <a:r>
              <a:rPr lang="en-US" sz="2600" dirty="0" smtClean="0">
                <a:latin typeface="Corbel" charset="0"/>
                <a:ea typeface="Corbel" charset="0"/>
                <a:cs typeface="Corbel" charset="0"/>
              </a:rPr>
              <a:t>Responsibilities include: </a:t>
            </a:r>
          </a:p>
          <a:p>
            <a:pPr marL="342900" indent="-342900">
              <a:buFont typeface="Arial" charset="0"/>
              <a:buChar char="•"/>
            </a:pPr>
            <a:r>
              <a:rPr lang="en-US" sz="2600" dirty="0" smtClean="0">
                <a:latin typeface="Corbel" charset="0"/>
                <a:ea typeface="Corbel" charset="0"/>
                <a:cs typeface="Corbel" charset="0"/>
              </a:rPr>
              <a:t>implementing </a:t>
            </a:r>
            <a:r>
              <a:rPr lang="en-US" sz="2600" dirty="0">
                <a:latin typeface="Corbel" charset="0"/>
                <a:ea typeface="Corbel" charset="0"/>
                <a:cs typeface="Corbel" charset="0"/>
              </a:rPr>
              <a:t>instruction </a:t>
            </a:r>
            <a:r>
              <a:rPr lang="en-US" sz="2600" dirty="0" smtClean="0">
                <a:latin typeface="Corbel" charset="0"/>
                <a:ea typeface="Corbel" charset="0"/>
                <a:cs typeface="Corbel" charset="0"/>
              </a:rPr>
              <a:t>to meet needs </a:t>
            </a:r>
            <a:r>
              <a:rPr lang="en-US" sz="2600" dirty="0">
                <a:latin typeface="Corbel" charset="0"/>
                <a:ea typeface="Corbel" charset="0"/>
                <a:cs typeface="Corbel" charset="0"/>
              </a:rPr>
              <a:t>of all </a:t>
            </a:r>
            <a:r>
              <a:rPr lang="en-US" sz="2600" dirty="0" smtClean="0">
                <a:latin typeface="Corbel" charset="0"/>
                <a:ea typeface="Corbel" charset="0"/>
                <a:cs typeface="Corbel" charset="0"/>
              </a:rPr>
              <a:t>learners</a:t>
            </a:r>
          </a:p>
          <a:p>
            <a:pPr marL="342900" indent="-342900">
              <a:buFont typeface="Arial" charset="0"/>
              <a:buChar char="•"/>
            </a:pPr>
            <a:r>
              <a:rPr lang="en-US" sz="2600" dirty="0" smtClean="0">
                <a:latin typeface="Corbel" charset="0"/>
                <a:ea typeface="Corbel" charset="0"/>
                <a:cs typeface="Corbel" charset="0"/>
              </a:rPr>
              <a:t>working </a:t>
            </a:r>
            <a:r>
              <a:rPr lang="en-US" sz="2600" dirty="0">
                <a:latin typeface="Corbel" charset="0"/>
                <a:ea typeface="Corbel" charset="0"/>
                <a:cs typeface="Corbel" charset="0"/>
              </a:rPr>
              <a:t>toward the fair distribution of resources to </a:t>
            </a:r>
            <a:r>
              <a:rPr lang="en-US" sz="2600" dirty="0" smtClean="0">
                <a:latin typeface="Corbel" charset="0"/>
                <a:ea typeface="Corbel" charset="0"/>
                <a:cs typeface="Corbel" charset="0"/>
              </a:rPr>
              <a:t>ELs</a:t>
            </a:r>
          </a:p>
          <a:p>
            <a:pPr marL="342900" indent="-342900">
              <a:buFont typeface="Arial" charset="0"/>
              <a:buChar char="•"/>
            </a:pPr>
            <a:r>
              <a:rPr lang="en-US" sz="2600" dirty="0" smtClean="0">
                <a:latin typeface="Corbel" charset="0"/>
                <a:ea typeface="Corbel" charset="0"/>
                <a:cs typeface="Corbel" charset="0"/>
              </a:rPr>
              <a:t>examining </a:t>
            </a:r>
            <a:r>
              <a:rPr lang="en-US" sz="2600" dirty="0">
                <a:latin typeface="Corbel" charset="0"/>
                <a:ea typeface="Corbel" charset="0"/>
                <a:cs typeface="Corbel" charset="0"/>
              </a:rPr>
              <a:t>curriculum for and assessment of </a:t>
            </a:r>
            <a:r>
              <a:rPr lang="en-US" sz="2600" dirty="0" smtClean="0">
                <a:latin typeface="Corbel" charset="0"/>
                <a:ea typeface="Corbel" charset="0"/>
                <a:cs typeface="Corbel" charset="0"/>
              </a:rPr>
              <a:t>ELs</a:t>
            </a:r>
          </a:p>
          <a:p>
            <a:pPr marL="342900" indent="-342900">
              <a:buFont typeface="Arial" charset="0"/>
              <a:buChar char="•"/>
            </a:pPr>
            <a:r>
              <a:rPr lang="en-US" sz="2600" dirty="0" smtClean="0">
                <a:latin typeface="Corbel" charset="0"/>
                <a:ea typeface="Corbel" charset="0"/>
                <a:cs typeface="Corbel" charset="0"/>
              </a:rPr>
              <a:t>developing </a:t>
            </a:r>
            <a:r>
              <a:rPr lang="en-US" sz="2600" dirty="0">
                <a:latin typeface="Corbel" charset="0"/>
                <a:ea typeface="Corbel" charset="0"/>
                <a:cs typeface="Corbel" charset="0"/>
              </a:rPr>
              <a:t>an understanding of language </a:t>
            </a:r>
            <a:r>
              <a:rPr lang="en-US" sz="2600" dirty="0" smtClean="0">
                <a:latin typeface="Corbel" charset="0"/>
                <a:ea typeface="Corbel" charset="0"/>
                <a:cs typeface="Corbel" charset="0"/>
              </a:rPr>
              <a:t>policy </a:t>
            </a:r>
          </a:p>
          <a:p>
            <a:pPr algn="r"/>
            <a:r>
              <a:rPr lang="en-US" sz="2600" dirty="0" smtClean="0">
                <a:latin typeface="Corbel" charset="0"/>
                <a:ea typeface="Corbel" charset="0"/>
                <a:cs typeface="Corbel" charset="0"/>
              </a:rPr>
              <a:t>(</a:t>
            </a:r>
            <a:r>
              <a:rPr lang="en-US" sz="2600" dirty="0">
                <a:latin typeface="Corbel" charset="0"/>
                <a:ea typeface="Corbel" charset="0"/>
                <a:cs typeface="Corbel" charset="0"/>
              </a:rPr>
              <a:t>deOliveira and </a:t>
            </a:r>
            <a:r>
              <a:rPr lang="en-US" sz="2600" dirty="0" err="1" smtClean="0">
                <a:latin typeface="Corbel" charset="0"/>
                <a:ea typeface="Corbel" charset="0"/>
                <a:cs typeface="Corbel" charset="0"/>
              </a:rPr>
              <a:t>Athanases</a:t>
            </a:r>
            <a:r>
              <a:rPr lang="en-US" sz="2600" dirty="0" smtClean="0">
                <a:latin typeface="Corbel" charset="0"/>
                <a:ea typeface="Corbel" charset="0"/>
                <a:cs typeface="Corbel" charset="0"/>
              </a:rPr>
              <a:t>, 2007) </a:t>
            </a:r>
            <a:endParaRPr sz="2600" cap="small" dirty="0">
              <a:solidFill>
                <a:srgbClr val="40516F"/>
              </a:solidFill>
              <a:latin typeface="Corbel" charset="0"/>
              <a:ea typeface="Corbel" charset="0"/>
              <a:cs typeface="Corbel" charset="0"/>
              <a:sym typeface="Corbe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p:nvPr/>
        </p:nvSpPr>
        <p:spPr>
          <a:xfrm>
            <a:off x="555450" y="144650"/>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i="0" u="none" strike="noStrike" cap="small" dirty="0" smtClean="0">
                <a:solidFill>
                  <a:srgbClr val="40516F"/>
                </a:solidFill>
                <a:latin typeface="Corbel"/>
                <a:ea typeface="Corbel"/>
                <a:cs typeface="Corbel"/>
                <a:sym typeface="Corbel"/>
              </a:rPr>
              <a:t>Sites of Advocacy </a:t>
            </a:r>
            <a:endParaRPr dirty="0"/>
          </a:p>
        </p:txBody>
      </p:sp>
      <p:sp>
        <p:nvSpPr>
          <p:cNvPr id="8" name="Oval 7"/>
          <p:cNvSpPr/>
          <p:nvPr/>
        </p:nvSpPr>
        <p:spPr>
          <a:xfrm>
            <a:off x="1885949" y="1162050"/>
            <a:ext cx="5638801" cy="510002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2247953" y="2523464"/>
            <a:ext cx="4781497" cy="3738613"/>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743255" y="3589782"/>
            <a:ext cx="3809946" cy="267229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276626" y="4553881"/>
            <a:ext cx="2857474" cy="17081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590980" y="5185710"/>
            <a:ext cx="2305050" cy="492443"/>
          </a:xfrm>
          <a:prstGeom prst="rect">
            <a:avLst/>
          </a:prstGeom>
          <a:noFill/>
        </p:spPr>
        <p:txBody>
          <a:bodyPr wrap="square" rtlCol="0">
            <a:spAutoFit/>
          </a:bodyPr>
          <a:lstStyle/>
          <a:p>
            <a:pPr algn="ctr"/>
            <a:r>
              <a:rPr lang="en-US" sz="2600" dirty="0" smtClean="0">
                <a:latin typeface="Corbel" charset="0"/>
                <a:ea typeface="Corbel" charset="0"/>
                <a:cs typeface="Corbel" charset="0"/>
              </a:rPr>
              <a:t>CLASSROOM</a:t>
            </a:r>
            <a:endParaRPr lang="en-US" sz="2600" dirty="0">
              <a:latin typeface="Corbel" charset="0"/>
              <a:ea typeface="Corbel" charset="0"/>
              <a:cs typeface="Corbel" charset="0"/>
            </a:endParaRPr>
          </a:p>
        </p:txBody>
      </p:sp>
      <p:sp>
        <p:nvSpPr>
          <p:cNvPr id="10" name="TextBox 9"/>
          <p:cNvSpPr txBox="1"/>
          <p:nvPr/>
        </p:nvSpPr>
        <p:spPr>
          <a:xfrm>
            <a:off x="3552838" y="4009513"/>
            <a:ext cx="2305050" cy="492443"/>
          </a:xfrm>
          <a:prstGeom prst="rect">
            <a:avLst/>
          </a:prstGeom>
          <a:noFill/>
        </p:spPr>
        <p:txBody>
          <a:bodyPr wrap="square" rtlCol="0">
            <a:spAutoFit/>
          </a:bodyPr>
          <a:lstStyle/>
          <a:p>
            <a:pPr algn="ctr"/>
            <a:r>
              <a:rPr lang="en-US" sz="2600" dirty="0" smtClean="0">
                <a:latin typeface="Corbel" charset="0"/>
                <a:ea typeface="Corbel" charset="0"/>
                <a:cs typeface="Corbel" charset="0"/>
              </a:rPr>
              <a:t>SCHOOL</a:t>
            </a:r>
            <a:endParaRPr lang="en-US" sz="2600" dirty="0">
              <a:latin typeface="Corbel" charset="0"/>
              <a:ea typeface="Corbel" charset="0"/>
              <a:cs typeface="Corbel" charset="0"/>
            </a:endParaRPr>
          </a:p>
        </p:txBody>
      </p:sp>
      <p:sp>
        <p:nvSpPr>
          <p:cNvPr id="11" name="TextBox 10"/>
          <p:cNvSpPr txBox="1"/>
          <p:nvPr/>
        </p:nvSpPr>
        <p:spPr>
          <a:xfrm>
            <a:off x="3590980" y="2731353"/>
            <a:ext cx="2305050" cy="892552"/>
          </a:xfrm>
          <a:prstGeom prst="rect">
            <a:avLst/>
          </a:prstGeom>
          <a:noFill/>
        </p:spPr>
        <p:txBody>
          <a:bodyPr wrap="square" rtlCol="0">
            <a:spAutoFit/>
          </a:bodyPr>
          <a:lstStyle/>
          <a:p>
            <a:pPr algn="ctr"/>
            <a:r>
              <a:rPr lang="en-US" sz="2600" dirty="0" smtClean="0">
                <a:latin typeface="Corbel" charset="0"/>
                <a:ea typeface="Corbel" charset="0"/>
                <a:cs typeface="Corbel" charset="0"/>
              </a:rPr>
              <a:t>FAMILY &amp; COMMUNITY </a:t>
            </a:r>
            <a:endParaRPr lang="en-US" sz="2600" dirty="0">
              <a:latin typeface="Corbel" charset="0"/>
              <a:ea typeface="Corbel" charset="0"/>
              <a:cs typeface="Corbel" charset="0"/>
            </a:endParaRPr>
          </a:p>
        </p:txBody>
      </p:sp>
      <p:sp>
        <p:nvSpPr>
          <p:cNvPr id="12" name="TextBox 11"/>
          <p:cNvSpPr txBox="1"/>
          <p:nvPr/>
        </p:nvSpPr>
        <p:spPr>
          <a:xfrm>
            <a:off x="3292625" y="1268751"/>
            <a:ext cx="2901760" cy="1292662"/>
          </a:xfrm>
          <a:prstGeom prst="rect">
            <a:avLst/>
          </a:prstGeom>
          <a:noFill/>
        </p:spPr>
        <p:txBody>
          <a:bodyPr wrap="square" rtlCol="0">
            <a:spAutoFit/>
          </a:bodyPr>
          <a:lstStyle/>
          <a:p>
            <a:pPr algn="ctr"/>
            <a:r>
              <a:rPr lang="en-US" sz="2600" dirty="0" smtClean="0">
                <a:latin typeface="Corbel" charset="0"/>
                <a:ea typeface="Corbel" charset="0"/>
                <a:cs typeface="Corbel" charset="0"/>
              </a:rPr>
              <a:t>LARGER SOCIOPOLITICAL STRUCTURES</a:t>
            </a:r>
            <a:endParaRPr lang="en-US" sz="2600" dirty="0">
              <a:latin typeface="Corbel" charset="0"/>
              <a:ea typeface="Corbel" charset="0"/>
              <a:cs typeface="Corbel" charset="0"/>
            </a:endParaRPr>
          </a:p>
        </p:txBody>
      </p:sp>
      <p:sp>
        <p:nvSpPr>
          <p:cNvPr id="5" name="TextBox 4"/>
          <p:cNvSpPr txBox="1"/>
          <p:nvPr/>
        </p:nvSpPr>
        <p:spPr>
          <a:xfrm>
            <a:off x="4591185" y="6265399"/>
            <a:ext cx="4340265" cy="461665"/>
          </a:xfrm>
          <a:prstGeom prst="rect">
            <a:avLst/>
          </a:prstGeom>
          <a:noFill/>
        </p:spPr>
        <p:txBody>
          <a:bodyPr wrap="square" rtlCol="0">
            <a:spAutoFit/>
          </a:bodyPr>
          <a:lstStyle/>
          <a:p>
            <a:pPr algn="r"/>
            <a:r>
              <a:rPr lang="en-US" sz="2400" dirty="0" err="1">
                <a:latin typeface="Corbel" charset="0"/>
                <a:ea typeface="Corbel" charset="0"/>
                <a:cs typeface="Corbel" charset="0"/>
              </a:rPr>
              <a:t>Athanases</a:t>
            </a:r>
            <a:r>
              <a:rPr lang="en-US" sz="2400" dirty="0">
                <a:latin typeface="Corbel" charset="0"/>
                <a:ea typeface="Corbel" charset="0"/>
                <a:cs typeface="Corbel" charset="0"/>
              </a:rPr>
              <a:t> &amp; deOliveira (</a:t>
            </a:r>
            <a:r>
              <a:rPr lang="en-US" sz="2400" dirty="0" smtClean="0">
                <a:latin typeface="Corbel" charset="0"/>
                <a:ea typeface="Corbel" charset="0"/>
                <a:cs typeface="Corbel" charset="0"/>
              </a:rPr>
              <a:t>2008)</a:t>
            </a:r>
            <a:endParaRPr lang="en-US" sz="2400" dirty="0">
              <a:latin typeface="Corbel" charset="0"/>
              <a:ea typeface="Corbel" charset="0"/>
              <a:cs typeface="Corbe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p:nvPr/>
        </p:nvSpPr>
        <p:spPr>
          <a:xfrm>
            <a:off x="384055" y="63931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Examples of Advocacy Actions</a:t>
            </a:r>
          </a:p>
          <a:p>
            <a:pPr marL="0" marR="0" lvl="0" indent="0" algn="l" rtl="0">
              <a:lnSpc>
                <a:spcPct val="100000"/>
              </a:lnSpc>
              <a:spcBef>
                <a:spcPts val="0"/>
              </a:spcBef>
              <a:spcAft>
                <a:spcPts val="0"/>
              </a:spcAft>
              <a:buNone/>
            </a:pPr>
            <a:r>
              <a:rPr lang="en-US" sz="2400" b="1" cap="small" dirty="0" smtClean="0">
                <a:solidFill>
                  <a:srgbClr val="40516F"/>
                </a:solidFill>
                <a:latin typeface="Corbel"/>
                <a:ea typeface="Corbel"/>
                <a:cs typeface="Corbel"/>
                <a:sym typeface="Corbel"/>
              </a:rPr>
              <a:t>(</a:t>
            </a:r>
            <a:r>
              <a:rPr lang="en-US" sz="2400" b="1" cap="small" dirty="0" err="1" smtClean="0">
                <a:solidFill>
                  <a:srgbClr val="40516F"/>
                </a:solidFill>
                <a:latin typeface="Corbel"/>
                <a:ea typeface="Corbel"/>
                <a:cs typeface="Corbel"/>
                <a:sym typeface="Corbel"/>
              </a:rPr>
              <a:t>Dubetz</a:t>
            </a:r>
            <a:r>
              <a:rPr lang="en-US" sz="2400" b="1" cap="small" dirty="0" smtClean="0">
                <a:solidFill>
                  <a:srgbClr val="40516F"/>
                </a:solidFill>
                <a:latin typeface="Corbel"/>
                <a:ea typeface="Corbel"/>
                <a:cs typeface="Corbel"/>
                <a:sym typeface="Corbel"/>
              </a:rPr>
              <a:t> &amp; deJong, 2011)</a:t>
            </a:r>
            <a:endParaRPr sz="2400" dirty="0"/>
          </a:p>
        </p:txBody>
      </p:sp>
      <p:graphicFrame>
        <p:nvGraphicFramePr>
          <p:cNvPr id="2" name="Table 1"/>
          <p:cNvGraphicFramePr>
            <a:graphicFrameLocks noGrp="1"/>
          </p:cNvGraphicFramePr>
          <p:nvPr>
            <p:extLst>
              <p:ext uri="{D42A27DB-BD31-4B8C-83A1-F6EECF244321}">
                <p14:modId xmlns:p14="http://schemas.microsoft.com/office/powerpoint/2010/main" val="1878940970"/>
              </p:ext>
            </p:extLst>
          </p:nvPr>
        </p:nvGraphicFramePr>
        <p:xfrm>
          <a:off x="384055" y="1965010"/>
          <a:ext cx="8525645" cy="4023360"/>
        </p:xfrm>
        <a:graphic>
          <a:graphicData uri="http://schemas.openxmlformats.org/drawingml/2006/table">
            <a:tbl>
              <a:tblPr firstRow="1" bandRow="1">
                <a:tableStyleId>{BA620F83-C13C-4345-B18F-9EB7DFCF921B}</a:tableStyleId>
              </a:tblPr>
              <a:tblGrid>
                <a:gridCol w="2130545"/>
                <a:gridCol w="6395100"/>
              </a:tblGrid>
              <a:tr h="370840">
                <a:tc>
                  <a:txBody>
                    <a:bodyPr/>
                    <a:lstStyle/>
                    <a:p>
                      <a:r>
                        <a:rPr lang="en-US" sz="2400" b="1" dirty="0" smtClean="0">
                          <a:solidFill>
                            <a:schemeClr val="tx1"/>
                          </a:solidFill>
                          <a:latin typeface="Corbel" charset="0"/>
                          <a:ea typeface="Corbel" charset="0"/>
                          <a:cs typeface="Corbel" charset="0"/>
                        </a:rPr>
                        <a:t>Classroom</a:t>
                      </a:r>
                      <a:endParaRPr lang="en-US" sz="2400" b="1" dirty="0">
                        <a:solidFill>
                          <a:schemeClr val="tx1"/>
                        </a:solidFill>
                        <a:latin typeface="Corbel" charset="0"/>
                        <a:ea typeface="Corbel" charset="0"/>
                        <a:cs typeface="Corbe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0" i="0" kern="1200" dirty="0" smtClean="0">
                          <a:solidFill>
                            <a:schemeClr val="tx1"/>
                          </a:solidFill>
                          <a:effectLst/>
                          <a:latin typeface="Corbel" charset="0"/>
                          <a:ea typeface="Corbel" charset="0"/>
                          <a:cs typeface="Corbel" charset="0"/>
                        </a:rPr>
                        <a:t>Include multicultural /multilingual texts</a:t>
                      </a:r>
                      <a:endParaRPr lang="en-US" sz="2400" b="0" i="0" kern="1200" baseline="0" dirty="0" smtClean="0">
                        <a:solidFill>
                          <a:schemeClr val="tx1"/>
                        </a:solidFill>
                        <a:effectLst/>
                        <a:latin typeface="Corbel" charset="0"/>
                        <a:ea typeface="Corbel" charset="0"/>
                        <a:cs typeface="Corbel" charset="0"/>
                      </a:endParaRPr>
                    </a:p>
                    <a:p>
                      <a:r>
                        <a:rPr lang="en-US" sz="2400" b="0" i="0" kern="1200" baseline="0" dirty="0" smtClean="0">
                          <a:solidFill>
                            <a:schemeClr val="tx1"/>
                          </a:solidFill>
                          <a:effectLst/>
                          <a:latin typeface="Corbel" charset="0"/>
                          <a:ea typeface="Corbel" charset="0"/>
                          <a:cs typeface="Corbel" charset="0"/>
                        </a:rPr>
                        <a:t>Design </a:t>
                      </a:r>
                      <a:r>
                        <a:rPr lang="en-US" sz="2400" b="0" i="0" kern="1200" dirty="0" smtClean="0">
                          <a:solidFill>
                            <a:schemeClr val="tx1"/>
                          </a:solidFill>
                          <a:effectLst/>
                          <a:latin typeface="Corbel" charset="0"/>
                          <a:ea typeface="Corbel" charset="0"/>
                          <a:cs typeface="Corbel" charset="0"/>
                        </a:rPr>
                        <a:t>instruction on navigating society</a:t>
                      </a:r>
                      <a:r>
                        <a:rPr lang="en-US" sz="2400" b="0" i="0" kern="1200" baseline="0" dirty="0" smtClean="0">
                          <a:solidFill>
                            <a:schemeClr val="tx1"/>
                          </a:solidFill>
                          <a:effectLst/>
                          <a:latin typeface="Corbel" charset="0"/>
                          <a:ea typeface="Corbel" charset="0"/>
                          <a:cs typeface="Corbel" charset="0"/>
                        </a:rPr>
                        <a:t> </a:t>
                      </a:r>
                    </a:p>
                    <a:p>
                      <a:r>
                        <a:rPr lang="en-US" sz="2400" b="0" i="0" kern="1200" baseline="0" dirty="0" smtClean="0">
                          <a:solidFill>
                            <a:schemeClr val="tx1"/>
                          </a:solidFill>
                          <a:effectLst/>
                          <a:latin typeface="Corbel" charset="0"/>
                          <a:ea typeface="Corbel" charset="0"/>
                          <a:cs typeface="Corbel" charset="0"/>
                        </a:rPr>
                        <a:t>Discuss </a:t>
                      </a:r>
                      <a:r>
                        <a:rPr lang="en-US" sz="2400" b="0" i="0" kern="1200" dirty="0" smtClean="0">
                          <a:solidFill>
                            <a:schemeClr val="tx1"/>
                          </a:solidFill>
                          <a:effectLst/>
                          <a:latin typeface="Corbel" charset="0"/>
                          <a:ea typeface="Corbel" charset="0"/>
                          <a:cs typeface="Corbel" charset="0"/>
                        </a:rPr>
                        <a:t>racism and prejudices</a:t>
                      </a:r>
                      <a:endParaRPr lang="en-US" sz="2400" b="0" dirty="0">
                        <a:solidFill>
                          <a:schemeClr val="tx1"/>
                        </a:solidFill>
                        <a:latin typeface="Corbel" charset="0"/>
                        <a:ea typeface="Corbel" charset="0"/>
                        <a:cs typeface="Corbe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400" b="1" dirty="0" smtClean="0">
                          <a:latin typeface="Corbel" charset="0"/>
                          <a:ea typeface="Corbel" charset="0"/>
                          <a:cs typeface="Corbel" charset="0"/>
                        </a:rPr>
                        <a:t>School</a:t>
                      </a:r>
                      <a:endParaRPr lang="en-US" sz="2400" b="1" dirty="0">
                        <a:latin typeface="Corbel" charset="0"/>
                        <a:ea typeface="Corbel" charset="0"/>
                        <a:cs typeface="Corbe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0" i="0" kern="1200" dirty="0" smtClean="0">
                          <a:solidFill>
                            <a:schemeClr val="dk1"/>
                          </a:solidFill>
                          <a:effectLst/>
                          <a:latin typeface="Corbel" charset="0"/>
                          <a:ea typeface="Corbel" charset="0"/>
                          <a:cs typeface="Corbel" charset="0"/>
                        </a:rPr>
                        <a:t>Mentor new teachers</a:t>
                      </a:r>
                    </a:p>
                    <a:p>
                      <a:r>
                        <a:rPr lang="en-US" sz="2400" b="0" i="0" kern="1200" dirty="0" smtClean="0">
                          <a:solidFill>
                            <a:schemeClr val="dk1"/>
                          </a:solidFill>
                          <a:effectLst/>
                          <a:latin typeface="Corbel" charset="0"/>
                          <a:ea typeface="Corbel" charset="0"/>
                          <a:cs typeface="Corbel" charset="0"/>
                        </a:rPr>
                        <a:t>Offer support to colleagues</a:t>
                      </a:r>
                    </a:p>
                    <a:p>
                      <a:r>
                        <a:rPr lang="en-US" sz="2400" b="0" i="0" kern="1200" dirty="0" smtClean="0">
                          <a:solidFill>
                            <a:schemeClr val="dk1"/>
                          </a:solidFill>
                          <a:effectLst/>
                          <a:latin typeface="Corbel" charset="0"/>
                          <a:ea typeface="Corbel" charset="0"/>
                          <a:cs typeface="Corbel" charset="0"/>
                        </a:rPr>
                        <a:t>Initiate changes to inequitable policies/practices</a:t>
                      </a:r>
                      <a:endParaRPr lang="en-US" sz="2400" dirty="0">
                        <a:latin typeface="Corbel" charset="0"/>
                        <a:ea typeface="Corbel" charset="0"/>
                        <a:cs typeface="Corbe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400" b="1" dirty="0" smtClean="0">
                          <a:latin typeface="Corbel" charset="0"/>
                          <a:ea typeface="Corbel" charset="0"/>
                          <a:cs typeface="Corbel" charset="0"/>
                        </a:rPr>
                        <a:t>Family &amp; Community</a:t>
                      </a:r>
                      <a:endParaRPr lang="en-US" sz="2400" b="1" dirty="0">
                        <a:latin typeface="Corbel" charset="0"/>
                        <a:ea typeface="Corbel" charset="0"/>
                        <a:cs typeface="Corbe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400" dirty="0" smtClean="0">
                          <a:latin typeface="Corbel" charset="0"/>
                          <a:ea typeface="Corbel" charset="0"/>
                          <a:cs typeface="Corbel" charset="0"/>
                        </a:rPr>
                        <a:t>Build</a:t>
                      </a:r>
                      <a:r>
                        <a:rPr lang="en-US" sz="2400" baseline="0" dirty="0" smtClean="0">
                          <a:latin typeface="Corbel" charset="0"/>
                          <a:ea typeface="Corbel" charset="0"/>
                          <a:cs typeface="Corbel" charset="0"/>
                        </a:rPr>
                        <a:t> </a:t>
                      </a:r>
                      <a:r>
                        <a:rPr lang="en-US" sz="2400" dirty="0" smtClean="0">
                          <a:latin typeface="Corbel" charset="0"/>
                          <a:ea typeface="Corbel" charset="0"/>
                          <a:cs typeface="Corbel" charset="0"/>
                        </a:rPr>
                        <a:t>relationships with families</a:t>
                      </a:r>
                      <a:r>
                        <a:rPr lang="en-US" sz="2400" baseline="0" dirty="0" smtClean="0">
                          <a:latin typeface="Corbel" charset="0"/>
                          <a:ea typeface="Corbel" charset="0"/>
                          <a:cs typeface="Corbel" charset="0"/>
                        </a:rPr>
                        <a:t> </a:t>
                      </a:r>
                    </a:p>
                    <a:p>
                      <a:pPr marL="0" marR="0" indent="0" algn="l" defTabSz="685800" rtl="0" eaLnBrk="1" fontAlgn="auto" latinLnBrk="0" hangingPunct="1">
                        <a:lnSpc>
                          <a:spcPct val="100000"/>
                        </a:lnSpc>
                        <a:spcBef>
                          <a:spcPts val="0"/>
                        </a:spcBef>
                        <a:spcAft>
                          <a:spcPts val="0"/>
                        </a:spcAft>
                        <a:buClrTx/>
                        <a:buSzTx/>
                        <a:buFontTx/>
                        <a:buNone/>
                        <a:tabLst/>
                        <a:defRPr/>
                      </a:pPr>
                      <a:r>
                        <a:rPr lang="en-US" sz="2400" dirty="0" smtClean="0">
                          <a:latin typeface="Corbel" charset="0"/>
                          <a:ea typeface="Corbel" charset="0"/>
                          <a:cs typeface="Corbel" charset="0"/>
                        </a:rPr>
                        <a:t>Engage in community events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2400" b="1" dirty="0" smtClean="0">
                          <a:latin typeface="Corbel" charset="0"/>
                          <a:ea typeface="Corbel" charset="0"/>
                          <a:cs typeface="Corbel" charset="0"/>
                        </a:rPr>
                        <a:t>Larger</a:t>
                      </a:r>
                      <a:r>
                        <a:rPr lang="en-US" sz="2400" b="1" baseline="0" dirty="0" smtClean="0">
                          <a:latin typeface="Corbel" charset="0"/>
                          <a:ea typeface="Corbel" charset="0"/>
                          <a:cs typeface="Corbel" charset="0"/>
                        </a:rPr>
                        <a:t> Sociopolitical*</a:t>
                      </a:r>
                      <a:endParaRPr lang="en-US" sz="2400" b="1" dirty="0">
                        <a:latin typeface="Corbel" charset="0"/>
                        <a:ea typeface="Corbel" charset="0"/>
                        <a:cs typeface="Corbe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400" b="0" i="0" kern="1200" dirty="0" smtClean="0">
                          <a:solidFill>
                            <a:schemeClr val="dk1"/>
                          </a:solidFill>
                          <a:effectLst/>
                          <a:latin typeface="Corbel" charset="0"/>
                          <a:ea typeface="Corbel" charset="0"/>
                          <a:cs typeface="Corbel" charset="0"/>
                        </a:rPr>
                        <a:t>Join groups to advocate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228600" y="5988370"/>
            <a:ext cx="9143999" cy="615553"/>
          </a:xfrm>
          <a:prstGeom prst="rect">
            <a:avLst/>
          </a:prstGeom>
          <a:noFill/>
        </p:spPr>
        <p:txBody>
          <a:bodyPr wrap="square" rtlCol="0">
            <a:spAutoFit/>
          </a:bodyPr>
          <a:lstStyle/>
          <a:p>
            <a:r>
              <a:rPr lang="en-US" sz="2000" dirty="0" smtClean="0">
                <a:latin typeface="Corbel" charset="0"/>
                <a:ea typeface="Corbel" charset="0"/>
                <a:cs typeface="Corbel" charset="0"/>
              </a:rPr>
              <a:t>*Little </a:t>
            </a:r>
            <a:r>
              <a:rPr lang="en-US" sz="2000" dirty="0">
                <a:latin typeface="Corbel" charset="0"/>
                <a:ea typeface="Corbel" charset="0"/>
                <a:cs typeface="Corbel" charset="0"/>
              </a:rPr>
              <a:t>discussion of actions at this level (</a:t>
            </a:r>
            <a:r>
              <a:rPr lang="en-US" sz="2000" dirty="0" err="1">
                <a:latin typeface="Corbel" charset="0"/>
                <a:ea typeface="Corbel" charset="0"/>
                <a:cs typeface="Corbel" charset="0"/>
              </a:rPr>
              <a:t>Athanases</a:t>
            </a:r>
            <a:r>
              <a:rPr lang="en-US" sz="2000" dirty="0">
                <a:latin typeface="Corbel" charset="0"/>
                <a:ea typeface="Corbel" charset="0"/>
                <a:cs typeface="Corbel" charset="0"/>
              </a:rPr>
              <a:t>, Sanchez, &amp; Bronte Gray, 2018)</a:t>
            </a:r>
          </a:p>
          <a:p>
            <a:endParaRPr lang="en-US" dirty="0"/>
          </a:p>
        </p:txBody>
      </p:sp>
    </p:spTree>
    <p:extLst>
      <p:ext uri="{BB962C8B-B14F-4D97-AF65-F5344CB8AC3E}">
        <p14:creationId xmlns:p14="http://schemas.microsoft.com/office/powerpoint/2010/main" val="1661183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Advocacy in the Standards</a:t>
            </a:r>
            <a:endParaRPr dirty="0"/>
          </a:p>
        </p:txBody>
      </p:sp>
      <p:sp>
        <p:nvSpPr>
          <p:cNvPr id="91" name="Shape 91"/>
          <p:cNvSpPr txBox="1"/>
          <p:nvPr/>
        </p:nvSpPr>
        <p:spPr>
          <a:xfrm>
            <a:off x="465955" y="1659636"/>
            <a:ext cx="8212200" cy="4873800"/>
          </a:xfrm>
          <a:prstGeom prst="rect">
            <a:avLst/>
          </a:prstGeom>
          <a:noFill/>
          <a:ln>
            <a:noFill/>
          </a:ln>
        </p:spPr>
        <p:txBody>
          <a:bodyPr spcFirstLastPara="1" wrap="square" lIns="91425" tIns="91425" rIns="91425" bIns="91425" anchor="t" anchorCtr="0">
            <a:noAutofit/>
          </a:bodyPr>
          <a:lstStyle/>
          <a:p>
            <a:pPr marL="358775" indent="-358775">
              <a:buFont typeface="Wingdings" charset="2"/>
              <a:buChar char="§"/>
            </a:pPr>
            <a:r>
              <a:rPr lang="en-US" sz="2600" dirty="0" smtClean="0">
                <a:latin typeface="Corbel" charset="0"/>
                <a:ea typeface="Corbel" charset="0"/>
                <a:cs typeface="Corbel" charset="0"/>
              </a:rPr>
              <a:t>DESE’s </a:t>
            </a:r>
            <a:r>
              <a:rPr lang="en-US" sz="2600" dirty="0">
                <a:latin typeface="Corbel" charset="0"/>
                <a:ea typeface="Corbel" charset="0"/>
                <a:cs typeface="Corbel" charset="0"/>
              </a:rPr>
              <a:t>(2018) Subject Matter Knowledge Guidelines </a:t>
            </a:r>
            <a:r>
              <a:rPr lang="en-US" sz="2600" dirty="0" smtClean="0">
                <a:latin typeface="Corbel" charset="0"/>
                <a:ea typeface="Corbel" charset="0"/>
                <a:cs typeface="Corbel" charset="0"/>
              </a:rPr>
              <a:t>for </a:t>
            </a:r>
            <a:r>
              <a:rPr lang="en-US" sz="2600" dirty="0">
                <a:latin typeface="Corbel" charset="0"/>
                <a:ea typeface="Corbel" charset="0"/>
                <a:cs typeface="Corbel" charset="0"/>
              </a:rPr>
              <a:t>ESL licensure </a:t>
            </a:r>
            <a:r>
              <a:rPr lang="en-US" sz="2600" dirty="0" smtClean="0">
                <a:latin typeface="Corbel" charset="0"/>
                <a:ea typeface="Corbel" charset="0"/>
                <a:cs typeface="Corbel" charset="0"/>
              </a:rPr>
              <a:t>do not </a:t>
            </a:r>
            <a:r>
              <a:rPr lang="en-US" sz="2600" dirty="0">
                <a:latin typeface="Corbel" charset="0"/>
                <a:ea typeface="Corbel" charset="0"/>
                <a:cs typeface="Corbel" charset="0"/>
              </a:rPr>
              <a:t>mention advocacy by </a:t>
            </a:r>
            <a:r>
              <a:rPr lang="en-US" sz="2600" dirty="0" smtClean="0">
                <a:latin typeface="Corbel" charset="0"/>
                <a:ea typeface="Corbel" charset="0"/>
                <a:cs typeface="Corbel" charset="0"/>
              </a:rPr>
              <a:t>name.</a:t>
            </a:r>
            <a:endParaRPr lang="en-US" sz="2600" dirty="0">
              <a:latin typeface="Corbel" charset="0"/>
              <a:ea typeface="Corbel" charset="0"/>
              <a:cs typeface="Corbel" charset="0"/>
            </a:endParaRPr>
          </a:p>
          <a:p>
            <a:pPr marL="358775" indent="-358775">
              <a:buFont typeface="Wingdings" charset="2"/>
              <a:buChar char="§"/>
            </a:pPr>
            <a:endParaRPr lang="en-US" sz="2600" dirty="0">
              <a:latin typeface="Corbel" charset="0"/>
              <a:ea typeface="Corbel" charset="0"/>
              <a:cs typeface="Corbel" charset="0"/>
            </a:endParaRPr>
          </a:p>
          <a:p>
            <a:pPr marL="358775" indent="-358775">
              <a:buFont typeface="Wingdings" charset="2"/>
              <a:buChar char="§"/>
            </a:pPr>
            <a:r>
              <a:rPr lang="en-US" sz="2600" dirty="0">
                <a:latin typeface="Corbel" charset="0"/>
                <a:ea typeface="Corbel" charset="0"/>
                <a:cs typeface="Corbel" charset="0"/>
              </a:rPr>
              <a:t>Concept is suggested in items </a:t>
            </a:r>
            <a:r>
              <a:rPr lang="en-US" sz="2600" dirty="0" smtClean="0">
                <a:latin typeface="Corbel" charset="0"/>
                <a:ea typeface="Corbel" charset="0"/>
                <a:cs typeface="Corbel" charset="0"/>
              </a:rPr>
              <a:t>such as </a:t>
            </a:r>
            <a:r>
              <a:rPr lang="en-US" sz="2600" dirty="0">
                <a:latin typeface="Corbel" charset="0"/>
                <a:ea typeface="Corbel" charset="0"/>
                <a:cs typeface="Corbel" charset="0"/>
              </a:rPr>
              <a:t>“[s]</a:t>
            </a:r>
            <a:r>
              <a:rPr lang="en-US" sz="2600" dirty="0" err="1">
                <a:latin typeface="Corbel" charset="0"/>
                <a:ea typeface="Corbel" charset="0"/>
                <a:cs typeface="Corbel" charset="0"/>
              </a:rPr>
              <a:t>trategies</a:t>
            </a:r>
            <a:r>
              <a:rPr lang="en-US" sz="2600" dirty="0">
                <a:latin typeface="Corbel" charset="0"/>
                <a:ea typeface="Corbel" charset="0"/>
                <a:cs typeface="Corbel" charset="0"/>
              </a:rPr>
              <a:t> for school collaboration, family outreach, and community </a:t>
            </a:r>
            <a:r>
              <a:rPr lang="en-US" sz="2600" dirty="0" smtClean="0">
                <a:latin typeface="Corbel" charset="0"/>
                <a:ea typeface="Corbel" charset="0"/>
                <a:cs typeface="Corbel" charset="0"/>
              </a:rPr>
              <a:t>involvement” </a:t>
            </a:r>
            <a:r>
              <a:rPr lang="en-US" sz="2600" dirty="0">
                <a:latin typeface="Corbel" charset="0"/>
                <a:ea typeface="Corbel" charset="0"/>
                <a:cs typeface="Corbel" charset="0"/>
              </a:rPr>
              <a:t>and </a:t>
            </a:r>
            <a:r>
              <a:rPr lang="en-US" sz="2600" dirty="0" smtClean="0">
                <a:latin typeface="Corbel" charset="0"/>
                <a:ea typeface="Corbel" charset="0"/>
                <a:cs typeface="Corbel" charset="0"/>
              </a:rPr>
              <a:t>“laws </a:t>
            </a:r>
            <a:r>
              <a:rPr lang="en-US" sz="2600" dirty="0">
                <a:latin typeface="Corbel" charset="0"/>
                <a:ea typeface="Corbel" charset="0"/>
                <a:cs typeface="Corbel" charset="0"/>
              </a:rPr>
              <a:t>pertaining to the education of English language learners” (p. 24). </a:t>
            </a:r>
          </a:p>
          <a:p>
            <a:pPr marL="358775" indent="-358775">
              <a:buFont typeface="Wingdings" charset="2"/>
              <a:buChar char="§"/>
            </a:pPr>
            <a:endParaRPr lang="en-US" sz="2600" dirty="0">
              <a:latin typeface="Corbel" charset="0"/>
              <a:ea typeface="Corbel" charset="0"/>
              <a:cs typeface="Corbel" charset="0"/>
            </a:endParaRPr>
          </a:p>
          <a:p>
            <a:pPr marL="358775" indent="-358775">
              <a:buFont typeface="Wingdings" charset="2"/>
              <a:buChar char="§"/>
            </a:pPr>
            <a:r>
              <a:rPr lang="en-US" sz="2600" dirty="0">
                <a:latin typeface="Corbel" charset="0"/>
                <a:ea typeface="Corbel" charset="0"/>
                <a:cs typeface="Corbel" charset="0"/>
              </a:rPr>
              <a:t>What, exactly, ESL teachers should be able to do with this knowledge is never made clear. </a:t>
            </a:r>
          </a:p>
          <a:p>
            <a:endParaRPr lang="en-US" sz="2600" dirty="0" smtClean="0">
              <a:latin typeface="Corbel" charset="0"/>
              <a:ea typeface="Corbel" charset="0"/>
              <a:cs typeface="Corbel" charset="0"/>
            </a:endParaRPr>
          </a:p>
          <a:p>
            <a:endParaRPr lang="en-US" sz="2600" dirty="0" smtClean="0">
              <a:latin typeface="Corbel" charset="0"/>
              <a:ea typeface="Corbel" charset="0"/>
              <a:cs typeface="Corbel" charset="0"/>
            </a:endParaRPr>
          </a:p>
        </p:txBody>
      </p:sp>
    </p:spTree>
    <p:extLst>
      <p:ext uri="{BB962C8B-B14F-4D97-AF65-F5344CB8AC3E}">
        <p14:creationId xmlns:p14="http://schemas.microsoft.com/office/powerpoint/2010/main" val="937635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800" b="1" cap="small" dirty="0" smtClean="0">
                <a:solidFill>
                  <a:srgbClr val="40516F"/>
                </a:solidFill>
                <a:latin typeface="Corbel"/>
                <a:ea typeface="Corbel"/>
                <a:cs typeface="Corbel"/>
                <a:sym typeface="Corbel"/>
              </a:rPr>
              <a:t>The Context</a:t>
            </a:r>
            <a:endParaRPr dirty="0"/>
          </a:p>
        </p:txBody>
      </p:sp>
      <p:sp>
        <p:nvSpPr>
          <p:cNvPr id="91" name="Shape 91"/>
          <p:cNvSpPr txBox="1"/>
          <p:nvPr/>
        </p:nvSpPr>
        <p:spPr>
          <a:xfrm>
            <a:off x="384055" y="1572768"/>
            <a:ext cx="8207495" cy="4873800"/>
          </a:xfrm>
          <a:prstGeom prst="rect">
            <a:avLst/>
          </a:prstGeom>
          <a:noFill/>
          <a:ln>
            <a:noFill/>
          </a:ln>
        </p:spPr>
        <p:txBody>
          <a:bodyPr spcFirstLastPara="1" wrap="square" lIns="91425" tIns="91425" rIns="91425" bIns="91425" anchor="t" anchorCtr="0">
            <a:noAutofit/>
          </a:bodyPr>
          <a:lstStyle/>
          <a:p>
            <a:pPr marL="415925" indent="-342900">
              <a:buFont typeface="Wingdings" charset="2"/>
              <a:buChar char="§"/>
            </a:pPr>
            <a:r>
              <a:rPr lang="en-US" sz="2800" dirty="0" smtClean="0">
                <a:latin typeface="Corbel" charset="0"/>
                <a:ea typeface="Corbel" charset="0"/>
                <a:cs typeface="Corbel" charset="0"/>
              </a:rPr>
              <a:t>Graduate teacher education </a:t>
            </a:r>
            <a:r>
              <a:rPr lang="en-US" sz="2800" dirty="0">
                <a:latin typeface="Corbel" charset="0"/>
                <a:ea typeface="Corbel" charset="0"/>
                <a:cs typeface="Corbel" charset="0"/>
              </a:rPr>
              <a:t>program </a:t>
            </a:r>
            <a:endParaRPr lang="en-US" sz="2800" dirty="0" smtClean="0">
              <a:latin typeface="Corbel" charset="0"/>
              <a:ea typeface="Corbel" charset="0"/>
              <a:cs typeface="Corbel" charset="0"/>
            </a:endParaRPr>
          </a:p>
          <a:p>
            <a:pPr marL="415925" indent="-342900">
              <a:buFont typeface="Wingdings" charset="2"/>
              <a:buChar char="§"/>
            </a:pPr>
            <a:r>
              <a:rPr lang="en-US" sz="2800" dirty="0">
                <a:latin typeface="Corbel" charset="0"/>
                <a:ea typeface="Corbel" charset="0"/>
                <a:cs typeface="Corbel" charset="0"/>
              </a:rPr>
              <a:t>Many participate in a 1-year internship program </a:t>
            </a:r>
          </a:p>
          <a:p>
            <a:pPr marL="814388" lvl="2" indent="-284163">
              <a:buFont typeface="Arial" charset="0"/>
              <a:buChar char="•"/>
            </a:pPr>
            <a:r>
              <a:rPr lang="en-US" sz="2800" dirty="0">
                <a:latin typeface="Corbel" charset="0"/>
                <a:ea typeface="Corbel" charset="0"/>
                <a:cs typeface="Corbel" charset="0"/>
              </a:rPr>
              <a:t>Tuition paid for by a local school district </a:t>
            </a:r>
          </a:p>
          <a:p>
            <a:pPr marL="814388" lvl="2" indent="-284163">
              <a:buFont typeface="Arial" charset="0"/>
              <a:buChar char="•"/>
            </a:pPr>
            <a:r>
              <a:rPr lang="en-US" sz="2800" dirty="0">
                <a:latin typeface="Corbel" charset="0"/>
                <a:ea typeface="Corbel" charset="0"/>
                <a:cs typeface="Corbel" charset="0"/>
              </a:rPr>
              <a:t>In exchange, work in district as “intern” for </a:t>
            </a:r>
            <a:r>
              <a:rPr lang="en-US" sz="2800" dirty="0" smtClean="0">
                <a:latin typeface="Corbel" charset="0"/>
                <a:ea typeface="Corbel" charset="0"/>
                <a:cs typeface="Corbel" charset="0"/>
              </a:rPr>
              <a:t>year</a:t>
            </a:r>
            <a:endParaRPr lang="en-US" sz="2800" dirty="0">
              <a:latin typeface="Corbel" charset="0"/>
              <a:ea typeface="Corbel" charset="0"/>
              <a:cs typeface="Corbel" charset="0"/>
            </a:endParaRPr>
          </a:p>
          <a:p>
            <a:pPr marL="415925" indent="-342900">
              <a:buFont typeface="Wingdings" charset="2"/>
              <a:buChar char="§"/>
            </a:pPr>
            <a:r>
              <a:rPr lang="en-US" sz="2800" dirty="0">
                <a:latin typeface="Corbel" charset="0"/>
                <a:ea typeface="Corbel" charset="0"/>
                <a:cs typeface="Corbel" charset="0"/>
              </a:rPr>
              <a:t>ESL (PreK-6</a:t>
            </a:r>
            <a:r>
              <a:rPr lang="en-US" sz="2800" dirty="0" smtClean="0">
                <a:latin typeface="Corbel" charset="0"/>
                <a:ea typeface="Corbel" charset="0"/>
                <a:cs typeface="Corbel" charset="0"/>
              </a:rPr>
              <a:t>): </a:t>
            </a:r>
            <a:r>
              <a:rPr lang="en-US" sz="2800" dirty="0">
                <a:latin typeface="Corbel" charset="0"/>
                <a:ea typeface="Corbel" charset="0"/>
                <a:cs typeface="Corbel" charset="0"/>
              </a:rPr>
              <a:t>8 </a:t>
            </a:r>
            <a:r>
              <a:rPr lang="en-US" sz="2800" dirty="0" smtClean="0">
                <a:latin typeface="Corbel" charset="0"/>
                <a:ea typeface="Corbel" charset="0"/>
                <a:cs typeface="Corbel" charset="0"/>
              </a:rPr>
              <a:t>courses, 45 </a:t>
            </a:r>
            <a:r>
              <a:rPr lang="en-US" sz="2800" dirty="0" err="1" smtClean="0">
                <a:latin typeface="Corbel" charset="0"/>
                <a:ea typeface="Corbel" charset="0"/>
                <a:cs typeface="Corbel" charset="0"/>
              </a:rPr>
              <a:t>hr</a:t>
            </a:r>
            <a:r>
              <a:rPr lang="en-US" sz="2800" dirty="0" smtClean="0">
                <a:latin typeface="Corbel" charset="0"/>
                <a:ea typeface="Corbel" charset="0"/>
                <a:cs typeface="Corbel" charset="0"/>
              </a:rPr>
              <a:t> </a:t>
            </a:r>
            <a:r>
              <a:rPr lang="en-US" sz="2800" dirty="0" err="1" smtClean="0">
                <a:latin typeface="Corbel" charset="0"/>
                <a:ea typeface="Corbel" charset="0"/>
                <a:cs typeface="Corbel" charset="0"/>
              </a:rPr>
              <a:t>preprac</a:t>
            </a:r>
            <a:r>
              <a:rPr lang="en-US" sz="2800" dirty="0" smtClean="0">
                <a:latin typeface="Corbel" charset="0"/>
                <a:ea typeface="Corbel" charset="0"/>
                <a:cs typeface="Corbel" charset="0"/>
              </a:rPr>
              <a:t> + practicum</a:t>
            </a:r>
            <a:endParaRPr lang="en-US" sz="2800" dirty="0">
              <a:latin typeface="Corbel" charset="0"/>
              <a:ea typeface="Corbel" charset="0"/>
              <a:cs typeface="Corbel" charset="0"/>
            </a:endParaRPr>
          </a:p>
          <a:p>
            <a:pPr marL="415925" lvl="1"/>
            <a:r>
              <a:rPr lang="en-US" sz="2800" dirty="0">
                <a:latin typeface="Corbel" charset="0"/>
                <a:ea typeface="Corbel" charset="0"/>
                <a:cs typeface="Corbel" charset="0"/>
              </a:rPr>
              <a:t>Program is small – fewer than 15 graduates/year</a:t>
            </a:r>
          </a:p>
          <a:p>
            <a:pPr marL="415925" lvl="1"/>
            <a:r>
              <a:rPr lang="en-US" sz="2800" dirty="0">
                <a:latin typeface="Corbel" charset="0"/>
                <a:ea typeface="Corbel" charset="0"/>
                <a:cs typeface="Corbel" charset="0"/>
              </a:rPr>
              <a:t>Students mostly White, NES </a:t>
            </a:r>
            <a:r>
              <a:rPr lang="en-US" sz="2800" dirty="0" smtClean="0">
                <a:latin typeface="Corbel" charset="0"/>
                <a:ea typeface="Corbel" charset="0"/>
                <a:cs typeface="Corbel" charset="0"/>
              </a:rPr>
              <a:t>females</a:t>
            </a:r>
            <a:endParaRPr lang="en-US" sz="2800" dirty="0" smtClean="0">
              <a:latin typeface="Corbel" charset="0"/>
              <a:ea typeface="Corbel" charset="0"/>
              <a:cs typeface="Corbel" charset="0"/>
            </a:endParaRPr>
          </a:p>
          <a:p>
            <a:pPr marL="415925" indent="-342900">
              <a:buFont typeface="Wingdings" charset="2"/>
              <a:buChar char="§"/>
            </a:pPr>
            <a:endParaRPr lang="en-US" sz="2800" dirty="0" smtClean="0">
              <a:latin typeface="Corbel" charset="0"/>
              <a:ea typeface="Corbel" charset="0"/>
              <a:cs typeface="Corbel" charset="0"/>
            </a:endParaRPr>
          </a:p>
          <a:p>
            <a:pPr marL="415925" indent="-342900">
              <a:buFont typeface="Wingdings" charset="2"/>
              <a:buChar char="§"/>
            </a:pPr>
            <a:r>
              <a:rPr lang="en-US" sz="2800" dirty="0" smtClean="0">
                <a:latin typeface="Corbel" charset="0"/>
                <a:ea typeface="Corbel" charset="0"/>
                <a:cs typeface="Corbel" charset="0"/>
              </a:rPr>
              <a:t>Redesign Issues and Trends in EL Education, final course in program</a:t>
            </a:r>
          </a:p>
          <a:p>
            <a:pPr marL="415925" lvl="1"/>
            <a:endParaRPr lang="en-US" sz="2600" dirty="0" smtClean="0">
              <a:latin typeface="Corbel" charset="0"/>
              <a:ea typeface="Corbel" charset="0"/>
              <a:cs typeface="Corbel" charset="0"/>
            </a:endParaRPr>
          </a:p>
          <a:p>
            <a:pPr marL="415925" indent="-342900">
              <a:buFont typeface="Wingdings" charset="2"/>
              <a:buChar char="§"/>
            </a:pPr>
            <a:endParaRPr lang="en-US" sz="2600" dirty="0" smtClean="0">
              <a:latin typeface="Corbel" charset="0"/>
              <a:ea typeface="Corbel" charset="0"/>
              <a:cs typeface="Corbel" charset="0"/>
            </a:endParaRPr>
          </a:p>
          <a:p>
            <a:pPr marL="0" lvl="0" indent="0" rtl="0">
              <a:lnSpc>
                <a:spcPct val="115000"/>
              </a:lnSpc>
              <a:spcBef>
                <a:spcPts val="480"/>
              </a:spcBef>
              <a:spcAft>
                <a:spcPts val="0"/>
              </a:spcAft>
              <a:buNone/>
            </a:pPr>
            <a:endParaRPr lang="en-US" dirty="0" smtClean="0">
              <a:solidFill>
                <a:schemeClr val="dk1"/>
              </a:solidFill>
            </a:endParaRPr>
          </a:p>
          <a:p>
            <a:pPr marL="0" lvl="0" indent="0" rtl="0">
              <a:lnSpc>
                <a:spcPct val="115000"/>
              </a:lnSpc>
              <a:spcBef>
                <a:spcPts val="480"/>
              </a:spcBef>
              <a:spcAft>
                <a:spcPts val="0"/>
              </a:spcAft>
              <a:buNone/>
            </a:pPr>
            <a:endParaRPr dirty="0">
              <a:solidFill>
                <a:schemeClr val="dk1"/>
              </a:solidFill>
            </a:endParaRPr>
          </a:p>
          <a:p>
            <a:pPr marL="0" marR="0" lvl="0" indent="0" algn="l" rtl="0">
              <a:lnSpc>
                <a:spcPct val="115000"/>
              </a:lnSpc>
              <a:spcBef>
                <a:spcPts val="480"/>
              </a:spcBef>
              <a:spcAft>
                <a:spcPts val="0"/>
              </a:spcAft>
              <a:buNone/>
            </a:pPr>
            <a:endParaRPr sz="2800" cap="small" dirty="0">
              <a:solidFill>
                <a:srgbClr val="40516F"/>
              </a:solidFill>
              <a:latin typeface="Corbel"/>
              <a:ea typeface="Corbel"/>
              <a:cs typeface="Corbel"/>
              <a:sym typeface="Corbel"/>
            </a:endParaRPr>
          </a:p>
        </p:txBody>
      </p:sp>
    </p:spTree>
    <p:extLst>
      <p:ext uri="{BB962C8B-B14F-4D97-AF65-F5344CB8AC3E}">
        <p14:creationId xmlns:p14="http://schemas.microsoft.com/office/powerpoint/2010/main" val="212217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None/>
            </a:pPr>
            <a:r>
              <a:rPr lang="en-US" sz="4600" b="1" cap="small" dirty="0" smtClean="0">
                <a:solidFill>
                  <a:srgbClr val="40516F"/>
                </a:solidFill>
                <a:latin typeface="Corbel"/>
                <a:ea typeface="Corbel"/>
                <a:cs typeface="Corbel"/>
                <a:sym typeface="Corbel"/>
              </a:rPr>
              <a:t>Issues &amp; Trends in EL Education</a:t>
            </a:r>
            <a:endParaRPr sz="4600" dirty="0"/>
          </a:p>
        </p:txBody>
      </p:sp>
      <p:sp>
        <p:nvSpPr>
          <p:cNvPr id="91" name="Shape 91"/>
          <p:cNvSpPr txBox="1"/>
          <p:nvPr/>
        </p:nvSpPr>
        <p:spPr>
          <a:xfrm>
            <a:off x="384055" y="1572768"/>
            <a:ext cx="8376000" cy="4873800"/>
          </a:xfrm>
          <a:prstGeom prst="rect">
            <a:avLst/>
          </a:prstGeom>
          <a:noFill/>
          <a:ln>
            <a:noFill/>
          </a:ln>
        </p:spPr>
        <p:txBody>
          <a:bodyPr spcFirstLastPara="1" wrap="square" lIns="91425" tIns="91425" rIns="91425" bIns="91425" anchor="t" anchorCtr="0">
            <a:noAutofit/>
          </a:bodyPr>
          <a:lstStyle/>
          <a:p>
            <a:pPr marL="17463"/>
            <a:r>
              <a:rPr lang="en-US" sz="2800" u="sng" dirty="0" smtClean="0">
                <a:latin typeface="Corbel" charset="0"/>
                <a:ea typeface="Corbel" charset="0"/>
                <a:cs typeface="Corbel" charset="0"/>
              </a:rPr>
              <a:t>1</a:t>
            </a:r>
            <a:r>
              <a:rPr lang="en-US" sz="2800" u="sng" baseline="30000" dirty="0" smtClean="0">
                <a:latin typeface="Corbel" charset="0"/>
                <a:ea typeface="Corbel" charset="0"/>
                <a:cs typeface="Corbel" charset="0"/>
              </a:rPr>
              <a:t>st</a:t>
            </a:r>
            <a:r>
              <a:rPr lang="en-US" sz="2800" u="sng" dirty="0" smtClean="0">
                <a:latin typeface="Corbel" charset="0"/>
                <a:ea typeface="Corbel" charset="0"/>
                <a:cs typeface="Corbel" charset="0"/>
              </a:rPr>
              <a:t> </a:t>
            </a:r>
            <a:r>
              <a:rPr lang="en-US" sz="2800" u="sng" dirty="0" smtClean="0">
                <a:latin typeface="Corbel" charset="0"/>
                <a:ea typeface="Corbel" charset="0"/>
                <a:cs typeface="Corbel" charset="0"/>
              </a:rPr>
              <a:t>half of semester</a:t>
            </a:r>
            <a:r>
              <a:rPr lang="en-US" sz="2800" dirty="0" smtClean="0">
                <a:latin typeface="Corbel" charset="0"/>
                <a:ea typeface="Corbel" charset="0"/>
                <a:cs typeface="Corbel" charset="0"/>
              </a:rPr>
              <a:t>: issues </a:t>
            </a:r>
            <a:r>
              <a:rPr lang="en-US" sz="2800" dirty="0">
                <a:latin typeface="Corbel" charset="0"/>
                <a:ea typeface="Corbel" charset="0"/>
                <a:cs typeface="Corbel" charset="0"/>
              </a:rPr>
              <a:t>that impact ELs’ school </a:t>
            </a:r>
            <a:r>
              <a:rPr lang="en-US" sz="2800" dirty="0" smtClean="0">
                <a:latin typeface="Corbel" charset="0"/>
                <a:ea typeface="Corbel" charset="0"/>
                <a:cs typeface="Corbel" charset="0"/>
              </a:rPr>
              <a:t>success - immigration</a:t>
            </a:r>
            <a:r>
              <a:rPr lang="en-US" sz="2800" dirty="0">
                <a:latin typeface="Corbel" charset="0"/>
                <a:ea typeface="Corbel" charset="0"/>
                <a:cs typeface="Corbel" charset="0"/>
              </a:rPr>
              <a:t>, trauma, </a:t>
            </a:r>
            <a:r>
              <a:rPr lang="en-US" sz="2800" dirty="0" smtClean="0">
                <a:latin typeface="Corbel" charset="0"/>
                <a:ea typeface="Corbel" charset="0"/>
                <a:cs typeface="Corbel" charset="0"/>
              </a:rPr>
              <a:t>discrimination, law &amp; policy, English proficiency</a:t>
            </a:r>
          </a:p>
          <a:p>
            <a:pPr marL="17463"/>
            <a:endParaRPr lang="en-US" sz="2800" dirty="0">
              <a:latin typeface="Corbel" charset="0"/>
              <a:ea typeface="Corbel" charset="0"/>
              <a:cs typeface="Corbel" charset="0"/>
            </a:endParaRPr>
          </a:p>
          <a:p>
            <a:pPr marL="17463"/>
            <a:r>
              <a:rPr lang="en-US" sz="2800" dirty="0">
                <a:latin typeface="Corbel" charset="0"/>
                <a:ea typeface="Corbel" charset="0"/>
                <a:cs typeface="Corbel" charset="0"/>
              </a:rPr>
              <a:t>D</a:t>
            </a:r>
            <a:r>
              <a:rPr lang="en-US" sz="2800" dirty="0" smtClean="0">
                <a:latin typeface="Corbel" charset="0"/>
                <a:ea typeface="Corbel" charset="0"/>
                <a:cs typeface="Corbel" charset="0"/>
              </a:rPr>
              <a:t>iscussion, simulations, &amp; role plays to </a:t>
            </a:r>
            <a:r>
              <a:rPr lang="en-US" sz="2800" dirty="0">
                <a:latin typeface="Corbel" charset="0"/>
                <a:ea typeface="Corbel" charset="0"/>
                <a:cs typeface="Corbel" charset="0"/>
              </a:rPr>
              <a:t>promote </a:t>
            </a:r>
            <a:r>
              <a:rPr lang="en-US" sz="2800" dirty="0" smtClean="0">
                <a:latin typeface="Corbel" charset="0"/>
                <a:ea typeface="Corbel" charset="0"/>
                <a:cs typeface="Corbel" charset="0"/>
              </a:rPr>
              <a:t>empathy</a:t>
            </a:r>
            <a:endParaRPr lang="en-US" sz="2800" dirty="0">
              <a:latin typeface="Corbel" charset="0"/>
              <a:ea typeface="Corbel" charset="0"/>
              <a:cs typeface="Corbel" charset="0"/>
            </a:endParaRPr>
          </a:p>
          <a:p>
            <a:pPr marL="17463"/>
            <a:endParaRPr lang="en-US" sz="2800" dirty="0" smtClean="0">
              <a:latin typeface="Corbel" charset="0"/>
              <a:ea typeface="Corbel" charset="0"/>
              <a:cs typeface="Corbel" charset="0"/>
            </a:endParaRPr>
          </a:p>
          <a:p>
            <a:pPr marL="17463"/>
            <a:r>
              <a:rPr lang="en-US" sz="2800" dirty="0" smtClean="0">
                <a:latin typeface="Corbel" charset="0"/>
                <a:ea typeface="Corbel" charset="0"/>
                <a:cs typeface="Corbel" charset="0"/>
              </a:rPr>
              <a:t>Read a </a:t>
            </a:r>
            <a:r>
              <a:rPr lang="en-US" sz="2800" dirty="0">
                <a:latin typeface="Corbel" charset="0"/>
                <a:ea typeface="Corbel" charset="0"/>
                <a:cs typeface="Corbel" charset="0"/>
              </a:rPr>
              <a:t>narrative </a:t>
            </a:r>
            <a:r>
              <a:rPr lang="en-US" sz="2800" dirty="0" smtClean="0">
                <a:latin typeface="Corbel" charset="0"/>
                <a:ea typeface="Corbel" charset="0"/>
                <a:cs typeface="Corbel" charset="0"/>
              </a:rPr>
              <a:t>of a young immigrant’s experiences (</a:t>
            </a:r>
            <a:r>
              <a:rPr lang="en-US" sz="2800" i="1" dirty="0" smtClean="0">
                <a:latin typeface="Corbel" charset="0"/>
                <a:ea typeface="Corbel" charset="0"/>
                <a:cs typeface="Corbel" charset="0"/>
              </a:rPr>
              <a:t>Enrique’s </a:t>
            </a:r>
            <a:r>
              <a:rPr lang="en-US" sz="2800" i="1" dirty="0">
                <a:latin typeface="Corbel" charset="0"/>
                <a:ea typeface="Corbel" charset="0"/>
                <a:cs typeface="Corbel" charset="0"/>
              </a:rPr>
              <a:t>Journey</a:t>
            </a:r>
            <a:r>
              <a:rPr lang="en-US" sz="2800" dirty="0">
                <a:latin typeface="Corbel" charset="0"/>
                <a:ea typeface="Corbel" charset="0"/>
                <a:cs typeface="Corbel" charset="0"/>
              </a:rPr>
              <a:t>, </a:t>
            </a:r>
            <a:r>
              <a:rPr lang="en-US" sz="2800" i="1" dirty="0">
                <a:latin typeface="Corbel" charset="0"/>
                <a:ea typeface="Corbel" charset="0"/>
                <a:cs typeface="Corbel" charset="0"/>
              </a:rPr>
              <a:t>How Dare the Sun Rise</a:t>
            </a:r>
            <a:r>
              <a:rPr lang="en-US" sz="2800" dirty="0">
                <a:latin typeface="Corbel" charset="0"/>
                <a:ea typeface="Corbel" charset="0"/>
                <a:cs typeface="Corbel" charset="0"/>
              </a:rPr>
              <a:t>, or </a:t>
            </a:r>
            <a:r>
              <a:rPr lang="en-US" sz="2800" i="1" dirty="0">
                <a:latin typeface="Corbel" charset="0"/>
                <a:ea typeface="Corbel" charset="0"/>
                <a:cs typeface="Corbel" charset="0"/>
              </a:rPr>
              <a:t>The Distance Between </a:t>
            </a:r>
            <a:r>
              <a:rPr lang="en-US" sz="2800" i="1" dirty="0" smtClean="0">
                <a:latin typeface="Corbel" charset="0"/>
                <a:ea typeface="Corbel" charset="0"/>
                <a:cs typeface="Corbel" charset="0"/>
              </a:rPr>
              <a:t>Us)</a:t>
            </a:r>
            <a:r>
              <a:rPr lang="en-US" sz="2800" dirty="0" smtClean="0">
                <a:latin typeface="Corbel" charset="0"/>
                <a:ea typeface="Corbel" charset="0"/>
                <a:cs typeface="Corbel" charset="0"/>
              </a:rPr>
              <a:t>. One group member each week creates questions and leads discussion </a:t>
            </a:r>
            <a:r>
              <a:rPr lang="en-US" sz="2800" dirty="0" smtClean="0">
                <a:latin typeface="Corbel" charset="0"/>
                <a:ea typeface="Corbel" charset="0"/>
                <a:cs typeface="Corbel" charset="0"/>
              </a:rPr>
              <a:t>[Spring </a:t>
            </a:r>
            <a:r>
              <a:rPr lang="en-US" sz="2800" dirty="0" smtClean="0">
                <a:latin typeface="Corbel" charset="0"/>
                <a:ea typeface="Corbel" charset="0"/>
                <a:cs typeface="Corbel" charset="0"/>
              </a:rPr>
              <a:t>19].</a:t>
            </a:r>
          </a:p>
          <a:p>
            <a:pPr marL="246063"/>
            <a:endParaRPr lang="en-US" sz="2400" dirty="0" smtClean="0">
              <a:latin typeface="Corbel" charset="0"/>
              <a:ea typeface="Corbel" charset="0"/>
              <a:cs typeface="Corbel" charset="0"/>
            </a:endParaRPr>
          </a:p>
          <a:p>
            <a:endParaRPr sz="2000" cap="small" dirty="0">
              <a:solidFill>
                <a:srgbClr val="40516F"/>
              </a:solidFill>
              <a:latin typeface="Corbel" charset="0"/>
              <a:ea typeface="Corbel" charset="0"/>
              <a:cs typeface="Corbel" charset="0"/>
              <a:sym typeface="Corbel"/>
            </a:endParaRPr>
          </a:p>
          <a:p>
            <a:pPr marL="0" lvl="0" indent="0" rtl="0">
              <a:lnSpc>
                <a:spcPct val="115000"/>
              </a:lnSpc>
              <a:spcBef>
                <a:spcPts val="480"/>
              </a:spcBef>
              <a:spcAft>
                <a:spcPts val="0"/>
              </a:spcAft>
              <a:buNone/>
            </a:pPr>
            <a:endParaRPr lang="en-US" dirty="0" smtClean="0">
              <a:solidFill>
                <a:schemeClr val="dk1"/>
              </a:solidFill>
            </a:endParaRPr>
          </a:p>
          <a:p>
            <a:pPr marL="0" lvl="0" indent="0" rtl="0">
              <a:lnSpc>
                <a:spcPct val="115000"/>
              </a:lnSpc>
              <a:spcBef>
                <a:spcPts val="480"/>
              </a:spcBef>
              <a:spcAft>
                <a:spcPts val="0"/>
              </a:spcAft>
              <a:buNone/>
            </a:pPr>
            <a:endParaRPr dirty="0">
              <a:solidFill>
                <a:schemeClr val="dk1"/>
              </a:solidFill>
            </a:endParaRPr>
          </a:p>
          <a:p>
            <a:pPr marL="0" marR="0" lvl="0" indent="0" algn="l" rtl="0">
              <a:lnSpc>
                <a:spcPct val="115000"/>
              </a:lnSpc>
              <a:spcBef>
                <a:spcPts val="480"/>
              </a:spcBef>
              <a:spcAft>
                <a:spcPts val="0"/>
              </a:spcAft>
              <a:buNone/>
            </a:pPr>
            <a:endParaRPr sz="2800" cap="small" dirty="0">
              <a:solidFill>
                <a:srgbClr val="40516F"/>
              </a:solidFill>
              <a:latin typeface="Corbel"/>
              <a:ea typeface="Corbel"/>
              <a:cs typeface="Corbel"/>
              <a:sym typeface="Corbel"/>
            </a:endParaRPr>
          </a:p>
        </p:txBody>
      </p:sp>
    </p:spTree>
    <p:extLst>
      <p:ext uri="{BB962C8B-B14F-4D97-AF65-F5344CB8AC3E}">
        <p14:creationId xmlns:p14="http://schemas.microsoft.com/office/powerpoint/2010/main" val="1515333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p:nvPr/>
        </p:nvSpPr>
        <p:spPr>
          <a:xfrm>
            <a:off x="384055" y="429768"/>
            <a:ext cx="8376000" cy="1143000"/>
          </a:xfrm>
          <a:prstGeom prst="rect">
            <a:avLst/>
          </a:prstGeom>
          <a:noFill/>
          <a:ln>
            <a:noFill/>
          </a:ln>
        </p:spPr>
        <p:txBody>
          <a:bodyPr spcFirstLastPara="1" wrap="square" lIns="91425" tIns="91425" rIns="91425" bIns="91425" anchor="b" anchorCtr="0">
            <a:noAutofit/>
          </a:bodyPr>
          <a:lstStyle/>
          <a:p>
            <a:pPr lvl="0"/>
            <a:r>
              <a:rPr lang="en-US" sz="4600" b="1" cap="small" dirty="0">
                <a:solidFill>
                  <a:srgbClr val="40516F"/>
                </a:solidFill>
                <a:latin typeface="Corbel"/>
                <a:ea typeface="Corbel"/>
                <a:cs typeface="Corbel"/>
                <a:sym typeface="Corbel"/>
              </a:rPr>
              <a:t>Issues &amp; Trends in EL Education</a:t>
            </a:r>
            <a:endParaRPr lang="en-US" sz="4600" dirty="0"/>
          </a:p>
        </p:txBody>
      </p:sp>
      <p:sp>
        <p:nvSpPr>
          <p:cNvPr id="91" name="Shape 91"/>
          <p:cNvSpPr txBox="1"/>
          <p:nvPr/>
        </p:nvSpPr>
        <p:spPr>
          <a:xfrm>
            <a:off x="384055" y="1725168"/>
            <a:ext cx="8207495" cy="4873800"/>
          </a:xfrm>
          <a:prstGeom prst="rect">
            <a:avLst/>
          </a:prstGeom>
          <a:noFill/>
          <a:ln>
            <a:noFill/>
          </a:ln>
        </p:spPr>
        <p:txBody>
          <a:bodyPr spcFirstLastPara="1" wrap="square" lIns="91425" tIns="91425" rIns="91425" bIns="91425" anchor="t" anchorCtr="0">
            <a:noAutofit/>
          </a:bodyPr>
          <a:lstStyle/>
          <a:p>
            <a:r>
              <a:rPr lang="en-US" sz="2800" u="sng" dirty="0" smtClean="0">
                <a:latin typeface="Corbel" charset="0"/>
                <a:ea typeface="Corbel" charset="0"/>
                <a:cs typeface="Corbel" charset="0"/>
              </a:rPr>
              <a:t>2</a:t>
            </a:r>
            <a:r>
              <a:rPr lang="en-US" sz="2800" u="sng" baseline="30000" dirty="0" smtClean="0">
                <a:latin typeface="Corbel" charset="0"/>
                <a:ea typeface="Corbel" charset="0"/>
                <a:cs typeface="Corbel" charset="0"/>
              </a:rPr>
              <a:t>nd</a:t>
            </a:r>
            <a:r>
              <a:rPr lang="en-US" sz="2800" u="sng" dirty="0" smtClean="0">
                <a:latin typeface="Corbel" charset="0"/>
                <a:ea typeface="Corbel" charset="0"/>
                <a:cs typeface="Corbel" charset="0"/>
              </a:rPr>
              <a:t> </a:t>
            </a:r>
            <a:r>
              <a:rPr lang="en-US" sz="2800" u="sng" dirty="0">
                <a:latin typeface="Corbel" charset="0"/>
                <a:ea typeface="Corbel" charset="0"/>
                <a:cs typeface="Corbel" charset="0"/>
              </a:rPr>
              <a:t>half of semester</a:t>
            </a:r>
            <a:r>
              <a:rPr lang="en-US" sz="2800" dirty="0">
                <a:latin typeface="Corbel" charset="0"/>
                <a:ea typeface="Corbel" charset="0"/>
                <a:cs typeface="Corbel" charset="0"/>
              </a:rPr>
              <a:t>: </a:t>
            </a:r>
            <a:r>
              <a:rPr lang="en-US" sz="2800" dirty="0" err="1" smtClean="0">
                <a:latin typeface="Corbel" charset="0"/>
                <a:ea typeface="Corbel" charset="0"/>
                <a:cs typeface="Corbel" charset="0"/>
              </a:rPr>
              <a:t>Staehr</a:t>
            </a:r>
            <a:r>
              <a:rPr lang="en-US" sz="2800" dirty="0" smtClean="0">
                <a:latin typeface="Corbel" charset="0"/>
                <a:ea typeface="Corbel" charset="0"/>
                <a:cs typeface="Corbel" charset="0"/>
              </a:rPr>
              <a:t> </a:t>
            </a:r>
            <a:r>
              <a:rPr lang="en-US" sz="2800" dirty="0" err="1">
                <a:latin typeface="Corbel" charset="0"/>
                <a:ea typeface="Corbel" charset="0"/>
                <a:cs typeface="Corbel" charset="0"/>
              </a:rPr>
              <a:t>Fenner’s</a:t>
            </a:r>
            <a:r>
              <a:rPr lang="en-US" sz="2800" dirty="0">
                <a:latin typeface="Corbel" charset="0"/>
                <a:ea typeface="Corbel" charset="0"/>
                <a:cs typeface="Corbel" charset="0"/>
              </a:rPr>
              <a:t> (2014) </a:t>
            </a:r>
            <a:r>
              <a:rPr lang="en-US" sz="2800" i="1" dirty="0">
                <a:latin typeface="Corbel" charset="0"/>
                <a:ea typeface="Corbel" charset="0"/>
                <a:cs typeface="Corbel" charset="0"/>
              </a:rPr>
              <a:t>Advocating for English </a:t>
            </a:r>
            <a:r>
              <a:rPr lang="en-US" sz="2800" i="1" dirty="0" smtClean="0">
                <a:latin typeface="Corbel" charset="0"/>
                <a:ea typeface="Corbel" charset="0"/>
                <a:cs typeface="Corbel" charset="0"/>
              </a:rPr>
              <a:t>Learners</a:t>
            </a:r>
            <a:endParaRPr lang="en-US" sz="2800" dirty="0">
              <a:latin typeface="Corbel" charset="0"/>
              <a:ea typeface="Corbel" charset="0"/>
              <a:cs typeface="Corbel" charset="0"/>
            </a:endParaRPr>
          </a:p>
          <a:p>
            <a:endParaRPr lang="en-US" sz="2800" dirty="0" smtClean="0">
              <a:latin typeface="Corbel" charset="0"/>
              <a:ea typeface="Corbel" charset="0"/>
              <a:cs typeface="Corbel" charset="0"/>
            </a:endParaRPr>
          </a:p>
          <a:p>
            <a:r>
              <a:rPr lang="en-US" sz="2800" dirty="0" smtClean="0">
                <a:latin typeface="Corbel" charset="0"/>
                <a:ea typeface="Corbel" charset="0"/>
                <a:cs typeface="Corbel" charset="0"/>
              </a:rPr>
              <a:t>Topics: </a:t>
            </a:r>
            <a:endParaRPr lang="en-US" sz="2800" dirty="0" smtClean="0">
              <a:latin typeface="Corbel" charset="0"/>
              <a:ea typeface="Corbel" charset="0"/>
              <a:cs typeface="Corbel" charset="0"/>
            </a:endParaRPr>
          </a:p>
          <a:p>
            <a:pPr marL="457200" indent="-268288">
              <a:buFont typeface="Arial" charset="0"/>
              <a:buChar char="•"/>
            </a:pPr>
            <a:r>
              <a:rPr lang="en-US" sz="2800" dirty="0" smtClean="0">
                <a:latin typeface="Corbel" charset="0"/>
                <a:ea typeface="Corbel" charset="0"/>
                <a:cs typeface="Corbel" charset="0"/>
              </a:rPr>
              <a:t>collaboration </a:t>
            </a:r>
            <a:r>
              <a:rPr lang="en-US" sz="2800" dirty="0">
                <a:latin typeface="Corbel" charset="0"/>
                <a:ea typeface="Corbel" charset="0"/>
                <a:cs typeface="Corbel" charset="0"/>
              </a:rPr>
              <a:t>with mainstream </a:t>
            </a:r>
            <a:r>
              <a:rPr lang="en-US" sz="2800" dirty="0" smtClean="0">
                <a:latin typeface="Corbel" charset="0"/>
                <a:ea typeface="Corbel" charset="0"/>
                <a:cs typeface="Corbel" charset="0"/>
              </a:rPr>
              <a:t>teachers</a:t>
            </a:r>
          </a:p>
          <a:p>
            <a:pPr marL="457200" indent="-268288">
              <a:buFont typeface="Arial" charset="0"/>
              <a:buChar char="•"/>
            </a:pPr>
            <a:r>
              <a:rPr lang="en-US" sz="2800" dirty="0" smtClean="0">
                <a:latin typeface="Corbel" charset="0"/>
                <a:ea typeface="Corbel" charset="0"/>
                <a:cs typeface="Corbel" charset="0"/>
              </a:rPr>
              <a:t>family engagement</a:t>
            </a:r>
          </a:p>
          <a:p>
            <a:pPr marL="457200" indent="-268288">
              <a:buFont typeface="Arial" charset="0"/>
              <a:buChar char="•"/>
            </a:pPr>
            <a:r>
              <a:rPr lang="en-US" sz="2800" dirty="0" smtClean="0">
                <a:latin typeface="Corbel" charset="0"/>
                <a:ea typeface="Corbel" charset="0"/>
                <a:cs typeface="Corbel" charset="0"/>
              </a:rPr>
              <a:t>effective </a:t>
            </a:r>
            <a:r>
              <a:rPr lang="en-US" sz="2800" dirty="0">
                <a:latin typeface="Corbel" charset="0"/>
                <a:ea typeface="Corbel" charset="0"/>
                <a:cs typeface="Corbel" charset="0"/>
              </a:rPr>
              <a:t>instruction and </a:t>
            </a:r>
            <a:r>
              <a:rPr lang="en-US" sz="2800" dirty="0" smtClean="0">
                <a:latin typeface="Corbel" charset="0"/>
                <a:ea typeface="Corbel" charset="0"/>
                <a:cs typeface="Corbel" charset="0"/>
              </a:rPr>
              <a:t>assessment</a:t>
            </a:r>
          </a:p>
          <a:p>
            <a:pPr marL="457200" indent="-268288">
              <a:buFont typeface="Arial" charset="0"/>
              <a:buChar char="•"/>
            </a:pPr>
            <a:r>
              <a:rPr lang="en-US" sz="2800" dirty="0" smtClean="0">
                <a:latin typeface="Corbel" charset="0"/>
                <a:ea typeface="Corbel" charset="0"/>
                <a:cs typeface="Corbel" charset="0"/>
              </a:rPr>
              <a:t>SIFE/SLIFE </a:t>
            </a:r>
            <a:r>
              <a:rPr lang="en-US" sz="2800" dirty="0" smtClean="0">
                <a:latin typeface="Corbel" charset="0"/>
                <a:ea typeface="Corbel" charset="0"/>
                <a:cs typeface="Corbel" charset="0"/>
              </a:rPr>
              <a:t>and dually </a:t>
            </a:r>
            <a:r>
              <a:rPr lang="en-US" sz="2800" dirty="0" smtClean="0">
                <a:latin typeface="Corbel" charset="0"/>
                <a:ea typeface="Corbel" charset="0"/>
                <a:cs typeface="Corbel" charset="0"/>
              </a:rPr>
              <a:t>identified </a:t>
            </a:r>
            <a:endParaRPr lang="en-US" sz="2800" dirty="0" smtClean="0">
              <a:latin typeface="Corbel" charset="0"/>
              <a:ea typeface="Corbel" charset="0"/>
              <a:cs typeface="Corbel" charset="0"/>
            </a:endParaRPr>
          </a:p>
          <a:p>
            <a:endParaRPr lang="en-US" sz="2600" dirty="0">
              <a:latin typeface="Corbel" charset="0"/>
              <a:ea typeface="Corbel" charset="0"/>
              <a:cs typeface="Corbel" charset="0"/>
            </a:endParaRPr>
          </a:p>
        </p:txBody>
      </p:sp>
    </p:spTree>
    <p:extLst>
      <p:ext uri="{BB962C8B-B14F-4D97-AF65-F5344CB8AC3E}">
        <p14:creationId xmlns:p14="http://schemas.microsoft.com/office/powerpoint/2010/main" val="1969226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1077</TotalTime>
  <Words>1496</Words>
  <Application>Microsoft Macintosh PowerPoint</Application>
  <PresentationFormat>On-screen Show (4:3)</PresentationFormat>
  <Paragraphs>264</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Calibri Light</vt:lpstr>
      <vt:lpstr>Corbel</vt:lpstr>
      <vt:lpstr>Wingdings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129</cp:revision>
  <dcterms:modified xsi:type="dcterms:W3CDTF">2019-05-28T18:23:00Z</dcterms:modified>
</cp:coreProperties>
</file>