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6" r:id="rId1"/>
  </p:sldMasterIdLst>
  <p:notesMasterIdLst>
    <p:notesMasterId r:id="rId50"/>
  </p:notesMasterIdLst>
  <p:handoutMasterIdLst>
    <p:handoutMasterId r:id="rId51"/>
  </p:handoutMasterIdLst>
  <p:sldIdLst>
    <p:sldId id="256" r:id="rId2"/>
    <p:sldId id="258" r:id="rId3"/>
    <p:sldId id="279" r:id="rId4"/>
    <p:sldId id="293" r:id="rId5"/>
    <p:sldId id="315" r:id="rId6"/>
    <p:sldId id="261" r:id="rId7"/>
    <p:sldId id="263" r:id="rId8"/>
    <p:sldId id="265" r:id="rId9"/>
    <p:sldId id="297" r:id="rId10"/>
    <p:sldId id="298" r:id="rId11"/>
    <p:sldId id="283" r:id="rId12"/>
    <p:sldId id="287" r:id="rId13"/>
    <p:sldId id="288" r:id="rId14"/>
    <p:sldId id="289" r:id="rId15"/>
    <p:sldId id="290" r:id="rId16"/>
    <p:sldId id="280" r:id="rId17"/>
    <p:sldId id="300" r:id="rId18"/>
    <p:sldId id="318" r:id="rId19"/>
    <p:sldId id="302" r:id="rId20"/>
    <p:sldId id="304" r:id="rId21"/>
    <p:sldId id="317" r:id="rId22"/>
    <p:sldId id="309" r:id="rId23"/>
    <p:sldId id="303" r:id="rId24"/>
    <p:sldId id="313" r:id="rId25"/>
    <p:sldId id="319" r:id="rId26"/>
    <p:sldId id="312" r:id="rId27"/>
    <p:sldId id="320" r:id="rId28"/>
    <p:sldId id="311" r:id="rId29"/>
    <p:sldId id="308" r:id="rId30"/>
    <p:sldId id="314" r:id="rId31"/>
    <p:sldId id="285" r:id="rId32"/>
    <p:sldId id="296" r:id="rId33"/>
    <p:sldId id="259" r:id="rId34"/>
    <p:sldId id="269" r:id="rId35"/>
    <p:sldId id="270" r:id="rId36"/>
    <p:sldId id="271" r:id="rId37"/>
    <p:sldId id="272" r:id="rId38"/>
    <p:sldId id="273" r:id="rId39"/>
    <p:sldId id="274" r:id="rId40"/>
    <p:sldId id="275" r:id="rId41"/>
    <p:sldId id="266" r:id="rId42"/>
    <p:sldId id="267" r:id="rId43"/>
    <p:sldId id="268" r:id="rId44"/>
    <p:sldId id="321" r:id="rId45"/>
    <p:sldId id="276" r:id="rId46"/>
    <p:sldId id="277" r:id="rId47"/>
    <p:sldId id="278" r:id="rId48"/>
    <p:sldId id="322" r:id="rId49"/>
  </p:sldIdLst>
  <p:sldSz cx="10058400" cy="7772400"/>
  <p:notesSz cx="6858000" cy="9144000"/>
  <p:defaultTextStyle>
    <a:defPPr>
      <a:defRPr lang="en-US"/>
    </a:defPPr>
    <a:lvl1pPr marL="0" algn="l" defTabSz="509412" rtl="0" eaLnBrk="1" latinLnBrk="0" hangingPunct="1">
      <a:defRPr sz="2000" kern="1200">
        <a:solidFill>
          <a:schemeClr val="tx1"/>
        </a:solidFill>
        <a:latin typeface="+mn-lt"/>
        <a:ea typeface="+mn-ea"/>
        <a:cs typeface="+mn-cs"/>
      </a:defRPr>
    </a:lvl1pPr>
    <a:lvl2pPr marL="509412" algn="l" defTabSz="509412" rtl="0" eaLnBrk="1" latinLnBrk="0" hangingPunct="1">
      <a:defRPr sz="2000" kern="1200">
        <a:solidFill>
          <a:schemeClr val="tx1"/>
        </a:solidFill>
        <a:latin typeface="+mn-lt"/>
        <a:ea typeface="+mn-ea"/>
        <a:cs typeface="+mn-cs"/>
      </a:defRPr>
    </a:lvl2pPr>
    <a:lvl3pPr marL="1018824" algn="l" defTabSz="509412" rtl="0" eaLnBrk="1" latinLnBrk="0" hangingPunct="1">
      <a:defRPr sz="2000" kern="1200">
        <a:solidFill>
          <a:schemeClr val="tx1"/>
        </a:solidFill>
        <a:latin typeface="+mn-lt"/>
        <a:ea typeface="+mn-ea"/>
        <a:cs typeface="+mn-cs"/>
      </a:defRPr>
    </a:lvl3pPr>
    <a:lvl4pPr marL="1528237" algn="l" defTabSz="509412" rtl="0" eaLnBrk="1" latinLnBrk="0" hangingPunct="1">
      <a:defRPr sz="2000" kern="1200">
        <a:solidFill>
          <a:schemeClr val="tx1"/>
        </a:solidFill>
        <a:latin typeface="+mn-lt"/>
        <a:ea typeface="+mn-ea"/>
        <a:cs typeface="+mn-cs"/>
      </a:defRPr>
    </a:lvl4pPr>
    <a:lvl5pPr marL="2037649" algn="l" defTabSz="509412" rtl="0" eaLnBrk="1" latinLnBrk="0" hangingPunct="1">
      <a:defRPr sz="2000" kern="1200">
        <a:solidFill>
          <a:schemeClr val="tx1"/>
        </a:solidFill>
        <a:latin typeface="+mn-lt"/>
        <a:ea typeface="+mn-ea"/>
        <a:cs typeface="+mn-cs"/>
      </a:defRPr>
    </a:lvl5pPr>
    <a:lvl6pPr marL="2547061" algn="l" defTabSz="509412" rtl="0" eaLnBrk="1" latinLnBrk="0" hangingPunct="1">
      <a:defRPr sz="2000" kern="1200">
        <a:solidFill>
          <a:schemeClr val="tx1"/>
        </a:solidFill>
        <a:latin typeface="+mn-lt"/>
        <a:ea typeface="+mn-ea"/>
        <a:cs typeface="+mn-cs"/>
      </a:defRPr>
    </a:lvl6pPr>
    <a:lvl7pPr marL="3056473" algn="l" defTabSz="509412" rtl="0" eaLnBrk="1" latinLnBrk="0" hangingPunct="1">
      <a:defRPr sz="2000" kern="1200">
        <a:solidFill>
          <a:schemeClr val="tx1"/>
        </a:solidFill>
        <a:latin typeface="+mn-lt"/>
        <a:ea typeface="+mn-ea"/>
        <a:cs typeface="+mn-cs"/>
      </a:defRPr>
    </a:lvl7pPr>
    <a:lvl8pPr marL="3565886" algn="l" defTabSz="509412" rtl="0" eaLnBrk="1" latinLnBrk="0" hangingPunct="1">
      <a:defRPr sz="2000" kern="1200">
        <a:solidFill>
          <a:schemeClr val="tx1"/>
        </a:solidFill>
        <a:latin typeface="+mn-lt"/>
        <a:ea typeface="+mn-ea"/>
        <a:cs typeface="+mn-cs"/>
      </a:defRPr>
    </a:lvl8pPr>
    <a:lvl9pPr marL="4075298" algn="l" defTabSz="509412" rtl="0" eaLnBrk="1" latinLnBrk="0" hangingPunct="1">
      <a:defRPr sz="20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5F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25" autoAdjust="0"/>
    <p:restoredTop sz="94660"/>
  </p:normalViewPr>
  <p:slideViewPr>
    <p:cSldViewPr snapToGrid="0" snapToObjects="1">
      <p:cViewPr>
        <p:scale>
          <a:sx n="97" d="100"/>
          <a:sy n="97" d="100"/>
        </p:scale>
        <p:origin x="-180" y="-30"/>
      </p:cViewPr>
      <p:guideLst>
        <p:guide orient="horz" pos="2448"/>
        <p:guide pos="3168"/>
      </p:guideLst>
    </p:cSldViewPr>
  </p:slideViewPr>
  <p:notesTextViewPr>
    <p:cViewPr>
      <p:scale>
        <a:sx n="100" d="100"/>
        <a:sy n="100" d="100"/>
      </p:scale>
      <p:origin x="0" y="0"/>
    </p:cViewPr>
  </p:notesTextViewPr>
  <p:notesViewPr>
    <p:cSldViewPr snapToGrid="0" snapToObjects="1">
      <p:cViewPr varScale="1">
        <p:scale>
          <a:sx n="55" d="100"/>
          <a:sy n="55" d="100"/>
        </p:scale>
        <p:origin x="-285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handoutMaster" Target="handoutMasters/handout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8D208F-CCFC-4DFD-81FE-06885C688B05}" type="doc">
      <dgm:prSet loTypeId="urn:microsoft.com/office/officeart/2005/8/layout/venn3" loCatId="relationship" qsTypeId="urn:microsoft.com/office/officeart/2005/8/quickstyle/simple1" qsCatId="simple" csTypeId="urn:microsoft.com/office/officeart/2005/8/colors/accent1_2#3" csCatId="accent1" phldr="1"/>
      <dgm:spPr/>
      <dgm:t>
        <a:bodyPr/>
        <a:lstStyle/>
        <a:p>
          <a:endParaRPr lang="en-US"/>
        </a:p>
      </dgm:t>
    </dgm:pt>
    <dgm:pt modelId="{495A49D6-2C2B-447D-A3DF-3B548A2106D3}">
      <dgm:prSet phldrT="[Text]"/>
      <dgm:spPr>
        <a:solidFill>
          <a:srgbClr val="2A5C79"/>
        </a:solidFill>
      </dgm:spPr>
      <dgm:t>
        <a:bodyPr/>
        <a:lstStyle/>
        <a:p>
          <a:pPr marL="0" indent="0"/>
          <a:r>
            <a:rPr lang="en-US" b="1" dirty="0" smtClean="0">
              <a:solidFill>
                <a:schemeClr val="bg1"/>
              </a:solidFill>
              <a:latin typeface="Arial" pitchFamily="34" charset="0"/>
              <a:cs typeface="Arial" pitchFamily="34" charset="0"/>
            </a:rPr>
            <a:t>Convene</a:t>
          </a:r>
          <a:endParaRPr lang="en-US" b="1" dirty="0">
            <a:solidFill>
              <a:schemeClr val="bg1"/>
            </a:solidFill>
            <a:latin typeface="Arial" pitchFamily="34" charset="0"/>
            <a:cs typeface="Arial" pitchFamily="34" charset="0"/>
          </a:endParaRPr>
        </a:p>
      </dgm:t>
    </dgm:pt>
    <dgm:pt modelId="{3BC71E8A-5F26-418A-8CF1-C7B747F3C405}" type="parTrans" cxnId="{41EC811C-F8E1-4B7F-9370-8EE4213B8236}">
      <dgm:prSet/>
      <dgm:spPr/>
      <dgm:t>
        <a:bodyPr/>
        <a:lstStyle/>
        <a:p>
          <a:endParaRPr lang="en-US"/>
        </a:p>
      </dgm:t>
    </dgm:pt>
    <dgm:pt modelId="{77F24356-5558-4D2D-AF58-9687138B5816}" type="sibTrans" cxnId="{41EC811C-F8E1-4B7F-9370-8EE4213B8236}">
      <dgm:prSet/>
      <dgm:spPr/>
      <dgm:t>
        <a:bodyPr/>
        <a:lstStyle/>
        <a:p>
          <a:endParaRPr lang="en-US"/>
        </a:p>
      </dgm:t>
    </dgm:pt>
    <dgm:pt modelId="{56B69B85-79B5-44A4-9215-BD341421F1CD}">
      <dgm:prSet phldrT="[Text]"/>
      <dgm:spPr>
        <a:solidFill>
          <a:srgbClr val="F6A139"/>
        </a:solidFill>
      </dgm:spPr>
      <dgm:t>
        <a:bodyPr/>
        <a:lstStyle/>
        <a:p>
          <a:r>
            <a:rPr lang="en-US" b="1" dirty="0" smtClean="0">
              <a:solidFill>
                <a:schemeClr val="bg1"/>
              </a:solidFill>
              <a:latin typeface="Arial" pitchFamily="34" charset="0"/>
              <a:cs typeface="Arial" pitchFamily="34" charset="0"/>
            </a:rPr>
            <a:t>Grow</a:t>
          </a:r>
          <a:endParaRPr lang="en-US" b="1" dirty="0">
            <a:solidFill>
              <a:schemeClr val="bg1"/>
            </a:solidFill>
            <a:latin typeface="Arial" pitchFamily="34" charset="0"/>
            <a:cs typeface="Arial" pitchFamily="34" charset="0"/>
          </a:endParaRPr>
        </a:p>
      </dgm:t>
    </dgm:pt>
    <dgm:pt modelId="{63D94BDC-9604-4664-AD51-426493AB11DF}" type="parTrans" cxnId="{2B064ADC-BE76-4066-A68B-EA3924683548}">
      <dgm:prSet/>
      <dgm:spPr/>
      <dgm:t>
        <a:bodyPr/>
        <a:lstStyle/>
        <a:p>
          <a:endParaRPr lang="en-US"/>
        </a:p>
      </dgm:t>
    </dgm:pt>
    <dgm:pt modelId="{953180BA-52EC-4219-BDEE-ABD1C58D57A9}" type="sibTrans" cxnId="{2B064ADC-BE76-4066-A68B-EA3924683548}">
      <dgm:prSet/>
      <dgm:spPr/>
      <dgm:t>
        <a:bodyPr/>
        <a:lstStyle/>
        <a:p>
          <a:endParaRPr lang="en-US"/>
        </a:p>
      </dgm:t>
    </dgm:pt>
    <dgm:pt modelId="{B33C8191-5494-434E-A1FB-B41DB82D829B}">
      <dgm:prSet phldrT="[Text]"/>
      <dgm:spPr>
        <a:solidFill>
          <a:srgbClr val="AC555F"/>
        </a:solidFill>
      </dgm:spPr>
      <dgm:t>
        <a:bodyPr/>
        <a:lstStyle/>
        <a:p>
          <a:r>
            <a:rPr lang="en-US" b="1" dirty="0" smtClean="0">
              <a:solidFill>
                <a:schemeClr val="bg1"/>
              </a:solidFill>
              <a:latin typeface="Arial" pitchFamily="34" charset="0"/>
              <a:cs typeface="Arial" pitchFamily="34" charset="0"/>
            </a:rPr>
            <a:t>Support</a:t>
          </a:r>
          <a:endParaRPr lang="en-US" b="1" dirty="0">
            <a:solidFill>
              <a:schemeClr val="bg1"/>
            </a:solidFill>
            <a:latin typeface="Arial" pitchFamily="34" charset="0"/>
            <a:cs typeface="Arial" pitchFamily="34" charset="0"/>
          </a:endParaRPr>
        </a:p>
      </dgm:t>
    </dgm:pt>
    <dgm:pt modelId="{43C7622F-62CF-474E-AC4B-BFF5D635AC0B}" type="parTrans" cxnId="{D6B3A898-D97C-4388-B8CC-FCB0A106A582}">
      <dgm:prSet/>
      <dgm:spPr/>
      <dgm:t>
        <a:bodyPr/>
        <a:lstStyle/>
        <a:p>
          <a:endParaRPr lang="en-US"/>
        </a:p>
      </dgm:t>
    </dgm:pt>
    <dgm:pt modelId="{4D83E1A5-C35D-4514-8D35-FBFDBDBC8DCE}" type="sibTrans" cxnId="{D6B3A898-D97C-4388-B8CC-FCB0A106A582}">
      <dgm:prSet/>
      <dgm:spPr/>
      <dgm:t>
        <a:bodyPr/>
        <a:lstStyle/>
        <a:p>
          <a:endParaRPr lang="en-US"/>
        </a:p>
      </dgm:t>
    </dgm:pt>
    <dgm:pt modelId="{0A2A4E95-8376-41FE-BCF9-85BCD0F761CD}" type="pres">
      <dgm:prSet presAssocID="{E08D208F-CCFC-4DFD-81FE-06885C688B05}" presName="Name0" presStyleCnt="0">
        <dgm:presLayoutVars>
          <dgm:dir/>
          <dgm:resizeHandles val="exact"/>
        </dgm:presLayoutVars>
      </dgm:prSet>
      <dgm:spPr/>
      <dgm:t>
        <a:bodyPr/>
        <a:lstStyle/>
        <a:p>
          <a:endParaRPr lang="en-US"/>
        </a:p>
      </dgm:t>
    </dgm:pt>
    <dgm:pt modelId="{0E392CDB-01DC-4F86-BC87-5DEB4A128217}" type="pres">
      <dgm:prSet presAssocID="{495A49D6-2C2B-447D-A3DF-3B548A2106D3}" presName="Name5" presStyleLbl="vennNode1" presStyleIdx="0" presStyleCnt="3" custScaleY="72183" custLinFactNeighborX="-398" custLinFactNeighborY="4050">
        <dgm:presLayoutVars>
          <dgm:bulletEnabled val="1"/>
        </dgm:presLayoutVars>
      </dgm:prSet>
      <dgm:spPr>
        <a:prstGeom prst="ellipse">
          <a:avLst/>
        </a:prstGeom>
      </dgm:spPr>
      <dgm:t>
        <a:bodyPr/>
        <a:lstStyle/>
        <a:p>
          <a:endParaRPr lang="en-US"/>
        </a:p>
      </dgm:t>
    </dgm:pt>
    <dgm:pt modelId="{4A8DCC4A-1BB1-4287-B5C1-220081FC17AC}" type="pres">
      <dgm:prSet presAssocID="{77F24356-5558-4D2D-AF58-9687138B5816}" presName="space" presStyleCnt="0"/>
      <dgm:spPr/>
    </dgm:pt>
    <dgm:pt modelId="{E8AF65EA-271D-4F29-BF0C-A71B31CA84CD}" type="pres">
      <dgm:prSet presAssocID="{56B69B85-79B5-44A4-9215-BD341421F1CD}" presName="Name5" presStyleLbl="vennNode1" presStyleIdx="1" presStyleCnt="3" custScaleX="91438" custScaleY="70710" custLinFactNeighborX="14686" custLinFactNeighborY="3736">
        <dgm:presLayoutVars>
          <dgm:bulletEnabled val="1"/>
        </dgm:presLayoutVars>
      </dgm:prSet>
      <dgm:spPr/>
      <dgm:t>
        <a:bodyPr/>
        <a:lstStyle/>
        <a:p>
          <a:endParaRPr lang="en-US"/>
        </a:p>
      </dgm:t>
    </dgm:pt>
    <dgm:pt modelId="{6E256920-D577-4C42-9525-ACA9AEDBD4C1}" type="pres">
      <dgm:prSet presAssocID="{953180BA-52EC-4219-BDEE-ABD1C58D57A9}" presName="space" presStyleCnt="0"/>
      <dgm:spPr/>
    </dgm:pt>
    <dgm:pt modelId="{E961DA41-69BA-4D65-AC7E-01CBD0622E7E}" type="pres">
      <dgm:prSet presAssocID="{B33C8191-5494-434E-A1FB-B41DB82D829B}" presName="Name5" presStyleLbl="vennNode1" presStyleIdx="2" presStyleCnt="3" custScaleY="73422" custLinFactNeighborY="3736">
        <dgm:presLayoutVars>
          <dgm:bulletEnabled val="1"/>
        </dgm:presLayoutVars>
      </dgm:prSet>
      <dgm:spPr/>
      <dgm:t>
        <a:bodyPr/>
        <a:lstStyle/>
        <a:p>
          <a:endParaRPr lang="en-US"/>
        </a:p>
      </dgm:t>
    </dgm:pt>
  </dgm:ptLst>
  <dgm:cxnLst>
    <dgm:cxn modelId="{41EC811C-F8E1-4B7F-9370-8EE4213B8236}" srcId="{E08D208F-CCFC-4DFD-81FE-06885C688B05}" destId="{495A49D6-2C2B-447D-A3DF-3B548A2106D3}" srcOrd="0" destOrd="0" parTransId="{3BC71E8A-5F26-418A-8CF1-C7B747F3C405}" sibTransId="{77F24356-5558-4D2D-AF58-9687138B5816}"/>
    <dgm:cxn modelId="{D6B3A898-D97C-4388-B8CC-FCB0A106A582}" srcId="{E08D208F-CCFC-4DFD-81FE-06885C688B05}" destId="{B33C8191-5494-434E-A1FB-B41DB82D829B}" srcOrd="2" destOrd="0" parTransId="{43C7622F-62CF-474E-AC4B-BFF5D635AC0B}" sibTransId="{4D83E1A5-C35D-4514-8D35-FBFDBDBC8DCE}"/>
    <dgm:cxn modelId="{010466C5-ABEB-4910-9D41-F6DFBC5753A8}" type="presOf" srcId="{E08D208F-CCFC-4DFD-81FE-06885C688B05}" destId="{0A2A4E95-8376-41FE-BCF9-85BCD0F761CD}" srcOrd="0" destOrd="0" presId="urn:microsoft.com/office/officeart/2005/8/layout/venn3"/>
    <dgm:cxn modelId="{4DDBB9D9-5FA5-4B37-A0B0-99C55CC463F8}" type="presOf" srcId="{495A49D6-2C2B-447D-A3DF-3B548A2106D3}" destId="{0E392CDB-01DC-4F86-BC87-5DEB4A128217}" srcOrd="0" destOrd="0" presId="urn:microsoft.com/office/officeart/2005/8/layout/venn3"/>
    <dgm:cxn modelId="{2B064ADC-BE76-4066-A68B-EA3924683548}" srcId="{E08D208F-CCFC-4DFD-81FE-06885C688B05}" destId="{56B69B85-79B5-44A4-9215-BD341421F1CD}" srcOrd="1" destOrd="0" parTransId="{63D94BDC-9604-4664-AD51-426493AB11DF}" sibTransId="{953180BA-52EC-4219-BDEE-ABD1C58D57A9}"/>
    <dgm:cxn modelId="{DD37C160-8D8F-44B7-85CA-9E6E096F3B6F}" type="presOf" srcId="{56B69B85-79B5-44A4-9215-BD341421F1CD}" destId="{E8AF65EA-271D-4F29-BF0C-A71B31CA84CD}" srcOrd="0" destOrd="0" presId="urn:microsoft.com/office/officeart/2005/8/layout/venn3"/>
    <dgm:cxn modelId="{049D6045-701C-4C81-AEC3-4D6D22CB06CC}" type="presOf" srcId="{B33C8191-5494-434E-A1FB-B41DB82D829B}" destId="{E961DA41-69BA-4D65-AC7E-01CBD0622E7E}" srcOrd="0" destOrd="0" presId="urn:microsoft.com/office/officeart/2005/8/layout/venn3"/>
    <dgm:cxn modelId="{5852DD0F-DBC5-4222-B1C8-198C1AFA728C}" type="presParOf" srcId="{0A2A4E95-8376-41FE-BCF9-85BCD0F761CD}" destId="{0E392CDB-01DC-4F86-BC87-5DEB4A128217}" srcOrd="0" destOrd="0" presId="urn:microsoft.com/office/officeart/2005/8/layout/venn3"/>
    <dgm:cxn modelId="{4BAFB9CB-B1A4-4A42-A075-54BFEED0FDC6}" type="presParOf" srcId="{0A2A4E95-8376-41FE-BCF9-85BCD0F761CD}" destId="{4A8DCC4A-1BB1-4287-B5C1-220081FC17AC}" srcOrd="1" destOrd="0" presId="urn:microsoft.com/office/officeart/2005/8/layout/venn3"/>
    <dgm:cxn modelId="{E9F31A1C-D640-433C-B5C2-C9BE3088CACB}" type="presParOf" srcId="{0A2A4E95-8376-41FE-BCF9-85BCD0F761CD}" destId="{E8AF65EA-271D-4F29-BF0C-A71B31CA84CD}" srcOrd="2" destOrd="0" presId="urn:microsoft.com/office/officeart/2005/8/layout/venn3"/>
    <dgm:cxn modelId="{2CBC03EC-47C3-4079-9EB0-AE7ED405700F}" type="presParOf" srcId="{0A2A4E95-8376-41FE-BCF9-85BCD0F761CD}" destId="{6E256920-D577-4C42-9525-ACA9AEDBD4C1}" srcOrd="3" destOrd="0" presId="urn:microsoft.com/office/officeart/2005/8/layout/venn3"/>
    <dgm:cxn modelId="{42DC51DA-E410-49DF-A346-9815F2FA4A6D}" type="presParOf" srcId="{0A2A4E95-8376-41FE-BCF9-85BCD0F761CD}" destId="{E961DA41-69BA-4D65-AC7E-01CBD0622E7E}"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AD2A78-7D48-4FF0-AE05-2A5380145E2A}" type="doc">
      <dgm:prSet loTypeId="urn:microsoft.com/office/officeart/2005/8/layout/process1" loCatId="process" qsTypeId="urn:microsoft.com/office/officeart/2005/8/quickstyle/simple1" qsCatId="simple" csTypeId="urn:microsoft.com/office/officeart/2005/8/colors/accent1_2" csCatId="accent1" phldr="1"/>
      <dgm:spPr/>
    </dgm:pt>
    <dgm:pt modelId="{A74EFFEA-4BCF-44EF-A83D-D243B43EFD94}">
      <dgm:prSet phldrT="[Text]"/>
      <dgm:spPr>
        <a:solidFill>
          <a:srgbClr val="F6A139"/>
        </a:solidFill>
      </dgm:spPr>
      <dgm:t>
        <a:bodyPr/>
        <a:lstStyle/>
        <a:p>
          <a:pPr algn="ctr">
            <a:lnSpc>
              <a:spcPct val="100000"/>
            </a:lnSpc>
            <a:spcAft>
              <a:spcPts val="600"/>
            </a:spcAft>
          </a:pPr>
          <a:r>
            <a:rPr lang="en-US" b="1" dirty="0" smtClean="0">
              <a:solidFill>
                <a:srgbClr val="2A5C79"/>
              </a:solidFill>
              <a:latin typeface="Arial" pitchFamily="34" charset="0"/>
              <a:cs typeface="Arial" pitchFamily="34" charset="0"/>
            </a:rPr>
            <a:t>Traditional Approaches</a:t>
          </a:r>
        </a:p>
        <a:p>
          <a:pPr marL="182880" indent="-182880" algn="l">
            <a:lnSpc>
              <a:spcPct val="100000"/>
            </a:lnSpc>
            <a:spcAft>
              <a:spcPts val="600"/>
            </a:spcAft>
          </a:pPr>
          <a:r>
            <a:rPr lang="en-US" dirty="0" smtClean="0">
              <a:latin typeface="Arial" pitchFamily="34" charset="0"/>
              <a:cs typeface="Arial" pitchFamily="34" charset="0"/>
            </a:rPr>
            <a:t>* Growing an organization and/or program</a:t>
          </a:r>
        </a:p>
        <a:p>
          <a:pPr marL="182880" indent="-182880" algn="l">
            <a:lnSpc>
              <a:spcPct val="100000"/>
            </a:lnSpc>
            <a:spcAft>
              <a:spcPts val="600"/>
            </a:spcAft>
          </a:pPr>
          <a:r>
            <a:rPr lang="en-US" dirty="0" smtClean="0">
              <a:latin typeface="Arial" pitchFamily="34" charset="0"/>
              <a:cs typeface="Arial" pitchFamily="34" charset="0"/>
            </a:rPr>
            <a:t>* Replicating a program to other sites and/or populations</a:t>
          </a:r>
        </a:p>
      </dgm:t>
    </dgm:pt>
    <dgm:pt modelId="{DD8AB6FE-420A-4231-9B4F-B2F9918B4C14}" type="parTrans" cxnId="{D863A9D6-C83A-4F76-85B0-13BFE3931860}">
      <dgm:prSet/>
      <dgm:spPr/>
      <dgm:t>
        <a:bodyPr/>
        <a:lstStyle/>
        <a:p>
          <a:endParaRPr lang="en-US"/>
        </a:p>
      </dgm:t>
    </dgm:pt>
    <dgm:pt modelId="{B3EDA57F-943E-4485-AC22-C49A5DAE50E4}" type="sibTrans" cxnId="{D863A9D6-C83A-4F76-85B0-13BFE3931860}">
      <dgm:prSet/>
      <dgm:spPr>
        <a:solidFill>
          <a:srgbClr val="9DA6AE"/>
        </a:solidFill>
      </dgm:spPr>
      <dgm:t>
        <a:bodyPr/>
        <a:lstStyle/>
        <a:p>
          <a:endParaRPr lang="en-US" dirty="0"/>
        </a:p>
      </dgm:t>
    </dgm:pt>
    <dgm:pt modelId="{BD90F3C0-2423-4559-B747-02625D3E20CC}">
      <dgm:prSet phldrT="[Text]"/>
      <dgm:spPr>
        <a:solidFill>
          <a:srgbClr val="F6A139"/>
        </a:solidFill>
      </dgm:spPr>
      <dgm:t>
        <a:bodyPr/>
        <a:lstStyle/>
        <a:p>
          <a:pPr algn="ctr">
            <a:lnSpc>
              <a:spcPct val="100000"/>
            </a:lnSpc>
            <a:spcAft>
              <a:spcPts val="600"/>
            </a:spcAft>
          </a:pPr>
          <a:r>
            <a:rPr lang="en-US" b="1" dirty="0" smtClean="0">
              <a:solidFill>
                <a:srgbClr val="2A5C79"/>
              </a:solidFill>
              <a:latin typeface="Arial" pitchFamily="34" charset="0"/>
              <a:cs typeface="Arial" pitchFamily="34" charset="0"/>
            </a:rPr>
            <a:t>Emerging Approaches</a:t>
          </a:r>
        </a:p>
        <a:p>
          <a:pPr marL="182880" indent="-182880" algn="l">
            <a:lnSpc>
              <a:spcPct val="100000"/>
            </a:lnSpc>
            <a:spcAft>
              <a:spcPts val="600"/>
            </a:spcAft>
          </a:pPr>
          <a:r>
            <a:rPr lang="en-US" dirty="0" smtClean="0">
              <a:latin typeface="Arial" pitchFamily="34" charset="0"/>
              <a:cs typeface="Arial" pitchFamily="34" charset="0"/>
            </a:rPr>
            <a:t>* Spreading an idea or innovation</a:t>
          </a:r>
        </a:p>
        <a:p>
          <a:pPr marL="182880" indent="-182880" algn="l">
            <a:lnSpc>
              <a:spcPct val="100000"/>
            </a:lnSpc>
            <a:spcAft>
              <a:spcPts val="600"/>
            </a:spcAft>
          </a:pPr>
          <a:r>
            <a:rPr lang="en-US" dirty="0" smtClean="0">
              <a:latin typeface="Arial" pitchFamily="34" charset="0"/>
              <a:cs typeface="Arial" pitchFamily="34" charset="0"/>
            </a:rPr>
            <a:t>* Increasing adoption of a proven tool or practice</a:t>
          </a:r>
        </a:p>
        <a:p>
          <a:pPr marL="182880" indent="-182880" algn="l">
            <a:lnSpc>
              <a:spcPct val="100000"/>
            </a:lnSpc>
            <a:spcAft>
              <a:spcPts val="600"/>
            </a:spcAft>
          </a:pPr>
          <a:r>
            <a:rPr lang="en-US" dirty="0" smtClean="0">
              <a:latin typeface="Arial" pitchFamily="34" charset="0"/>
              <a:cs typeface="Arial" pitchFamily="34" charset="0"/>
            </a:rPr>
            <a:t>* Changing behavior through policy</a:t>
          </a:r>
        </a:p>
      </dgm:t>
    </dgm:pt>
    <dgm:pt modelId="{7EAEF55A-CBE1-423C-9006-8ECD672C2941}" type="parTrans" cxnId="{2B3DBCCC-585E-4D1A-BE3C-D8BE599219A9}">
      <dgm:prSet/>
      <dgm:spPr/>
      <dgm:t>
        <a:bodyPr/>
        <a:lstStyle/>
        <a:p>
          <a:endParaRPr lang="en-US"/>
        </a:p>
      </dgm:t>
    </dgm:pt>
    <dgm:pt modelId="{7A708B1D-3825-49F9-98E1-54A8CDFC11CA}" type="sibTrans" cxnId="{2B3DBCCC-585E-4D1A-BE3C-D8BE599219A9}">
      <dgm:prSet/>
      <dgm:spPr/>
      <dgm:t>
        <a:bodyPr/>
        <a:lstStyle/>
        <a:p>
          <a:endParaRPr lang="en-US"/>
        </a:p>
      </dgm:t>
    </dgm:pt>
    <dgm:pt modelId="{95271531-734C-4428-A927-5359BFC31F7A}" type="pres">
      <dgm:prSet presAssocID="{37AD2A78-7D48-4FF0-AE05-2A5380145E2A}" presName="Name0" presStyleCnt="0">
        <dgm:presLayoutVars>
          <dgm:dir/>
          <dgm:resizeHandles val="exact"/>
        </dgm:presLayoutVars>
      </dgm:prSet>
      <dgm:spPr/>
    </dgm:pt>
    <dgm:pt modelId="{61FBFAF5-DAFC-4657-8113-47F89FFA7212}" type="pres">
      <dgm:prSet presAssocID="{A74EFFEA-4BCF-44EF-A83D-D243B43EFD94}" presName="node" presStyleLbl="node1" presStyleIdx="0" presStyleCnt="2">
        <dgm:presLayoutVars>
          <dgm:bulletEnabled val="1"/>
        </dgm:presLayoutVars>
      </dgm:prSet>
      <dgm:spPr/>
      <dgm:t>
        <a:bodyPr/>
        <a:lstStyle/>
        <a:p>
          <a:endParaRPr lang="en-US"/>
        </a:p>
      </dgm:t>
    </dgm:pt>
    <dgm:pt modelId="{973452F9-8398-46EE-A2D2-0647BDEE2DCB}" type="pres">
      <dgm:prSet presAssocID="{B3EDA57F-943E-4485-AC22-C49A5DAE50E4}" presName="sibTrans" presStyleLbl="sibTrans2D1" presStyleIdx="0" presStyleCnt="1" custScaleX="130216" custScaleY="203759"/>
      <dgm:spPr/>
      <dgm:t>
        <a:bodyPr/>
        <a:lstStyle/>
        <a:p>
          <a:endParaRPr lang="en-US"/>
        </a:p>
      </dgm:t>
    </dgm:pt>
    <dgm:pt modelId="{EDB5DBBF-BD94-48B2-B12F-190617800BDE}" type="pres">
      <dgm:prSet presAssocID="{B3EDA57F-943E-4485-AC22-C49A5DAE50E4}" presName="connectorText" presStyleLbl="sibTrans2D1" presStyleIdx="0" presStyleCnt="1"/>
      <dgm:spPr/>
      <dgm:t>
        <a:bodyPr/>
        <a:lstStyle/>
        <a:p>
          <a:endParaRPr lang="en-US"/>
        </a:p>
      </dgm:t>
    </dgm:pt>
    <dgm:pt modelId="{04B1E78A-574E-4B1D-9F70-05B2CF3CE547}" type="pres">
      <dgm:prSet presAssocID="{BD90F3C0-2423-4559-B747-02625D3E20CC}" presName="node" presStyleLbl="node1" presStyleIdx="1" presStyleCnt="2">
        <dgm:presLayoutVars>
          <dgm:bulletEnabled val="1"/>
        </dgm:presLayoutVars>
      </dgm:prSet>
      <dgm:spPr/>
      <dgm:t>
        <a:bodyPr/>
        <a:lstStyle/>
        <a:p>
          <a:endParaRPr lang="en-US"/>
        </a:p>
      </dgm:t>
    </dgm:pt>
  </dgm:ptLst>
  <dgm:cxnLst>
    <dgm:cxn modelId="{96D840D5-A499-47E8-A8EC-27F059D35F67}" type="presOf" srcId="{BD90F3C0-2423-4559-B747-02625D3E20CC}" destId="{04B1E78A-574E-4B1D-9F70-05B2CF3CE547}" srcOrd="0" destOrd="0" presId="urn:microsoft.com/office/officeart/2005/8/layout/process1"/>
    <dgm:cxn modelId="{2B3DBCCC-585E-4D1A-BE3C-D8BE599219A9}" srcId="{37AD2A78-7D48-4FF0-AE05-2A5380145E2A}" destId="{BD90F3C0-2423-4559-B747-02625D3E20CC}" srcOrd="1" destOrd="0" parTransId="{7EAEF55A-CBE1-423C-9006-8ECD672C2941}" sibTransId="{7A708B1D-3825-49F9-98E1-54A8CDFC11CA}"/>
    <dgm:cxn modelId="{EDFC2524-265D-4317-A550-FB7065F4EA35}" type="presOf" srcId="{B3EDA57F-943E-4485-AC22-C49A5DAE50E4}" destId="{973452F9-8398-46EE-A2D2-0647BDEE2DCB}" srcOrd="0" destOrd="0" presId="urn:microsoft.com/office/officeart/2005/8/layout/process1"/>
    <dgm:cxn modelId="{D863A9D6-C83A-4F76-85B0-13BFE3931860}" srcId="{37AD2A78-7D48-4FF0-AE05-2A5380145E2A}" destId="{A74EFFEA-4BCF-44EF-A83D-D243B43EFD94}" srcOrd="0" destOrd="0" parTransId="{DD8AB6FE-420A-4231-9B4F-B2F9918B4C14}" sibTransId="{B3EDA57F-943E-4485-AC22-C49A5DAE50E4}"/>
    <dgm:cxn modelId="{0A2DBF99-E7E4-449A-9311-6D3A2FA086D9}" type="presOf" srcId="{A74EFFEA-4BCF-44EF-A83D-D243B43EFD94}" destId="{61FBFAF5-DAFC-4657-8113-47F89FFA7212}" srcOrd="0" destOrd="0" presId="urn:microsoft.com/office/officeart/2005/8/layout/process1"/>
    <dgm:cxn modelId="{2565D336-EDF4-4153-9BB5-E1B13EFD7FE8}" type="presOf" srcId="{B3EDA57F-943E-4485-AC22-C49A5DAE50E4}" destId="{EDB5DBBF-BD94-48B2-B12F-190617800BDE}" srcOrd="1" destOrd="0" presId="urn:microsoft.com/office/officeart/2005/8/layout/process1"/>
    <dgm:cxn modelId="{997B0E44-8FC7-49FB-BEC0-4B90A73C5AE1}" type="presOf" srcId="{37AD2A78-7D48-4FF0-AE05-2A5380145E2A}" destId="{95271531-734C-4428-A927-5359BFC31F7A}" srcOrd="0" destOrd="0" presId="urn:microsoft.com/office/officeart/2005/8/layout/process1"/>
    <dgm:cxn modelId="{445140BB-76A3-4428-9468-625DE7C5EF81}" type="presParOf" srcId="{95271531-734C-4428-A927-5359BFC31F7A}" destId="{61FBFAF5-DAFC-4657-8113-47F89FFA7212}" srcOrd="0" destOrd="0" presId="urn:microsoft.com/office/officeart/2005/8/layout/process1"/>
    <dgm:cxn modelId="{E3BCFEA8-B2EF-47C0-9D15-7D86DFE9DC0D}" type="presParOf" srcId="{95271531-734C-4428-A927-5359BFC31F7A}" destId="{973452F9-8398-46EE-A2D2-0647BDEE2DCB}" srcOrd="1" destOrd="0" presId="urn:microsoft.com/office/officeart/2005/8/layout/process1"/>
    <dgm:cxn modelId="{3E445FE9-666A-4A2F-A19B-F84646F5823E}" type="presParOf" srcId="{973452F9-8398-46EE-A2D2-0647BDEE2DCB}" destId="{EDB5DBBF-BD94-48B2-B12F-190617800BDE}" srcOrd="0" destOrd="0" presId="urn:microsoft.com/office/officeart/2005/8/layout/process1"/>
    <dgm:cxn modelId="{F71D6A57-05C1-4206-A858-A5386ACAB0A8}" type="presParOf" srcId="{95271531-734C-4428-A927-5359BFC31F7A}" destId="{04B1E78A-574E-4B1D-9F70-05B2CF3CE547}" srcOrd="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58E846-9C97-4BC1-AE88-BC64A009CCA3}" type="doc">
      <dgm:prSet loTypeId="urn:microsoft.com/office/officeart/2005/8/layout/vList6" loCatId="list" qsTypeId="urn:microsoft.com/office/officeart/2005/8/quickstyle/simple1" qsCatId="simple" csTypeId="urn:microsoft.com/office/officeart/2005/8/colors/accent1_2" csCatId="accent1" phldr="1"/>
      <dgm:spPr/>
      <dgm:t>
        <a:bodyPr/>
        <a:lstStyle/>
        <a:p>
          <a:endParaRPr lang="en-US"/>
        </a:p>
      </dgm:t>
    </dgm:pt>
    <dgm:pt modelId="{681C675C-9217-48B2-84CD-840F1E86A3E2}">
      <dgm:prSet phldrT="[Text]" custT="1"/>
      <dgm:spPr>
        <a:solidFill>
          <a:srgbClr val="2A5C79"/>
        </a:solidFill>
      </dgm:spPr>
      <dgm:t>
        <a:bodyPr/>
        <a:lstStyle/>
        <a:p>
          <a:r>
            <a:rPr lang="en-US" sz="2400" b="1" dirty="0" smtClean="0">
              <a:latin typeface="Arial" pitchFamily="34" charset="0"/>
              <a:cs typeface="Arial" pitchFamily="34" charset="0"/>
            </a:rPr>
            <a:t>Program</a:t>
          </a:r>
          <a:endParaRPr lang="en-US" sz="2400" b="1" dirty="0">
            <a:latin typeface="Arial" pitchFamily="34" charset="0"/>
            <a:cs typeface="Arial" pitchFamily="34" charset="0"/>
          </a:endParaRPr>
        </a:p>
      </dgm:t>
    </dgm:pt>
    <dgm:pt modelId="{6BA5015C-74FF-481C-A5ED-7EA400B88F03}" type="parTrans" cxnId="{D405ED2C-705D-4369-B8B9-6FC4D52CB522}">
      <dgm:prSet/>
      <dgm:spPr/>
      <dgm:t>
        <a:bodyPr/>
        <a:lstStyle/>
        <a:p>
          <a:endParaRPr lang="en-US"/>
        </a:p>
      </dgm:t>
    </dgm:pt>
    <dgm:pt modelId="{202CEB8B-66A8-4CD8-A4E8-54552FD5B9A8}" type="sibTrans" cxnId="{D405ED2C-705D-4369-B8B9-6FC4D52CB522}">
      <dgm:prSet/>
      <dgm:spPr/>
      <dgm:t>
        <a:bodyPr/>
        <a:lstStyle/>
        <a:p>
          <a:endParaRPr lang="en-US"/>
        </a:p>
      </dgm:t>
    </dgm:pt>
    <dgm:pt modelId="{28D101EC-ED7C-4F3F-A7F9-08E2E004E9D6}">
      <dgm:prSet phldrT="[Text]" custT="1"/>
      <dgm:spPr/>
      <dgm:t>
        <a:bodyPr/>
        <a:lstStyle/>
        <a:p>
          <a:pPr marL="274320" indent="-182880">
            <a:lnSpc>
              <a:spcPct val="100000"/>
            </a:lnSpc>
            <a:spcAft>
              <a:spcPts val="0"/>
            </a:spcAft>
          </a:pPr>
          <a:r>
            <a:rPr lang="en-US" sz="1400" dirty="0" smtClean="0">
              <a:latin typeface="Arial" pitchFamily="34" charset="0"/>
              <a:cs typeface="Arial" pitchFamily="34" charset="0"/>
            </a:rPr>
            <a:t>Replication</a:t>
          </a:r>
          <a:endParaRPr lang="en-US" sz="1400" dirty="0">
            <a:latin typeface="Arial" pitchFamily="34" charset="0"/>
            <a:cs typeface="Arial" pitchFamily="34" charset="0"/>
          </a:endParaRPr>
        </a:p>
      </dgm:t>
    </dgm:pt>
    <dgm:pt modelId="{40E9EA1C-24E7-4DAC-AE45-18F7747152A7}" type="parTrans" cxnId="{A2BB3B5A-603D-4771-AA6D-2333D3292782}">
      <dgm:prSet/>
      <dgm:spPr/>
      <dgm:t>
        <a:bodyPr/>
        <a:lstStyle/>
        <a:p>
          <a:endParaRPr lang="en-US"/>
        </a:p>
      </dgm:t>
    </dgm:pt>
    <dgm:pt modelId="{61CDFEBB-EF78-4067-ADB8-B52E2541B0E7}" type="sibTrans" cxnId="{A2BB3B5A-603D-4771-AA6D-2333D3292782}">
      <dgm:prSet/>
      <dgm:spPr/>
      <dgm:t>
        <a:bodyPr/>
        <a:lstStyle/>
        <a:p>
          <a:endParaRPr lang="en-US"/>
        </a:p>
      </dgm:t>
    </dgm:pt>
    <dgm:pt modelId="{F8E42049-7EDE-46C0-9DE9-F566739E9CB0}">
      <dgm:prSet phldrT="[Text]" custT="1"/>
      <dgm:spPr>
        <a:solidFill>
          <a:srgbClr val="2A5C79"/>
        </a:solidFill>
      </dgm:spPr>
      <dgm:t>
        <a:bodyPr/>
        <a:lstStyle/>
        <a:p>
          <a:r>
            <a:rPr lang="en-US" sz="2400" b="1" dirty="0" smtClean="0">
              <a:latin typeface="Arial" pitchFamily="34" charset="0"/>
              <a:cs typeface="Arial" pitchFamily="34" charset="0"/>
            </a:rPr>
            <a:t>Idea or Innovation</a:t>
          </a:r>
          <a:endParaRPr lang="en-US" sz="2400" b="1" dirty="0">
            <a:latin typeface="Arial" pitchFamily="34" charset="0"/>
            <a:cs typeface="Arial" pitchFamily="34" charset="0"/>
          </a:endParaRPr>
        </a:p>
      </dgm:t>
    </dgm:pt>
    <dgm:pt modelId="{F0732854-8FCC-4A2A-AFAA-E53CF76D6718}" type="parTrans" cxnId="{9CBC4E96-F6C2-42C3-9C64-46E7C2718F7A}">
      <dgm:prSet/>
      <dgm:spPr/>
      <dgm:t>
        <a:bodyPr/>
        <a:lstStyle/>
        <a:p>
          <a:endParaRPr lang="en-US"/>
        </a:p>
      </dgm:t>
    </dgm:pt>
    <dgm:pt modelId="{F711176F-99E0-4348-B60A-2E16AFB9B6C9}" type="sibTrans" cxnId="{9CBC4E96-F6C2-42C3-9C64-46E7C2718F7A}">
      <dgm:prSet/>
      <dgm:spPr/>
      <dgm:t>
        <a:bodyPr/>
        <a:lstStyle/>
        <a:p>
          <a:endParaRPr lang="en-US"/>
        </a:p>
      </dgm:t>
    </dgm:pt>
    <dgm:pt modelId="{352F0CE5-4AC4-4A51-AA64-46A024ABAD5E}">
      <dgm:prSet phldrT="[Text]" custT="1"/>
      <dgm:spPr/>
      <dgm:t>
        <a:bodyPr/>
        <a:lstStyle/>
        <a:p>
          <a:pPr marL="274320" indent="-182880">
            <a:lnSpc>
              <a:spcPct val="100000"/>
            </a:lnSpc>
            <a:spcAft>
              <a:spcPts val="0"/>
            </a:spcAft>
          </a:pPr>
          <a:r>
            <a:rPr lang="en-US" sz="1400" dirty="0" smtClean="0">
              <a:latin typeface="Arial" pitchFamily="34" charset="0"/>
              <a:cs typeface="Arial" pitchFamily="34" charset="0"/>
            </a:rPr>
            <a:t>Communication</a:t>
          </a:r>
          <a:endParaRPr lang="en-US" sz="1400" dirty="0">
            <a:latin typeface="Arial" pitchFamily="34" charset="0"/>
            <a:cs typeface="Arial" pitchFamily="34" charset="0"/>
          </a:endParaRPr>
        </a:p>
      </dgm:t>
    </dgm:pt>
    <dgm:pt modelId="{0AA464A5-287D-4F53-9B46-4FE99C17DADD}" type="parTrans" cxnId="{A0A68FFA-8C43-4096-B7D3-31B80C015F7A}">
      <dgm:prSet/>
      <dgm:spPr/>
      <dgm:t>
        <a:bodyPr/>
        <a:lstStyle/>
        <a:p>
          <a:endParaRPr lang="en-US"/>
        </a:p>
      </dgm:t>
    </dgm:pt>
    <dgm:pt modelId="{732648CF-808B-4128-90A4-261278378436}" type="sibTrans" cxnId="{A0A68FFA-8C43-4096-B7D3-31B80C015F7A}">
      <dgm:prSet/>
      <dgm:spPr/>
      <dgm:t>
        <a:bodyPr/>
        <a:lstStyle/>
        <a:p>
          <a:endParaRPr lang="en-US"/>
        </a:p>
      </dgm:t>
    </dgm:pt>
    <dgm:pt modelId="{55FE15E2-6EC4-438B-8856-F3B2A4CE8E61}">
      <dgm:prSet phldrT="[Text]" custT="1"/>
      <dgm:spPr>
        <a:solidFill>
          <a:srgbClr val="2A5C79"/>
        </a:solidFill>
      </dgm:spPr>
      <dgm:t>
        <a:bodyPr/>
        <a:lstStyle/>
        <a:p>
          <a:r>
            <a:rPr lang="en-US" sz="2400" b="1" dirty="0" smtClean="0">
              <a:latin typeface="Arial" pitchFamily="34" charset="0"/>
              <a:cs typeface="Arial" pitchFamily="34" charset="0"/>
            </a:rPr>
            <a:t>Technology or Skill</a:t>
          </a:r>
          <a:endParaRPr lang="en-US" sz="2400" b="1" dirty="0">
            <a:latin typeface="Arial" pitchFamily="34" charset="0"/>
            <a:cs typeface="Arial" pitchFamily="34" charset="0"/>
          </a:endParaRPr>
        </a:p>
      </dgm:t>
    </dgm:pt>
    <dgm:pt modelId="{9C31097B-2A04-4B1E-818A-0ECB9851979D}" type="parTrans" cxnId="{C088EED8-EADF-4E28-B6C5-865320F95BA0}">
      <dgm:prSet/>
      <dgm:spPr/>
      <dgm:t>
        <a:bodyPr/>
        <a:lstStyle/>
        <a:p>
          <a:endParaRPr lang="en-US"/>
        </a:p>
      </dgm:t>
    </dgm:pt>
    <dgm:pt modelId="{14A8473C-6E9A-465D-95D5-C339C39D04F2}" type="sibTrans" cxnId="{C088EED8-EADF-4E28-B6C5-865320F95BA0}">
      <dgm:prSet/>
      <dgm:spPr/>
      <dgm:t>
        <a:bodyPr/>
        <a:lstStyle/>
        <a:p>
          <a:endParaRPr lang="en-US"/>
        </a:p>
      </dgm:t>
    </dgm:pt>
    <dgm:pt modelId="{C5F7CB8B-5BCD-42B1-885B-665587FCD7E8}">
      <dgm:prSet phldrT="[Text]" custT="1"/>
      <dgm:spPr/>
      <dgm:t>
        <a:bodyPr/>
        <a:lstStyle/>
        <a:p>
          <a:pPr marL="274320" indent="-182880">
            <a:lnSpc>
              <a:spcPct val="100000"/>
            </a:lnSpc>
            <a:spcAft>
              <a:spcPts val="0"/>
            </a:spcAft>
          </a:pPr>
          <a:r>
            <a:rPr lang="en-US" sz="1400" dirty="0" smtClean="0">
              <a:latin typeface="Arial" pitchFamily="34" charset="0"/>
              <a:cs typeface="Arial" pitchFamily="34" charset="0"/>
            </a:rPr>
            <a:t>Adaptation</a:t>
          </a:r>
          <a:endParaRPr lang="en-US" sz="1400" dirty="0">
            <a:latin typeface="Arial" pitchFamily="34" charset="0"/>
            <a:cs typeface="Arial" pitchFamily="34" charset="0"/>
          </a:endParaRPr>
        </a:p>
      </dgm:t>
    </dgm:pt>
    <dgm:pt modelId="{2021BEBF-D3CC-4FB7-81E9-BC2283B051DD}" type="parTrans" cxnId="{8FBEA254-BE56-4B08-AA3A-ABEA54150853}">
      <dgm:prSet/>
      <dgm:spPr/>
      <dgm:t>
        <a:bodyPr/>
        <a:lstStyle/>
        <a:p>
          <a:endParaRPr lang="en-US"/>
        </a:p>
      </dgm:t>
    </dgm:pt>
    <dgm:pt modelId="{6ECD97EA-2926-49C9-8A43-83158BD76700}" type="sibTrans" cxnId="{8FBEA254-BE56-4B08-AA3A-ABEA54150853}">
      <dgm:prSet/>
      <dgm:spPr/>
      <dgm:t>
        <a:bodyPr/>
        <a:lstStyle/>
        <a:p>
          <a:endParaRPr lang="en-US"/>
        </a:p>
      </dgm:t>
    </dgm:pt>
    <dgm:pt modelId="{D52FECE6-9589-4C62-AED8-01F3AFC75109}">
      <dgm:prSet phldrT="[Text]" custT="1"/>
      <dgm:spPr/>
      <dgm:t>
        <a:bodyPr/>
        <a:lstStyle/>
        <a:p>
          <a:pPr marL="274320" indent="-182880">
            <a:lnSpc>
              <a:spcPct val="100000"/>
            </a:lnSpc>
            <a:spcAft>
              <a:spcPts val="0"/>
            </a:spcAft>
          </a:pPr>
          <a:r>
            <a:rPr lang="en-US" sz="1400" dirty="0" smtClean="0">
              <a:latin typeface="Arial" pitchFamily="34" charset="0"/>
              <a:cs typeface="Arial" pitchFamily="34" charset="0"/>
            </a:rPr>
            <a:t>Marketing</a:t>
          </a:r>
          <a:endParaRPr lang="en-US" sz="1400" dirty="0">
            <a:latin typeface="Arial" pitchFamily="34" charset="0"/>
            <a:cs typeface="Arial" pitchFamily="34" charset="0"/>
          </a:endParaRPr>
        </a:p>
      </dgm:t>
    </dgm:pt>
    <dgm:pt modelId="{FA727F9D-A66C-4061-ADEE-4665777B6A84}" type="parTrans" cxnId="{8F737C14-B316-4D74-B4AC-DF24E6849B77}">
      <dgm:prSet/>
      <dgm:spPr/>
      <dgm:t>
        <a:bodyPr/>
        <a:lstStyle/>
        <a:p>
          <a:endParaRPr lang="en-US"/>
        </a:p>
      </dgm:t>
    </dgm:pt>
    <dgm:pt modelId="{BE20FB2D-4831-4F3D-B688-0130244926AF}" type="sibTrans" cxnId="{8F737C14-B316-4D74-B4AC-DF24E6849B77}">
      <dgm:prSet/>
      <dgm:spPr/>
      <dgm:t>
        <a:bodyPr/>
        <a:lstStyle/>
        <a:p>
          <a:endParaRPr lang="en-US"/>
        </a:p>
      </dgm:t>
    </dgm:pt>
    <dgm:pt modelId="{25FE967D-E396-455A-8595-F60818932AC8}">
      <dgm:prSet phldrT="[Text]" custT="1"/>
      <dgm:spPr/>
      <dgm:t>
        <a:bodyPr/>
        <a:lstStyle/>
        <a:p>
          <a:pPr marL="274320" indent="-182880">
            <a:lnSpc>
              <a:spcPct val="100000"/>
            </a:lnSpc>
            <a:spcAft>
              <a:spcPts val="0"/>
            </a:spcAft>
          </a:pPr>
          <a:r>
            <a:rPr lang="en-US" sz="1400" dirty="0" smtClean="0">
              <a:latin typeface="Arial" pitchFamily="34" charset="0"/>
              <a:cs typeface="Arial" pitchFamily="34" charset="0"/>
            </a:rPr>
            <a:t>Dissemination</a:t>
          </a:r>
          <a:endParaRPr lang="en-US" sz="1400" dirty="0">
            <a:latin typeface="Arial" pitchFamily="34" charset="0"/>
            <a:cs typeface="Arial" pitchFamily="34" charset="0"/>
          </a:endParaRPr>
        </a:p>
      </dgm:t>
    </dgm:pt>
    <dgm:pt modelId="{A0615BD3-F179-4209-BBD8-C919B464D4FD}" type="parTrans" cxnId="{D84B0923-342A-40EB-927C-815D615F1114}">
      <dgm:prSet/>
      <dgm:spPr/>
      <dgm:t>
        <a:bodyPr/>
        <a:lstStyle/>
        <a:p>
          <a:endParaRPr lang="en-US"/>
        </a:p>
      </dgm:t>
    </dgm:pt>
    <dgm:pt modelId="{127F2F75-3DD3-4C83-AE87-44AB93F04234}" type="sibTrans" cxnId="{D84B0923-342A-40EB-927C-815D615F1114}">
      <dgm:prSet/>
      <dgm:spPr/>
      <dgm:t>
        <a:bodyPr/>
        <a:lstStyle/>
        <a:p>
          <a:endParaRPr lang="en-US"/>
        </a:p>
      </dgm:t>
    </dgm:pt>
    <dgm:pt modelId="{DDDBC7FE-6578-4403-8F80-B19CADEEEE10}">
      <dgm:prSet phldrT="[Text]" custT="1"/>
      <dgm:spPr/>
      <dgm:t>
        <a:bodyPr/>
        <a:lstStyle/>
        <a:p>
          <a:pPr marL="274320" indent="-182880">
            <a:lnSpc>
              <a:spcPct val="100000"/>
            </a:lnSpc>
            <a:spcAft>
              <a:spcPts val="0"/>
            </a:spcAft>
          </a:pPr>
          <a:r>
            <a:rPr lang="en-US" sz="1400" dirty="0" smtClean="0">
              <a:latin typeface="Arial" pitchFamily="34" charset="0"/>
              <a:cs typeface="Arial" pitchFamily="34" charset="0"/>
            </a:rPr>
            <a:t>Marketing</a:t>
          </a:r>
          <a:endParaRPr lang="en-US" sz="1400" dirty="0">
            <a:latin typeface="Arial" pitchFamily="34" charset="0"/>
            <a:cs typeface="Arial" pitchFamily="34" charset="0"/>
          </a:endParaRPr>
        </a:p>
      </dgm:t>
    </dgm:pt>
    <dgm:pt modelId="{59612761-ECFD-44BF-BAF8-06D175669B71}" type="parTrans" cxnId="{07DA303C-8C7F-4172-AC05-FEB20BC9D15D}">
      <dgm:prSet/>
      <dgm:spPr/>
      <dgm:t>
        <a:bodyPr/>
        <a:lstStyle/>
        <a:p>
          <a:endParaRPr lang="en-US"/>
        </a:p>
      </dgm:t>
    </dgm:pt>
    <dgm:pt modelId="{14B124D1-B194-4D64-A2BB-24629FDD5461}" type="sibTrans" cxnId="{07DA303C-8C7F-4172-AC05-FEB20BC9D15D}">
      <dgm:prSet/>
      <dgm:spPr/>
      <dgm:t>
        <a:bodyPr/>
        <a:lstStyle/>
        <a:p>
          <a:endParaRPr lang="en-US"/>
        </a:p>
      </dgm:t>
    </dgm:pt>
    <dgm:pt modelId="{D17EEA10-8D89-4721-A894-67954DBA483C}">
      <dgm:prSet phldrT="[Text]" custT="1"/>
      <dgm:spPr/>
      <dgm:t>
        <a:bodyPr/>
        <a:lstStyle/>
        <a:p>
          <a:pPr marL="274320" indent="-182880">
            <a:lnSpc>
              <a:spcPct val="100000"/>
            </a:lnSpc>
            <a:spcAft>
              <a:spcPts val="0"/>
            </a:spcAft>
          </a:pPr>
          <a:r>
            <a:rPr lang="en-US" sz="1400" dirty="0" smtClean="0">
              <a:latin typeface="Arial" pitchFamily="34" charset="0"/>
              <a:cs typeface="Arial" pitchFamily="34" charset="0"/>
            </a:rPr>
            <a:t>Distribution</a:t>
          </a:r>
          <a:endParaRPr lang="en-US" sz="1400" dirty="0">
            <a:latin typeface="Arial" pitchFamily="34" charset="0"/>
            <a:cs typeface="Arial" pitchFamily="34" charset="0"/>
          </a:endParaRPr>
        </a:p>
      </dgm:t>
    </dgm:pt>
    <dgm:pt modelId="{C52C5C11-FE57-4B69-A209-D8270DB3E3C7}" type="parTrans" cxnId="{0AF19EE1-25C2-48EC-8A4E-F41791132067}">
      <dgm:prSet/>
      <dgm:spPr/>
      <dgm:t>
        <a:bodyPr/>
        <a:lstStyle/>
        <a:p>
          <a:endParaRPr lang="en-US"/>
        </a:p>
      </dgm:t>
    </dgm:pt>
    <dgm:pt modelId="{814CB90A-B442-465E-9FBB-54E1A84D6ACA}" type="sibTrans" cxnId="{0AF19EE1-25C2-48EC-8A4E-F41791132067}">
      <dgm:prSet/>
      <dgm:spPr/>
      <dgm:t>
        <a:bodyPr/>
        <a:lstStyle/>
        <a:p>
          <a:endParaRPr lang="en-US"/>
        </a:p>
      </dgm:t>
    </dgm:pt>
    <dgm:pt modelId="{E721228B-E1FA-4281-9EB3-494D18BE1FDB}">
      <dgm:prSet phldrT="[Text]" custT="1"/>
      <dgm:spPr/>
      <dgm:t>
        <a:bodyPr/>
        <a:lstStyle/>
        <a:p>
          <a:pPr marL="274320" indent="-182880">
            <a:lnSpc>
              <a:spcPct val="100000"/>
            </a:lnSpc>
            <a:spcAft>
              <a:spcPts val="0"/>
            </a:spcAft>
          </a:pPr>
          <a:r>
            <a:rPr lang="en-US" sz="1400" dirty="0" smtClean="0">
              <a:latin typeface="Arial" pitchFamily="34" charset="0"/>
              <a:cs typeface="Arial" pitchFamily="34" charset="0"/>
            </a:rPr>
            <a:t>Training </a:t>
          </a:r>
          <a:endParaRPr lang="en-US" sz="1400" dirty="0">
            <a:latin typeface="Arial" pitchFamily="34" charset="0"/>
            <a:cs typeface="Arial" pitchFamily="34" charset="0"/>
          </a:endParaRPr>
        </a:p>
      </dgm:t>
    </dgm:pt>
    <dgm:pt modelId="{12AE20B7-B54C-4E59-AE51-AE3699AC45A1}" type="parTrans" cxnId="{84A5CE98-18FF-47E7-903B-79FEB0812827}">
      <dgm:prSet/>
      <dgm:spPr/>
      <dgm:t>
        <a:bodyPr/>
        <a:lstStyle/>
        <a:p>
          <a:endParaRPr lang="en-US"/>
        </a:p>
      </dgm:t>
    </dgm:pt>
    <dgm:pt modelId="{94D59788-7164-4A23-B830-465744364E18}" type="sibTrans" cxnId="{84A5CE98-18FF-47E7-903B-79FEB0812827}">
      <dgm:prSet/>
      <dgm:spPr/>
      <dgm:t>
        <a:bodyPr/>
        <a:lstStyle/>
        <a:p>
          <a:endParaRPr lang="en-US"/>
        </a:p>
      </dgm:t>
    </dgm:pt>
    <dgm:pt modelId="{ED7E5014-6778-456D-804C-E2D4732796F3}">
      <dgm:prSet phldrT="[Text]" custT="1"/>
      <dgm:spPr/>
      <dgm:t>
        <a:bodyPr/>
        <a:lstStyle/>
        <a:p>
          <a:pPr marL="274320" indent="-182880">
            <a:lnSpc>
              <a:spcPct val="100000"/>
            </a:lnSpc>
            <a:spcAft>
              <a:spcPts val="0"/>
            </a:spcAft>
          </a:pPr>
          <a:r>
            <a:rPr lang="en-US" sz="1400" dirty="0" smtClean="0">
              <a:latin typeface="Arial" pitchFamily="34" charset="0"/>
              <a:cs typeface="Arial" pitchFamily="34" charset="0"/>
            </a:rPr>
            <a:t>Granting</a:t>
          </a:r>
          <a:endParaRPr lang="en-US" sz="1400" dirty="0">
            <a:latin typeface="Arial" pitchFamily="34" charset="0"/>
            <a:cs typeface="Arial" pitchFamily="34" charset="0"/>
          </a:endParaRPr>
        </a:p>
      </dgm:t>
    </dgm:pt>
    <dgm:pt modelId="{8C3BCCE9-093D-40F7-9E9C-3CC566C80436}" type="parTrans" cxnId="{945CC52F-91DE-4B78-92B0-35232145EBE5}">
      <dgm:prSet/>
      <dgm:spPr/>
      <dgm:t>
        <a:bodyPr/>
        <a:lstStyle/>
        <a:p>
          <a:endParaRPr lang="en-US"/>
        </a:p>
      </dgm:t>
    </dgm:pt>
    <dgm:pt modelId="{89B36B39-4FE6-49C2-BCB7-BC0E2FA58A9C}" type="sibTrans" cxnId="{945CC52F-91DE-4B78-92B0-35232145EBE5}">
      <dgm:prSet/>
      <dgm:spPr/>
      <dgm:t>
        <a:bodyPr/>
        <a:lstStyle/>
        <a:p>
          <a:endParaRPr lang="en-US"/>
        </a:p>
      </dgm:t>
    </dgm:pt>
    <dgm:pt modelId="{10109D7C-9B38-43E8-9742-CF810A400B81}">
      <dgm:prSet phldrT="[Text]" custT="1"/>
      <dgm:spPr>
        <a:solidFill>
          <a:srgbClr val="2A5C79"/>
        </a:solidFill>
      </dgm:spPr>
      <dgm:t>
        <a:bodyPr/>
        <a:lstStyle/>
        <a:p>
          <a:r>
            <a:rPr lang="en-US" sz="2400" b="1" dirty="0" smtClean="0">
              <a:latin typeface="Arial" pitchFamily="34" charset="0"/>
              <a:cs typeface="Arial" pitchFamily="34" charset="0"/>
            </a:rPr>
            <a:t>Policy</a:t>
          </a:r>
          <a:endParaRPr lang="en-US" sz="2400" b="1" dirty="0">
            <a:latin typeface="Arial" pitchFamily="34" charset="0"/>
            <a:cs typeface="Arial" pitchFamily="34" charset="0"/>
          </a:endParaRPr>
        </a:p>
      </dgm:t>
    </dgm:pt>
    <dgm:pt modelId="{84A788F5-CD45-4A1F-81E8-66A565D88030}" type="parTrans" cxnId="{CB39091E-FE34-43E3-B9FC-9BCA8FE9D4B2}">
      <dgm:prSet/>
      <dgm:spPr/>
      <dgm:t>
        <a:bodyPr/>
        <a:lstStyle/>
        <a:p>
          <a:endParaRPr lang="en-US"/>
        </a:p>
      </dgm:t>
    </dgm:pt>
    <dgm:pt modelId="{93EFBB67-5F50-478E-9F1D-E3AF211DE8F3}" type="sibTrans" cxnId="{CB39091E-FE34-43E3-B9FC-9BCA8FE9D4B2}">
      <dgm:prSet/>
      <dgm:spPr/>
      <dgm:t>
        <a:bodyPr/>
        <a:lstStyle/>
        <a:p>
          <a:endParaRPr lang="en-US"/>
        </a:p>
      </dgm:t>
    </dgm:pt>
    <dgm:pt modelId="{C0DC6539-5157-49D1-8F76-F4C24F90B36F}">
      <dgm:prSet phldrT="[Text]" custT="1"/>
      <dgm:spPr/>
      <dgm:t>
        <a:bodyPr/>
        <a:lstStyle/>
        <a:p>
          <a:pPr marL="274320" indent="-182880">
            <a:lnSpc>
              <a:spcPct val="100000"/>
            </a:lnSpc>
            <a:spcAft>
              <a:spcPts val="0"/>
            </a:spcAft>
          </a:pPr>
          <a:r>
            <a:rPr lang="en-US" sz="1400" dirty="0" smtClean="0">
              <a:latin typeface="Arial" pitchFamily="34" charset="0"/>
              <a:cs typeface="Arial" pitchFamily="34" charset="0"/>
            </a:rPr>
            <a:t>Implementation</a:t>
          </a:r>
          <a:endParaRPr lang="en-US" sz="1400" dirty="0">
            <a:latin typeface="Arial" pitchFamily="34" charset="0"/>
            <a:cs typeface="Arial" pitchFamily="34" charset="0"/>
          </a:endParaRPr>
        </a:p>
      </dgm:t>
    </dgm:pt>
    <dgm:pt modelId="{B59D11E4-ED1B-4809-84FE-7925E4DCFFF3}" type="parTrans" cxnId="{0F109B9C-54EA-4C19-8FEC-20F00CD61160}">
      <dgm:prSet/>
      <dgm:spPr/>
      <dgm:t>
        <a:bodyPr/>
        <a:lstStyle/>
        <a:p>
          <a:endParaRPr lang="en-US"/>
        </a:p>
      </dgm:t>
    </dgm:pt>
    <dgm:pt modelId="{E10C03AB-3D8F-4024-95B6-ADBE73F11218}" type="sibTrans" cxnId="{0F109B9C-54EA-4C19-8FEC-20F00CD61160}">
      <dgm:prSet/>
      <dgm:spPr/>
      <dgm:t>
        <a:bodyPr/>
        <a:lstStyle/>
        <a:p>
          <a:endParaRPr lang="en-US"/>
        </a:p>
      </dgm:t>
    </dgm:pt>
    <dgm:pt modelId="{32B8149A-F7A2-4991-8D8E-8F3A74DEDD2C}" type="pres">
      <dgm:prSet presAssocID="{7458E846-9C97-4BC1-AE88-BC64A009CCA3}" presName="Name0" presStyleCnt="0">
        <dgm:presLayoutVars>
          <dgm:dir/>
          <dgm:animLvl val="lvl"/>
          <dgm:resizeHandles/>
        </dgm:presLayoutVars>
      </dgm:prSet>
      <dgm:spPr/>
      <dgm:t>
        <a:bodyPr/>
        <a:lstStyle/>
        <a:p>
          <a:endParaRPr lang="en-US"/>
        </a:p>
      </dgm:t>
    </dgm:pt>
    <dgm:pt modelId="{0B574BB7-5DC5-4990-9D0C-88A62111154A}" type="pres">
      <dgm:prSet presAssocID="{681C675C-9217-48B2-84CD-840F1E86A3E2}" presName="linNode" presStyleCnt="0"/>
      <dgm:spPr/>
    </dgm:pt>
    <dgm:pt modelId="{7E316495-E447-4ED2-BA83-1D34E9C27F23}" type="pres">
      <dgm:prSet presAssocID="{681C675C-9217-48B2-84CD-840F1E86A3E2}" presName="parentShp" presStyleLbl="node1" presStyleIdx="0" presStyleCnt="4">
        <dgm:presLayoutVars>
          <dgm:bulletEnabled val="1"/>
        </dgm:presLayoutVars>
      </dgm:prSet>
      <dgm:spPr/>
      <dgm:t>
        <a:bodyPr/>
        <a:lstStyle/>
        <a:p>
          <a:endParaRPr lang="en-US"/>
        </a:p>
      </dgm:t>
    </dgm:pt>
    <dgm:pt modelId="{11E95C72-EC2B-44D0-AA7A-6E7F78909507}" type="pres">
      <dgm:prSet presAssocID="{681C675C-9217-48B2-84CD-840F1E86A3E2}" presName="childShp" presStyleLbl="bgAccFollowNode1" presStyleIdx="0" presStyleCnt="4">
        <dgm:presLayoutVars>
          <dgm:bulletEnabled val="1"/>
        </dgm:presLayoutVars>
      </dgm:prSet>
      <dgm:spPr/>
      <dgm:t>
        <a:bodyPr/>
        <a:lstStyle/>
        <a:p>
          <a:endParaRPr lang="en-US"/>
        </a:p>
      </dgm:t>
    </dgm:pt>
    <dgm:pt modelId="{02EB821E-85F8-4456-A69E-9582C7001CB6}" type="pres">
      <dgm:prSet presAssocID="{202CEB8B-66A8-4CD8-A4E8-54552FD5B9A8}" presName="spacing" presStyleCnt="0"/>
      <dgm:spPr/>
    </dgm:pt>
    <dgm:pt modelId="{EA4ABB74-6C79-4A19-B90A-554FFD6E6AF2}" type="pres">
      <dgm:prSet presAssocID="{F8E42049-7EDE-46C0-9DE9-F566739E9CB0}" presName="linNode" presStyleCnt="0"/>
      <dgm:spPr/>
    </dgm:pt>
    <dgm:pt modelId="{7F60FDE1-445D-4278-A34B-20AA3575EE1D}" type="pres">
      <dgm:prSet presAssocID="{F8E42049-7EDE-46C0-9DE9-F566739E9CB0}" presName="parentShp" presStyleLbl="node1" presStyleIdx="1" presStyleCnt="4">
        <dgm:presLayoutVars>
          <dgm:bulletEnabled val="1"/>
        </dgm:presLayoutVars>
      </dgm:prSet>
      <dgm:spPr/>
      <dgm:t>
        <a:bodyPr/>
        <a:lstStyle/>
        <a:p>
          <a:endParaRPr lang="en-US"/>
        </a:p>
      </dgm:t>
    </dgm:pt>
    <dgm:pt modelId="{39760EC1-C86E-4234-8479-912D3ADA1926}" type="pres">
      <dgm:prSet presAssocID="{F8E42049-7EDE-46C0-9DE9-F566739E9CB0}" presName="childShp" presStyleLbl="bgAccFollowNode1" presStyleIdx="1" presStyleCnt="4">
        <dgm:presLayoutVars>
          <dgm:bulletEnabled val="1"/>
        </dgm:presLayoutVars>
      </dgm:prSet>
      <dgm:spPr/>
      <dgm:t>
        <a:bodyPr/>
        <a:lstStyle/>
        <a:p>
          <a:endParaRPr lang="en-US"/>
        </a:p>
      </dgm:t>
    </dgm:pt>
    <dgm:pt modelId="{77C34479-8DCB-40BA-B19B-7DCDB848E4F7}" type="pres">
      <dgm:prSet presAssocID="{F711176F-99E0-4348-B60A-2E16AFB9B6C9}" presName="spacing" presStyleCnt="0"/>
      <dgm:spPr/>
    </dgm:pt>
    <dgm:pt modelId="{3779A281-0358-49C7-986E-274D09D932A3}" type="pres">
      <dgm:prSet presAssocID="{55FE15E2-6EC4-438B-8856-F3B2A4CE8E61}" presName="linNode" presStyleCnt="0"/>
      <dgm:spPr/>
    </dgm:pt>
    <dgm:pt modelId="{246DE760-FF16-4221-BE1B-F631527A6150}" type="pres">
      <dgm:prSet presAssocID="{55FE15E2-6EC4-438B-8856-F3B2A4CE8E61}" presName="parentShp" presStyleLbl="node1" presStyleIdx="2" presStyleCnt="4">
        <dgm:presLayoutVars>
          <dgm:bulletEnabled val="1"/>
        </dgm:presLayoutVars>
      </dgm:prSet>
      <dgm:spPr/>
      <dgm:t>
        <a:bodyPr/>
        <a:lstStyle/>
        <a:p>
          <a:endParaRPr lang="en-US"/>
        </a:p>
      </dgm:t>
    </dgm:pt>
    <dgm:pt modelId="{B917D0BE-C99D-4148-929B-B495042F4E8D}" type="pres">
      <dgm:prSet presAssocID="{55FE15E2-6EC4-438B-8856-F3B2A4CE8E61}" presName="childShp" presStyleLbl="bgAccFollowNode1" presStyleIdx="2" presStyleCnt="4" custScaleY="135206">
        <dgm:presLayoutVars>
          <dgm:bulletEnabled val="1"/>
        </dgm:presLayoutVars>
      </dgm:prSet>
      <dgm:spPr/>
      <dgm:t>
        <a:bodyPr/>
        <a:lstStyle/>
        <a:p>
          <a:endParaRPr lang="en-US"/>
        </a:p>
      </dgm:t>
    </dgm:pt>
    <dgm:pt modelId="{DB420794-7214-429C-BFC7-195945A18461}" type="pres">
      <dgm:prSet presAssocID="{14A8473C-6E9A-465D-95D5-C339C39D04F2}" presName="spacing" presStyleCnt="0"/>
      <dgm:spPr/>
    </dgm:pt>
    <dgm:pt modelId="{C2532268-721A-48C4-A8D4-1FDE405AC6D8}" type="pres">
      <dgm:prSet presAssocID="{10109D7C-9B38-43E8-9742-CF810A400B81}" presName="linNode" presStyleCnt="0"/>
      <dgm:spPr/>
    </dgm:pt>
    <dgm:pt modelId="{89DF7664-FD93-450E-92D2-83EC590FC787}" type="pres">
      <dgm:prSet presAssocID="{10109D7C-9B38-43E8-9742-CF810A400B81}" presName="parentShp" presStyleLbl="node1" presStyleIdx="3" presStyleCnt="4">
        <dgm:presLayoutVars>
          <dgm:bulletEnabled val="1"/>
        </dgm:presLayoutVars>
      </dgm:prSet>
      <dgm:spPr/>
      <dgm:t>
        <a:bodyPr/>
        <a:lstStyle/>
        <a:p>
          <a:endParaRPr lang="en-US"/>
        </a:p>
      </dgm:t>
    </dgm:pt>
    <dgm:pt modelId="{9D1FA762-055B-4304-8045-AC50210B9BD4}" type="pres">
      <dgm:prSet presAssocID="{10109D7C-9B38-43E8-9742-CF810A400B81}" presName="childShp" presStyleLbl="bgAccFollowNode1" presStyleIdx="3" presStyleCnt="4">
        <dgm:presLayoutVars>
          <dgm:bulletEnabled val="1"/>
        </dgm:presLayoutVars>
      </dgm:prSet>
      <dgm:spPr/>
      <dgm:t>
        <a:bodyPr/>
        <a:lstStyle/>
        <a:p>
          <a:endParaRPr lang="en-US"/>
        </a:p>
      </dgm:t>
    </dgm:pt>
  </dgm:ptLst>
  <dgm:cxnLst>
    <dgm:cxn modelId="{0F109B9C-54EA-4C19-8FEC-20F00CD61160}" srcId="{10109D7C-9B38-43E8-9742-CF810A400B81}" destId="{C0DC6539-5157-49D1-8F76-F4C24F90B36F}" srcOrd="0" destOrd="0" parTransId="{B59D11E4-ED1B-4809-84FE-7925E4DCFFF3}" sibTransId="{E10C03AB-3D8F-4024-95B6-ADBE73F11218}"/>
    <dgm:cxn modelId="{FFA51F45-BDD0-4AD8-90C6-1D5A44FB28A7}" type="presOf" srcId="{F8E42049-7EDE-46C0-9DE9-F566739E9CB0}" destId="{7F60FDE1-445D-4278-A34B-20AA3575EE1D}" srcOrd="0" destOrd="0" presId="urn:microsoft.com/office/officeart/2005/8/layout/vList6"/>
    <dgm:cxn modelId="{8F737C14-B316-4D74-B4AC-DF24E6849B77}" srcId="{F8E42049-7EDE-46C0-9DE9-F566739E9CB0}" destId="{D52FECE6-9589-4C62-AED8-01F3AFC75109}" srcOrd="1" destOrd="0" parTransId="{FA727F9D-A66C-4061-ADEE-4665777B6A84}" sibTransId="{BE20FB2D-4831-4F3D-B688-0130244926AF}"/>
    <dgm:cxn modelId="{51DD82CA-A3BE-42C4-ACF2-79247C725A3C}" type="presOf" srcId="{55FE15E2-6EC4-438B-8856-F3B2A4CE8E61}" destId="{246DE760-FF16-4221-BE1B-F631527A6150}" srcOrd="0" destOrd="0" presId="urn:microsoft.com/office/officeart/2005/8/layout/vList6"/>
    <dgm:cxn modelId="{B4B877E5-3568-4C3D-868B-BBCC866B6E5B}" type="presOf" srcId="{DDDBC7FE-6578-4403-8F80-B19CADEEEE10}" destId="{B917D0BE-C99D-4148-929B-B495042F4E8D}" srcOrd="0" destOrd="0" presId="urn:microsoft.com/office/officeart/2005/8/layout/vList6"/>
    <dgm:cxn modelId="{BD255A75-FE65-4C96-A75A-84FAA35EFF1A}" type="presOf" srcId="{E721228B-E1FA-4281-9EB3-494D18BE1FDB}" destId="{B917D0BE-C99D-4148-929B-B495042F4E8D}" srcOrd="0" destOrd="2" presId="urn:microsoft.com/office/officeart/2005/8/layout/vList6"/>
    <dgm:cxn modelId="{CB39091E-FE34-43E3-B9FC-9BCA8FE9D4B2}" srcId="{7458E846-9C97-4BC1-AE88-BC64A009CCA3}" destId="{10109D7C-9B38-43E8-9742-CF810A400B81}" srcOrd="3" destOrd="0" parTransId="{84A788F5-CD45-4A1F-81E8-66A565D88030}" sibTransId="{93EFBB67-5F50-478E-9F1D-E3AF211DE8F3}"/>
    <dgm:cxn modelId="{8FBEA254-BE56-4B08-AA3A-ABEA54150853}" srcId="{681C675C-9217-48B2-84CD-840F1E86A3E2}" destId="{C5F7CB8B-5BCD-42B1-885B-665587FCD7E8}" srcOrd="1" destOrd="0" parTransId="{2021BEBF-D3CC-4FB7-81E9-BC2283B051DD}" sibTransId="{6ECD97EA-2926-49C9-8A43-83158BD76700}"/>
    <dgm:cxn modelId="{0AF19EE1-25C2-48EC-8A4E-F41791132067}" srcId="{55FE15E2-6EC4-438B-8856-F3B2A4CE8E61}" destId="{D17EEA10-8D89-4721-A894-67954DBA483C}" srcOrd="1" destOrd="0" parTransId="{C52C5C11-FE57-4B69-A209-D8270DB3E3C7}" sibTransId="{814CB90A-B442-465E-9FBB-54E1A84D6ACA}"/>
    <dgm:cxn modelId="{1CBD4F6D-FF89-46C9-925C-F49F1810E15A}" type="presOf" srcId="{C5F7CB8B-5BCD-42B1-885B-665587FCD7E8}" destId="{11E95C72-EC2B-44D0-AA7A-6E7F78909507}" srcOrd="0" destOrd="1" presId="urn:microsoft.com/office/officeart/2005/8/layout/vList6"/>
    <dgm:cxn modelId="{A2BB3B5A-603D-4771-AA6D-2333D3292782}" srcId="{681C675C-9217-48B2-84CD-840F1E86A3E2}" destId="{28D101EC-ED7C-4F3F-A7F9-08E2E004E9D6}" srcOrd="0" destOrd="0" parTransId="{40E9EA1C-24E7-4DAC-AE45-18F7747152A7}" sibTransId="{61CDFEBB-EF78-4067-ADB8-B52E2541B0E7}"/>
    <dgm:cxn modelId="{ED55F76A-C3E8-4150-8D95-BF8FEC9EA3E7}" type="presOf" srcId="{10109D7C-9B38-43E8-9742-CF810A400B81}" destId="{89DF7664-FD93-450E-92D2-83EC590FC787}" srcOrd="0" destOrd="0" presId="urn:microsoft.com/office/officeart/2005/8/layout/vList6"/>
    <dgm:cxn modelId="{6895D315-BADF-43EE-ADC7-29A079D47D88}" type="presOf" srcId="{352F0CE5-4AC4-4A51-AA64-46A024ABAD5E}" destId="{39760EC1-C86E-4234-8479-912D3ADA1926}" srcOrd="0" destOrd="0" presId="urn:microsoft.com/office/officeart/2005/8/layout/vList6"/>
    <dgm:cxn modelId="{3896C169-CCE9-47B1-9BE9-2A50056F6C6C}" type="presOf" srcId="{28D101EC-ED7C-4F3F-A7F9-08E2E004E9D6}" destId="{11E95C72-EC2B-44D0-AA7A-6E7F78909507}" srcOrd="0" destOrd="0" presId="urn:microsoft.com/office/officeart/2005/8/layout/vList6"/>
    <dgm:cxn modelId="{04A77707-2A4E-4A03-93F1-B33C659C3748}" type="presOf" srcId="{25FE967D-E396-455A-8595-F60818932AC8}" destId="{39760EC1-C86E-4234-8479-912D3ADA1926}" srcOrd="0" destOrd="2" presId="urn:microsoft.com/office/officeart/2005/8/layout/vList6"/>
    <dgm:cxn modelId="{D405ED2C-705D-4369-B8B9-6FC4D52CB522}" srcId="{7458E846-9C97-4BC1-AE88-BC64A009CCA3}" destId="{681C675C-9217-48B2-84CD-840F1E86A3E2}" srcOrd="0" destOrd="0" parTransId="{6BA5015C-74FF-481C-A5ED-7EA400B88F03}" sibTransId="{202CEB8B-66A8-4CD8-A4E8-54552FD5B9A8}"/>
    <dgm:cxn modelId="{96AEF3B1-CFBE-45E9-AEDC-9955D638EFE8}" type="presOf" srcId="{681C675C-9217-48B2-84CD-840F1E86A3E2}" destId="{7E316495-E447-4ED2-BA83-1D34E9C27F23}" srcOrd="0" destOrd="0" presId="urn:microsoft.com/office/officeart/2005/8/layout/vList6"/>
    <dgm:cxn modelId="{D84B0923-342A-40EB-927C-815D615F1114}" srcId="{F8E42049-7EDE-46C0-9DE9-F566739E9CB0}" destId="{25FE967D-E396-455A-8595-F60818932AC8}" srcOrd="2" destOrd="0" parTransId="{A0615BD3-F179-4209-BBD8-C919B464D4FD}" sibTransId="{127F2F75-3DD3-4C83-AE87-44AB93F04234}"/>
    <dgm:cxn modelId="{84A5CE98-18FF-47E7-903B-79FEB0812827}" srcId="{55FE15E2-6EC4-438B-8856-F3B2A4CE8E61}" destId="{E721228B-E1FA-4281-9EB3-494D18BE1FDB}" srcOrd="2" destOrd="0" parTransId="{12AE20B7-B54C-4E59-AE51-AE3699AC45A1}" sibTransId="{94D59788-7164-4A23-B830-465744364E18}"/>
    <dgm:cxn modelId="{9CBC4E96-F6C2-42C3-9C64-46E7C2718F7A}" srcId="{7458E846-9C97-4BC1-AE88-BC64A009CCA3}" destId="{F8E42049-7EDE-46C0-9DE9-F566739E9CB0}" srcOrd="1" destOrd="0" parTransId="{F0732854-8FCC-4A2A-AFAA-E53CF76D6718}" sibTransId="{F711176F-99E0-4348-B60A-2E16AFB9B6C9}"/>
    <dgm:cxn modelId="{945CC52F-91DE-4B78-92B0-35232145EBE5}" srcId="{55FE15E2-6EC4-438B-8856-F3B2A4CE8E61}" destId="{ED7E5014-6778-456D-804C-E2D4732796F3}" srcOrd="3" destOrd="0" parTransId="{8C3BCCE9-093D-40F7-9E9C-3CC566C80436}" sibTransId="{89B36B39-4FE6-49C2-BCB7-BC0E2FA58A9C}"/>
    <dgm:cxn modelId="{C088EED8-EADF-4E28-B6C5-865320F95BA0}" srcId="{7458E846-9C97-4BC1-AE88-BC64A009CCA3}" destId="{55FE15E2-6EC4-438B-8856-F3B2A4CE8E61}" srcOrd="2" destOrd="0" parTransId="{9C31097B-2A04-4B1E-818A-0ECB9851979D}" sibTransId="{14A8473C-6E9A-465D-95D5-C339C39D04F2}"/>
    <dgm:cxn modelId="{07DA303C-8C7F-4172-AC05-FEB20BC9D15D}" srcId="{55FE15E2-6EC4-438B-8856-F3B2A4CE8E61}" destId="{DDDBC7FE-6578-4403-8F80-B19CADEEEE10}" srcOrd="0" destOrd="0" parTransId="{59612761-ECFD-44BF-BAF8-06D175669B71}" sibTransId="{14B124D1-B194-4D64-A2BB-24629FDD5461}"/>
    <dgm:cxn modelId="{A0A68FFA-8C43-4096-B7D3-31B80C015F7A}" srcId="{F8E42049-7EDE-46C0-9DE9-F566739E9CB0}" destId="{352F0CE5-4AC4-4A51-AA64-46A024ABAD5E}" srcOrd="0" destOrd="0" parTransId="{0AA464A5-287D-4F53-9B46-4FE99C17DADD}" sibTransId="{732648CF-808B-4128-90A4-261278378436}"/>
    <dgm:cxn modelId="{B9AC6AA2-E9BB-4492-92A7-8656DF797A24}" type="presOf" srcId="{D52FECE6-9589-4C62-AED8-01F3AFC75109}" destId="{39760EC1-C86E-4234-8479-912D3ADA1926}" srcOrd="0" destOrd="1" presId="urn:microsoft.com/office/officeart/2005/8/layout/vList6"/>
    <dgm:cxn modelId="{601C6B69-C9D7-4789-872D-D159ECD72586}" type="presOf" srcId="{D17EEA10-8D89-4721-A894-67954DBA483C}" destId="{B917D0BE-C99D-4148-929B-B495042F4E8D}" srcOrd="0" destOrd="1" presId="urn:microsoft.com/office/officeart/2005/8/layout/vList6"/>
    <dgm:cxn modelId="{E7F599E4-7EE3-49C3-9E44-A0D3A67A9BA6}" type="presOf" srcId="{7458E846-9C97-4BC1-AE88-BC64A009CCA3}" destId="{32B8149A-F7A2-4991-8D8E-8F3A74DEDD2C}" srcOrd="0" destOrd="0" presId="urn:microsoft.com/office/officeart/2005/8/layout/vList6"/>
    <dgm:cxn modelId="{83DF235E-668C-425F-A425-3599C2938CC0}" type="presOf" srcId="{C0DC6539-5157-49D1-8F76-F4C24F90B36F}" destId="{9D1FA762-055B-4304-8045-AC50210B9BD4}" srcOrd="0" destOrd="0" presId="urn:microsoft.com/office/officeart/2005/8/layout/vList6"/>
    <dgm:cxn modelId="{DCFC228F-7427-402F-A1E5-08C38451BEAB}" type="presOf" srcId="{ED7E5014-6778-456D-804C-E2D4732796F3}" destId="{B917D0BE-C99D-4148-929B-B495042F4E8D}" srcOrd="0" destOrd="3" presId="urn:microsoft.com/office/officeart/2005/8/layout/vList6"/>
    <dgm:cxn modelId="{CE37FD4C-D70C-4E6E-BE89-EE14C2BD0244}" type="presParOf" srcId="{32B8149A-F7A2-4991-8D8E-8F3A74DEDD2C}" destId="{0B574BB7-5DC5-4990-9D0C-88A62111154A}" srcOrd="0" destOrd="0" presId="urn:microsoft.com/office/officeart/2005/8/layout/vList6"/>
    <dgm:cxn modelId="{B7874AB0-C0F2-4313-9C62-0B2274C9142F}" type="presParOf" srcId="{0B574BB7-5DC5-4990-9D0C-88A62111154A}" destId="{7E316495-E447-4ED2-BA83-1D34E9C27F23}" srcOrd="0" destOrd="0" presId="urn:microsoft.com/office/officeart/2005/8/layout/vList6"/>
    <dgm:cxn modelId="{DFF20AAF-7DD0-445F-BB3B-5A92CAD4ECD0}" type="presParOf" srcId="{0B574BB7-5DC5-4990-9D0C-88A62111154A}" destId="{11E95C72-EC2B-44D0-AA7A-6E7F78909507}" srcOrd="1" destOrd="0" presId="urn:microsoft.com/office/officeart/2005/8/layout/vList6"/>
    <dgm:cxn modelId="{4E2DD094-37C6-4005-B949-0591AD24D723}" type="presParOf" srcId="{32B8149A-F7A2-4991-8D8E-8F3A74DEDD2C}" destId="{02EB821E-85F8-4456-A69E-9582C7001CB6}" srcOrd="1" destOrd="0" presId="urn:microsoft.com/office/officeart/2005/8/layout/vList6"/>
    <dgm:cxn modelId="{215C5F7F-CF43-44D3-8C6B-C0489AEA7F4C}" type="presParOf" srcId="{32B8149A-F7A2-4991-8D8E-8F3A74DEDD2C}" destId="{EA4ABB74-6C79-4A19-B90A-554FFD6E6AF2}" srcOrd="2" destOrd="0" presId="urn:microsoft.com/office/officeart/2005/8/layout/vList6"/>
    <dgm:cxn modelId="{1C14AF12-56CF-45D4-A0AA-74C8A8D60B80}" type="presParOf" srcId="{EA4ABB74-6C79-4A19-B90A-554FFD6E6AF2}" destId="{7F60FDE1-445D-4278-A34B-20AA3575EE1D}" srcOrd="0" destOrd="0" presId="urn:microsoft.com/office/officeart/2005/8/layout/vList6"/>
    <dgm:cxn modelId="{CDE5AACD-3635-4BB7-BB47-4F54F85F660E}" type="presParOf" srcId="{EA4ABB74-6C79-4A19-B90A-554FFD6E6AF2}" destId="{39760EC1-C86E-4234-8479-912D3ADA1926}" srcOrd="1" destOrd="0" presId="urn:microsoft.com/office/officeart/2005/8/layout/vList6"/>
    <dgm:cxn modelId="{A7B1325A-E355-4F68-B705-464AC7FFB521}" type="presParOf" srcId="{32B8149A-F7A2-4991-8D8E-8F3A74DEDD2C}" destId="{77C34479-8DCB-40BA-B19B-7DCDB848E4F7}" srcOrd="3" destOrd="0" presId="urn:microsoft.com/office/officeart/2005/8/layout/vList6"/>
    <dgm:cxn modelId="{0F492CBB-2C62-46FA-8CF3-67997F7B2DB8}" type="presParOf" srcId="{32B8149A-F7A2-4991-8D8E-8F3A74DEDD2C}" destId="{3779A281-0358-49C7-986E-274D09D932A3}" srcOrd="4" destOrd="0" presId="urn:microsoft.com/office/officeart/2005/8/layout/vList6"/>
    <dgm:cxn modelId="{D9A489D3-1E47-4CF2-A9F5-1D40B3F321AE}" type="presParOf" srcId="{3779A281-0358-49C7-986E-274D09D932A3}" destId="{246DE760-FF16-4221-BE1B-F631527A6150}" srcOrd="0" destOrd="0" presId="urn:microsoft.com/office/officeart/2005/8/layout/vList6"/>
    <dgm:cxn modelId="{DE9DC36E-771E-40E1-B127-5C3AA4E162A1}" type="presParOf" srcId="{3779A281-0358-49C7-986E-274D09D932A3}" destId="{B917D0BE-C99D-4148-929B-B495042F4E8D}" srcOrd="1" destOrd="0" presId="urn:microsoft.com/office/officeart/2005/8/layout/vList6"/>
    <dgm:cxn modelId="{7263DE5D-294A-4B95-9B43-EF74700E5771}" type="presParOf" srcId="{32B8149A-F7A2-4991-8D8E-8F3A74DEDD2C}" destId="{DB420794-7214-429C-BFC7-195945A18461}" srcOrd="5" destOrd="0" presId="urn:microsoft.com/office/officeart/2005/8/layout/vList6"/>
    <dgm:cxn modelId="{9E304499-AE37-466B-8263-94CEACF96C23}" type="presParOf" srcId="{32B8149A-F7A2-4991-8D8E-8F3A74DEDD2C}" destId="{C2532268-721A-48C4-A8D4-1FDE405AC6D8}" srcOrd="6" destOrd="0" presId="urn:microsoft.com/office/officeart/2005/8/layout/vList6"/>
    <dgm:cxn modelId="{99E535A8-5B17-489F-BE7D-F6615D68CCAC}" type="presParOf" srcId="{C2532268-721A-48C4-A8D4-1FDE405AC6D8}" destId="{89DF7664-FD93-450E-92D2-83EC590FC787}" srcOrd="0" destOrd="0" presId="urn:microsoft.com/office/officeart/2005/8/layout/vList6"/>
    <dgm:cxn modelId="{EC39BF7D-C096-455F-B593-CBE508CA6454}" type="presParOf" srcId="{C2532268-721A-48C4-A8D4-1FDE405AC6D8}" destId="{9D1FA762-055B-4304-8045-AC50210B9BD4}"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C3DC09-5E02-4A17-835E-03F934AE43A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67330D3-D83B-4514-99CE-41540ED9A541}">
      <dgm:prSet phldrT="[Text]"/>
      <dgm:spPr/>
      <dgm:t>
        <a:bodyPr/>
        <a:lstStyle/>
        <a:p>
          <a:r>
            <a:rPr lang="en-US" dirty="0" smtClean="0"/>
            <a:t>Scaling Impact</a:t>
          </a:r>
          <a:endParaRPr lang="en-US" dirty="0"/>
        </a:p>
      </dgm:t>
    </dgm:pt>
    <dgm:pt modelId="{C440E29F-1665-4440-8345-3C83E093CEDA}" type="parTrans" cxnId="{851DC5D4-0A2D-425B-936E-094070F66297}">
      <dgm:prSet/>
      <dgm:spPr/>
      <dgm:t>
        <a:bodyPr/>
        <a:lstStyle/>
        <a:p>
          <a:endParaRPr lang="en-US"/>
        </a:p>
      </dgm:t>
    </dgm:pt>
    <dgm:pt modelId="{8773E777-263D-48B2-ACFE-0C857FB4CCD1}" type="sibTrans" cxnId="{851DC5D4-0A2D-425B-936E-094070F66297}">
      <dgm:prSet/>
      <dgm:spPr/>
      <dgm:t>
        <a:bodyPr/>
        <a:lstStyle/>
        <a:p>
          <a:endParaRPr lang="en-US"/>
        </a:p>
      </dgm:t>
    </dgm:pt>
    <dgm:pt modelId="{5199B72C-52FE-41E9-8905-226B34844D3D}">
      <dgm:prSet phldrT="[Text]"/>
      <dgm:spPr>
        <a:solidFill>
          <a:srgbClr val="FFC000"/>
        </a:solidFill>
      </dgm:spPr>
      <dgm:t>
        <a:bodyPr/>
        <a:lstStyle/>
        <a:p>
          <a:r>
            <a:rPr lang="en-US" dirty="0" smtClean="0"/>
            <a:t>The Model </a:t>
          </a:r>
          <a:endParaRPr lang="en-US" dirty="0"/>
        </a:p>
      </dgm:t>
    </dgm:pt>
    <dgm:pt modelId="{4CAA0866-E63F-43D8-B1CE-A5ED39382E5C}" type="parTrans" cxnId="{CA0EF955-1A3B-4278-80C8-C6129A9BEA8F}">
      <dgm:prSet/>
      <dgm:spPr/>
      <dgm:t>
        <a:bodyPr/>
        <a:lstStyle/>
        <a:p>
          <a:endParaRPr lang="en-US"/>
        </a:p>
      </dgm:t>
    </dgm:pt>
    <dgm:pt modelId="{5BCB40B7-EE11-47F4-9C70-5D0B56D2B90E}" type="sibTrans" cxnId="{CA0EF955-1A3B-4278-80C8-C6129A9BEA8F}">
      <dgm:prSet/>
      <dgm:spPr/>
      <dgm:t>
        <a:bodyPr/>
        <a:lstStyle/>
        <a:p>
          <a:endParaRPr lang="en-US"/>
        </a:p>
      </dgm:t>
    </dgm:pt>
    <dgm:pt modelId="{5AF46842-E841-4F61-9D5F-EE72488F415E}">
      <dgm:prSet phldrT="[Text]"/>
      <dgm:spPr>
        <a:solidFill>
          <a:srgbClr val="00B050"/>
        </a:solidFill>
      </dgm:spPr>
      <dgm:t>
        <a:bodyPr/>
        <a:lstStyle/>
        <a:p>
          <a:r>
            <a:rPr lang="en-US" dirty="0" smtClean="0"/>
            <a:t>The Money</a:t>
          </a:r>
          <a:endParaRPr lang="en-US" dirty="0"/>
        </a:p>
      </dgm:t>
    </dgm:pt>
    <dgm:pt modelId="{C438419C-45D6-4464-BA4F-B5E48CF46143}" type="parTrans" cxnId="{05AA6EF2-1F1A-46E6-8D8C-342B3216CF8D}">
      <dgm:prSet/>
      <dgm:spPr/>
      <dgm:t>
        <a:bodyPr/>
        <a:lstStyle/>
        <a:p>
          <a:endParaRPr lang="en-US"/>
        </a:p>
      </dgm:t>
    </dgm:pt>
    <dgm:pt modelId="{7977B98F-DCF7-44C2-B618-64334B728527}" type="sibTrans" cxnId="{05AA6EF2-1F1A-46E6-8D8C-342B3216CF8D}">
      <dgm:prSet/>
      <dgm:spPr/>
      <dgm:t>
        <a:bodyPr/>
        <a:lstStyle/>
        <a:p>
          <a:endParaRPr lang="en-US"/>
        </a:p>
      </dgm:t>
    </dgm:pt>
    <dgm:pt modelId="{5ED7EF40-E4CB-4AA3-B67E-CF6516659BD6}">
      <dgm:prSet phldrT="[Text]"/>
      <dgm:spPr>
        <a:solidFill>
          <a:srgbClr val="0070C0"/>
        </a:solidFill>
      </dgm:spPr>
      <dgm:t>
        <a:bodyPr/>
        <a:lstStyle/>
        <a:p>
          <a:r>
            <a:rPr lang="en-US" dirty="0" smtClean="0"/>
            <a:t>The People</a:t>
          </a:r>
          <a:endParaRPr lang="en-US" dirty="0"/>
        </a:p>
      </dgm:t>
    </dgm:pt>
    <dgm:pt modelId="{59D24A07-A560-4B6B-98C9-FD3701BA7086}" type="parTrans" cxnId="{D60511DE-F39C-42F1-B975-25FE12EC3D82}">
      <dgm:prSet/>
      <dgm:spPr/>
      <dgm:t>
        <a:bodyPr/>
        <a:lstStyle/>
        <a:p>
          <a:endParaRPr lang="en-US"/>
        </a:p>
      </dgm:t>
    </dgm:pt>
    <dgm:pt modelId="{D2A422CF-DCA5-4400-85DF-5FD67184D36B}" type="sibTrans" cxnId="{D60511DE-F39C-42F1-B975-25FE12EC3D82}">
      <dgm:prSet/>
      <dgm:spPr/>
      <dgm:t>
        <a:bodyPr/>
        <a:lstStyle/>
        <a:p>
          <a:endParaRPr lang="en-US"/>
        </a:p>
      </dgm:t>
    </dgm:pt>
    <dgm:pt modelId="{6F9BA509-D2BB-4157-A8F5-4774ABE89560}">
      <dgm:prSet phldrT="[Text]"/>
      <dgm:spPr>
        <a:solidFill>
          <a:srgbClr val="F35F37"/>
        </a:solidFill>
      </dgm:spPr>
      <dgm:t>
        <a:bodyPr/>
        <a:lstStyle/>
        <a:p>
          <a:r>
            <a:rPr lang="en-US" dirty="0" smtClean="0"/>
            <a:t>The Pathways</a:t>
          </a:r>
          <a:endParaRPr lang="en-US" dirty="0"/>
        </a:p>
      </dgm:t>
    </dgm:pt>
    <dgm:pt modelId="{CBFFA5AF-56D4-4170-9EC6-42623629EAE9}" type="parTrans" cxnId="{DBF4BD10-F85A-4505-A799-A440D129A6D5}">
      <dgm:prSet/>
      <dgm:spPr/>
      <dgm:t>
        <a:bodyPr/>
        <a:lstStyle/>
        <a:p>
          <a:endParaRPr lang="en-US"/>
        </a:p>
      </dgm:t>
    </dgm:pt>
    <dgm:pt modelId="{4B36FF0C-AC38-499F-9D1D-835F3DC37143}" type="sibTrans" cxnId="{DBF4BD10-F85A-4505-A799-A440D129A6D5}">
      <dgm:prSet/>
      <dgm:spPr/>
      <dgm:t>
        <a:bodyPr/>
        <a:lstStyle/>
        <a:p>
          <a:endParaRPr lang="en-US"/>
        </a:p>
      </dgm:t>
    </dgm:pt>
    <dgm:pt modelId="{453B29BA-2844-40D4-BF82-10537924E7A3}" type="pres">
      <dgm:prSet presAssocID="{2EC3DC09-5E02-4A17-835E-03F934AE43A6}" presName="diagram" presStyleCnt="0">
        <dgm:presLayoutVars>
          <dgm:chMax val="1"/>
          <dgm:dir/>
          <dgm:animLvl val="ctr"/>
          <dgm:resizeHandles val="exact"/>
        </dgm:presLayoutVars>
      </dgm:prSet>
      <dgm:spPr/>
      <dgm:t>
        <a:bodyPr/>
        <a:lstStyle/>
        <a:p>
          <a:endParaRPr lang="en-US"/>
        </a:p>
      </dgm:t>
    </dgm:pt>
    <dgm:pt modelId="{8897C125-18DE-4B96-8972-5FD86CFF20B6}" type="pres">
      <dgm:prSet presAssocID="{2EC3DC09-5E02-4A17-835E-03F934AE43A6}" presName="matrix" presStyleCnt="0"/>
      <dgm:spPr/>
    </dgm:pt>
    <dgm:pt modelId="{AC87DD33-2029-4D03-A225-8F5139239053}" type="pres">
      <dgm:prSet presAssocID="{2EC3DC09-5E02-4A17-835E-03F934AE43A6}" presName="tile1" presStyleLbl="node1" presStyleIdx="0" presStyleCnt="4"/>
      <dgm:spPr/>
      <dgm:t>
        <a:bodyPr/>
        <a:lstStyle/>
        <a:p>
          <a:endParaRPr lang="en-US"/>
        </a:p>
      </dgm:t>
    </dgm:pt>
    <dgm:pt modelId="{2C459EFB-4702-4D81-AE0B-BA7F7B7259CA}" type="pres">
      <dgm:prSet presAssocID="{2EC3DC09-5E02-4A17-835E-03F934AE43A6}" presName="tile1text" presStyleLbl="node1" presStyleIdx="0" presStyleCnt="4">
        <dgm:presLayoutVars>
          <dgm:chMax val="0"/>
          <dgm:chPref val="0"/>
          <dgm:bulletEnabled val="1"/>
        </dgm:presLayoutVars>
      </dgm:prSet>
      <dgm:spPr/>
      <dgm:t>
        <a:bodyPr/>
        <a:lstStyle/>
        <a:p>
          <a:endParaRPr lang="en-US"/>
        </a:p>
      </dgm:t>
    </dgm:pt>
    <dgm:pt modelId="{BE1E637C-69B1-492D-8AC5-5AFB5D75F7CF}" type="pres">
      <dgm:prSet presAssocID="{2EC3DC09-5E02-4A17-835E-03F934AE43A6}" presName="tile2" presStyleLbl="node1" presStyleIdx="1" presStyleCnt="4"/>
      <dgm:spPr/>
      <dgm:t>
        <a:bodyPr/>
        <a:lstStyle/>
        <a:p>
          <a:endParaRPr lang="en-US"/>
        </a:p>
      </dgm:t>
    </dgm:pt>
    <dgm:pt modelId="{FFE29419-6947-4744-AD88-DD035D96C4E0}" type="pres">
      <dgm:prSet presAssocID="{2EC3DC09-5E02-4A17-835E-03F934AE43A6}" presName="tile2text" presStyleLbl="node1" presStyleIdx="1" presStyleCnt="4">
        <dgm:presLayoutVars>
          <dgm:chMax val="0"/>
          <dgm:chPref val="0"/>
          <dgm:bulletEnabled val="1"/>
        </dgm:presLayoutVars>
      </dgm:prSet>
      <dgm:spPr/>
      <dgm:t>
        <a:bodyPr/>
        <a:lstStyle/>
        <a:p>
          <a:endParaRPr lang="en-US"/>
        </a:p>
      </dgm:t>
    </dgm:pt>
    <dgm:pt modelId="{E0F8A4B8-03D5-4A87-B44C-F759296016D4}" type="pres">
      <dgm:prSet presAssocID="{2EC3DC09-5E02-4A17-835E-03F934AE43A6}" presName="tile3" presStyleLbl="node1" presStyleIdx="2" presStyleCnt="4"/>
      <dgm:spPr/>
      <dgm:t>
        <a:bodyPr/>
        <a:lstStyle/>
        <a:p>
          <a:endParaRPr lang="en-US"/>
        </a:p>
      </dgm:t>
    </dgm:pt>
    <dgm:pt modelId="{6F0CF43D-D435-4FBA-B19E-65B696A44893}" type="pres">
      <dgm:prSet presAssocID="{2EC3DC09-5E02-4A17-835E-03F934AE43A6}" presName="tile3text" presStyleLbl="node1" presStyleIdx="2" presStyleCnt="4">
        <dgm:presLayoutVars>
          <dgm:chMax val="0"/>
          <dgm:chPref val="0"/>
          <dgm:bulletEnabled val="1"/>
        </dgm:presLayoutVars>
      </dgm:prSet>
      <dgm:spPr/>
      <dgm:t>
        <a:bodyPr/>
        <a:lstStyle/>
        <a:p>
          <a:endParaRPr lang="en-US"/>
        </a:p>
      </dgm:t>
    </dgm:pt>
    <dgm:pt modelId="{387E9FE6-3358-4B92-9A78-77E6DB6E6611}" type="pres">
      <dgm:prSet presAssocID="{2EC3DC09-5E02-4A17-835E-03F934AE43A6}" presName="tile4" presStyleLbl="node1" presStyleIdx="3" presStyleCnt="4"/>
      <dgm:spPr/>
      <dgm:t>
        <a:bodyPr/>
        <a:lstStyle/>
        <a:p>
          <a:endParaRPr lang="en-US"/>
        </a:p>
      </dgm:t>
    </dgm:pt>
    <dgm:pt modelId="{2774BEE7-E71E-4EED-92FC-7DFFB1EDDFAE}" type="pres">
      <dgm:prSet presAssocID="{2EC3DC09-5E02-4A17-835E-03F934AE43A6}" presName="tile4text" presStyleLbl="node1" presStyleIdx="3" presStyleCnt="4">
        <dgm:presLayoutVars>
          <dgm:chMax val="0"/>
          <dgm:chPref val="0"/>
          <dgm:bulletEnabled val="1"/>
        </dgm:presLayoutVars>
      </dgm:prSet>
      <dgm:spPr/>
      <dgm:t>
        <a:bodyPr/>
        <a:lstStyle/>
        <a:p>
          <a:endParaRPr lang="en-US"/>
        </a:p>
      </dgm:t>
    </dgm:pt>
    <dgm:pt modelId="{27DAD819-E878-4DC1-A03E-9A80A3D16011}" type="pres">
      <dgm:prSet presAssocID="{2EC3DC09-5E02-4A17-835E-03F934AE43A6}" presName="centerTile" presStyleLbl="fgShp" presStyleIdx="0" presStyleCnt="1">
        <dgm:presLayoutVars>
          <dgm:chMax val="0"/>
          <dgm:chPref val="0"/>
        </dgm:presLayoutVars>
      </dgm:prSet>
      <dgm:spPr/>
      <dgm:t>
        <a:bodyPr/>
        <a:lstStyle/>
        <a:p>
          <a:endParaRPr lang="en-US"/>
        </a:p>
      </dgm:t>
    </dgm:pt>
  </dgm:ptLst>
  <dgm:cxnLst>
    <dgm:cxn modelId="{D60511DE-F39C-42F1-B975-25FE12EC3D82}" srcId="{467330D3-D83B-4514-99CE-41540ED9A541}" destId="{5ED7EF40-E4CB-4AA3-B67E-CF6516659BD6}" srcOrd="2" destOrd="0" parTransId="{59D24A07-A560-4B6B-98C9-FD3701BA7086}" sibTransId="{D2A422CF-DCA5-4400-85DF-5FD67184D36B}"/>
    <dgm:cxn modelId="{CA0EF955-1A3B-4278-80C8-C6129A9BEA8F}" srcId="{467330D3-D83B-4514-99CE-41540ED9A541}" destId="{5199B72C-52FE-41E9-8905-226B34844D3D}" srcOrd="0" destOrd="0" parTransId="{4CAA0866-E63F-43D8-B1CE-A5ED39382E5C}" sibTransId="{5BCB40B7-EE11-47F4-9C70-5D0B56D2B90E}"/>
    <dgm:cxn modelId="{C4A37B88-DE76-40E8-B76C-9B31EC17B5F6}" type="presOf" srcId="{5AF46842-E841-4F61-9D5F-EE72488F415E}" destId="{FFE29419-6947-4744-AD88-DD035D96C4E0}" srcOrd="1" destOrd="0" presId="urn:microsoft.com/office/officeart/2005/8/layout/matrix1"/>
    <dgm:cxn modelId="{05AA6EF2-1F1A-46E6-8D8C-342B3216CF8D}" srcId="{467330D3-D83B-4514-99CE-41540ED9A541}" destId="{5AF46842-E841-4F61-9D5F-EE72488F415E}" srcOrd="1" destOrd="0" parTransId="{C438419C-45D6-4464-BA4F-B5E48CF46143}" sibTransId="{7977B98F-DCF7-44C2-B618-64334B728527}"/>
    <dgm:cxn modelId="{D71550B7-B639-40F0-BB62-E1185B0DEF9D}" type="presOf" srcId="{467330D3-D83B-4514-99CE-41540ED9A541}" destId="{27DAD819-E878-4DC1-A03E-9A80A3D16011}" srcOrd="0" destOrd="0" presId="urn:microsoft.com/office/officeart/2005/8/layout/matrix1"/>
    <dgm:cxn modelId="{DBF4BD10-F85A-4505-A799-A440D129A6D5}" srcId="{467330D3-D83B-4514-99CE-41540ED9A541}" destId="{6F9BA509-D2BB-4157-A8F5-4774ABE89560}" srcOrd="3" destOrd="0" parTransId="{CBFFA5AF-56D4-4170-9EC6-42623629EAE9}" sibTransId="{4B36FF0C-AC38-499F-9D1D-835F3DC37143}"/>
    <dgm:cxn modelId="{50DD65C8-7C70-40B1-8FB5-DEBF9DE9D172}" type="presOf" srcId="{2EC3DC09-5E02-4A17-835E-03F934AE43A6}" destId="{453B29BA-2844-40D4-BF82-10537924E7A3}" srcOrd="0" destOrd="0" presId="urn:microsoft.com/office/officeart/2005/8/layout/matrix1"/>
    <dgm:cxn modelId="{231A7967-EB82-4AEE-968B-613FBB165C47}" type="presOf" srcId="{5ED7EF40-E4CB-4AA3-B67E-CF6516659BD6}" destId="{E0F8A4B8-03D5-4A87-B44C-F759296016D4}" srcOrd="0" destOrd="0" presId="urn:microsoft.com/office/officeart/2005/8/layout/matrix1"/>
    <dgm:cxn modelId="{851DC5D4-0A2D-425B-936E-094070F66297}" srcId="{2EC3DC09-5E02-4A17-835E-03F934AE43A6}" destId="{467330D3-D83B-4514-99CE-41540ED9A541}" srcOrd="0" destOrd="0" parTransId="{C440E29F-1665-4440-8345-3C83E093CEDA}" sibTransId="{8773E777-263D-48B2-ACFE-0C857FB4CCD1}"/>
    <dgm:cxn modelId="{5E0E6AA5-3EC8-4AD5-9351-AC4560BD2C7D}" type="presOf" srcId="{5199B72C-52FE-41E9-8905-226B34844D3D}" destId="{AC87DD33-2029-4D03-A225-8F5139239053}" srcOrd="0" destOrd="0" presId="urn:microsoft.com/office/officeart/2005/8/layout/matrix1"/>
    <dgm:cxn modelId="{B217B0D3-8DE4-4560-A469-0FD813E0518D}" type="presOf" srcId="{5ED7EF40-E4CB-4AA3-B67E-CF6516659BD6}" destId="{6F0CF43D-D435-4FBA-B19E-65B696A44893}" srcOrd="1" destOrd="0" presId="urn:microsoft.com/office/officeart/2005/8/layout/matrix1"/>
    <dgm:cxn modelId="{7ED0AED6-7B59-4618-B758-E3875AFD5695}" type="presOf" srcId="{5AF46842-E841-4F61-9D5F-EE72488F415E}" destId="{BE1E637C-69B1-492D-8AC5-5AFB5D75F7CF}" srcOrd="0" destOrd="0" presId="urn:microsoft.com/office/officeart/2005/8/layout/matrix1"/>
    <dgm:cxn modelId="{1889B82F-88ED-4A21-A2C5-7CD3791E5E71}" type="presOf" srcId="{6F9BA509-D2BB-4157-A8F5-4774ABE89560}" destId="{387E9FE6-3358-4B92-9A78-77E6DB6E6611}" srcOrd="0" destOrd="0" presId="urn:microsoft.com/office/officeart/2005/8/layout/matrix1"/>
    <dgm:cxn modelId="{CB71BF84-0693-45A9-A34B-90241A56F2E2}" type="presOf" srcId="{6F9BA509-D2BB-4157-A8F5-4774ABE89560}" destId="{2774BEE7-E71E-4EED-92FC-7DFFB1EDDFAE}" srcOrd="1" destOrd="0" presId="urn:microsoft.com/office/officeart/2005/8/layout/matrix1"/>
    <dgm:cxn modelId="{3F581F29-09DD-4CF3-B31C-5A74CF1A7D88}" type="presOf" srcId="{5199B72C-52FE-41E9-8905-226B34844D3D}" destId="{2C459EFB-4702-4D81-AE0B-BA7F7B7259CA}" srcOrd="1" destOrd="0" presId="urn:microsoft.com/office/officeart/2005/8/layout/matrix1"/>
    <dgm:cxn modelId="{877BBBBA-F5DB-4C65-BC36-AA3E5DE90051}" type="presParOf" srcId="{453B29BA-2844-40D4-BF82-10537924E7A3}" destId="{8897C125-18DE-4B96-8972-5FD86CFF20B6}" srcOrd="0" destOrd="0" presId="urn:microsoft.com/office/officeart/2005/8/layout/matrix1"/>
    <dgm:cxn modelId="{F0E3BA05-0462-408E-B02D-5C47C701EC6D}" type="presParOf" srcId="{8897C125-18DE-4B96-8972-5FD86CFF20B6}" destId="{AC87DD33-2029-4D03-A225-8F5139239053}" srcOrd="0" destOrd="0" presId="urn:microsoft.com/office/officeart/2005/8/layout/matrix1"/>
    <dgm:cxn modelId="{BF003459-5CB8-4C6D-A893-DB703FB186BF}" type="presParOf" srcId="{8897C125-18DE-4B96-8972-5FD86CFF20B6}" destId="{2C459EFB-4702-4D81-AE0B-BA7F7B7259CA}" srcOrd="1" destOrd="0" presId="urn:microsoft.com/office/officeart/2005/8/layout/matrix1"/>
    <dgm:cxn modelId="{6A5D58DB-E7B8-4685-9EA2-B279C43817EA}" type="presParOf" srcId="{8897C125-18DE-4B96-8972-5FD86CFF20B6}" destId="{BE1E637C-69B1-492D-8AC5-5AFB5D75F7CF}" srcOrd="2" destOrd="0" presId="urn:microsoft.com/office/officeart/2005/8/layout/matrix1"/>
    <dgm:cxn modelId="{B95060B7-A052-4F34-86AF-B604231A2F12}" type="presParOf" srcId="{8897C125-18DE-4B96-8972-5FD86CFF20B6}" destId="{FFE29419-6947-4744-AD88-DD035D96C4E0}" srcOrd="3" destOrd="0" presId="urn:microsoft.com/office/officeart/2005/8/layout/matrix1"/>
    <dgm:cxn modelId="{F5496E43-CCAF-41B4-9DBD-2BEA483D4FF6}" type="presParOf" srcId="{8897C125-18DE-4B96-8972-5FD86CFF20B6}" destId="{E0F8A4B8-03D5-4A87-B44C-F759296016D4}" srcOrd="4" destOrd="0" presId="urn:microsoft.com/office/officeart/2005/8/layout/matrix1"/>
    <dgm:cxn modelId="{21885517-53D2-4DA5-B2DB-0B812C62ABDB}" type="presParOf" srcId="{8897C125-18DE-4B96-8972-5FD86CFF20B6}" destId="{6F0CF43D-D435-4FBA-B19E-65B696A44893}" srcOrd="5" destOrd="0" presId="urn:microsoft.com/office/officeart/2005/8/layout/matrix1"/>
    <dgm:cxn modelId="{542FA837-F1D0-46A0-930B-04039D3188FD}" type="presParOf" srcId="{8897C125-18DE-4B96-8972-5FD86CFF20B6}" destId="{387E9FE6-3358-4B92-9A78-77E6DB6E6611}" srcOrd="6" destOrd="0" presId="urn:microsoft.com/office/officeart/2005/8/layout/matrix1"/>
    <dgm:cxn modelId="{9A375885-026C-4B88-B8E9-796609409D0B}" type="presParOf" srcId="{8897C125-18DE-4B96-8972-5FD86CFF20B6}" destId="{2774BEE7-E71E-4EED-92FC-7DFFB1EDDFAE}" srcOrd="7" destOrd="0" presId="urn:microsoft.com/office/officeart/2005/8/layout/matrix1"/>
    <dgm:cxn modelId="{E1920730-D07E-4323-B362-E5D9C416D964}" type="presParOf" srcId="{453B29BA-2844-40D4-BF82-10537924E7A3}" destId="{27DAD819-E878-4DC1-A03E-9A80A3D1601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2EC3DC09-5E02-4A17-835E-03F934AE43A6}"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67330D3-D83B-4514-99CE-41540ED9A541}">
      <dgm:prSet phldrT="[Text]"/>
      <dgm:spPr/>
      <dgm:t>
        <a:bodyPr/>
        <a:lstStyle/>
        <a:p>
          <a:r>
            <a:rPr lang="en-US" dirty="0" smtClean="0"/>
            <a:t>Scaling Impact</a:t>
          </a:r>
          <a:endParaRPr lang="en-US" dirty="0"/>
        </a:p>
      </dgm:t>
    </dgm:pt>
    <dgm:pt modelId="{C440E29F-1665-4440-8345-3C83E093CEDA}" type="parTrans" cxnId="{851DC5D4-0A2D-425B-936E-094070F66297}">
      <dgm:prSet/>
      <dgm:spPr/>
      <dgm:t>
        <a:bodyPr/>
        <a:lstStyle/>
        <a:p>
          <a:endParaRPr lang="en-US"/>
        </a:p>
      </dgm:t>
    </dgm:pt>
    <dgm:pt modelId="{8773E777-263D-48B2-ACFE-0C857FB4CCD1}" type="sibTrans" cxnId="{851DC5D4-0A2D-425B-936E-094070F66297}">
      <dgm:prSet/>
      <dgm:spPr/>
      <dgm:t>
        <a:bodyPr/>
        <a:lstStyle/>
        <a:p>
          <a:endParaRPr lang="en-US"/>
        </a:p>
      </dgm:t>
    </dgm:pt>
    <dgm:pt modelId="{5199B72C-52FE-41E9-8905-226B34844D3D}">
      <dgm:prSet phldrT="[Text]"/>
      <dgm:spPr>
        <a:solidFill>
          <a:srgbClr val="FFC000"/>
        </a:solidFill>
      </dgm:spPr>
      <dgm:t>
        <a:bodyPr/>
        <a:lstStyle/>
        <a:p>
          <a:r>
            <a:rPr lang="en-US" dirty="0" smtClean="0"/>
            <a:t>The Model </a:t>
          </a:r>
          <a:endParaRPr lang="en-US" dirty="0"/>
        </a:p>
      </dgm:t>
    </dgm:pt>
    <dgm:pt modelId="{4CAA0866-E63F-43D8-B1CE-A5ED39382E5C}" type="parTrans" cxnId="{CA0EF955-1A3B-4278-80C8-C6129A9BEA8F}">
      <dgm:prSet/>
      <dgm:spPr/>
      <dgm:t>
        <a:bodyPr/>
        <a:lstStyle/>
        <a:p>
          <a:endParaRPr lang="en-US"/>
        </a:p>
      </dgm:t>
    </dgm:pt>
    <dgm:pt modelId="{5BCB40B7-EE11-47F4-9C70-5D0B56D2B90E}" type="sibTrans" cxnId="{CA0EF955-1A3B-4278-80C8-C6129A9BEA8F}">
      <dgm:prSet/>
      <dgm:spPr/>
      <dgm:t>
        <a:bodyPr/>
        <a:lstStyle/>
        <a:p>
          <a:endParaRPr lang="en-US"/>
        </a:p>
      </dgm:t>
    </dgm:pt>
    <dgm:pt modelId="{5AF46842-E841-4F61-9D5F-EE72488F415E}">
      <dgm:prSet phldrT="[Text]"/>
      <dgm:spPr>
        <a:solidFill>
          <a:srgbClr val="00B050"/>
        </a:solidFill>
      </dgm:spPr>
      <dgm:t>
        <a:bodyPr/>
        <a:lstStyle/>
        <a:p>
          <a:r>
            <a:rPr lang="en-US" dirty="0" smtClean="0"/>
            <a:t>The Money</a:t>
          </a:r>
          <a:endParaRPr lang="en-US" dirty="0"/>
        </a:p>
      </dgm:t>
    </dgm:pt>
    <dgm:pt modelId="{C438419C-45D6-4464-BA4F-B5E48CF46143}" type="parTrans" cxnId="{05AA6EF2-1F1A-46E6-8D8C-342B3216CF8D}">
      <dgm:prSet/>
      <dgm:spPr/>
      <dgm:t>
        <a:bodyPr/>
        <a:lstStyle/>
        <a:p>
          <a:endParaRPr lang="en-US"/>
        </a:p>
      </dgm:t>
    </dgm:pt>
    <dgm:pt modelId="{7977B98F-DCF7-44C2-B618-64334B728527}" type="sibTrans" cxnId="{05AA6EF2-1F1A-46E6-8D8C-342B3216CF8D}">
      <dgm:prSet/>
      <dgm:spPr/>
      <dgm:t>
        <a:bodyPr/>
        <a:lstStyle/>
        <a:p>
          <a:endParaRPr lang="en-US"/>
        </a:p>
      </dgm:t>
    </dgm:pt>
    <dgm:pt modelId="{5ED7EF40-E4CB-4AA3-B67E-CF6516659BD6}">
      <dgm:prSet phldrT="[Text]"/>
      <dgm:spPr>
        <a:solidFill>
          <a:srgbClr val="0070C0"/>
        </a:solidFill>
      </dgm:spPr>
      <dgm:t>
        <a:bodyPr/>
        <a:lstStyle/>
        <a:p>
          <a:r>
            <a:rPr lang="en-US" dirty="0" smtClean="0"/>
            <a:t>The People</a:t>
          </a:r>
          <a:endParaRPr lang="en-US" dirty="0"/>
        </a:p>
      </dgm:t>
    </dgm:pt>
    <dgm:pt modelId="{59D24A07-A560-4B6B-98C9-FD3701BA7086}" type="parTrans" cxnId="{D60511DE-F39C-42F1-B975-25FE12EC3D82}">
      <dgm:prSet/>
      <dgm:spPr/>
      <dgm:t>
        <a:bodyPr/>
        <a:lstStyle/>
        <a:p>
          <a:endParaRPr lang="en-US"/>
        </a:p>
      </dgm:t>
    </dgm:pt>
    <dgm:pt modelId="{D2A422CF-DCA5-4400-85DF-5FD67184D36B}" type="sibTrans" cxnId="{D60511DE-F39C-42F1-B975-25FE12EC3D82}">
      <dgm:prSet/>
      <dgm:spPr/>
      <dgm:t>
        <a:bodyPr/>
        <a:lstStyle/>
        <a:p>
          <a:endParaRPr lang="en-US"/>
        </a:p>
      </dgm:t>
    </dgm:pt>
    <dgm:pt modelId="{6F9BA509-D2BB-4157-A8F5-4774ABE89560}">
      <dgm:prSet phldrT="[Text]"/>
      <dgm:spPr>
        <a:solidFill>
          <a:srgbClr val="F35F37"/>
        </a:solidFill>
      </dgm:spPr>
      <dgm:t>
        <a:bodyPr/>
        <a:lstStyle/>
        <a:p>
          <a:r>
            <a:rPr lang="en-US" dirty="0" smtClean="0"/>
            <a:t>The Pathways</a:t>
          </a:r>
          <a:endParaRPr lang="en-US" dirty="0"/>
        </a:p>
      </dgm:t>
    </dgm:pt>
    <dgm:pt modelId="{CBFFA5AF-56D4-4170-9EC6-42623629EAE9}" type="parTrans" cxnId="{DBF4BD10-F85A-4505-A799-A440D129A6D5}">
      <dgm:prSet/>
      <dgm:spPr/>
      <dgm:t>
        <a:bodyPr/>
        <a:lstStyle/>
        <a:p>
          <a:endParaRPr lang="en-US"/>
        </a:p>
      </dgm:t>
    </dgm:pt>
    <dgm:pt modelId="{4B36FF0C-AC38-499F-9D1D-835F3DC37143}" type="sibTrans" cxnId="{DBF4BD10-F85A-4505-A799-A440D129A6D5}">
      <dgm:prSet/>
      <dgm:spPr/>
      <dgm:t>
        <a:bodyPr/>
        <a:lstStyle/>
        <a:p>
          <a:endParaRPr lang="en-US"/>
        </a:p>
      </dgm:t>
    </dgm:pt>
    <dgm:pt modelId="{453B29BA-2844-40D4-BF82-10537924E7A3}" type="pres">
      <dgm:prSet presAssocID="{2EC3DC09-5E02-4A17-835E-03F934AE43A6}" presName="diagram" presStyleCnt="0">
        <dgm:presLayoutVars>
          <dgm:chMax val="1"/>
          <dgm:dir/>
          <dgm:animLvl val="ctr"/>
          <dgm:resizeHandles val="exact"/>
        </dgm:presLayoutVars>
      </dgm:prSet>
      <dgm:spPr/>
      <dgm:t>
        <a:bodyPr/>
        <a:lstStyle/>
        <a:p>
          <a:endParaRPr lang="en-US"/>
        </a:p>
      </dgm:t>
    </dgm:pt>
    <dgm:pt modelId="{8897C125-18DE-4B96-8972-5FD86CFF20B6}" type="pres">
      <dgm:prSet presAssocID="{2EC3DC09-5E02-4A17-835E-03F934AE43A6}" presName="matrix" presStyleCnt="0"/>
      <dgm:spPr/>
    </dgm:pt>
    <dgm:pt modelId="{AC87DD33-2029-4D03-A225-8F5139239053}" type="pres">
      <dgm:prSet presAssocID="{2EC3DC09-5E02-4A17-835E-03F934AE43A6}" presName="tile1" presStyleLbl="node1" presStyleIdx="0" presStyleCnt="4"/>
      <dgm:spPr/>
      <dgm:t>
        <a:bodyPr/>
        <a:lstStyle/>
        <a:p>
          <a:endParaRPr lang="en-US"/>
        </a:p>
      </dgm:t>
    </dgm:pt>
    <dgm:pt modelId="{2C459EFB-4702-4D81-AE0B-BA7F7B7259CA}" type="pres">
      <dgm:prSet presAssocID="{2EC3DC09-5E02-4A17-835E-03F934AE43A6}" presName="tile1text" presStyleLbl="node1" presStyleIdx="0" presStyleCnt="4">
        <dgm:presLayoutVars>
          <dgm:chMax val="0"/>
          <dgm:chPref val="0"/>
          <dgm:bulletEnabled val="1"/>
        </dgm:presLayoutVars>
      </dgm:prSet>
      <dgm:spPr/>
      <dgm:t>
        <a:bodyPr/>
        <a:lstStyle/>
        <a:p>
          <a:endParaRPr lang="en-US"/>
        </a:p>
      </dgm:t>
    </dgm:pt>
    <dgm:pt modelId="{BE1E637C-69B1-492D-8AC5-5AFB5D75F7CF}" type="pres">
      <dgm:prSet presAssocID="{2EC3DC09-5E02-4A17-835E-03F934AE43A6}" presName="tile2" presStyleLbl="node1" presStyleIdx="1" presStyleCnt="4"/>
      <dgm:spPr/>
      <dgm:t>
        <a:bodyPr/>
        <a:lstStyle/>
        <a:p>
          <a:endParaRPr lang="en-US"/>
        </a:p>
      </dgm:t>
    </dgm:pt>
    <dgm:pt modelId="{FFE29419-6947-4744-AD88-DD035D96C4E0}" type="pres">
      <dgm:prSet presAssocID="{2EC3DC09-5E02-4A17-835E-03F934AE43A6}" presName="tile2text" presStyleLbl="node1" presStyleIdx="1" presStyleCnt="4">
        <dgm:presLayoutVars>
          <dgm:chMax val="0"/>
          <dgm:chPref val="0"/>
          <dgm:bulletEnabled val="1"/>
        </dgm:presLayoutVars>
      </dgm:prSet>
      <dgm:spPr/>
      <dgm:t>
        <a:bodyPr/>
        <a:lstStyle/>
        <a:p>
          <a:endParaRPr lang="en-US"/>
        </a:p>
      </dgm:t>
    </dgm:pt>
    <dgm:pt modelId="{E0F8A4B8-03D5-4A87-B44C-F759296016D4}" type="pres">
      <dgm:prSet presAssocID="{2EC3DC09-5E02-4A17-835E-03F934AE43A6}" presName="tile3" presStyleLbl="node1" presStyleIdx="2" presStyleCnt="4"/>
      <dgm:spPr/>
      <dgm:t>
        <a:bodyPr/>
        <a:lstStyle/>
        <a:p>
          <a:endParaRPr lang="en-US"/>
        </a:p>
      </dgm:t>
    </dgm:pt>
    <dgm:pt modelId="{6F0CF43D-D435-4FBA-B19E-65B696A44893}" type="pres">
      <dgm:prSet presAssocID="{2EC3DC09-5E02-4A17-835E-03F934AE43A6}" presName="tile3text" presStyleLbl="node1" presStyleIdx="2" presStyleCnt="4">
        <dgm:presLayoutVars>
          <dgm:chMax val="0"/>
          <dgm:chPref val="0"/>
          <dgm:bulletEnabled val="1"/>
        </dgm:presLayoutVars>
      </dgm:prSet>
      <dgm:spPr/>
      <dgm:t>
        <a:bodyPr/>
        <a:lstStyle/>
        <a:p>
          <a:endParaRPr lang="en-US"/>
        </a:p>
      </dgm:t>
    </dgm:pt>
    <dgm:pt modelId="{387E9FE6-3358-4B92-9A78-77E6DB6E6611}" type="pres">
      <dgm:prSet presAssocID="{2EC3DC09-5E02-4A17-835E-03F934AE43A6}" presName="tile4" presStyleLbl="node1" presStyleIdx="3" presStyleCnt="4"/>
      <dgm:spPr/>
      <dgm:t>
        <a:bodyPr/>
        <a:lstStyle/>
        <a:p>
          <a:endParaRPr lang="en-US"/>
        </a:p>
      </dgm:t>
    </dgm:pt>
    <dgm:pt modelId="{2774BEE7-E71E-4EED-92FC-7DFFB1EDDFAE}" type="pres">
      <dgm:prSet presAssocID="{2EC3DC09-5E02-4A17-835E-03F934AE43A6}" presName="tile4text" presStyleLbl="node1" presStyleIdx="3" presStyleCnt="4">
        <dgm:presLayoutVars>
          <dgm:chMax val="0"/>
          <dgm:chPref val="0"/>
          <dgm:bulletEnabled val="1"/>
        </dgm:presLayoutVars>
      </dgm:prSet>
      <dgm:spPr/>
      <dgm:t>
        <a:bodyPr/>
        <a:lstStyle/>
        <a:p>
          <a:endParaRPr lang="en-US"/>
        </a:p>
      </dgm:t>
    </dgm:pt>
    <dgm:pt modelId="{27DAD819-E878-4DC1-A03E-9A80A3D16011}" type="pres">
      <dgm:prSet presAssocID="{2EC3DC09-5E02-4A17-835E-03F934AE43A6}" presName="centerTile" presStyleLbl="fgShp" presStyleIdx="0" presStyleCnt="1">
        <dgm:presLayoutVars>
          <dgm:chMax val="0"/>
          <dgm:chPref val="0"/>
        </dgm:presLayoutVars>
      </dgm:prSet>
      <dgm:spPr/>
      <dgm:t>
        <a:bodyPr/>
        <a:lstStyle/>
        <a:p>
          <a:endParaRPr lang="en-US"/>
        </a:p>
      </dgm:t>
    </dgm:pt>
  </dgm:ptLst>
  <dgm:cxnLst>
    <dgm:cxn modelId="{8DA2CBC6-2CE6-4C25-B179-F2570AA72C7C}" type="presOf" srcId="{6F9BA509-D2BB-4157-A8F5-4774ABE89560}" destId="{2774BEE7-E71E-4EED-92FC-7DFFB1EDDFAE}" srcOrd="1" destOrd="0" presId="urn:microsoft.com/office/officeart/2005/8/layout/matrix1"/>
    <dgm:cxn modelId="{D60511DE-F39C-42F1-B975-25FE12EC3D82}" srcId="{467330D3-D83B-4514-99CE-41540ED9A541}" destId="{5ED7EF40-E4CB-4AA3-B67E-CF6516659BD6}" srcOrd="2" destOrd="0" parTransId="{59D24A07-A560-4B6B-98C9-FD3701BA7086}" sibTransId="{D2A422CF-DCA5-4400-85DF-5FD67184D36B}"/>
    <dgm:cxn modelId="{CA0EF955-1A3B-4278-80C8-C6129A9BEA8F}" srcId="{467330D3-D83B-4514-99CE-41540ED9A541}" destId="{5199B72C-52FE-41E9-8905-226B34844D3D}" srcOrd="0" destOrd="0" parTransId="{4CAA0866-E63F-43D8-B1CE-A5ED39382E5C}" sibTransId="{5BCB40B7-EE11-47F4-9C70-5D0B56D2B90E}"/>
    <dgm:cxn modelId="{C80025DD-1D4A-4D6A-AF80-B9A06D04F52D}" type="presOf" srcId="{6F9BA509-D2BB-4157-A8F5-4774ABE89560}" destId="{387E9FE6-3358-4B92-9A78-77E6DB6E6611}" srcOrd="0" destOrd="0" presId="urn:microsoft.com/office/officeart/2005/8/layout/matrix1"/>
    <dgm:cxn modelId="{D0587A68-BCD1-4952-BF6B-1179A7B08D7E}" type="presOf" srcId="{467330D3-D83B-4514-99CE-41540ED9A541}" destId="{27DAD819-E878-4DC1-A03E-9A80A3D16011}" srcOrd="0" destOrd="0" presId="urn:microsoft.com/office/officeart/2005/8/layout/matrix1"/>
    <dgm:cxn modelId="{FC620B1B-E879-4D7C-9679-232E65241B93}" type="presOf" srcId="{5ED7EF40-E4CB-4AA3-B67E-CF6516659BD6}" destId="{E0F8A4B8-03D5-4A87-B44C-F759296016D4}" srcOrd="0" destOrd="0" presId="urn:microsoft.com/office/officeart/2005/8/layout/matrix1"/>
    <dgm:cxn modelId="{05AA6EF2-1F1A-46E6-8D8C-342B3216CF8D}" srcId="{467330D3-D83B-4514-99CE-41540ED9A541}" destId="{5AF46842-E841-4F61-9D5F-EE72488F415E}" srcOrd="1" destOrd="0" parTransId="{C438419C-45D6-4464-BA4F-B5E48CF46143}" sibTransId="{7977B98F-DCF7-44C2-B618-64334B728527}"/>
    <dgm:cxn modelId="{D1BCDE35-DC9F-479A-A424-FB2166AA33F5}" type="presOf" srcId="{5199B72C-52FE-41E9-8905-226B34844D3D}" destId="{AC87DD33-2029-4D03-A225-8F5139239053}" srcOrd="0" destOrd="0" presId="urn:microsoft.com/office/officeart/2005/8/layout/matrix1"/>
    <dgm:cxn modelId="{DBF4BD10-F85A-4505-A799-A440D129A6D5}" srcId="{467330D3-D83B-4514-99CE-41540ED9A541}" destId="{6F9BA509-D2BB-4157-A8F5-4774ABE89560}" srcOrd="3" destOrd="0" parTransId="{CBFFA5AF-56D4-4170-9EC6-42623629EAE9}" sibTransId="{4B36FF0C-AC38-499F-9D1D-835F3DC37143}"/>
    <dgm:cxn modelId="{A9340DF7-75A2-4C85-98E3-C02CBE3702C4}" type="presOf" srcId="{5AF46842-E841-4F61-9D5F-EE72488F415E}" destId="{FFE29419-6947-4744-AD88-DD035D96C4E0}" srcOrd="1" destOrd="0" presId="urn:microsoft.com/office/officeart/2005/8/layout/matrix1"/>
    <dgm:cxn modelId="{79931EF8-F61F-4217-8FEC-E96FA8B138E4}" type="presOf" srcId="{5AF46842-E841-4F61-9D5F-EE72488F415E}" destId="{BE1E637C-69B1-492D-8AC5-5AFB5D75F7CF}" srcOrd="0" destOrd="0" presId="urn:microsoft.com/office/officeart/2005/8/layout/matrix1"/>
    <dgm:cxn modelId="{88A18CE7-7682-4637-9F83-FBA74448454F}" type="presOf" srcId="{5199B72C-52FE-41E9-8905-226B34844D3D}" destId="{2C459EFB-4702-4D81-AE0B-BA7F7B7259CA}" srcOrd="1" destOrd="0" presId="urn:microsoft.com/office/officeart/2005/8/layout/matrix1"/>
    <dgm:cxn modelId="{9A6394AC-6DAC-43C8-B937-EAEE241A9433}" type="presOf" srcId="{2EC3DC09-5E02-4A17-835E-03F934AE43A6}" destId="{453B29BA-2844-40D4-BF82-10537924E7A3}" srcOrd="0" destOrd="0" presId="urn:microsoft.com/office/officeart/2005/8/layout/matrix1"/>
    <dgm:cxn modelId="{851DC5D4-0A2D-425B-936E-094070F66297}" srcId="{2EC3DC09-5E02-4A17-835E-03F934AE43A6}" destId="{467330D3-D83B-4514-99CE-41540ED9A541}" srcOrd="0" destOrd="0" parTransId="{C440E29F-1665-4440-8345-3C83E093CEDA}" sibTransId="{8773E777-263D-48B2-ACFE-0C857FB4CCD1}"/>
    <dgm:cxn modelId="{17CFCAB5-3329-44F5-8FC4-8E81BBBB88B0}" type="presOf" srcId="{5ED7EF40-E4CB-4AA3-B67E-CF6516659BD6}" destId="{6F0CF43D-D435-4FBA-B19E-65B696A44893}" srcOrd="1" destOrd="0" presId="urn:microsoft.com/office/officeart/2005/8/layout/matrix1"/>
    <dgm:cxn modelId="{B62791CF-6CE6-470E-B1FE-DFDDE37AC752}" type="presParOf" srcId="{453B29BA-2844-40D4-BF82-10537924E7A3}" destId="{8897C125-18DE-4B96-8972-5FD86CFF20B6}" srcOrd="0" destOrd="0" presId="urn:microsoft.com/office/officeart/2005/8/layout/matrix1"/>
    <dgm:cxn modelId="{10173EE9-0EA3-433C-9F4B-40C21D6C5345}" type="presParOf" srcId="{8897C125-18DE-4B96-8972-5FD86CFF20B6}" destId="{AC87DD33-2029-4D03-A225-8F5139239053}" srcOrd="0" destOrd="0" presId="urn:microsoft.com/office/officeart/2005/8/layout/matrix1"/>
    <dgm:cxn modelId="{2168A61B-8605-445C-8583-770A3EAC0436}" type="presParOf" srcId="{8897C125-18DE-4B96-8972-5FD86CFF20B6}" destId="{2C459EFB-4702-4D81-AE0B-BA7F7B7259CA}" srcOrd="1" destOrd="0" presId="urn:microsoft.com/office/officeart/2005/8/layout/matrix1"/>
    <dgm:cxn modelId="{050365F6-7316-45BA-85A3-885E8E8AD049}" type="presParOf" srcId="{8897C125-18DE-4B96-8972-5FD86CFF20B6}" destId="{BE1E637C-69B1-492D-8AC5-5AFB5D75F7CF}" srcOrd="2" destOrd="0" presId="urn:microsoft.com/office/officeart/2005/8/layout/matrix1"/>
    <dgm:cxn modelId="{EDDD7352-5652-453F-92A4-925F2845DD64}" type="presParOf" srcId="{8897C125-18DE-4B96-8972-5FD86CFF20B6}" destId="{FFE29419-6947-4744-AD88-DD035D96C4E0}" srcOrd="3" destOrd="0" presId="urn:microsoft.com/office/officeart/2005/8/layout/matrix1"/>
    <dgm:cxn modelId="{62D6DF66-2945-42F7-8B9F-4C2FA4D06E52}" type="presParOf" srcId="{8897C125-18DE-4B96-8972-5FD86CFF20B6}" destId="{E0F8A4B8-03D5-4A87-B44C-F759296016D4}" srcOrd="4" destOrd="0" presId="urn:microsoft.com/office/officeart/2005/8/layout/matrix1"/>
    <dgm:cxn modelId="{907C71D2-2314-4DF7-998C-724FF6A23C0A}" type="presParOf" srcId="{8897C125-18DE-4B96-8972-5FD86CFF20B6}" destId="{6F0CF43D-D435-4FBA-B19E-65B696A44893}" srcOrd="5" destOrd="0" presId="urn:microsoft.com/office/officeart/2005/8/layout/matrix1"/>
    <dgm:cxn modelId="{5DDB6B3D-797E-4949-9436-7B44315648E8}" type="presParOf" srcId="{8897C125-18DE-4B96-8972-5FD86CFF20B6}" destId="{387E9FE6-3358-4B92-9A78-77E6DB6E6611}" srcOrd="6" destOrd="0" presId="urn:microsoft.com/office/officeart/2005/8/layout/matrix1"/>
    <dgm:cxn modelId="{EF45D967-4BE9-4A8D-8BA1-78791579B571}" type="presParOf" srcId="{8897C125-18DE-4B96-8972-5FD86CFF20B6}" destId="{2774BEE7-E71E-4EED-92FC-7DFFB1EDDFAE}" srcOrd="7" destOrd="0" presId="urn:microsoft.com/office/officeart/2005/8/layout/matrix1"/>
    <dgm:cxn modelId="{F73855E0-13A5-406D-A37C-8EEBC8389195}" type="presParOf" srcId="{453B29BA-2844-40D4-BF82-10537924E7A3}" destId="{27DAD819-E878-4DC1-A03E-9A80A3D16011}"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392CDB-01DC-4F86-BC87-5DEB4A128217}">
      <dsp:nvSpPr>
        <dsp:cNvPr id="0" name=""/>
        <dsp:cNvSpPr/>
      </dsp:nvSpPr>
      <dsp:spPr>
        <a:xfrm>
          <a:off x="0" y="951544"/>
          <a:ext cx="3178823" cy="2294569"/>
        </a:xfrm>
        <a:prstGeom prst="ellipse">
          <a:avLst/>
        </a:prstGeom>
        <a:solidFill>
          <a:srgbClr val="2A5C7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941" tIns="44450" rIns="174941" bIns="44450" numCol="1" spcCol="1270" anchor="ctr" anchorCtr="0">
          <a:noAutofit/>
        </a:bodyPr>
        <a:lstStyle/>
        <a:p>
          <a:pPr marL="0" lvl="0" indent="0" algn="ctr" defTabSz="1555750">
            <a:lnSpc>
              <a:spcPct val="90000"/>
            </a:lnSpc>
            <a:spcBef>
              <a:spcPct val="0"/>
            </a:spcBef>
            <a:spcAft>
              <a:spcPct val="35000"/>
            </a:spcAft>
          </a:pPr>
          <a:r>
            <a:rPr lang="en-US" sz="3500" b="1" kern="1200" dirty="0" smtClean="0">
              <a:solidFill>
                <a:schemeClr val="bg1"/>
              </a:solidFill>
              <a:latin typeface="Arial" pitchFamily="34" charset="0"/>
              <a:cs typeface="Arial" pitchFamily="34" charset="0"/>
            </a:rPr>
            <a:t>Convene</a:t>
          </a:r>
          <a:endParaRPr lang="en-US" sz="3500" b="1" kern="1200" dirty="0">
            <a:solidFill>
              <a:schemeClr val="bg1"/>
            </a:solidFill>
            <a:latin typeface="Arial" pitchFamily="34" charset="0"/>
            <a:cs typeface="Arial" pitchFamily="34" charset="0"/>
          </a:endParaRPr>
        </a:p>
      </dsp:txBody>
      <dsp:txXfrm>
        <a:off x="465528" y="1287576"/>
        <a:ext cx="2247767" cy="1622505"/>
      </dsp:txXfrm>
    </dsp:sp>
    <dsp:sp modelId="{E8AF65EA-271D-4F29-BF0C-A71B31CA84CD}">
      <dsp:nvSpPr>
        <dsp:cNvPr id="0" name=""/>
        <dsp:cNvSpPr/>
      </dsp:nvSpPr>
      <dsp:spPr>
        <a:xfrm>
          <a:off x="2638954" y="964975"/>
          <a:ext cx="2906652" cy="2247745"/>
        </a:xfrm>
        <a:prstGeom prst="ellipse">
          <a:avLst/>
        </a:prstGeom>
        <a:solidFill>
          <a:srgbClr val="F6A1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941" tIns="44450" rIns="174941" bIns="44450" numCol="1" spcCol="1270" anchor="ctr" anchorCtr="0">
          <a:noAutofit/>
        </a:bodyPr>
        <a:lstStyle/>
        <a:p>
          <a:pPr lvl="0" algn="ctr" defTabSz="1555750">
            <a:lnSpc>
              <a:spcPct val="90000"/>
            </a:lnSpc>
            <a:spcBef>
              <a:spcPct val="0"/>
            </a:spcBef>
            <a:spcAft>
              <a:spcPct val="35000"/>
            </a:spcAft>
          </a:pPr>
          <a:r>
            <a:rPr lang="en-US" sz="3500" b="1" kern="1200" dirty="0" smtClean="0">
              <a:solidFill>
                <a:schemeClr val="bg1"/>
              </a:solidFill>
              <a:latin typeface="Arial" pitchFamily="34" charset="0"/>
              <a:cs typeface="Arial" pitchFamily="34" charset="0"/>
            </a:rPr>
            <a:t>Grow</a:t>
          </a:r>
          <a:endParaRPr lang="en-US" sz="3500" b="1" kern="1200" dirty="0">
            <a:solidFill>
              <a:schemeClr val="bg1"/>
            </a:solidFill>
            <a:latin typeface="Arial" pitchFamily="34" charset="0"/>
            <a:cs typeface="Arial" pitchFamily="34" charset="0"/>
          </a:endParaRPr>
        </a:p>
      </dsp:txBody>
      <dsp:txXfrm>
        <a:off x="3064623" y="1294150"/>
        <a:ext cx="2055314" cy="1589395"/>
      </dsp:txXfrm>
    </dsp:sp>
    <dsp:sp modelId="{E961DA41-69BA-4D65-AC7E-01CBD0622E7E}">
      <dsp:nvSpPr>
        <dsp:cNvPr id="0" name=""/>
        <dsp:cNvSpPr/>
      </dsp:nvSpPr>
      <dsp:spPr>
        <a:xfrm>
          <a:off x="4816473" y="921870"/>
          <a:ext cx="3178823" cy="2333955"/>
        </a:xfrm>
        <a:prstGeom prst="ellipse">
          <a:avLst/>
        </a:prstGeom>
        <a:solidFill>
          <a:srgbClr val="AC555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174941" tIns="44450" rIns="174941" bIns="44450" numCol="1" spcCol="1270" anchor="ctr" anchorCtr="0">
          <a:noAutofit/>
        </a:bodyPr>
        <a:lstStyle/>
        <a:p>
          <a:pPr lvl="0" algn="ctr" defTabSz="1555750">
            <a:lnSpc>
              <a:spcPct val="90000"/>
            </a:lnSpc>
            <a:spcBef>
              <a:spcPct val="0"/>
            </a:spcBef>
            <a:spcAft>
              <a:spcPct val="35000"/>
            </a:spcAft>
          </a:pPr>
          <a:r>
            <a:rPr lang="en-US" sz="3500" b="1" kern="1200" dirty="0" smtClean="0">
              <a:solidFill>
                <a:schemeClr val="bg1"/>
              </a:solidFill>
              <a:latin typeface="Arial" pitchFamily="34" charset="0"/>
              <a:cs typeface="Arial" pitchFamily="34" charset="0"/>
            </a:rPr>
            <a:t>Support</a:t>
          </a:r>
          <a:endParaRPr lang="en-US" sz="3500" b="1" kern="1200" dirty="0">
            <a:solidFill>
              <a:schemeClr val="bg1"/>
            </a:solidFill>
            <a:latin typeface="Arial" pitchFamily="34" charset="0"/>
            <a:cs typeface="Arial" pitchFamily="34" charset="0"/>
          </a:endParaRPr>
        </a:p>
      </dsp:txBody>
      <dsp:txXfrm>
        <a:off x="5282001" y="1263670"/>
        <a:ext cx="2247767" cy="165035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BFAF5-DAFC-4657-8113-47F89FFA7212}">
      <dsp:nvSpPr>
        <dsp:cNvPr id="0" name=""/>
        <dsp:cNvSpPr/>
      </dsp:nvSpPr>
      <dsp:spPr>
        <a:xfrm>
          <a:off x="1562" y="487960"/>
          <a:ext cx="3331125" cy="2373426"/>
        </a:xfrm>
        <a:prstGeom prst="roundRect">
          <a:avLst>
            <a:gd name="adj" fmla="val 10000"/>
          </a:avLst>
        </a:prstGeom>
        <a:solidFill>
          <a:srgbClr val="F6A1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600"/>
            </a:spcAft>
          </a:pPr>
          <a:r>
            <a:rPr lang="en-US" sz="1800" b="1" kern="1200" dirty="0" smtClean="0">
              <a:solidFill>
                <a:srgbClr val="2A5C79"/>
              </a:solidFill>
              <a:latin typeface="Arial" pitchFamily="34" charset="0"/>
              <a:cs typeface="Arial" pitchFamily="34" charset="0"/>
            </a:rPr>
            <a:t>Traditional Approaches</a:t>
          </a:r>
        </a:p>
        <a:p>
          <a:pPr marL="182880" lvl="0" indent="-182880" algn="l" defTabSz="800100">
            <a:lnSpc>
              <a:spcPct val="100000"/>
            </a:lnSpc>
            <a:spcBef>
              <a:spcPct val="0"/>
            </a:spcBef>
            <a:spcAft>
              <a:spcPts val="600"/>
            </a:spcAft>
          </a:pPr>
          <a:r>
            <a:rPr lang="en-US" sz="1800" kern="1200" dirty="0" smtClean="0">
              <a:latin typeface="Arial" pitchFamily="34" charset="0"/>
              <a:cs typeface="Arial" pitchFamily="34" charset="0"/>
            </a:rPr>
            <a:t>* Growing an organization and/or program</a:t>
          </a:r>
        </a:p>
        <a:p>
          <a:pPr marL="182880" lvl="0" indent="-182880" algn="l" defTabSz="800100">
            <a:lnSpc>
              <a:spcPct val="100000"/>
            </a:lnSpc>
            <a:spcBef>
              <a:spcPct val="0"/>
            </a:spcBef>
            <a:spcAft>
              <a:spcPts val="600"/>
            </a:spcAft>
          </a:pPr>
          <a:r>
            <a:rPr lang="en-US" sz="1800" kern="1200" dirty="0" smtClean="0">
              <a:latin typeface="Arial" pitchFamily="34" charset="0"/>
              <a:cs typeface="Arial" pitchFamily="34" charset="0"/>
            </a:rPr>
            <a:t>* Replicating a program to other sites and/or populations</a:t>
          </a:r>
        </a:p>
      </dsp:txBody>
      <dsp:txXfrm>
        <a:off x="71077" y="557475"/>
        <a:ext cx="3192095" cy="2234396"/>
      </dsp:txXfrm>
    </dsp:sp>
    <dsp:sp modelId="{973452F9-8398-46EE-A2D2-0647BDEE2DCB}">
      <dsp:nvSpPr>
        <dsp:cNvPr id="0" name=""/>
        <dsp:cNvSpPr/>
      </dsp:nvSpPr>
      <dsp:spPr>
        <a:xfrm>
          <a:off x="3559107" y="833027"/>
          <a:ext cx="919583" cy="1683291"/>
        </a:xfrm>
        <a:prstGeom prst="rightArrow">
          <a:avLst>
            <a:gd name="adj1" fmla="val 60000"/>
            <a:gd name="adj2" fmla="val 50000"/>
          </a:avLst>
        </a:prstGeom>
        <a:solidFill>
          <a:srgbClr val="9DA6AE"/>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22300">
            <a:lnSpc>
              <a:spcPct val="90000"/>
            </a:lnSpc>
            <a:spcBef>
              <a:spcPct val="0"/>
            </a:spcBef>
            <a:spcAft>
              <a:spcPct val="35000"/>
            </a:spcAft>
          </a:pPr>
          <a:endParaRPr lang="en-US" sz="1400" kern="1200" dirty="0"/>
        </a:p>
      </dsp:txBody>
      <dsp:txXfrm>
        <a:off x="3559107" y="1169685"/>
        <a:ext cx="643708" cy="1009975"/>
      </dsp:txXfrm>
    </dsp:sp>
    <dsp:sp modelId="{04B1E78A-574E-4B1D-9F70-05B2CF3CE547}">
      <dsp:nvSpPr>
        <dsp:cNvPr id="0" name=""/>
        <dsp:cNvSpPr/>
      </dsp:nvSpPr>
      <dsp:spPr>
        <a:xfrm>
          <a:off x="4665137" y="487960"/>
          <a:ext cx="3331125" cy="2373426"/>
        </a:xfrm>
        <a:prstGeom prst="roundRect">
          <a:avLst>
            <a:gd name="adj" fmla="val 10000"/>
          </a:avLst>
        </a:prstGeom>
        <a:solidFill>
          <a:srgbClr val="F6A13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100000"/>
            </a:lnSpc>
            <a:spcBef>
              <a:spcPct val="0"/>
            </a:spcBef>
            <a:spcAft>
              <a:spcPts val="600"/>
            </a:spcAft>
          </a:pPr>
          <a:r>
            <a:rPr lang="en-US" sz="1800" b="1" kern="1200" dirty="0" smtClean="0">
              <a:solidFill>
                <a:srgbClr val="2A5C79"/>
              </a:solidFill>
              <a:latin typeface="Arial" pitchFamily="34" charset="0"/>
              <a:cs typeface="Arial" pitchFamily="34" charset="0"/>
            </a:rPr>
            <a:t>Emerging Approaches</a:t>
          </a:r>
        </a:p>
        <a:p>
          <a:pPr marL="182880" lvl="0" indent="-182880" algn="l" defTabSz="800100">
            <a:lnSpc>
              <a:spcPct val="100000"/>
            </a:lnSpc>
            <a:spcBef>
              <a:spcPct val="0"/>
            </a:spcBef>
            <a:spcAft>
              <a:spcPts val="600"/>
            </a:spcAft>
          </a:pPr>
          <a:r>
            <a:rPr lang="en-US" sz="1800" kern="1200" dirty="0" smtClean="0">
              <a:latin typeface="Arial" pitchFamily="34" charset="0"/>
              <a:cs typeface="Arial" pitchFamily="34" charset="0"/>
            </a:rPr>
            <a:t>* Spreading an idea or innovation</a:t>
          </a:r>
        </a:p>
        <a:p>
          <a:pPr marL="182880" lvl="0" indent="-182880" algn="l" defTabSz="800100">
            <a:lnSpc>
              <a:spcPct val="100000"/>
            </a:lnSpc>
            <a:spcBef>
              <a:spcPct val="0"/>
            </a:spcBef>
            <a:spcAft>
              <a:spcPts val="600"/>
            </a:spcAft>
          </a:pPr>
          <a:r>
            <a:rPr lang="en-US" sz="1800" kern="1200" dirty="0" smtClean="0">
              <a:latin typeface="Arial" pitchFamily="34" charset="0"/>
              <a:cs typeface="Arial" pitchFamily="34" charset="0"/>
            </a:rPr>
            <a:t>* Increasing adoption of a proven tool or practice</a:t>
          </a:r>
        </a:p>
        <a:p>
          <a:pPr marL="182880" lvl="0" indent="-182880" algn="l" defTabSz="800100">
            <a:lnSpc>
              <a:spcPct val="100000"/>
            </a:lnSpc>
            <a:spcBef>
              <a:spcPct val="0"/>
            </a:spcBef>
            <a:spcAft>
              <a:spcPts val="600"/>
            </a:spcAft>
          </a:pPr>
          <a:r>
            <a:rPr lang="en-US" sz="1800" kern="1200" dirty="0" smtClean="0">
              <a:latin typeface="Arial" pitchFamily="34" charset="0"/>
              <a:cs typeface="Arial" pitchFamily="34" charset="0"/>
            </a:rPr>
            <a:t>* Changing behavior through policy</a:t>
          </a:r>
        </a:p>
      </dsp:txBody>
      <dsp:txXfrm>
        <a:off x="4734652" y="557475"/>
        <a:ext cx="3192095" cy="22343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E95C72-EC2B-44D0-AA7A-6E7F78909507}">
      <dsp:nvSpPr>
        <dsp:cNvPr id="0" name=""/>
        <dsp:cNvSpPr/>
      </dsp:nvSpPr>
      <dsp:spPr>
        <a:xfrm>
          <a:off x="3199129" y="1051"/>
          <a:ext cx="4798695" cy="84652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274320" lvl="1" indent="-182880" algn="l" defTabSz="622300">
            <a:lnSpc>
              <a:spcPct val="100000"/>
            </a:lnSpc>
            <a:spcBef>
              <a:spcPct val="0"/>
            </a:spcBef>
            <a:spcAft>
              <a:spcPts val="0"/>
            </a:spcAft>
            <a:buChar char="••"/>
          </a:pPr>
          <a:r>
            <a:rPr lang="en-US" sz="1400" kern="1200" dirty="0" smtClean="0">
              <a:latin typeface="Arial" pitchFamily="34" charset="0"/>
              <a:cs typeface="Arial" pitchFamily="34" charset="0"/>
            </a:rPr>
            <a:t>Replication</a:t>
          </a:r>
          <a:endParaRPr lang="en-US" sz="1400" kern="1200" dirty="0">
            <a:latin typeface="Arial" pitchFamily="34" charset="0"/>
            <a:cs typeface="Arial" pitchFamily="34" charset="0"/>
          </a:endParaRPr>
        </a:p>
        <a:p>
          <a:pPr marL="274320" lvl="1" indent="-182880" algn="l" defTabSz="622300">
            <a:lnSpc>
              <a:spcPct val="100000"/>
            </a:lnSpc>
            <a:spcBef>
              <a:spcPct val="0"/>
            </a:spcBef>
            <a:spcAft>
              <a:spcPts val="0"/>
            </a:spcAft>
            <a:buChar char="••"/>
          </a:pPr>
          <a:r>
            <a:rPr lang="en-US" sz="1400" kern="1200" dirty="0" smtClean="0">
              <a:latin typeface="Arial" pitchFamily="34" charset="0"/>
              <a:cs typeface="Arial" pitchFamily="34" charset="0"/>
            </a:rPr>
            <a:t>Adaptation</a:t>
          </a:r>
          <a:endParaRPr lang="en-US" sz="1400" kern="1200" dirty="0">
            <a:latin typeface="Arial" pitchFamily="34" charset="0"/>
            <a:cs typeface="Arial" pitchFamily="34" charset="0"/>
          </a:endParaRPr>
        </a:p>
      </dsp:txBody>
      <dsp:txXfrm>
        <a:off x="3199129" y="106866"/>
        <a:ext cx="4481250" cy="634891"/>
      </dsp:txXfrm>
    </dsp:sp>
    <dsp:sp modelId="{7E316495-E447-4ED2-BA83-1D34E9C27F23}">
      <dsp:nvSpPr>
        <dsp:cNvPr id="0" name=""/>
        <dsp:cNvSpPr/>
      </dsp:nvSpPr>
      <dsp:spPr>
        <a:xfrm>
          <a:off x="0" y="1051"/>
          <a:ext cx="3199130" cy="846521"/>
        </a:xfrm>
        <a:prstGeom prst="roundRect">
          <a:avLst/>
        </a:prstGeom>
        <a:solidFill>
          <a:srgbClr val="2A5C7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Program</a:t>
          </a:r>
          <a:endParaRPr lang="en-US" sz="2400" b="1" kern="1200" dirty="0">
            <a:latin typeface="Arial" pitchFamily="34" charset="0"/>
            <a:cs typeface="Arial" pitchFamily="34" charset="0"/>
          </a:endParaRPr>
        </a:p>
      </dsp:txBody>
      <dsp:txXfrm>
        <a:off x="41324" y="42375"/>
        <a:ext cx="3116482" cy="763873"/>
      </dsp:txXfrm>
    </dsp:sp>
    <dsp:sp modelId="{39760EC1-C86E-4234-8479-912D3ADA1926}">
      <dsp:nvSpPr>
        <dsp:cNvPr id="0" name=""/>
        <dsp:cNvSpPr/>
      </dsp:nvSpPr>
      <dsp:spPr>
        <a:xfrm>
          <a:off x="3199129" y="932226"/>
          <a:ext cx="4798695" cy="84652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274320" lvl="1" indent="-182880" algn="l" defTabSz="622300">
            <a:lnSpc>
              <a:spcPct val="100000"/>
            </a:lnSpc>
            <a:spcBef>
              <a:spcPct val="0"/>
            </a:spcBef>
            <a:spcAft>
              <a:spcPts val="0"/>
            </a:spcAft>
            <a:buChar char="••"/>
          </a:pPr>
          <a:r>
            <a:rPr lang="en-US" sz="1400" kern="1200" dirty="0" smtClean="0">
              <a:latin typeface="Arial" pitchFamily="34" charset="0"/>
              <a:cs typeface="Arial" pitchFamily="34" charset="0"/>
            </a:rPr>
            <a:t>Communication</a:t>
          </a:r>
          <a:endParaRPr lang="en-US" sz="1400" kern="1200" dirty="0">
            <a:latin typeface="Arial" pitchFamily="34" charset="0"/>
            <a:cs typeface="Arial" pitchFamily="34" charset="0"/>
          </a:endParaRPr>
        </a:p>
        <a:p>
          <a:pPr marL="274320" lvl="1" indent="-182880" algn="l" defTabSz="622300">
            <a:lnSpc>
              <a:spcPct val="100000"/>
            </a:lnSpc>
            <a:spcBef>
              <a:spcPct val="0"/>
            </a:spcBef>
            <a:spcAft>
              <a:spcPts val="0"/>
            </a:spcAft>
            <a:buChar char="••"/>
          </a:pPr>
          <a:r>
            <a:rPr lang="en-US" sz="1400" kern="1200" dirty="0" smtClean="0">
              <a:latin typeface="Arial" pitchFamily="34" charset="0"/>
              <a:cs typeface="Arial" pitchFamily="34" charset="0"/>
            </a:rPr>
            <a:t>Marketing</a:t>
          </a:r>
          <a:endParaRPr lang="en-US" sz="1400" kern="1200" dirty="0">
            <a:latin typeface="Arial" pitchFamily="34" charset="0"/>
            <a:cs typeface="Arial" pitchFamily="34" charset="0"/>
          </a:endParaRPr>
        </a:p>
        <a:p>
          <a:pPr marL="274320" lvl="1" indent="-182880" algn="l" defTabSz="622300">
            <a:lnSpc>
              <a:spcPct val="100000"/>
            </a:lnSpc>
            <a:spcBef>
              <a:spcPct val="0"/>
            </a:spcBef>
            <a:spcAft>
              <a:spcPts val="0"/>
            </a:spcAft>
            <a:buChar char="••"/>
          </a:pPr>
          <a:r>
            <a:rPr lang="en-US" sz="1400" kern="1200" dirty="0" smtClean="0">
              <a:latin typeface="Arial" pitchFamily="34" charset="0"/>
              <a:cs typeface="Arial" pitchFamily="34" charset="0"/>
            </a:rPr>
            <a:t>Dissemination</a:t>
          </a:r>
          <a:endParaRPr lang="en-US" sz="1400" kern="1200" dirty="0">
            <a:latin typeface="Arial" pitchFamily="34" charset="0"/>
            <a:cs typeface="Arial" pitchFamily="34" charset="0"/>
          </a:endParaRPr>
        </a:p>
      </dsp:txBody>
      <dsp:txXfrm>
        <a:off x="3199129" y="1038041"/>
        <a:ext cx="4481250" cy="634891"/>
      </dsp:txXfrm>
    </dsp:sp>
    <dsp:sp modelId="{7F60FDE1-445D-4278-A34B-20AA3575EE1D}">
      <dsp:nvSpPr>
        <dsp:cNvPr id="0" name=""/>
        <dsp:cNvSpPr/>
      </dsp:nvSpPr>
      <dsp:spPr>
        <a:xfrm>
          <a:off x="0" y="932226"/>
          <a:ext cx="3199130" cy="846521"/>
        </a:xfrm>
        <a:prstGeom prst="roundRect">
          <a:avLst/>
        </a:prstGeom>
        <a:solidFill>
          <a:srgbClr val="2A5C7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Idea or Innovation</a:t>
          </a:r>
          <a:endParaRPr lang="en-US" sz="2400" b="1" kern="1200" dirty="0">
            <a:latin typeface="Arial" pitchFamily="34" charset="0"/>
            <a:cs typeface="Arial" pitchFamily="34" charset="0"/>
          </a:endParaRPr>
        </a:p>
      </dsp:txBody>
      <dsp:txXfrm>
        <a:off x="41324" y="973550"/>
        <a:ext cx="3116482" cy="763873"/>
      </dsp:txXfrm>
    </dsp:sp>
    <dsp:sp modelId="{B917D0BE-C99D-4148-929B-B495042F4E8D}">
      <dsp:nvSpPr>
        <dsp:cNvPr id="0" name=""/>
        <dsp:cNvSpPr/>
      </dsp:nvSpPr>
      <dsp:spPr>
        <a:xfrm>
          <a:off x="3199911" y="1863400"/>
          <a:ext cx="4794008" cy="1144548"/>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274320" lvl="1" indent="-182880" algn="l" defTabSz="622300">
            <a:lnSpc>
              <a:spcPct val="100000"/>
            </a:lnSpc>
            <a:spcBef>
              <a:spcPct val="0"/>
            </a:spcBef>
            <a:spcAft>
              <a:spcPts val="0"/>
            </a:spcAft>
            <a:buChar char="••"/>
          </a:pPr>
          <a:r>
            <a:rPr lang="en-US" sz="1400" kern="1200" dirty="0" smtClean="0">
              <a:latin typeface="Arial" pitchFamily="34" charset="0"/>
              <a:cs typeface="Arial" pitchFamily="34" charset="0"/>
            </a:rPr>
            <a:t>Marketing</a:t>
          </a:r>
          <a:endParaRPr lang="en-US" sz="1400" kern="1200" dirty="0">
            <a:latin typeface="Arial" pitchFamily="34" charset="0"/>
            <a:cs typeface="Arial" pitchFamily="34" charset="0"/>
          </a:endParaRPr>
        </a:p>
        <a:p>
          <a:pPr marL="274320" lvl="1" indent="-182880" algn="l" defTabSz="622300">
            <a:lnSpc>
              <a:spcPct val="100000"/>
            </a:lnSpc>
            <a:spcBef>
              <a:spcPct val="0"/>
            </a:spcBef>
            <a:spcAft>
              <a:spcPts val="0"/>
            </a:spcAft>
            <a:buChar char="••"/>
          </a:pPr>
          <a:r>
            <a:rPr lang="en-US" sz="1400" kern="1200" dirty="0" smtClean="0">
              <a:latin typeface="Arial" pitchFamily="34" charset="0"/>
              <a:cs typeface="Arial" pitchFamily="34" charset="0"/>
            </a:rPr>
            <a:t>Distribution</a:t>
          </a:r>
          <a:endParaRPr lang="en-US" sz="1400" kern="1200" dirty="0">
            <a:latin typeface="Arial" pitchFamily="34" charset="0"/>
            <a:cs typeface="Arial" pitchFamily="34" charset="0"/>
          </a:endParaRPr>
        </a:p>
        <a:p>
          <a:pPr marL="274320" lvl="1" indent="-182880" algn="l" defTabSz="622300">
            <a:lnSpc>
              <a:spcPct val="100000"/>
            </a:lnSpc>
            <a:spcBef>
              <a:spcPct val="0"/>
            </a:spcBef>
            <a:spcAft>
              <a:spcPts val="0"/>
            </a:spcAft>
            <a:buChar char="••"/>
          </a:pPr>
          <a:r>
            <a:rPr lang="en-US" sz="1400" kern="1200" dirty="0" smtClean="0">
              <a:latin typeface="Arial" pitchFamily="34" charset="0"/>
              <a:cs typeface="Arial" pitchFamily="34" charset="0"/>
            </a:rPr>
            <a:t>Training </a:t>
          </a:r>
          <a:endParaRPr lang="en-US" sz="1400" kern="1200" dirty="0">
            <a:latin typeface="Arial" pitchFamily="34" charset="0"/>
            <a:cs typeface="Arial" pitchFamily="34" charset="0"/>
          </a:endParaRPr>
        </a:p>
        <a:p>
          <a:pPr marL="274320" lvl="1" indent="-182880" algn="l" defTabSz="622300">
            <a:lnSpc>
              <a:spcPct val="100000"/>
            </a:lnSpc>
            <a:spcBef>
              <a:spcPct val="0"/>
            </a:spcBef>
            <a:spcAft>
              <a:spcPts val="0"/>
            </a:spcAft>
            <a:buChar char="••"/>
          </a:pPr>
          <a:r>
            <a:rPr lang="en-US" sz="1400" kern="1200" dirty="0" smtClean="0">
              <a:latin typeface="Arial" pitchFamily="34" charset="0"/>
              <a:cs typeface="Arial" pitchFamily="34" charset="0"/>
            </a:rPr>
            <a:t>Granting</a:t>
          </a:r>
          <a:endParaRPr lang="en-US" sz="1400" kern="1200" dirty="0">
            <a:latin typeface="Arial" pitchFamily="34" charset="0"/>
            <a:cs typeface="Arial" pitchFamily="34" charset="0"/>
          </a:endParaRPr>
        </a:p>
      </dsp:txBody>
      <dsp:txXfrm>
        <a:off x="3199911" y="2006469"/>
        <a:ext cx="4364803" cy="858411"/>
      </dsp:txXfrm>
    </dsp:sp>
    <dsp:sp modelId="{246DE760-FF16-4221-BE1B-F631527A6150}">
      <dsp:nvSpPr>
        <dsp:cNvPr id="0" name=""/>
        <dsp:cNvSpPr/>
      </dsp:nvSpPr>
      <dsp:spPr>
        <a:xfrm>
          <a:off x="3905" y="2012413"/>
          <a:ext cx="3196005" cy="846521"/>
        </a:xfrm>
        <a:prstGeom prst="roundRect">
          <a:avLst/>
        </a:prstGeom>
        <a:solidFill>
          <a:srgbClr val="2A5C7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Technology or Skill</a:t>
          </a:r>
          <a:endParaRPr lang="en-US" sz="2400" b="1" kern="1200" dirty="0">
            <a:latin typeface="Arial" pitchFamily="34" charset="0"/>
            <a:cs typeface="Arial" pitchFamily="34" charset="0"/>
          </a:endParaRPr>
        </a:p>
      </dsp:txBody>
      <dsp:txXfrm>
        <a:off x="45229" y="2053737"/>
        <a:ext cx="3113357" cy="763873"/>
      </dsp:txXfrm>
    </dsp:sp>
    <dsp:sp modelId="{9D1FA762-055B-4304-8045-AC50210B9BD4}">
      <dsp:nvSpPr>
        <dsp:cNvPr id="0" name=""/>
        <dsp:cNvSpPr/>
      </dsp:nvSpPr>
      <dsp:spPr>
        <a:xfrm>
          <a:off x="3199129" y="3092601"/>
          <a:ext cx="4798695" cy="846521"/>
        </a:xfrm>
        <a:prstGeom prst="rightArrow">
          <a:avLst>
            <a:gd name="adj1" fmla="val 75000"/>
            <a:gd name="adj2" fmla="val 50000"/>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890" tIns="8890" rIns="8890" bIns="8890" numCol="1" spcCol="1270" anchor="t" anchorCtr="0">
          <a:noAutofit/>
        </a:bodyPr>
        <a:lstStyle/>
        <a:p>
          <a:pPr marL="274320" lvl="1" indent="-182880" algn="l" defTabSz="622300">
            <a:lnSpc>
              <a:spcPct val="100000"/>
            </a:lnSpc>
            <a:spcBef>
              <a:spcPct val="0"/>
            </a:spcBef>
            <a:spcAft>
              <a:spcPts val="0"/>
            </a:spcAft>
            <a:buChar char="••"/>
          </a:pPr>
          <a:r>
            <a:rPr lang="en-US" sz="1400" kern="1200" dirty="0" smtClean="0">
              <a:latin typeface="Arial" pitchFamily="34" charset="0"/>
              <a:cs typeface="Arial" pitchFamily="34" charset="0"/>
            </a:rPr>
            <a:t>Implementation</a:t>
          </a:r>
          <a:endParaRPr lang="en-US" sz="1400" kern="1200" dirty="0">
            <a:latin typeface="Arial" pitchFamily="34" charset="0"/>
            <a:cs typeface="Arial" pitchFamily="34" charset="0"/>
          </a:endParaRPr>
        </a:p>
      </dsp:txBody>
      <dsp:txXfrm>
        <a:off x="3199129" y="3198416"/>
        <a:ext cx="4481250" cy="634891"/>
      </dsp:txXfrm>
    </dsp:sp>
    <dsp:sp modelId="{89DF7664-FD93-450E-92D2-83EC590FC787}">
      <dsp:nvSpPr>
        <dsp:cNvPr id="0" name=""/>
        <dsp:cNvSpPr/>
      </dsp:nvSpPr>
      <dsp:spPr>
        <a:xfrm>
          <a:off x="0" y="3092601"/>
          <a:ext cx="3199130" cy="846521"/>
        </a:xfrm>
        <a:prstGeom prst="roundRect">
          <a:avLst/>
        </a:prstGeom>
        <a:solidFill>
          <a:srgbClr val="2A5C7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45720" rIns="91440" bIns="45720" numCol="1" spcCol="1270" anchor="ctr" anchorCtr="0">
          <a:noAutofit/>
        </a:bodyPr>
        <a:lstStyle/>
        <a:p>
          <a:pPr lvl="0" algn="ctr" defTabSz="1066800">
            <a:lnSpc>
              <a:spcPct val="90000"/>
            </a:lnSpc>
            <a:spcBef>
              <a:spcPct val="0"/>
            </a:spcBef>
            <a:spcAft>
              <a:spcPct val="35000"/>
            </a:spcAft>
          </a:pPr>
          <a:r>
            <a:rPr lang="en-US" sz="2400" b="1" kern="1200" dirty="0" smtClean="0">
              <a:latin typeface="Arial" pitchFamily="34" charset="0"/>
              <a:cs typeface="Arial" pitchFamily="34" charset="0"/>
            </a:rPr>
            <a:t>Policy</a:t>
          </a:r>
          <a:endParaRPr lang="en-US" sz="2400" b="1" kern="1200" dirty="0">
            <a:latin typeface="Arial" pitchFamily="34" charset="0"/>
            <a:cs typeface="Arial" pitchFamily="34" charset="0"/>
          </a:endParaRPr>
        </a:p>
      </dsp:txBody>
      <dsp:txXfrm>
        <a:off x="41324" y="3133925"/>
        <a:ext cx="3116482" cy="76387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5.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56FEB07-3C7C-41E2-AB38-2E5E19E8C07F}" type="datetimeFigureOut">
              <a:rPr lang="en-US" smtClean="0"/>
              <a:t>4/4/2012</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526C605-78F5-491A-A834-E3A65EE99936}" type="slidenum">
              <a:rPr lang="en-US" smtClean="0"/>
              <a:t>‹#›</a:t>
            </a:fld>
            <a:endParaRPr lang="en-US"/>
          </a:p>
        </p:txBody>
      </p:sp>
    </p:spTree>
    <p:extLst>
      <p:ext uri="{BB962C8B-B14F-4D97-AF65-F5344CB8AC3E}">
        <p14:creationId xmlns:p14="http://schemas.microsoft.com/office/powerpoint/2010/main" val="160014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630E69-B28E-48E7-80A8-355AD7431A38}" type="datetimeFigureOut">
              <a:rPr lang="en-US" smtClean="0"/>
              <a:pPr/>
              <a:t>4/4/2012</a:t>
            </a:fld>
            <a:endParaRPr lang="en-US"/>
          </a:p>
        </p:txBody>
      </p:sp>
      <p:sp>
        <p:nvSpPr>
          <p:cNvPr id="4" name="Slide Image Placeholder 3"/>
          <p:cNvSpPr>
            <a:spLocks noGrp="1" noRot="1" noChangeAspect="1"/>
          </p:cNvSpPr>
          <p:nvPr>
            <p:ph type="sldImg" idx="2"/>
          </p:nvPr>
        </p:nvSpPr>
        <p:spPr>
          <a:xfrm>
            <a:off x="1209675" y="685800"/>
            <a:ext cx="443865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206E534-7FED-4E40-A259-596295AD475B}" type="slidenum">
              <a:rPr lang="en-US" smtClean="0"/>
              <a:pPr/>
              <a:t>‹#›</a:t>
            </a:fld>
            <a:endParaRPr lang="en-US"/>
          </a:p>
        </p:txBody>
      </p:sp>
    </p:spTree>
    <p:extLst>
      <p:ext uri="{BB962C8B-B14F-4D97-AF65-F5344CB8AC3E}">
        <p14:creationId xmlns:p14="http://schemas.microsoft.com/office/powerpoint/2010/main" val="299914738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6E534-7FED-4E40-A259-596295AD475B}"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6E534-7FED-4E40-A259-596295AD475B}" type="slidenum">
              <a:rPr lang="en-US" smtClean="0"/>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6E534-7FED-4E40-A259-596295AD475B}"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6E534-7FED-4E40-A259-596295AD475B}"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6E534-7FED-4E40-A259-596295AD475B}"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6E534-7FED-4E40-A259-596295AD475B}"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6E534-7FED-4E40-A259-596295AD475B}" type="slidenum">
              <a:rPr lang="en-US" smtClean="0"/>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6E534-7FED-4E40-A259-596295AD475B}"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ln/>
        </p:spPr>
      </p:sp>
      <p:sp>
        <p:nvSpPr>
          <p:cNvPr id="215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smtClean="0"/>
              <a:t>SIE is identifying what current literature covers and where there are gaps</a:t>
            </a:r>
          </a:p>
          <a:p>
            <a:r>
              <a:rPr lang="en-US" dirty="0" smtClean="0"/>
              <a:t>What are the best roles for </a:t>
            </a:r>
            <a:r>
              <a:rPr lang="en-US" dirty="0" err="1" smtClean="0"/>
              <a:t>grantmakers</a:t>
            </a:r>
            <a:r>
              <a:rPr lang="en-US" dirty="0" smtClean="0"/>
              <a:t> at each stage? Pros and cons of </a:t>
            </a:r>
            <a:r>
              <a:rPr lang="en-US" dirty="0" err="1" smtClean="0"/>
              <a:t>grantmakers</a:t>
            </a:r>
            <a:r>
              <a:rPr lang="en-US" dirty="0" smtClean="0"/>
              <a:t> involvement at each stage?</a:t>
            </a:r>
          </a:p>
          <a:p>
            <a:r>
              <a:rPr lang="en-US" dirty="0" smtClean="0"/>
              <a:t>What evidence of impact can </a:t>
            </a:r>
            <a:r>
              <a:rPr lang="en-US" dirty="0" err="1" smtClean="0"/>
              <a:t>grantmakers</a:t>
            </a:r>
            <a:r>
              <a:rPr lang="en-US" dirty="0" smtClean="0"/>
              <a:t> expect at each stage? </a:t>
            </a:r>
          </a:p>
          <a:p>
            <a:endParaRPr lang="en-US" dirty="0" smtClean="0"/>
          </a:p>
        </p:txBody>
      </p:sp>
      <p:sp>
        <p:nvSpPr>
          <p:cNvPr id="4" name="Slide Number Placeholder 3"/>
          <p:cNvSpPr>
            <a:spLocks noGrp="1"/>
          </p:cNvSpPr>
          <p:nvPr>
            <p:ph type="sldNum" sz="quarter" idx="5"/>
          </p:nvPr>
        </p:nvSpPr>
        <p:spPr/>
        <p:txBody>
          <a:bodyPr/>
          <a:lstStyle/>
          <a:p>
            <a:pPr>
              <a:defRPr/>
            </a:pPr>
            <a:fld id="{3BEE30B6-52B2-40CC-A146-7447E2BE1811}"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Clarify key elements of the model:  codify, then adapt </a:t>
            </a:r>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Ashoka</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Program research and design </a:t>
            </a:r>
            <a:r>
              <a:rPr lang="en-US" sz="1200" i="1" kern="1200" dirty="0" smtClean="0">
                <a:solidFill>
                  <a:schemeClr val="tx1"/>
                </a:solidFill>
                <a:effectLst/>
                <a:latin typeface="+mn-lt"/>
                <a:ea typeface="+mn-ea"/>
                <a:cs typeface="+mn-cs"/>
              </a:rPr>
              <a:t>(TCC)</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Test and refine before expansion: collect, use and make meaning from the right data</a:t>
            </a:r>
          </a:p>
          <a:p>
            <a:pPr lvl="2"/>
            <a:r>
              <a:rPr lang="en-US" sz="1200" kern="1200" dirty="0" smtClean="0">
                <a:solidFill>
                  <a:schemeClr val="tx1"/>
                </a:solidFill>
                <a:effectLst/>
                <a:latin typeface="+mn-lt"/>
                <a:ea typeface="+mn-ea"/>
                <a:cs typeface="+mn-cs"/>
              </a:rPr>
              <a:t>Ensure what needs to be reliable is codified</a:t>
            </a:r>
          </a:p>
          <a:p>
            <a:pPr lvl="1"/>
            <a:r>
              <a:rPr lang="en-US" sz="1200" kern="1200" dirty="0" smtClean="0">
                <a:solidFill>
                  <a:schemeClr val="tx1"/>
                </a:solidFill>
                <a:effectLst/>
                <a:latin typeface="+mn-lt"/>
                <a:ea typeface="+mn-ea"/>
                <a:cs typeface="+mn-cs"/>
              </a:rPr>
              <a:t>Get the right kind of resources </a:t>
            </a:r>
            <a:r>
              <a:rPr lang="en-US" sz="1200" i="1" kern="1200" dirty="0" smtClean="0">
                <a:solidFill>
                  <a:schemeClr val="tx1"/>
                </a:solidFill>
                <a:effectLst/>
                <a:latin typeface="+mn-lt"/>
                <a:ea typeface="+mn-ea"/>
                <a:cs typeface="+mn-cs"/>
              </a:rPr>
              <a:t>(TCC, </a:t>
            </a:r>
            <a:r>
              <a:rPr lang="en-US" sz="1200" i="1" kern="1200" dirty="0" err="1" smtClean="0">
                <a:solidFill>
                  <a:schemeClr val="tx1"/>
                </a:solidFill>
                <a:effectLst/>
                <a:latin typeface="+mn-lt"/>
                <a:ea typeface="+mn-ea"/>
                <a:cs typeface="+mn-cs"/>
              </a:rPr>
              <a:t>Ashoka</a:t>
            </a:r>
            <a:r>
              <a:rPr lang="en-US"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No strings attached (funders/board should stay out of the “program kitchen”)</a:t>
            </a:r>
          </a:p>
          <a:p>
            <a:pPr lvl="2"/>
            <a:r>
              <a:rPr lang="en-US" sz="1200" kern="1200" dirty="0" smtClean="0">
                <a:solidFill>
                  <a:schemeClr val="tx1"/>
                </a:solidFill>
                <a:effectLst/>
                <a:latin typeface="+mn-lt"/>
                <a:ea typeface="+mn-ea"/>
                <a:cs typeface="+mn-cs"/>
              </a:rPr>
              <a:t>Diversified</a:t>
            </a:r>
          </a:p>
          <a:p>
            <a:pPr lvl="2"/>
            <a:r>
              <a:rPr lang="en-US" sz="1200" kern="1200" dirty="0" smtClean="0">
                <a:solidFill>
                  <a:schemeClr val="tx1"/>
                </a:solidFill>
                <a:effectLst/>
                <a:latin typeface="+mn-lt"/>
                <a:ea typeface="+mn-ea"/>
                <a:cs typeface="+mn-cs"/>
              </a:rPr>
              <a:t>Sustainable</a:t>
            </a:r>
          </a:p>
          <a:p>
            <a:pPr lvl="1"/>
            <a:r>
              <a:rPr lang="en-US" sz="1200" kern="1200" dirty="0" smtClean="0">
                <a:solidFill>
                  <a:schemeClr val="tx1"/>
                </a:solidFill>
                <a:effectLst/>
                <a:latin typeface="+mn-lt"/>
                <a:ea typeface="+mn-ea"/>
                <a:cs typeface="+mn-cs"/>
              </a:rPr>
              <a:t>Have the right staff </a:t>
            </a:r>
            <a:r>
              <a:rPr lang="en-US" sz="1200" i="1" kern="1200" dirty="0" smtClean="0">
                <a:solidFill>
                  <a:schemeClr val="tx1"/>
                </a:solidFill>
                <a:effectLst/>
                <a:latin typeface="+mn-lt"/>
                <a:ea typeface="+mn-ea"/>
                <a:cs typeface="+mn-cs"/>
              </a:rPr>
              <a:t>(</a:t>
            </a:r>
            <a:r>
              <a:rPr lang="en-US" sz="1200" i="1" kern="1200" dirty="0" err="1" smtClean="0">
                <a:solidFill>
                  <a:schemeClr val="tx1"/>
                </a:solidFill>
                <a:effectLst/>
                <a:latin typeface="+mn-lt"/>
                <a:ea typeface="+mn-ea"/>
                <a:cs typeface="+mn-cs"/>
              </a:rPr>
              <a:t>Ashoka</a:t>
            </a:r>
            <a:r>
              <a:rPr lang="en-US" sz="1200" i="1" kern="1200" dirty="0" smtClean="0">
                <a:solidFill>
                  <a:schemeClr val="tx1"/>
                </a:solidFill>
                <a:effectLst/>
                <a:latin typeface="+mn-lt"/>
                <a:ea typeface="+mn-ea"/>
                <a:cs typeface="+mn-cs"/>
              </a:rPr>
              <a:t> top 3 factors)—look for GEO pub on talent development/scaling later this year</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Build team of entrepreneurial problem-solvers</a:t>
            </a:r>
            <a:r>
              <a:rPr lang="en-US" sz="1200" i="1" kern="1200" dirty="0" smtClean="0">
                <a:solidFill>
                  <a:schemeClr val="tx1"/>
                </a:solidFill>
                <a:effectLst/>
                <a:latin typeface="+mn-lt"/>
                <a:ea typeface="+mn-ea"/>
                <a:cs typeface="+mn-cs"/>
              </a:rPr>
              <a:t>—in your org AND in your network</a:t>
            </a:r>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Cultivate networks </a:t>
            </a:r>
            <a:r>
              <a:rPr lang="en-US" sz="1200" i="1" kern="1200" dirty="0" smtClean="0">
                <a:solidFill>
                  <a:schemeClr val="tx1"/>
                </a:solidFill>
                <a:effectLst/>
                <a:latin typeface="+mn-lt"/>
                <a:ea typeface="+mn-ea"/>
                <a:cs typeface="+mn-cs"/>
              </a:rPr>
              <a:t>(one of </a:t>
            </a:r>
            <a:r>
              <a:rPr lang="en-US" sz="1200" i="1" kern="1200" dirty="0" err="1" smtClean="0">
                <a:solidFill>
                  <a:schemeClr val="tx1"/>
                </a:solidFill>
                <a:effectLst/>
                <a:latin typeface="+mn-lt"/>
                <a:ea typeface="+mn-ea"/>
                <a:cs typeface="+mn-cs"/>
              </a:rPr>
              <a:t>Ashoka</a:t>
            </a:r>
            <a:r>
              <a:rPr lang="en-US" sz="1200" i="1" kern="1200" dirty="0" smtClean="0">
                <a:solidFill>
                  <a:schemeClr val="tx1"/>
                </a:solidFill>
                <a:effectLst/>
                <a:latin typeface="+mn-lt"/>
                <a:ea typeface="+mn-ea"/>
                <a:cs typeface="+mn-cs"/>
              </a:rPr>
              <a:t> top 3 factors)—see GEO/Monitor work on networks</a:t>
            </a:r>
            <a:endParaRPr lang="en-US" sz="1200" kern="1200" dirty="0" smtClean="0">
              <a:solidFill>
                <a:schemeClr val="tx1"/>
              </a:solidFill>
              <a:effectLst/>
              <a:latin typeface="+mn-lt"/>
              <a:ea typeface="+mn-ea"/>
              <a:cs typeface="+mn-cs"/>
            </a:endParaRPr>
          </a:p>
          <a:p>
            <a:pPr lvl="2"/>
            <a:r>
              <a:rPr lang="en-US" sz="1200" kern="1200" dirty="0" smtClean="0">
                <a:solidFill>
                  <a:schemeClr val="tx1"/>
                </a:solidFill>
                <a:effectLst/>
                <a:latin typeface="+mn-lt"/>
                <a:ea typeface="+mn-ea"/>
                <a:cs typeface="+mn-cs"/>
              </a:rPr>
              <a:t>Open source, networked approaches</a:t>
            </a:r>
          </a:p>
          <a:p>
            <a:pPr lvl="2"/>
            <a:r>
              <a:rPr lang="en-US" sz="1200" kern="1200" dirty="0" smtClean="0">
                <a:solidFill>
                  <a:schemeClr val="tx1"/>
                </a:solidFill>
                <a:effectLst/>
                <a:latin typeface="+mn-lt"/>
                <a:ea typeface="+mn-ea"/>
                <a:cs typeface="+mn-cs"/>
              </a:rPr>
              <a:t>“Don’t be king of the hill: be the hill itself</a:t>
            </a:r>
            <a:r>
              <a:rPr lang="en-US" sz="1200" i="1" kern="1200" dirty="0" smtClean="0">
                <a:solidFill>
                  <a:schemeClr val="tx1"/>
                </a:solidFill>
                <a:effectLst/>
                <a:latin typeface="+mn-lt"/>
                <a:ea typeface="+mn-ea"/>
                <a:cs typeface="+mn-cs"/>
              </a:rPr>
              <a:t>”—from article authored by </a:t>
            </a:r>
            <a:r>
              <a:rPr lang="en-US" sz="1200" i="1" kern="1200" dirty="0" err="1" smtClean="0">
                <a:solidFill>
                  <a:schemeClr val="tx1"/>
                </a:solidFill>
                <a:effectLst/>
                <a:latin typeface="+mn-lt"/>
                <a:ea typeface="+mn-ea"/>
                <a:cs typeface="+mn-cs"/>
              </a:rPr>
              <a:t>Ashoka’s</a:t>
            </a:r>
            <a:r>
              <a:rPr lang="en-US" sz="1200" i="1" kern="1200" dirty="0" smtClean="0">
                <a:solidFill>
                  <a:schemeClr val="tx1"/>
                </a:solidFill>
                <a:effectLst/>
                <a:latin typeface="+mn-lt"/>
                <a:ea typeface="+mn-ea"/>
                <a:cs typeface="+mn-cs"/>
              </a:rPr>
              <a:t> Jon </a:t>
            </a:r>
            <a:r>
              <a:rPr lang="en-US" sz="1200" i="1" kern="1200" dirty="0" err="1" smtClean="0">
                <a:solidFill>
                  <a:schemeClr val="tx1"/>
                </a:solidFill>
                <a:effectLst/>
                <a:latin typeface="+mn-lt"/>
                <a:ea typeface="+mn-ea"/>
                <a:cs typeface="+mn-cs"/>
              </a:rPr>
              <a:t>McPhredran</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Waitzer</a:t>
            </a:r>
            <a:r>
              <a:rPr lang="en-US" sz="1200" i="1" kern="1200" dirty="0" smtClean="0">
                <a:solidFill>
                  <a:schemeClr val="tx1"/>
                </a:solidFill>
                <a:effectLst/>
                <a:latin typeface="+mn-lt"/>
                <a:ea typeface="+mn-ea"/>
                <a:cs typeface="+mn-cs"/>
              </a:rPr>
              <a:t> and Roshan Paul shared with attendees online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206E534-7FED-4E40-A259-596295AD475B}" type="slidenum">
              <a:rPr lang="en-US" smtClean="0"/>
              <a:pPr/>
              <a:t>19</a:t>
            </a:fld>
            <a:endParaRPr lang="en-US"/>
          </a:p>
        </p:txBody>
      </p:sp>
    </p:spTree>
    <p:extLst>
      <p:ext uri="{BB962C8B-B14F-4D97-AF65-F5344CB8AC3E}">
        <p14:creationId xmlns:p14="http://schemas.microsoft.com/office/powerpoint/2010/main" val="32780798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6E534-7FED-4E40-A259-596295AD475B}"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6E534-7FED-4E40-A259-596295AD475B}"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Quick walk-through</a:t>
            </a:r>
            <a:r>
              <a:rPr lang="en-US" baseline="0" dirty="0" smtClean="0"/>
              <a:t> the convene, grow, and support goals</a:t>
            </a:r>
            <a:endParaRPr lang="en-US" dirty="0"/>
          </a:p>
        </p:txBody>
      </p:sp>
      <p:sp>
        <p:nvSpPr>
          <p:cNvPr id="4" name="Slide Number Placeholder 3"/>
          <p:cNvSpPr>
            <a:spLocks noGrp="1"/>
          </p:cNvSpPr>
          <p:nvPr>
            <p:ph type="sldNum" sz="quarter" idx="10"/>
          </p:nvPr>
        </p:nvSpPr>
        <p:spPr/>
        <p:txBody>
          <a:bodyPr/>
          <a:lstStyle/>
          <a:p>
            <a:fld id="{9206E534-7FED-4E40-A259-596295AD475B}" type="slidenum">
              <a:rPr lang="en-US" smtClean="0"/>
              <a:pPr/>
              <a:t>4</a:t>
            </a:fld>
            <a:endParaRPr lang="en-US"/>
          </a:p>
        </p:txBody>
      </p:sp>
    </p:spTree>
    <p:extLst>
      <p:ext uri="{BB962C8B-B14F-4D97-AF65-F5344CB8AC3E}">
        <p14:creationId xmlns:p14="http://schemas.microsoft.com/office/powerpoint/2010/main" val="3913412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Pre-Survey Results</a:t>
            </a:r>
            <a:endParaRPr lang="en-US" dirty="0"/>
          </a:p>
        </p:txBody>
      </p:sp>
      <p:sp>
        <p:nvSpPr>
          <p:cNvPr id="4" name="Slide Number Placeholder 3"/>
          <p:cNvSpPr>
            <a:spLocks noGrp="1"/>
          </p:cNvSpPr>
          <p:nvPr>
            <p:ph type="sldNum" sz="quarter" idx="10"/>
          </p:nvPr>
        </p:nvSpPr>
        <p:spPr/>
        <p:txBody>
          <a:bodyPr/>
          <a:lstStyle/>
          <a:p>
            <a:fld id="{9206E534-7FED-4E40-A259-596295AD475B}" type="slidenum">
              <a:rPr lang="en-US" smtClean="0"/>
              <a:pPr/>
              <a:t>5</a:t>
            </a:fld>
            <a:endParaRPr lang="en-US"/>
          </a:p>
        </p:txBody>
      </p:sp>
    </p:spTree>
    <p:extLst>
      <p:ext uri="{BB962C8B-B14F-4D97-AF65-F5344CB8AC3E}">
        <p14:creationId xmlns:p14="http://schemas.microsoft.com/office/powerpoint/2010/main" val="3168446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6E534-7FED-4E40-A259-596295AD475B}" type="slidenum">
              <a:rPr lang="en-US" smtClean="0"/>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z="1200" kern="1200" dirty="0" err="1" smtClean="0">
                <a:solidFill>
                  <a:schemeClr val="tx1"/>
                </a:solidFill>
                <a:effectLst/>
                <a:latin typeface="+mn-lt"/>
                <a:ea typeface="+mn-ea"/>
                <a:cs typeface="+mn-cs"/>
              </a:rPr>
              <a:t>Ashoka’s</a:t>
            </a:r>
            <a:r>
              <a:rPr lang="en-US" sz="1200" kern="1200" dirty="0" smtClean="0">
                <a:solidFill>
                  <a:schemeClr val="tx1"/>
                </a:solidFill>
                <a:effectLst/>
                <a:latin typeface="+mn-lt"/>
                <a:ea typeface="+mn-ea"/>
                <a:cs typeface="+mn-cs"/>
              </a:rPr>
              <a:t> research bears out GEO’s emphasis on scaling impact not organizations—this is what they’re seeing among fellows—use of open source, networks (</a:t>
            </a:r>
            <a:r>
              <a:rPr lang="en-US" sz="1200" kern="1200" dirty="0" err="1" smtClean="0">
                <a:solidFill>
                  <a:schemeClr val="tx1"/>
                </a:solidFill>
                <a:effectLst/>
                <a:latin typeface="+mn-lt"/>
                <a:ea typeface="+mn-ea"/>
                <a:cs typeface="+mn-cs"/>
              </a:rPr>
              <a:t>Ashoka</a:t>
            </a:r>
            <a:r>
              <a:rPr lang="en-US" sz="1200" kern="1200" dirty="0" smtClean="0">
                <a:solidFill>
                  <a:schemeClr val="tx1"/>
                </a:solidFill>
                <a:effectLst/>
                <a:latin typeface="+mn-lt"/>
                <a:ea typeface="+mn-ea"/>
                <a:cs typeface="+mn-cs"/>
              </a:rPr>
              <a:t> also preaches scaling ideas not organizations).  Also, use of formal training programs (degrees, certificates) to create a core of practitioners who will advance the idea/innovation</a:t>
            </a:r>
            <a:endParaRPr lang="en-US" dirty="0" smtClean="0">
              <a:latin typeface="Arial" charset="0"/>
              <a:ea typeface="ＭＳ Ｐゴシック" pitchFamily="34" charset="-128"/>
            </a:endParaRPr>
          </a:p>
        </p:txBody>
      </p:sp>
      <p:sp>
        <p:nvSpPr>
          <p:cNvPr id="90116" name="Slide Number Placeholder 3"/>
          <p:cNvSpPr>
            <a:spLocks noGrp="1"/>
          </p:cNvSpPr>
          <p:nvPr>
            <p:ph type="sldNum" sz="quarter" idx="5"/>
          </p:nvPr>
        </p:nvSpPr>
        <p:spPr bwMode="auto">
          <a:noFill/>
          <a:ln>
            <a:miter lim="800000"/>
            <a:headEnd/>
            <a:tailEnd/>
          </a:ln>
        </p:spPr>
        <p:txBody>
          <a:bodyPr/>
          <a:lstStyle/>
          <a:p>
            <a:fld id="{89A673F7-56D7-4E07-B220-BC997A7F687C}" type="slidenum">
              <a:rPr lang="en-US" smtClean="0">
                <a:ea typeface="ＭＳ Ｐゴシック" pitchFamily="34" charset="-128"/>
              </a:rPr>
              <a:pPr/>
              <a:t>7</a:t>
            </a:fld>
            <a:endParaRPr lang="en-US" dirty="0" smtClean="0">
              <a:ea typeface="ＭＳ Ｐゴシック" pitchFamily="34" charset="-128"/>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Taproot has found that several of these different</a:t>
            </a:r>
            <a:r>
              <a:rPr lang="en-US" sz="1200" kern="1200" baseline="0" dirty="0" smtClean="0">
                <a:solidFill>
                  <a:schemeClr val="tx1"/>
                </a:solidFill>
                <a:effectLst/>
                <a:latin typeface="+mn-lt"/>
                <a:ea typeface="+mn-ea"/>
                <a:cs typeface="+mn-cs"/>
              </a:rPr>
              <a:t> pathways to scale </a:t>
            </a:r>
            <a:r>
              <a:rPr lang="en-US" sz="1200" kern="1200" dirty="0" smtClean="0">
                <a:solidFill>
                  <a:schemeClr val="tx1"/>
                </a:solidFill>
                <a:effectLst/>
                <a:latin typeface="+mn-lt"/>
                <a:ea typeface="+mn-ea"/>
                <a:cs typeface="+mn-cs"/>
              </a:rPr>
              <a:t>are key levers for scaling impact—technology, advocacy, replication, etc.</a:t>
            </a:r>
            <a:endParaRPr lang="en-US" dirty="0"/>
          </a:p>
        </p:txBody>
      </p:sp>
      <p:sp>
        <p:nvSpPr>
          <p:cNvPr id="4" name="Slide Number Placeholder 3"/>
          <p:cNvSpPr>
            <a:spLocks noGrp="1"/>
          </p:cNvSpPr>
          <p:nvPr>
            <p:ph type="sldNum" sz="quarter" idx="10"/>
          </p:nvPr>
        </p:nvSpPr>
        <p:spPr/>
        <p:txBody>
          <a:bodyPr/>
          <a:lstStyle/>
          <a:p>
            <a:fld id="{9206E534-7FED-4E40-A259-596295AD475B}" type="slidenum">
              <a:rPr lang="en-US" smtClean="0"/>
              <a:pPr/>
              <a:t>8</a:t>
            </a:fld>
            <a:endParaRPr lang="en-US"/>
          </a:p>
        </p:txBody>
      </p:sp>
    </p:spTree>
    <p:extLst>
      <p:ext uri="{BB962C8B-B14F-4D97-AF65-F5344CB8AC3E}">
        <p14:creationId xmlns:p14="http://schemas.microsoft.com/office/powerpoint/2010/main" val="9513063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206E534-7FED-4E40-A259-596295AD475B}" type="slidenum">
              <a:rPr lang="en-US" smtClean="0"/>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Main Title page">
    <p:bg>
      <p:bgPr>
        <a:blipFill rotWithShape="1">
          <a:blip r:embed="rId2"/>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a:xfrm>
            <a:off x="1528763" y="2184400"/>
            <a:ext cx="7856537" cy="1323975"/>
          </a:xfrm>
          <a:prstGeom prst="rect">
            <a:avLst/>
          </a:prstGeom>
          <a:effectLst>
            <a:outerShdw blurRad="152400" dist="50800" dir="7680000">
              <a:srgbClr val="000000">
                <a:alpha val="25000"/>
              </a:srgbClr>
            </a:outerShdw>
          </a:effectLst>
        </p:spPr>
        <p:txBody>
          <a:bodyPr vert="horz"/>
          <a:lstStyle>
            <a:lvl1pPr marL="0" indent="0">
              <a:buNone/>
              <a:defRPr sz="3600" b="1" i="0">
                <a:solidFill>
                  <a:schemeClr val="bg1"/>
                </a:solidFill>
                <a:latin typeface="Arial"/>
                <a:cs typeface="Arial"/>
              </a:defRPr>
            </a:lvl1pPr>
          </a:lstStyle>
          <a:p>
            <a:pPr lvl="0"/>
            <a:r>
              <a:rPr lang="en-US" sz="4000" b="1" dirty="0" smtClean="0">
                <a:effectLst>
                  <a:outerShdw blurRad="152400" dist="50800" dir="7680000">
                    <a:schemeClr val="bg2">
                      <a:alpha val="25000"/>
                    </a:schemeClr>
                  </a:outerShdw>
                </a:effectLst>
                <a:latin typeface="Arial"/>
                <a:cs typeface="Arial"/>
              </a:rPr>
              <a:t>Lessons for Funders from </a:t>
            </a:r>
            <a:br>
              <a:rPr lang="en-US" sz="4000" b="1" dirty="0" smtClean="0">
                <a:effectLst>
                  <a:outerShdw blurRad="152400" dist="50800" dir="7680000">
                    <a:schemeClr val="bg2">
                      <a:alpha val="25000"/>
                    </a:schemeClr>
                  </a:outerShdw>
                </a:effectLst>
                <a:latin typeface="Arial"/>
                <a:cs typeface="Arial"/>
              </a:rPr>
            </a:br>
            <a:r>
              <a:rPr lang="en-US" sz="4000" b="1" dirty="0" smtClean="0">
                <a:effectLst>
                  <a:outerShdw blurRad="152400" dist="50800" dir="7680000">
                    <a:schemeClr val="bg2">
                      <a:alpha val="25000"/>
                    </a:schemeClr>
                  </a:outerShdw>
                </a:effectLst>
                <a:latin typeface="Arial"/>
                <a:cs typeface="Arial"/>
              </a:rPr>
              <a:t>the Social Innovation Fund</a:t>
            </a:r>
            <a:endParaRPr lang="en-US" dirty="0" smtClean="0"/>
          </a:p>
        </p:txBody>
      </p:sp>
      <p:sp>
        <p:nvSpPr>
          <p:cNvPr id="10" name="Text Placeholder 9"/>
          <p:cNvSpPr>
            <a:spLocks noGrp="1"/>
          </p:cNvSpPr>
          <p:nvPr>
            <p:ph type="body" sz="quarter" idx="11" hasCustomPrompt="1"/>
          </p:nvPr>
        </p:nvSpPr>
        <p:spPr>
          <a:xfrm>
            <a:off x="1528763" y="4014788"/>
            <a:ext cx="7856537" cy="1116012"/>
          </a:xfrm>
          <a:prstGeom prst="rect">
            <a:avLst/>
          </a:prstGeom>
        </p:spPr>
        <p:txBody>
          <a:bodyPr vert="horz"/>
          <a:lstStyle>
            <a:lvl1pPr marL="0" indent="0">
              <a:buNone/>
              <a:defRPr sz="2220" i="1">
                <a:solidFill>
                  <a:schemeClr val="tx2"/>
                </a:solidFill>
                <a:latin typeface="+mn-lt"/>
                <a:cs typeface="Georgia (Body)"/>
              </a:defRPr>
            </a:lvl1pPr>
          </a:lstStyle>
          <a:p>
            <a:pPr lvl="0"/>
            <a:r>
              <a:rPr kumimoji="0" lang="en-US" sz="2222" b="0" i="1" u="none" strike="noStrike" kern="1200" cap="none" spc="0" normalizeH="0" baseline="0" noProof="0" dirty="0" smtClean="0">
                <a:ln>
                  <a:noFill/>
                </a:ln>
                <a:solidFill>
                  <a:srgbClr val="36424A"/>
                </a:solidFill>
                <a:effectLst/>
                <a:uLnTx/>
                <a:uFillTx/>
                <a:latin typeface="+mn-lt"/>
                <a:ea typeface="+mj-ea"/>
                <a:cs typeface="Georgia"/>
              </a:rPr>
              <a:t>Center for Effective Philanthropy </a:t>
            </a:r>
            <a:br>
              <a:rPr kumimoji="0" lang="en-US" sz="2222" b="0" i="1" u="none" strike="noStrike" kern="1200" cap="none" spc="0" normalizeH="0" baseline="0" noProof="0" dirty="0" smtClean="0">
                <a:ln>
                  <a:noFill/>
                </a:ln>
                <a:solidFill>
                  <a:srgbClr val="36424A"/>
                </a:solidFill>
                <a:effectLst/>
                <a:uLnTx/>
                <a:uFillTx/>
                <a:latin typeface="+mn-lt"/>
                <a:ea typeface="+mj-ea"/>
                <a:cs typeface="Georgia"/>
              </a:rPr>
            </a:br>
            <a:r>
              <a:rPr kumimoji="0" lang="en-US" sz="2222" b="0" i="1" u="none" strike="noStrike" kern="1200" cap="none" spc="0" normalizeH="0" baseline="0" noProof="0" dirty="0" smtClean="0">
                <a:ln>
                  <a:noFill/>
                </a:ln>
                <a:solidFill>
                  <a:srgbClr val="36424A"/>
                </a:solidFill>
                <a:effectLst/>
                <a:uLnTx/>
                <a:uFillTx/>
                <a:latin typeface="+mn-lt"/>
                <a:ea typeface="+mj-ea"/>
                <a:cs typeface="Georgia"/>
              </a:rPr>
              <a:t>2011 Conference  :  May 10, 2011  :  Boston, MA</a:t>
            </a:r>
            <a:endParaRPr lang="en-US" dirty="0"/>
          </a:p>
        </p:txBody>
      </p:sp>
      <p:pic>
        <p:nvPicPr>
          <p:cNvPr id="5" name="Picture 4" descr="SWW_GEOtype_white.png"/>
          <p:cNvPicPr>
            <a:picLocks noChangeAspect="1"/>
          </p:cNvPicPr>
          <p:nvPr userDrawn="1"/>
        </p:nvPicPr>
        <p:blipFill>
          <a:blip r:embed="rId3"/>
          <a:stretch>
            <a:fillRect/>
          </a:stretch>
        </p:blipFill>
        <p:spPr>
          <a:xfrm>
            <a:off x="6174977" y="6657944"/>
            <a:ext cx="2899535" cy="530970"/>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999832" y="0"/>
            <a:ext cx="7997825" cy="1813560"/>
          </a:xfrm>
          <a:prstGeom prst="rect">
            <a:avLst/>
          </a:prstGeom>
        </p:spPr>
        <p:txBody>
          <a:bodyPr lIns="101882" tIns="50941" rIns="101882" bIns="50941"/>
          <a:lstStyle/>
          <a:p>
            <a:r>
              <a:rPr lang="en-US" smtClean="0"/>
              <a:t>Click to edit Master title style</a:t>
            </a:r>
            <a:endParaRPr lang="en-US"/>
          </a:p>
        </p:txBody>
      </p:sp>
      <p:sp>
        <p:nvSpPr>
          <p:cNvPr id="3" name="Content Placeholder 2"/>
          <p:cNvSpPr>
            <a:spLocks noGrp="1"/>
          </p:cNvSpPr>
          <p:nvPr>
            <p:ph idx="1"/>
          </p:nvPr>
        </p:nvSpPr>
        <p:spPr>
          <a:xfrm>
            <a:off x="999832" y="2015067"/>
            <a:ext cx="7997825" cy="3940175"/>
          </a:xfrm>
          <a:prstGeom prst="rect">
            <a:avLst/>
          </a:prstGeom>
        </p:spPr>
        <p:txBody>
          <a:bodyPr lIns="101882" tIns="50941" rIns="101882" bIns="5094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lvl1pPr>
              <a:defRPr/>
            </a:lvl1pPr>
          </a:lstStyle>
          <a:p>
            <a:pPr>
              <a:defRPr/>
            </a:pPr>
            <a:fld id="{45CD3473-989E-48A4-9F7E-723DE79F08C5}" type="datetime1">
              <a:rPr lang="en-US"/>
              <a:pPr>
                <a:defRPr/>
              </a:pPr>
              <a:t>4/4/2012</a:t>
            </a:fld>
            <a:endParaRPr lang="en-US" dirty="0"/>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lvl1pPr>
              <a:defRPr/>
            </a:lvl1pPr>
          </a:lstStyle>
          <a:p>
            <a:pPr>
              <a:defRPr/>
            </a:pPr>
            <a:endParaRPr lang="en-US" dirty="0"/>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defRPr/>
            </a:lvl1pPr>
          </a:lstStyle>
          <a:p>
            <a:pPr>
              <a:defRPr/>
            </a:pPr>
            <a:fld id="{6A1E0665-DC15-4CB6-82A3-D83FD3D2C1EC}" type="slidenum">
              <a:rPr lang="en-US"/>
              <a:pPr>
                <a:defRPr/>
              </a:pPr>
              <a:t>‹#›</a:t>
            </a:fld>
            <a:endParaRPr lang="en-US" dirty="0"/>
          </a:p>
        </p:txBody>
      </p:sp>
    </p:spTree>
    <p:extLst>
      <p:ext uri="{BB962C8B-B14F-4D97-AF65-F5344CB8AC3E}">
        <p14:creationId xmlns:p14="http://schemas.microsoft.com/office/powerpoint/2010/main" val="2500836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page 1">
    <p:bg>
      <p:bgPr>
        <a:solidFill>
          <a:schemeClr val="bg1"/>
        </a:solidFill>
        <a:effectLst/>
      </p:bgPr>
    </p:bg>
    <p:spTree>
      <p:nvGrpSpPr>
        <p:cNvPr id="1" name=""/>
        <p:cNvGrpSpPr/>
        <p:nvPr/>
      </p:nvGrpSpPr>
      <p:grpSpPr>
        <a:xfrm>
          <a:off x="0" y="0"/>
          <a:ext cx="0" cy="0"/>
          <a:chOff x="0" y="0"/>
          <a:chExt cx="0" cy="0"/>
        </a:xfrm>
      </p:grpSpPr>
      <p:sp>
        <p:nvSpPr>
          <p:cNvPr id="5" name="Title 1"/>
          <p:cNvSpPr>
            <a:spLocks noGrp="1"/>
          </p:cNvSpPr>
          <p:nvPr userDrawn="1">
            <p:ph type="title" hasCustomPrompt="1"/>
          </p:nvPr>
        </p:nvSpPr>
        <p:spPr>
          <a:xfrm>
            <a:off x="1228725" y="1122363"/>
            <a:ext cx="7800975" cy="1354138"/>
          </a:xfrm>
          <a:prstGeom prst="rect">
            <a:avLst/>
          </a:prstGeom>
        </p:spPr>
        <p:txBody>
          <a:bodyPr anchor="t">
            <a:noAutofit/>
          </a:bodyPr>
          <a:lstStyle>
            <a:lvl1pPr algn="l">
              <a:lnSpc>
                <a:spcPct val="100000"/>
              </a:lnSpc>
              <a:defRPr sz="3300" b="1" i="0" baseline="0">
                <a:solidFill>
                  <a:schemeClr val="accent2"/>
                </a:solidFill>
                <a:latin typeface="Arial"/>
                <a:cs typeface="Avenir 85 Heavy"/>
              </a:defRPr>
            </a:lvl1pPr>
          </a:lstStyle>
          <a:p>
            <a:pPr algn="l"/>
            <a:r>
              <a:rPr lang="en-US" b="1" dirty="0" smtClean="0"/>
              <a:t>Opportunities to continue working with GEO and Scaling What Works</a:t>
            </a:r>
            <a:endParaRPr lang="en-US" sz="4800" dirty="0">
              <a:solidFill>
                <a:srgbClr val="F2AF32"/>
              </a:solidFill>
              <a:latin typeface="Avenir 85 Heavy"/>
              <a:cs typeface="Avenir 85 Heavy"/>
            </a:endParaRPr>
          </a:p>
        </p:txBody>
      </p:sp>
      <p:sp>
        <p:nvSpPr>
          <p:cNvPr id="8" name="Text Placeholder 13"/>
          <p:cNvSpPr>
            <a:spLocks noGrp="1"/>
          </p:cNvSpPr>
          <p:nvPr>
            <p:ph type="body" sz="quarter" idx="12" hasCustomPrompt="1"/>
          </p:nvPr>
        </p:nvSpPr>
        <p:spPr>
          <a:xfrm>
            <a:off x="1228724" y="2501899"/>
            <a:ext cx="7800975" cy="4089401"/>
          </a:xfrm>
          <a:prstGeom prst="rect">
            <a:avLst/>
          </a:prstGeom>
        </p:spPr>
        <p:txBody>
          <a:bodyPr vert="horz"/>
          <a:lstStyle>
            <a:lvl1pPr marL="384048" marR="0" indent="-384048" algn="l" defTabSz="509352" rtl="0" eaLnBrk="1" fontAlgn="auto" latinLnBrk="0" hangingPunct="1">
              <a:lnSpc>
                <a:spcPct val="100000"/>
              </a:lnSpc>
              <a:spcBef>
                <a:spcPts val="528"/>
              </a:spcBef>
              <a:spcAft>
                <a:spcPts val="1200"/>
              </a:spcAft>
              <a:buClr>
                <a:schemeClr val="accent3"/>
              </a:buClr>
              <a:buSzPct val="170000"/>
              <a:buFont typeface="Arial"/>
              <a:buChar char="•"/>
              <a:tabLst/>
              <a:defRPr sz="2200" b="0" i="0" baseline="0">
                <a:solidFill>
                  <a:schemeClr val="tx2"/>
                </a:solidFill>
                <a:latin typeface="Arial"/>
                <a:cs typeface="Avenir 35 Light"/>
              </a:defRPr>
            </a:lvl1pPr>
          </a:lstStyle>
          <a:p>
            <a:r>
              <a:rPr lang="en-US" dirty="0" smtClean="0"/>
              <a:t>Reframing the Conversation series of briefing papers on scale, with occasional Webinars on select topics</a:t>
            </a:r>
          </a:p>
          <a:p>
            <a:r>
              <a:rPr lang="en-US" dirty="0" smtClean="0"/>
              <a:t>Skill-building workshops across the country (learning and evaluation and financial health)</a:t>
            </a:r>
          </a:p>
          <a:p>
            <a:r>
              <a:rPr lang="en-US" dirty="0" smtClean="0"/>
              <a:t>Lessons Learned from the Social Innovation Fund series</a:t>
            </a:r>
          </a:p>
          <a:p>
            <a:r>
              <a:rPr lang="en-US" dirty="0" err="1" smtClean="0"/>
              <a:t>Grantmaker</a:t>
            </a:r>
            <a:r>
              <a:rPr lang="en-US" dirty="0" smtClean="0"/>
              <a:t> dialogues on scale (Boston, Detroit, Pittsburgh)</a:t>
            </a:r>
          </a:p>
          <a:p>
            <a:endParaRPr lang="en-US" dirty="0" smtClean="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ody page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userDrawn="1">
            <p:ph type="title" hasCustomPrompt="1"/>
          </p:nvPr>
        </p:nvSpPr>
        <p:spPr>
          <a:xfrm>
            <a:off x="1228725" y="1122363"/>
            <a:ext cx="7800975" cy="1354138"/>
          </a:xfrm>
          <a:prstGeom prst="rect">
            <a:avLst/>
          </a:prstGeom>
        </p:spPr>
        <p:txBody>
          <a:bodyPr anchor="t">
            <a:noAutofit/>
          </a:bodyPr>
          <a:lstStyle>
            <a:lvl1pPr algn="l">
              <a:lnSpc>
                <a:spcPct val="100000"/>
              </a:lnSpc>
              <a:defRPr sz="3300" b="1" i="0" baseline="0">
                <a:solidFill>
                  <a:schemeClr val="accent2"/>
                </a:solidFill>
                <a:latin typeface="Arial"/>
                <a:cs typeface="Avenir 85 Heavy"/>
              </a:defRPr>
            </a:lvl1pPr>
          </a:lstStyle>
          <a:p>
            <a:pPr algn="l"/>
            <a:r>
              <a:rPr lang="en-US" b="1" dirty="0" smtClean="0"/>
              <a:t>Opportunities to continue working with GEO and Scaling What Works</a:t>
            </a:r>
            <a:endParaRPr lang="en-US" sz="4800" dirty="0">
              <a:solidFill>
                <a:srgbClr val="F2AF32"/>
              </a:solidFill>
              <a:latin typeface="Avenir 85 Heavy"/>
              <a:cs typeface="Avenir 85 Heavy"/>
            </a:endParaRPr>
          </a:p>
        </p:txBody>
      </p:sp>
      <p:sp>
        <p:nvSpPr>
          <p:cNvPr id="8" name="Text Placeholder 13"/>
          <p:cNvSpPr>
            <a:spLocks noGrp="1"/>
          </p:cNvSpPr>
          <p:nvPr>
            <p:ph type="body" sz="quarter" idx="12" hasCustomPrompt="1"/>
          </p:nvPr>
        </p:nvSpPr>
        <p:spPr>
          <a:xfrm>
            <a:off x="1228724" y="2501899"/>
            <a:ext cx="7800975" cy="4089401"/>
          </a:xfrm>
          <a:prstGeom prst="rect">
            <a:avLst/>
          </a:prstGeom>
        </p:spPr>
        <p:txBody>
          <a:bodyPr vert="horz"/>
          <a:lstStyle>
            <a:lvl1pPr marL="384048" indent="-384048" algn="l">
              <a:spcBef>
                <a:spcPts val="528"/>
              </a:spcBef>
              <a:spcAft>
                <a:spcPts val="1200"/>
              </a:spcAft>
              <a:buClr>
                <a:schemeClr val="accent3"/>
              </a:buClr>
              <a:buSzPct val="170000"/>
              <a:buFont typeface="Arial"/>
              <a:buChar char="•"/>
              <a:defRPr sz="2200" b="0" i="0" baseline="0">
                <a:solidFill>
                  <a:schemeClr val="tx2"/>
                </a:solidFill>
                <a:latin typeface="Arial"/>
                <a:cs typeface="Avenir 35 Light"/>
              </a:defRPr>
            </a:lvl1pPr>
          </a:lstStyle>
          <a:p>
            <a:r>
              <a:rPr lang="en-US" dirty="0" smtClean="0"/>
              <a:t>Reframing the Conversation series of briefing papers on scale, with occasional Webinars on select topics</a:t>
            </a:r>
          </a:p>
          <a:p>
            <a:r>
              <a:rPr lang="en-US" dirty="0" smtClean="0"/>
              <a:t>Skill-building workshops across the country (learning and evaluation and financial health)</a:t>
            </a:r>
          </a:p>
          <a:p>
            <a:r>
              <a:rPr lang="en-US" dirty="0" smtClean="0"/>
              <a:t>Lessons Learned from the Social Innovation Fund series</a:t>
            </a:r>
          </a:p>
          <a:p>
            <a:r>
              <a:rPr lang="en-US" dirty="0" err="1" smtClean="0"/>
              <a:t>Grantmaker</a:t>
            </a:r>
            <a:r>
              <a:rPr lang="en-US" dirty="0" smtClean="0"/>
              <a:t> dialogues on scale (Boston, Detroit, Pittsburgh)</a:t>
            </a:r>
          </a:p>
          <a:p>
            <a:endParaRPr lang="en-US" dirty="0" smtClean="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ody page 3">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itle 1"/>
          <p:cNvSpPr>
            <a:spLocks noGrp="1"/>
          </p:cNvSpPr>
          <p:nvPr userDrawn="1">
            <p:ph type="title" hasCustomPrompt="1"/>
          </p:nvPr>
        </p:nvSpPr>
        <p:spPr>
          <a:xfrm>
            <a:off x="1228725" y="1122363"/>
            <a:ext cx="7800975" cy="1354138"/>
          </a:xfrm>
          <a:prstGeom prst="rect">
            <a:avLst/>
          </a:prstGeom>
        </p:spPr>
        <p:txBody>
          <a:bodyPr anchor="t">
            <a:noAutofit/>
          </a:bodyPr>
          <a:lstStyle>
            <a:lvl1pPr algn="l">
              <a:lnSpc>
                <a:spcPct val="100000"/>
              </a:lnSpc>
              <a:defRPr sz="3300" b="1" i="0" baseline="0">
                <a:solidFill>
                  <a:schemeClr val="accent2"/>
                </a:solidFill>
                <a:latin typeface="Arial"/>
                <a:cs typeface="Avenir 85 Heavy"/>
              </a:defRPr>
            </a:lvl1pPr>
          </a:lstStyle>
          <a:p>
            <a:pPr algn="l"/>
            <a:r>
              <a:rPr lang="en-US" b="1" dirty="0" smtClean="0"/>
              <a:t>Opportunities to continue working with GEO and Scaling What Works</a:t>
            </a:r>
            <a:endParaRPr lang="en-US" sz="4800" dirty="0">
              <a:solidFill>
                <a:srgbClr val="F2AF32"/>
              </a:solidFill>
              <a:latin typeface="Avenir 85 Heavy"/>
              <a:cs typeface="Avenir 85 Heavy"/>
            </a:endParaRPr>
          </a:p>
        </p:txBody>
      </p:sp>
      <p:sp>
        <p:nvSpPr>
          <p:cNvPr id="8" name="Text Placeholder 13"/>
          <p:cNvSpPr>
            <a:spLocks noGrp="1"/>
          </p:cNvSpPr>
          <p:nvPr>
            <p:ph type="body" sz="quarter" idx="12" hasCustomPrompt="1"/>
          </p:nvPr>
        </p:nvSpPr>
        <p:spPr>
          <a:xfrm>
            <a:off x="1228724" y="2501899"/>
            <a:ext cx="7800975" cy="4089401"/>
          </a:xfrm>
          <a:prstGeom prst="rect">
            <a:avLst/>
          </a:prstGeom>
        </p:spPr>
        <p:txBody>
          <a:bodyPr vert="horz"/>
          <a:lstStyle>
            <a:lvl1pPr marL="384048" indent="-384048" algn="l">
              <a:spcBef>
                <a:spcPts val="528"/>
              </a:spcBef>
              <a:spcAft>
                <a:spcPts val="1200"/>
              </a:spcAft>
              <a:buClr>
                <a:schemeClr val="accent3"/>
              </a:buClr>
              <a:buSzPct val="170000"/>
              <a:buFont typeface="Arial"/>
              <a:buChar char="•"/>
              <a:defRPr sz="2200" b="0" i="0" baseline="0">
                <a:solidFill>
                  <a:schemeClr val="tx2"/>
                </a:solidFill>
                <a:latin typeface="Arial"/>
                <a:cs typeface="Avenir 35 Light"/>
              </a:defRPr>
            </a:lvl1pPr>
          </a:lstStyle>
          <a:p>
            <a:r>
              <a:rPr lang="en-US" dirty="0" smtClean="0"/>
              <a:t>Reframing the Conversation series of briefing papers on scale, with occasional Webinars on select topics</a:t>
            </a:r>
          </a:p>
          <a:p>
            <a:r>
              <a:rPr lang="en-US" dirty="0" smtClean="0"/>
              <a:t>Skill-building workshops across the country (learning and evaluation and financial health)</a:t>
            </a:r>
          </a:p>
          <a:p>
            <a:r>
              <a:rPr lang="en-US" dirty="0" smtClean="0"/>
              <a:t>Lessons Learned from the Social Innovation Fund series</a:t>
            </a:r>
          </a:p>
          <a:p>
            <a:r>
              <a:rPr lang="en-US" dirty="0" err="1" smtClean="0"/>
              <a:t>Grantmaker</a:t>
            </a:r>
            <a:r>
              <a:rPr lang="en-US" dirty="0" smtClean="0"/>
              <a:t> dialogues on scale (Boston, Detroit, Pittsburgh)</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pter header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3" hasCustomPrompt="1"/>
          </p:nvPr>
        </p:nvSpPr>
        <p:spPr>
          <a:xfrm>
            <a:off x="1303338" y="2374900"/>
            <a:ext cx="8234362" cy="2857500"/>
          </a:xfrm>
          <a:prstGeom prst="rect">
            <a:avLst/>
          </a:prstGeom>
        </p:spPr>
        <p:txBody>
          <a:bodyPr vert="horz"/>
          <a:lstStyle>
            <a:lvl1pPr marL="0" indent="0">
              <a:buNone/>
              <a:defRPr kumimoji="0" lang="en-US" sz="4500" b="1" i="0" u="none" strike="noStrike" kern="1200" cap="none" spc="0" normalizeH="0" baseline="0" noProof="0" dirty="0">
                <a:ln>
                  <a:noFill/>
                </a:ln>
                <a:solidFill>
                  <a:schemeClr val="accent5"/>
                </a:solidFill>
                <a:effectLst/>
                <a:uLnTx/>
                <a:uFillTx/>
                <a:latin typeface="Arial"/>
                <a:cs typeface="Helvetica"/>
              </a:defRPr>
            </a:lvl1pPr>
          </a:lstStyle>
          <a:p>
            <a:r>
              <a:rPr lang="en-US" dirty="0" smtClean="0"/>
              <a:t>Top Five Myths and </a:t>
            </a:r>
            <a:br>
              <a:rPr lang="en-US" dirty="0" smtClean="0"/>
            </a:br>
            <a:r>
              <a:rPr lang="en-US" dirty="0" smtClean="0"/>
              <a:t>Facts of the Social</a:t>
            </a:r>
            <a:br>
              <a:rPr lang="en-US" dirty="0" smtClean="0"/>
            </a:br>
            <a:r>
              <a:rPr lang="en-US" dirty="0" smtClean="0"/>
              <a:t>Innovation Fund</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hapter header 2">
    <p:bg>
      <p:bgPr>
        <a:blipFill rotWithShape="1">
          <a:blip r:embed="rId2"/>
          <a:stretch>
            <a:fillRect/>
          </a:stretch>
        </a:blipFill>
        <a:effectLst/>
      </p:bgPr>
    </p:bg>
    <p:spTree>
      <p:nvGrpSpPr>
        <p:cNvPr id="1" name=""/>
        <p:cNvGrpSpPr/>
        <p:nvPr/>
      </p:nvGrpSpPr>
      <p:grpSpPr>
        <a:xfrm>
          <a:off x="0" y="0"/>
          <a:ext cx="0" cy="0"/>
          <a:chOff x="0" y="0"/>
          <a:chExt cx="0" cy="0"/>
        </a:xfrm>
      </p:grpSpPr>
      <p:sp>
        <p:nvSpPr>
          <p:cNvPr id="19" name="Text Placeholder 18"/>
          <p:cNvSpPr>
            <a:spLocks noGrp="1"/>
          </p:cNvSpPr>
          <p:nvPr>
            <p:ph type="body" sz="quarter" idx="13" hasCustomPrompt="1"/>
          </p:nvPr>
        </p:nvSpPr>
        <p:spPr>
          <a:xfrm>
            <a:off x="1303338" y="2374900"/>
            <a:ext cx="8234362" cy="2857500"/>
          </a:xfrm>
          <a:prstGeom prst="rect">
            <a:avLst/>
          </a:prstGeom>
        </p:spPr>
        <p:txBody>
          <a:bodyPr vert="horz"/>
          <a:lstStyle>
            <a:lvl1pPr marL="0" indent="0">
              <a:buNone/>
              <a:defRPr kumimoji="0" lang="en-US" sz="4500" b="1" i="0" u="none" strike="noStrike" kern="1200" cap="none" spc="0" normalizeH="0" baseline="0" noProof="0" dirty="0">
                <a:ln>
                  <a:noFill/>
                </a:ln>
                <a:solidFill>
                  <a:schemeClr val="accent2"/>
                </a:solidFill>
                <a:effectLst/>
                <a:uLnTx/>
                <a:uFillTx/>
                <a:latin typeface="Arial"/>
                <a:cs typeface="Helvetica"/>
              </a:defRPr>
            </a:lvl1pPr>
          </a:lstStyle>
          <a:p>
            <a:r>
              <a:rPr lang="en-US" dirty="0" smtClean="0"/>
              <a:t>Top Five Myths and</a:t>
            </a:r>
            <a:br>
              <a:rPr lang="en-US" dirty="0" smtClean="0"/>
            </a:br>
            <a:r>
              <a:rPr lang="en-US" dirty="0" smtClean="0"/>
              <a:t>Facts of the Social</a:t>
            </a:r>
            <a:br>
              <a:rPr lang="en-US" dirty="0" smtClean="0"/>
            </a:br>
            <a:r>
              <a:rPr lang="en-US" dirty="0" smtClean="0"/>
              <a:t>Innovation Fund</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1">
    <p:bg>
      <p:bgPr>
        <a:blipFill rotWithShape="1">
          <a:blip r:embed="rId2"/>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1346200" y="1917700"/>
            <a:ext cx="7226300" cy="2895600"/>
          </a:xfrm>
          <a:prstGeom prst="rect">
            <a:avLst/>
          </a:prstGeom>
        </p:spPr>
        <p:txBody>
          <a:bodyPr vert="horz"/>
          <a:lstStyle>
            <a:lvl1pPr marL="0" marR="0" indent="0" algn="l" defTabSz="509352" rtl="0" eaLnBrk="1" fontAlgn="auto" latinLnBrk="0" hangingPunct="1">
              <a:lnSpc>
                <a:spcPct val="100000"/>
              </a:lnSpc>
              <a:spcBef>
                <a:spcPct val="20000"/>
              </a:spcBef>
              <a:spcAft>
                <a:spcPts val="0"/>
              </a:spcAft>
              <a:buClrTx/>
              <a:buSzTx/>
              <a:buFont typeface="Arial"/>
              <a:buNone/>
              <a:tabLst/>
              <a:defRPr sz="2800" i="1">
                <a:solidFill>
                  <a:schemeClr val="tx2"/>
                </a:solidFill>
                <a:latin typeface="+mn-lt"/>
              </a:defRPr>
            </a:lvl1pPr>
          </a:lstStyle>
          <a:p>
            <a:pPr marL="382015" marR="0" lvl="0" indent="-382015" algn="l" defTabSz="509352" rtl="0" eaLnBrk="1" fontAlgn="auto" latinLnBrk="0" hangingPunct="1">
              <a:lnSpc>
                <a:spcPct val="100000"/>
              </a:lnSpc>
              <a:spcBef>
                <a:spcPct val="20000"/>
              </a:spcBef>
              <a:spcAft>
                <a:spcPts val="0"/>
              </a:spcAft>
              <a:buClrTx/>
              <a:buSzTx/>
              <a:buFont typeface="Arial"/>
              <a:buNone/>
              <a:tabLst/>
              <a:defRPr/>
            </a:pPr>
            <a:r>
              <a:rPr lang="en-US" dirty="0" smtClean="0"/>
              <a:t>“Conceit spoils the finest genius.”</a:t>
            </a:r>
            <a:endParaRPr lang="en-US" dirty="0"/>
          </a:p>
        </p:txBody>
      </p:sp>
      <p:sp>
        <p:nvSpPr>
          <p:cNvPr id="7" name="Text Placeholder 6"/>
          <p:cNvSpPr>
            <a:spLocks noGrp="1"/>
          </p:cNvSpPr>
          <p:nvPr>
            <p:ph type="body" sz="quarter" idx="11" hasCustomPrompt="1"/>
          </p:nvPr>
        </p:nvSpPr>
        <p:spPr>
          <a:xfrm>
            <a:off x="1346200" y="4902200"/>
            <a:ext cx="7226300" cy="1168400"/>
          </a:xfrm>
          <a:prstGeom prst="rect">
            <a:avLst/>
          </a:prstGeom>
        </p:spPr>
        <p:txBody>
          <a:bodyPr vert="horz"/>
          <a:lstStyle>
            <a:lvl1pPr>
              <a:buNone/>
              <a:defRPr sz="2400" b="1" i="0">
                <a:solidFill>
                  <a:schemeClr val="bg1"/>
                </a:solidFill>
                <a:latin typeface="Arial"/>
                <a:cs typeface="Arial"/>
              </a:defRPr>
            </a:lvl1pPr>
          </a:lstStyle>
          <a:p>
            <a:pPr lvl="0"/>
            <a:r>
              <a:rPr lang="en-US" dirty="0" smtClean="0"/>
              <a:t>Louisa May Alcott</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Graphics 1">
    <p:spTree>
      <p:nvGrpSpPr>
        <p:cNvPr id="1" name=""/>
        <p:cNvGrpSpPr/>
        <p:nvPr/>
      </p:nvGrpSpPr>
      <p:grpSpPr>
        <a:xfrm>
          <a:off x="0" y="0"/>
          <a:ext cx="0" cy="0"/>
          <a:chOff x="0" y="0"/>
          <a:chExt cx="0" cy="0"/>
        </a:xfrm>
      </p:grpSpPr>
      <p:sp>
        <p:nvSpPr>
          <p:cNvPr id="7" name="Title 1"/>
          <p:cNvSpPr>
            <a:spLocks noGrp="1"/>
          </p:cNvSpPr>
          <p:nvPr userDrawn="1">
            <p:ph type="title" hasCustomPrompt="1"/>
          </p:nvPr>
        </p:nvSpPr>
        <p:spPr>
          <a:xfrm>
            <a:off x="1228725" y="1122363"/>
            <a:ext cx="7800975" cy="630237"/>
          </a:xfrm>
          <a:prstGeom prst="rect">
            <a:avLst/>
          </a:prstGeom>
        </p:spPr>
        <p:txBody>
          <a:bodyPr anchor="t">
            <a:noAutofit/>
          </a:bodyPr>
          <a:lstStyle>
            <a:lvl1pPr algn="l">
              <a:lnSpc>
                <a:spcPct val="100000"/>
              </a:lnSpc>
              <a:defRPr sz="3300" b="1" i="0" baseline="0">
                <a:solidFill>
                  <a:schemeClr val="accent2"/>
                </a:solidFill>
                <a:latin typeface="Arial"/>
                <a:cs typeface="Avenir 85 Heavy"/>
              </a:defRPr>
            </a:lvl1pPr>
          </a:lstStyle>
          <a:p>
            <a:pPr algn="l"/>
            <a:r>
              <a:rPr lang="en-US" dirty="0" smtClean="0"/>
              <a:t>What the Barr Foundation did:</a:t>
            </a:r>
            <a:endParaRPr lang="en-US" sz="4800" dirty="0">
              <a:solidFill>
                <a:srgbClr val="F2AF32"/>
              </a:solidFill>
              <a:latin typeface="Avenir 85 Heavy"/>
              <a:cs typeface="Avenir 85 Heavy"/>
            </a:endParaRPr>
          </a:p>
        </p:txBody>
      </p:sp>
      <p:sp>
        <p:nvSpPr>
          <p:cNvPr id="9" name="Text Placeholder 13"/>
          <p:cNvSpPr>
            <a:spLocks noGrp="1"/>
          </p:cNvSpPr>
          <p:nvPr>
            <p:ph type="body" sz="quarter" idx="12" hasCustomPrompt="1"/>
          </p:nvPr>
        </p:nvSpPr>
        <p:spPr>
          <a:xfrm>
            <a:off x="1228725" y="3073400"/>
            <a:ext cx="3749675" cy="3632200"/>
          </a:xfrm>
          <a:prstGeom prst="rect">
            <a:avLst/>
          </a:prstGeom>
          <a:solidFill>
            <a:schemeClr val="bg2"/>
          </a:solidFill>
        </p:spPr>
        <p:txBody>
          <a:bodyPr vert="horz" lIns="182880" tIns="91440" rIns="182880"/>
          <a:lstStyle>
            <a:lvl1pPr marL="201168" indent="-201168" algn="l">
              <a:spcBef>
                <a:spcPts val="328"/>
              </a:spcBef>
              <a:spcAft>
                <a:spcPts val="1200"/>
              </a:spcAft>
              <a:buClr>
                <a:schemeClr val="accent1"/>
              </a:buClr>
              <a:buSzPct val="150000"/>
              <a:buFont typeface="Arial"/>
              <a:buChar char="•"/>
              <a:defRPr sz="1600" b="0" i="0" baseline="0">
                <a:solidFill>
                  <a:schemeClr val="tx2"/>
                </a:solidFill>
                <a:latin typeface="Arial"/>
                <a:cs typeface="Avenir 35 Light"/>
              </a:defRPr>
            </a:lvl1pPr>
          </a:lstStyle>
          <a:p>
            <a:r>
              <a:rPr lang="en-US" dirty="0" smtClean="0"/>
              <a:t>Interviewed and convened Network Experts</a:t>
            </a:r>
          </a:p>
          <a:p>
            <a:r>
              <a:rPr lang="en-US" dirty="0" smtClean="0"/>
              <a:t>Seeded the research that later became Net Gains: A Handbook for Network Builders Seeking Social Change</a:t>
            </a:r>
          </a:p>
          <a:p>
            <a:r>
              <a:rPr lang="en-US" dirty="0" smtClean="0"/>
              <a:t>Learned how to use Social Network Analysis and Mapping tools</a:t>
            </a:r>
            <a:br>
              <a:rPr lang="en-US" dirty="0" smtClean="0"/>
            </a:br>
            <a:endParaRPr lang="en-US" dirty="0" smtClean="0"/>
          </a:p>
        </p:txBody>
      </p:sp>
      <p:sp>
        <p:nvSpPr>
          <p:cNvPr id="12" name="Text Placeholder 13"/>
          <p:cNvSpPr>
            <a:spLocks noGrp="1"/>
          </p:cNvSpPr>
          <p:nvPr>
            <p:ph type="body" sz="quarter" idx="13" hasCustomPrompt="1"/>
          </p:nvPr>
        </p:nvSpPr>
        <p:spPr>
          <a:xfrm>
            <a:off x="1228725" y="2514601"/>
            <a:ext cx="3749675" cy="558799"/>
          </a:xfrm>
          <a:prstGeom prst="rect">
            <a:avLst/>
          </a:prstGeom>
          <a:solidFill>
            <a:schemeClr val="bg2">
              <a:lumMod val="40000"/>
              <a:lumOff val="60000"/>
            </a:schemeClr>
          </a:solidFill>
        </p:spPr>
        <p:txBody>
          <a:bodyPr vert="horz" lIns="182880" tIns="109728" rIns="182880" anchor="t" anchorCtr="0"/>
          <a:lstStyle>
            <a:lvl1pPr marL="201168" indent="-201168" algn="l">
              <a:spcBef>
                <a:spcPts val="528"/>
              </a:spcBef>
              <a:spcAft>
                <a:spcPts val="1200"/>
              </a:spcAft>
              <a:buClr>
                <a:schemeClr val="accent1"/>
              </a:buClr>
              <a:buSzPct val="170000"/>
              <a:buFontTx/>
              <a:buNone/>
              <a:defRPr sz="1800" b="1" i="0" baseline="0">
                <a:solidFill>
                  <a:schemeClr val="tx2"/>
                </a:solidFill>
                <a:latin typeface="Arial"/>
                <a:cs typeface="Avenir 35 Light"/>
              </a:defRPr>
            </a:lvl1pPr>
          </a:lstStyle>
          <a:p>
            <a:r>
              <a:rPr lang="en-US" dirty="0" smtClean="0"/>
              <a:t>Studied Networks</a:t>
            </a:r>
          </a:p>
        </p:txBody>
      </p:sp>
      <p:sp>
        <p:nvSpPr>
          <p:cNvPr id="13" name="Text Placeholder 13"/>
          <p:cNvSpPr>
            <a:spLocks noGrp="1"/>
          </p:cNvSpPr>
          <p:nvPr>
            <p:ph type="body" sz="quarter" idx="14" hasCustomPrompt="1"/>
          </p:nvPr>
        </p:nvSpPr>
        <p:spPr>
          <a:xfrm>
            <a:off x="5308599" y="3073400"/>
            <a:ext cx="3721100" cy="3632200"/>
          </a:xfrm>
          <a:prstGeom prst="rect">
            <a:avLst/>
          </a:prstGeom>
          <a:solidFill>
            <a:schemeClr val="bg2"/>
          </a:solidFill>
        </p:spPr>
        <p:txBody>
          <a:bodyPr vert="horz" lIns="182880" tIns="91440" rIns="182880"/>
          <a:lstStyle>
            <a:lvl1pPr marL="201168" indent="-201168" algn="l">
              <a:spcBef>
                <a:spcPts val="328"/>
              </a:spcBef>
              <a:spcAft>
                <a:spcPts val="1200"/>
              </a:spcAft>
              <a:buClr>
                <a:schemeClr val="accent1"/>
              </a:buClr>
              <a:buSzPct val="150000"/>
              <a:buFont typeface="Arial"/>
              <a:buChar char="•"/>
              <a:defRPr sz="1600" b="0" i="0" baseline="0">
                <a:solidFill>
                  <a:schemeClr val="tx2"/>
                </a:solidFill>
                <a:latin typeface="Arial"/>
                <a:cs typeface="Avenir 35 Light"/>
              </a:defRPr>
            </a:lvl1pPr>
          </a:lstStyle>
          <a:p>
            <a:r>
              <a:rPr lang="en-US" dirty="0" smtClean="0"/>
              <a:t>Network Weaving in the Boston </a:t>
            </a:r>
            <a:br>
              <a:rPr lang="en-US" dirty="0" smtClean="0"/>
            </a:br>
            <a:r>
              <a:rPr lang="en-US" dirty="0" smtClean="0"/>
              <a:t>After-School sector</a:t>
            </a:r>
          </a:p>
          <a:p>
            <a:r>
              <a:rPr lang="en-US" dirty="0" smtClean="0"/>
              <a:t>Leadership Network </a:t>
            </a:r>
            <a:br>
              <a:rPr lang="en-US" dirty="0" smtClean="0"/>
            </a:br>
            <a:r>
              <a:rPr lang="en-US" dirty="0" smtClean="0"/>
              <a:t>(Barr Fellows)</a:t>
            </a:r>
          </a:p>
          <a:p>
            <a:r>
              <a:rPr lang="en-US" dirty="0" smtClean="0"/>
              <a:t>Learning Networks </a:t>
            </a:r>
            <a:br>
              <a:rPr lang="en-US" dirty="0" smtClean="0"/>
            </a:br>
            <a:r>
              <a:rPr lang="en-US" dirty="0" smtClean="0"/>
              <a:t>(Green and Healthy Buildings)</a:t>
            </a:r>
          </a:p>
          <a:p>
            <a:r>
              <a:rPr lang="en-US" dirty="0" smtClean="0"/>
              <a:t>Advocacy Networks </a:t>
            </a:r>
            <a:br>
              <a:rPr lang="en-US" dirty="0" smtClean="0"/>
            </a:br>
            <a:r>
              <a:rPr lang="en-US" dirty="0" smtClean="0"/>
              <a:t>(Mystic River, BPON)</a:t>
            </a:r>
            <a:br>
              <a:rPr lang="en-US" dirty="0" smtClean="0"/>
            </a:br>
            <a:endParaRPr lang="en-US" dirty="0" smtClean="0"/>
          </a:p>
        </p:txBody>
      </p:sp>
      <p:sp>
        <p:nvSpPr>
          <p:cNvPr id="14" name="Text Placeholder 13"/>
          <p:cNvSpPr>
            <a:spLocks noGrp="1"/>
          </p:cNvSpPr>
          <p:nvPr>
            <p:ph type="body" sz="quarter" idx="15" hasCustomPrompt="1"/>
          </p:nvPr>
        </p:nvSpPr>
        <p:spPr>
          <a:xfrm>
            <a:off x="5308600" y="2514601"/>
            <a:ext cx="3721100" cy="558799"/>
          </a:xfrm>
          <a:prstGeom prst="rect">
            <a:avLst/>
          </a:prstGeom>
          <a:solidFill>
            <a:schemeClr val="bg2">
              <a:lumMod val="40000"/>
              <a:lumOff val="60000"/>
            </a:schemeClr>
          </a:solidFill>
        </p:spPr>
        <p:txBody>
          <a:bodyPr vert="horz" lIns="182880" tIns="109728" rIns="182880"/>
          <a:lstStyle>
            <a:lvl1pPr marL="201168" indent="-201168" algn="l">
              <a:spcBef>
                <a:spcPts val="328"/>
              </a:spcBef>
              <a:spcAft>
                <a:spcPts val="1200"/>
              </a:spcAft>
              <a:buClr>
                <a:schemeClr val="accent1"/>
              </a:buClr>
              <a:buSzPct val="170000"/>
              <a:buFontTx/>
              <a:buNone/>
              <a:defRPr sz="1800" b="1" i="0" baseline="0">
                <a:solidFill>
                  <a:schemeClr val="tx2"/>
                </a:solidFill>
                <a:latin typeface="Arial"/>
                <a:cs typeface="Avenir 35 Light"/>
              </a:defRPr>
            </a:lvl1pPr>
          </a:lstStyle>
          <a:p>
            <a:r>
              <a:rPr lang="en-US" dirty="0" smtClean="0"/>
              <a:t>Practiced Networks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s 2">
    <p:spTree>
      <p:nvGrpSpPr>
        <p:cNvPr id="1" name=""/>
        <p:cNvGrpSpPr/>
        <p:nvPr/>
      </p:nvGrpSpPr>
      <p:grpSpPr>
        <a:xfrm>
          <a:off x="0" y="0"/>
          <a:ext cx="0" cy="0"/>
          <a:chOff x="0" y="0"/>
          <a:chExt cx="0" cy="0"/>
        </a:xfrm>
      </p:grpSpPr>
      <p:sp>
        <p:nvSpPr>
          <p:cNvPr id="7" name="Title 1"/>
          <p:cNvSpPr>
            <a:spLocks noGrp="1"/>
          </p:cNvSpPr>
          <p:nvPr userDrawn="1">
            <p:ph type="title" hasCustomPrompt="1"/>
          </p:nvPr>
        </p:nvSpPr>
        <p:spPr>
          <a:xfrm>
            <a:off x="1228725" y="1122363"/>
            <a:ext cx="7800975" cy="630237"/>
          </a:xfrm>
          <a:prstGeom prst="rect">
            <a:avLst/>
          </a:prstGeom>
        </p:spPr>
        <p:txBody>
          <a:bodyPr anchor="t">
            <a:noAutofit/>
          </a:bodyPr>
          <a:lstStyle>
            <a:lvl1pPr algn="l">
              <a:lnSpc>
                <a:spcPct val="100000"/>
              </a:lnSpc>
              <a:defRPr sz="3300" b="1" i="0" baseline="0">
                <a:solidFill>
                  <a:schemeClr val="tx2"/>
                </a:solidFill>
                <a:latin typeface="Arial"/>
                <a:cs typeface="Avenir 85 Heavy"/>
              </a:defRPr>
            </a:lvl1pPr>
          </a:lstStyle>
          <a:p>
            <a:pPr algn="l"/>
            <a:r>
              <a:rPr lang="en-US" dirty="0" smtClean="0"/>
              <a:t>What the Barr Foundation did:</a:t>
            </a:r>
            <a:endParaRPr lang="en-US" sz="4800" dirty="0">
              <a:solidFill>
                <a:srgbClr val="F2AF32"/>
              </a:solidFill>
              <a:latin typeface="Avenir 85 Heavy"/>
              <a:cs typeface="Avenir 85 Heavy"/>
            </a:endParaRPr>
          </a:p>
        </p:txBody>
      </p:sp>
      <p:sp>
        <p:nvSpPr>
          <p:cNvPr id="9" name="Text Placeholder 13"/>
          <p:cNvSpPr>
            <a:spLocks noGrp="1"/>
          </p:cNvSpPr>
          <p:nvPr>
            <p:ph type="body" sz="quarter" idx="12" hasCustomPrompt="1"/>
          </p:nvPr>
        </p:nvSpPr>
        <p:spPr>
          <a:xfrm>
            <a:off x="1228726" y="3149598"/>
            <a:ext cx="2479674" cy="3632201"/>
          </a:xfrm>
          <a:prstGeom prst="rect">
            <a:avLst/>
          </a:prstGeom>
          <a:solidFill>
            <a:schemeClr val="accent3"/>
          </a:solidFill>
        </p:spPr>
        <p:txBody>
          <a:bodyPr vert="horz" lIns="182880" tIns="91440" rIns="182880"/>
          <a:lstStyle>
            <a:lvl1pPr marL="201168" indent="-201168" algn="l">
              <a:spcBef>
                <a:spcPts val="328"/>
              </a:spcBef>
              <a:spcAft>
                <a:spcPts val="1200"/>
              </a:spcAft>
              <a:buClr>
                <a:schemeClr val="accent1">
                  <a:lumMod val="50000"/>
                </a:schemeClr>
              </a:buClr>
              <a:buSzPct val="140000"/>
              <a:buFont typeface="Arial"/>
              <a:buChar char="•"/>
              <a:defRPr sz="1500" b="0" i="0" baseline="0">
                <a:solidFill>
                  <a:schemeClr val="tx2"/>
                </a:solidFill>
                <a:latin typeface="Arial"/>
                <a:cs typeface="Avenir 35 Light"/>
              </a:defRPr>
            </a:lvl1pPr>
          </a:lstStyle>
          <a:p>
            <a:r>
              <a:rPr lang="en-US" dirty="0" smtClean="0"/>
              <a:t>Interviewed and convened Network Experts</a:t>
            </a:r>
          </a:p>
          <a:p>
            <a:r>
              <a:rPr lang="en-US" dirty="0" smtClean="0"/>
              <a:t>Seeded the research that later became Net Gains: A Handbook for Network Builders Seeking Social Change</a:t>
            </a:r>
          </a:p>
          <a:p>
            <a:r>
              <a:rPr lang="en-US" dirty="0" smtClean="0"/>
              <a:t>Learned how to use Social Network Analysis and Mapping tools</a:t>
            </a:r>
            <a:br>
              <a:rPr lang="en-US" dirty="0" smtClean="0"/>
            </a:br>
            <a:endParaRPr lang="en-US" dirty="0" smtClean="0"/>
          </a:p>
        </p:txBody>
      </p:sp>
      <p:sp>
        <p:nvSpPr>
          <p:cNvPr id="12" name="Text Placeholder 13"/>
          <p:cNvSpPr>
            <a:spLocks noGrp="1"/>
          </p:cNvSpPr>
          <p:nvPr>
            <p:ph type="body" sz="quarter" idx="13" hasCustomPrompt="1"/>
          </p:nvPr>
        </p:nvSpPr>
        <p:spPr>
          <a:xfrm>
            <a:off x="1228724" y="2362200"/>
            <a:ext cx="2479676" cy="787399"/>
          </a:xfrm>
          <a:prstGeom prst="rect">
            <a:avLst/>
          </a:prstGeom>
          <a:solidFill>
            <a:schemeClr val="accent3">
              <a:lumMod val="40000"/>
              <a:lumOff val="60000"/>
            </a:schemeClr>
          </a:solidFill>
        </p:spPr>
        <p:txBody>
          <a:bodyPr vert="horz" lIns="182880" tIns="45720" rIns="182880" anchor="ctr" anchorCtr="0"/>
          <a:lstStyle>
            <a:lvl1pPr marL="0" indent="0" algn="l">
              <a:spcBef>
                <a:spcPts val="0"/>
              </a:spcBef>
              <a:spcAft>
                <a:spcPts val="1200"/>
              </a:spcAft>
              <a:buClr>
                <a:schemeClr val="accent1"/>
              </a:buClr>
              <a:buSzPct val="170000"/>
              <a:buFontTx/>
              <a:buNone/>
              <a:defRPr sz="1700" b="1" i="0" baseline="0">
                <a:solidFill>
                  <a:schemeClr val="tx2"/>
                </a:solidFill>
                <a:latin typeface="Arial"/>
                <a:cs typeface="Avenir 35 Light"/>
              </a:defRPr>
            </a:lvl1pPr>
          </a:lstStyle>
          <a:p>
            <a:r>
              <a:rPr lang="en-US" dirty="0" smtClean="0"/>
              <a:t>Studied Networks</a:t>
            </a:r>
          </a:p>
        </p:txBody>
      </p:sp>
      <p:sp>
        <p:nvSpPr>
          <p:cNvPr id="13" name="Text Placeholder 13"/>
          <p:cNvSpPr>
            <a:spLocks noGrp="1"/>
          </p:cNvSpPr>
          <p:nvPr>
            <p:ph type="body" sz="quarter" idx="14" hasCustomPrompt="1"/>
          </p:nvPr>
        </p:nvSpPr>
        <p:spPr>
          <a:xfrm>
            <a:off x="3888231" y="3149599"/>
            <a:ext cx="2487168" cy="3632200"/>
          </a:xfrm>
          <a:prstGeom prst="rect">
            <a:avLst/>
          </a:prstGeom>
          <a:solidFill>
            <a:schemeClr val="accent3"/>
          </a:solidFill>
        </p:spPr>
        <p:txBody>
          <a:bodyPr vert="horz" lIns="182880" tIns="91440" rIns="182880"/>
          <a:lstStyle>
            <a:lvl1pPr marL="201168" indent="-201168" algn="l">
              <a:spcBef>
                <a:spcPts val="328"/>
              </a:spcBef>
              <a:spcAft>
                <a:spcPts val="1200"/>
              </a:spcAft>
              <a:buClr>
                <a:schemeClr val="accent1">
                  <a:lumMod val="50000"/>
                </a:schemeClr>
              </a:buClr>
              <a:buSzPct val="140000"/>
              <a:buFont typeface="Arial"/>
              <a:buChar char="•"/>
              <a:defRPr sz="1500" b="0" i="0" baseline="0">
                <a:solidFill>
                  <a:schemeClr val="tx2"/>
                </a:solidFill>
                <a:latin typeface="Arial"/>
                <a:cs typeface="Avenir 35 Light"/>
              </a:defRPr>
            </a:lvl1pPr>
          </a:lstStyle>
          <a:p>
            <a:r>
              <a:rPr lang="en-US" dirty="0" smtClean="0"/>
              <a:t>Network Weaving in the Boston </a:t>
            </a:r>
            <a:br>
              <a:rPr lang="en-US" dirty="0" smtClean="0"/>
            </a:br>
            <a:r>
              <a:rPr lang="en-US" dirty="0" smtClean="0"/>
              <a:t>After-School sector</a:t>
            </a:r>
          </a:p>
          <a:p>
            <a:r>
              <a:rPr lang="en-US" dirty="0" smtClean="0"/>
              <a:t>Leadership Network </a:t>
            </a:r>
            <a:br>
              <a:rPr lang="en-US" dirty="0" smtClean="0"/>
            </a:br>
            <a:r>
              <a:rPr lang="en-US" dirty="0" smtClean="0"/>
              <a:t>(Barr Fellows)</a:t>
            </a:r>
          </a:p>
          <a:p>
            <a:r>
              <a:rPr lang="en-US" dirty="0" smtClean="0"/>
              <a:t>Learning Networks </a:t>
            </a:r>
            <a:br>
              <a:rPr lang="en-US" dirty="0" smtClean="0"/>
            </a:br>
            <a:r>
              <a:rPr lang="en-US" dirty="0" smtClean="0"/>
              <a:t>(Green and Healthy Buildings)</a:t>
            </a:r>
          </a:p>
          <a:p>
            <a:r>
              <a:rPr lang="en-US" dirty="0" smtClean="0"/>
              <a:t>Advocacy Networks </a:t>
            </a:r>
            <a:br>
              <a:rPr lang="en-US" dirty="0" smtClean="0"/>
            </a:br>
            <a:r>
              <a:rPr lang="en-US" dirty="0" smtClean="0"/>
              <a:t>(Mystic River, BPON)</a:t>
            </a:r>
            <a:br>
              <a:rPr lang="en-US" dirty="0" smtClean="0"/>
            </a:br>
            <a:endParaRPr lang="en-US" dirty="0" smtClean="0"/>
          </a:p>
        </p:txBody>
      </p:sp>
      <p:sp>
        <p:nvSpPr>
          <p:cNvPr id="14" name="Text Placeholder 13"/>
          <p:cNvSpPr>
            <a:spLocks noGrp="1"/>
          </p:cNvSpPr>
          <p:nvPr>
            <p:ph type="body" sz="quarter" idx="15" hasCustomPrompt="1"/>
          </p:nvPr>
        </p:nvSpPr>
        <p:spPr>
          <a:xfrm>
            <a:off x="3888232" y="2362200"/>
            <a:ext cx="2487168" cy="787399"/>
          </a:xfrm>
          <a:prstGeom prst="rect">
            <a:avLst/>
          </a:prstGeom>
          <a:solidFill>
            <a:schemeClr val="accent3">
              <a:lumMod val="40000"/>
              <a:lumOff val="60000"/>
            </a:schemeClr>
          </a:solidFill>
        </p:spPr>
        <p:txBody>
          <a:bodyPr vert="horz" lIns="182880" tIns="45720" rIns="182880" anchor="ctr" anchorCtr="0"/>
          <a:lstStyle>
            <a:lvl1pPr marL="0" indent="0" algn="l">
              <a:spcBef>
                <a:spcPts val="0"/>
              </a:spcBef>
              <a:spcAft>
                <a:spcPts val="1200"/>
              </a:spcAft>
              <a:buClr>
                <a:schemeClr val="accent1"/>
              </a:buClr>
              <a:buSzPct val="170000"/>
              <a:buFontTx/>
              <a:buNone/>
              <a:defRPr sz="1700" b="1" i="0" baseline="0">
                <a:solidFill>
                  <a:schemeClr val="tx2"/>
                </a:solidFill>
                <a:latin typeface="Arial"/>
                <a:cs typeface="Avenir 35 Light"/>
              </a:defRPr>
            </a:lvl1pPr>
          </a:lstStyle>
          <a:p>
            <a:r>
              <a:rPr lang="en-US" dirty="0" smtClean="0"/>
              <a:t>Practiced Networks</a:t>
            </a:r>
          </a:p>
        </p:txBody>
      </p:sp>
      <p:sp>
        <p:nvSpPr>
          <p:cNvPr id="11" name="Text Placeholder 13"/>
          <p:cNvSpPr>
            <a:spLocks noGrp="1"/>
          </p:cNvSpPr>
          <p:nvPr>
            <p:ph type="body" sz="quarter" idx="16" hasCustomPrompt="1"/>
          </p:nvPr>
        </p:nvSpPr>
        <p:spPr>
          <a:xfrm>
            <a:off x="6542532" y="3149599"/>
            <a:ext cx="2487168" cy="3632200"/>
          </a:xfrm>
          <a:prstGeom prst="rect">
            <a:avLst/>
          </a:prstGeom>
          <a:solidFill>
            <a:schemeClr val="accent3"/>
          </a:solidFill>
        </p:spPr>
        <p:txBody>
          <a:bodyPr vert="horz" lIns="182880" tIns="91440" rIns="182880"/>
          <a:lstStyle>
            <a:lvl1pPr marL="201168" indent="-201168" algn="l">
              <a:spcBef>
                <a:spcPts val="328"/>
              </a:spcBef>
              <a:spcAft>
                <a:spcPts val="1200"/>
              </a:spcAft>
              <a:buClr>
                <a:schemeClr val="accent1">
                  <a:lumMod val="50000"/>
                </a:schemeClr>
              </a:buClr>
              <a:buSzPct val="140000"/>
              <a:buFont typeface="Arial"/>
              <a:buChar char="•"/>
              <a:defRPr sz="1500" b="0" i="0" baseline="0">
                <a:solidFill>
                  <a:schemeClr val="tx2"/>
                </a:solidFill>
                <a:latin typeface="Arial"/>
                <a:cs typeface="Avenir 35 Light"/>
              </a:defRPr>
            </a:lvl1pPr>
          </a:lstStyle>
          <a:p>
            <a:r>
              <a:rPr lang="en-US" dirty="0" smtClean="0"/>
              <a:t>Building the Field </a:t>
            </a:r>
            <a:br>
              <a:rPr lang="en-US" dirty="0" smtClean="0"/>
            </a:br>
            <a:r>
              <a:rPr lang="en-US" dirty="0" smtClean="0"/>
              <a:t>of Dreams</a:t>
            </a:r>
          </a:p>
          <a:p>
            <a:r>
              <a:rPr lang="en-US" dirty="0" smtClean="0"/>
              <a:t>Case Studies</a:t>
            </a:r>
          </a:p>
          <a:p>
            <a:r>
              <a:rPr lang="en-US" dirty="0" smtClean="0"/>
              <a:t>Presentations</a:t>
            </a:r>
          </a:p>
          <a:p>
            <a:r>
              <a:rPr lang="en-US" dirty="0" smtClean="0"/>
              <a:t>Develop Technical Assistance Capacity</a:t>
            </a:r>
          </a:p>
          <a:p>
            <a:r>
              <a:rPr lang="en-US" dirty="0" smtClean="0"/>
              <a:t>Networking with other funders</a:t>
            </a:r>
            <a:br>
              <a:rPr lang="en-US" dirty="0" smtClean="0"/>
            </a:br>
            <a:endParaRPr lang="en-US" dirty="0" smtClean="0"/>
          </a:p>
        </p:txBody>
      </p:sp>
      <p:sp>
        <p:nvSpPr>
          <p:cNvPr id="15" name="Text Placeholder 13"/>
          <p:cNvSpPr>
            <a:spLocks noGrp="1"/>
          </p:cNvSpPr>
          <p:nvPr>
            <p:ph type="body" sz="quarter" idx="17" hasCustomPrompt="1"/>
          </p:nvPr>
        </p:nvSpPr>
        <p:spPr>
          <a:xfrm>
            <a:off x="6542533" y="2362200"/>
            <a:ext cx="2487168" cy="787399"/>
          </a:xfrm>
          <a:prstGeom prst="rect">
            <a:avLst/>
          </a:prstGeom>
          <a:solidFill>
            <a:schemeClr val="accent3">
              <a:lumMod val="40000"/>
              <a:lumOff val="60000"/>
            </a:schemeClr>
          </a:solidFill>
        </p:spPr>
        <p:txBody>
          <a:bodyPr vert="horz" lIns="182880" tIns="45720" rIns="182880" anchor="ctr" anchorCtr="0"/>
          <a:lstStyle>
            <a:lvl1pPr marL="0" indent="0" algn="l">
              <a:spcBef>
                <a:spcPts val="0"/>
              </a:spcBef>
              <a:spcAft>
                <a:spcPts val="1200"/>
              </a:spcAft>
              <a:buClr>
                <a:schemeClr val="accent1"/>
              </a:buClr>
              <a:buSzPct val="170000"/>
              <a:buFontTx/>
              <a:buNone/>
              <a:defRPr sz="1700" b="1" i="0" baseline="0">
                <a:solidFill>
                  <a:schemeClr val="tx2"/>
                </a:solidFill>
                <a:latin typeface="Arial"/>
                <a:cs typeface="Avenir 35 Light"/>
              </a:defRPr>
            </a:lvl1pPr>
          </a:lstStyle>
          <a:p>
            <a:r>
              <a:rPr lang="en-US" dirty="0" smtClean="0"/>
              <a:t>Helped Build </a:t>
            </a:r>
            <a:br>
              <a:rPr lang="en-US" dirty="0" smtClean="0"/>
            </a:br>
            <a:r>
              <a:rPr lang="en-US" dirty="0" smtClean="0"/>
              <a:t>the Field</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77" r:id="rId1"/>
    <p:sldLayoutId id="2147483685" r:id="rId2"/>
    <p:sldLayoutId id="2147483687" r:id="rId3"/>
    <p:sldLayoutId id="2147483686" r:id="rId4"/>
    <p:sldLayoutId id="2147483678" r:id="rId5"/>
    <p:sldLayoutId id="2147483688" r:id="rId6"/>
    <p:sldLayoutId id="2147483684" r:id="rId7"/>
    <p:sldLayoutId id="2147483689" r:id="rId8"/>
    <p:sldLayoutId id="2147483690" r:id="rId9"/>
    <p:sldLayoutId id="2147483691" r:id="rId10"/>
  </p:sldLayoutIdLst>
  <p:txStyles>
    <p:titleStyle>
      <a:lvl1pPr algn="ctr" defTabSz="509352" rtl="0" eaLnBrk="1" latinLnBrk="0" hangingPunct="1">
        <a:spcBef>
          <a:spcPct val="0"/>
        </a:spcBef>
        <a:buNone/>
        <a:defRPr sz="4900" kern="1200">
          <a:solidFill>
            <a:schemeClr val="tx1"/>
          </a:solidFill>
          <a:latin typeface="+mj-lt"/>
          <a:ea typeface="+mj-ea"/>
          <a:cs typeface="+mj-cs"/>
        </a:defRPr>
      </a:lvl1pPr>
    </p:titleStyle>
    <p:bodyStyle>
      <a:lvl1pPr marL="382015" indent="-382015" algn="l" defTabSz="509352" rtl="0" eaLnBrk="1" latinLnBrk="0" hangingPunct="1">
        <a:spcBef>
          <a:spcPct val="20000"/>
        </a:spcBef>
        <a:buFont typeface="Arial"/>
        <a:buChar char="•"/>
        <a:defRPr sz="3600" kern="1200">
          <a:solidFill>
            <a:schemeClr val="tx1"/>
          </a:solidFill>
          <a:latin typeface="+mn-lt"/>
          <a:ea typeface="+mn-ea"/>
          <a:cs typeface="+mn-cs"/>
        </a:defRPr>
      </a:lvl1pPr>
      <a:lvl2pPr marL="827698" indent="-318346" algn="l" defTabSz="509352" rtl="0" eaLnBrk="1" latinLnBrk="0" hangingPunct="1">
        <a:spcBef>
          <a:spcPct val="20000"/>
        </a:spcBef>
        <a:buFont typeface="Arial"/>
        <a:buChar char="–"/>
        <a:defRPr sz="3100" kern="1200">
          <a:solidFill>
            <a:schemeClr val="tx1"/>
          </a:solidFill>
          <a:latin typeface="+mn-lt"/>
          <a:ea typeface="+mn-ea"/>
          <a:cs typeface="+mn-cs"/>
        </a:defRPr>
      </a:lvl2pPr>
      <a:lvl3pPr marL="1273382" indent="-254676" algn="l" defTabSz="509352" rtl="0" eaLnBrk="1" latinLnBrk="0" hangingPunct="1">
        <a:spcBef>
          <a:spcPct val="20000"/>
        </a:spcBef>
        <a:buFont typeface="Arial"/>
        <a:buChar char="•"/>
        <a:defRPr sz="2700" kern="1200">
          <a:solidFill>
            <a:schemeClr val="tx1"/>
          </a:solidFill>
          <a:latin typeface="+mn-lt"/>
          <a:ea typeface="+mn-ea"/>
          <a:cs typeface="+mn-cs"/>
        </a:defRPr>
      </a:lvl3pPr>
      <a:lvl4pPr marL="1782734" indent="-254676" algn="l" defTabSz="509352" rtl="0" eaLnBrk="1" latinLnBrk="0" hangingPunct="1">
        <a:spcBef>
          <a:spcPct val="20000"/>
        </a:spcBef>
        <a:buFont typeface="Arial"/>
        <a:buChar char="–"/>
        <a:defRPr sz="2200" kern="1200">
          <a:solidFill>
            <a:schemeClr val="tx1"/>
          </a:solidFill>
          <a:latin typeface="+mn-lt"/>
          <a:ea typeface="+mn-ea"/>
          <a:cs typeface="+mn-cs"/>
        </a:defRPr>
      </a:lvl4pPr>
      <a:lvl5pPr marL="2292087" indent="-254676" algn="l" defTabSz="509352" rtl="0" eaLnBrk="1" latinLnBrk="0" hangingPunct="1">
        <a:spcBef>
          <a:spcPct val="20000"/>
        </a:spcBef>
        <a:buFont typeface="Arial"/>
        <a:buChar char="»"/>
        <a:defRPr sz="2200" kern="1200">
          <a:solidFill>
            <a:schemeClr val="tx1"/>
          </a:solidFill>
          <a:latin typeface="+mn-lt"/>
          <a:ea typeface="+mn-ea"/>
          <a:cs typeface="+mn-cs"/>
        </a:defRPr>
      </a:lvl5pPr>
      <a:lvl6pPr marL="2801440" indent="-254676" algn="l" defTabSz="509352" rtl="0" eaLnBrk="1" latinLnBrk="0" hangingPunct="1">
        <a:spcBef>
          <a:spcPct val="20000"/>
        </a:spcBef>
        <a:buFont typeface="Arial"/>
        <a:buChar char="•"/>
        <a:defRPr sz="2200" kern="1200">
          <a:solidFill>
            <a:schemeClr val="tx1"/>
          </a:solidFill>
          <a:latin typeface="+mn-lt"/>
          <a:ea typeface="+mn-ea"/>
          <a:cs typeface="+mn-cs"/>
        </a:defRPr>
      </a:lvl6pPr>
      <a:lvl7pPr marL="3310793" indent="-254676" algn="l" defTabSz="509352" rtl="0" eaLnBrk="1" latinLnBrk="0" hangingPunct="1">
        <a:spcBef>
          <a:spcPct val="20000"/>
        </a:spcBef>
        <a:buFont typeface="Arial"/>
        <a:buChar char="•"/>
        <a:defRPr sz="2200" kern="1200">
          <a:solidFill>
            <a:schemeClr val="tx1"/>
          </a:solidFill>
          <a:latin typeface="+mn-lt"/>
          <a:ea typeface="+mn-ea"/>
          <a:cs typeface="+mn-cs"/>
        </a:defRPr>
      </a:lvl7pPr>
      <a:lvl8pPr marL="3820145" indent="-254676" algn="l" defTabSz="509352" rtl="0" eaLnBrk="1" latinLnBrk="0" hangingPunct="1">
        <a:spcBef>
          <a:spcPct val="20000"/>
        </a:spcBef>
        <a:buFont typeface="Arial"/>
        <a:buChar char="•"/>
        <a:defRPr sz="2200" kern="1200">
          <a:solidFill>
            <a:schemeClr val="tx1"/>
          </a:solidFill>
          <a:latin typeface="+mn-lt"/>
          <a:ea typeface="+mn-ea"/>
          <a:cs typeface="+mn-cs"/>
        </a:defRPr>
      </a:lvl8pPr>
      <a:lvl9pPr marL="4329498" indent="-254676" algn="l" defTabSz="509352" rtl="0" eaLnBrk="1" latinLnBrk="0" hangingPunct="1">
        <a:spcBef>
          <a:spcPct val="20000"/>
        </a:spcBef>
        <a:buFont typeface="Arial"/>
        <a:buChar char="•"/>
        <a:defRPr sz="2200" kern="1200">
          <a:solidFill>
            <a:schemeClr val="tx1"/>
          </a:solidFill>
          <a:latin typeface="+mn-lt"/>
          <a:ea typeface="+mn-ea"/>
          <a:cs typeface="+mn-cs"/>
        </a:defRPr>
      </a:lvl9pPr>
    </p:bodyStyle>
    <p:otherStyle>
      <a:defPPr>
        <a:defRPr lang="en-US"/>
      </a:defPPr>
      <a:lvl1pPr marL="0" algn="l" defTabSz="509352" rtl="0" eaLnBrk="1" latinLnBrk="0" hangingPunct="1">
        <a:defRPr sz="2000" kern="1200">
          <a:solidFill>
            <a:schemeClr val="tx1"/>
          </a:solidFill>
          <a:latin typeface="+mn-lt"/>
          <a:ea typeface="+mn-ea"/>
          <a:cs typeface="+mn-cs"/>
        </a:defRPr>
      </a:lvl1pPr>
      <a:lvl2pPr marL="509352" algn="l" defTabSz="509352" rtl="0" eaLnBrk="1" latinLnBrk="0" hangingPunct="1">
        <a:defRPr sz="2000" kern="1200">
          <a:solidFill>
            <a:schemeClr val="tx1"/>
          </a:solidFill>
          <a:latin typeface="+mn-lt"/>
          <a:ea typeface="+mn-ea"/>
          <a:cs typeface="+mn-cs"/>
        </a:defRPr>
      </a:lvl2pPr>
      <a:lvl3pPr marL="1018705" algn="l" defTabSz="509352" rtl="0" eaLnBrk="1" latinLnBrk="0" hangingPunct="1">
        <a:defRPr sz="2000" kern="1200">
          <a:solidFill>
            <a:schemeClr val="tx1"/>
          </a:solidFill>
          <a:latin typeface="+mn-lt"/>
          <a:ea typeface="+mn-ea"/>
          <a:cs typeface="+mn-cs"/>
        </a:defRPr>
      </a:lvl3pPr>
      <a:lvl4pPr marL="1528058" algn="l" defTabSz="509352" rtl="0" eaLnBrk="1" latinLnBrk="0" hangingPunct="1">
        <a:defRPr sz="2000" kern="1200">
          <a:solidFill>
            <a:schemeClr val="tx1"/>
          </a:solidFill>
          <a:latin typeface="+mn-lt"/>
          <a:ea typeface="+mn-ea"/>
          <a:cs typeface="+mn-cs"/>
        </a:defRPr>
      </a:lvl4pPr>
      <a:lvl5pPr marL="2037411" algn="l" defTabSz="509352" rtl="0" eaLnBrk="1" latinLnBrk="0" hangingPunct="1">
        <a:defRPr sz="2000" kern="1200">
          <a:solidFill>
            <a:schemeClr val="tx1"/>
          </a:solidFill>
          <a:latin typeface="+mn-lt"/>
          <a:ea typeface="+mn-ea"/>
          <a:cs typeface="+mn-cs"/>
        </a:defRPr>
      </a:lvl5pPr>
      <a:lvl6pPr marL="2546764" algn="l" defTabSz="509352" rtl="0" eaLnBrk="1" latinLnBrk="0" hangingPunct="1">
        <a:defRPr sz="2000" kern="1200">
          <a:solidFill>
            <a:schemeClr val="tx1"/>
          </a:solidFill>
          <a:latin typeface="+mn-lt"/>
          <a:ea typeface="+mn-ea"/>
          <a:cs typeface="+mn-cs"/>
        </a:defRPr>
      </a:lvl6pPr>
      <a:lvl7pPr marL="3056116" algn="l" defTabSz="509352" rtl="0" eaLnBrk="1" latinLnBrk="0" hangingPunct="1">
        <a:defRPr sz="2000" kern="1200">
          <a:solidFill>
            <a:schemeClr val="tx1"/>
          </a:solidFill>
          <a:latin typeface="+mn-lt"/>
          <a:ea typeface="+mn-ea"/>
          <a:cs typeface="+mn-cs"/>
        </a:defRPr>
      </a:lvl7pPr>
      <a:lvl8pPr marL="3565469" algn="l" defTabSz="509352" rtl="0" eaLnBrk="1" latinLnBrk="0" hangingPunct="1">
        <a:defRPr sz="2000" kern="1200">
          <a:solidFill>
            <a:schemeClr val="tx1"/>
          </a:solidFill>
          <a:latin typeface="+mn-lt"/>
          <a:ea typeface="+mn-ea"/>
          <a:cs typeface="+mn-cs"/>
        </a:defRPr>
      </a:lvl8pPr>
      <a:lvl9pPr marL="4074821" algn="l" defTabSz="509352" rtl="0" eaLnBrk="1" latinLnBrk="0" hangingPunct="1">
        <a:defRPr sz="2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7.xml"/><Relationship Id="rId1" Type="http://schemas.openxmlformats.org/officeDocument/2006/relationships/slideLayout" Target="../slideLayouts/slideLayout10.xml"/><Relationship Id="rId4" Type="http://schemas.openxmlformats.org/officeDocument/2006/relationships/hyperlink" Target="http://www.socialimpactexchange.org/" TargetMode="Externa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0.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0.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0.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76300" y="2184400"/>
            <a:ext cx="8686799" cy="1323975"/>
          </a:xfrm>
        </p:spPr>
        <p:txBody>
          <a:bodyPr/>
          <a:lstStyle/>
          <a:p>
            <a:pPr algn="ctr"/>
            <a:r>
              <a:rPr lang="en-US" dirty="0" smtClean="0"/>
              <a:t>Scaling Impact: The </a:t>
            </a:r>
            <a:r>
              <a:rPr lang="en-US" dirty="0" err="1" smtClean="0"/>
              <a:t>Grantmakers</a:t>
            </a:r>
            <a:r>
              <a:rPr lang="en-US" dirty="0" smtClean="0"/>
              <a:t>’ Role</a:t>
            </a:r>
            <a:endParaRPr lang="en-US" dirty="0"/>
          </a:p>
        </p:txBody>
      </p:sp>
      <p:sp>
        <p:nvSpPr>
          <p:cNvPr id="3" name="Text Placeholder 2"/>
          <p:cNvSpPr>
            <a:spLocks noGrp="1"/>
          </p:cNvSpPr>
          <p:nvPr>
            <p:ph type="body" sz="quarter" idx="11"/>
          </p:nvPr>
        </p:nvSpPr>
        <p:spPr/>
        <p:txBody>
          <a:bodyPr/>
          <a:lstStyle/>
          <a:p>
            <a:pPr algn="ctr"/>
            <a:r>
              <a:rPr lang="en-US" dirty="0" smtClean="0"/>
              <a:t>GEO National Conference, Seattle, WA </a:t>
            </a:r>
          </a:p>
          <a:p>
            <a:pPr algn="ctr"/>
            <a:r>
              <a:rPr lang="en-US" dirty="0" smtClean="0"/>
              <a:t>March 12, 2012</a:t>
            </a:r>
            <a:endParaRPr lang="en-US" dirty="0"/>
          </a:p>
        </p:txBody>
      </p:sp>
    </p:spTree>
    <p:extLst>
      <p:ext uri="{BB962C8B-B14F-4D97-AF65-F5344CB8AC3E}">
        <p14:creationId xmlns:p14="http://schemas.microsoft.com/office/powerpoint/2010/main" val="32403293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Grantmakers</a:t>
            </a:r>
            <a:r>
              <a:rPr lang="en-US" dirty="0" smtClean="0"/>
              <a:t>’ Role in Scaling Impact Research</a:t>
            </a:r>
            <a:endParaRPr lang="en-US" dirty="0"/>
          </a:p>
        </p:txBody>
      </p:sp>
      <p:sp>
        <p:nvSpPr>
          <p:cNvPr id="3" name="Text Placeholder 2"/>
          <p:cNvSpPr>
            <a:spLocks noGrp="1"/>
          </p:cNvSpPr>
          <p:nvPr>
            <p:ph type="body" sz="quarter" idx="12"/>
          </p:nvPr>
        </p:nvSpPr>
        <p:spPr/>
        <p:txBody>
          <a:bodyPr/>
          <a:lstStyle/>
          <a:p>
            <a:pPr marL="0" lvl="0" indent="0">
              <a:buNone/>
            </a:pPr>
            <a:r>
              <a:rPr lang="en-US" b="1" dirty="0" smtClean="0"/>
              <a:t>Research Questions:</a:t>
            </a:r>
          </a:p>
          <a:p>
            <a:pPr lvl="0"/>
            <a:r>
              <a:rPr lang="en-US" dirty="0" smtClean="0"/>
              <a:t>Which </a:t>
            </a:r>
            <a:r>
              <a:rPr lang="en-US" dirty="0" err="1"/>
              <a:t>grantmaker</a:t>
            </a:r>
            <a:r>
              <a:rPr lang="en-US" dirty="0"/>
              <a:t> practices best support high-performing nonprofits in efforts to scale their impact? </a:t>
            </a:r>
          </a:p>
          <a:p>
            <a:pPr lvl="0"/>
            <a:r>
              <a:rPr lang="en-US" dirty="0"/>
              <a:t>Which </a:t>
            </a:r>
            <a:r>
              <a:rPr lang="en-US" dirty="0" err="1"/>
              <a:t>grantmaker</a:t>
            </a:r>
            <a:r>
              <a:rPr lang="en-US" dirty="0"/>
              <a:t> practices impede these efforts?</a:t>
            </a:r>
          </a:p>
          <a:p>
            <a:pPr marL="0" indent="0">
              <a:buNone/>
            </a:pPr>
            <a:r>
              <a:rPr lang="en-US" b="1" dirty="0"/>
              <a:t>Outcomes: </a:t>
            </a:r>
            <a:endParaRPr lang="en-US" b="1" dirty="0" smtClean="0"/>
          </a:p>
          <a:p>
            <a:r>
              <a:rPr lang="en-US" dirty="0"/>
              <a:t>T</a:t>
            </a:r>
            <a:r>
              <a:rPr lang="en-US" dirty="0" smtClean="0"/>
              <a:t>ips </a:t>
            </a:r>
            <a:r>
              <a:rPr lang="en-US" dirty="0"/>
              <a:t>and tools for self-assessment, knowledge-building and organizational change</a:t>
            </a:r>
          </a:p>
        </p:txBody>
      </p:sp>
    </p:spTree>
    <p:extLst>
      <p:ext uri="{BB962C8B-B14F-4D97-AF65-F5344CB8AC3E}">
        <p14:creationId xmlns:p14="http://schemas.microsoft.com/office/powerpoint/2010/main" val="30236977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smtClean="0"/>
          </a:p>
          <a:p>
            <a:pPr algn="ctr"/>
            <a:r>
              <a:rPr lang="en-US" dirty="0" smtClean="0"/>
              <a:t>Collaborators</a:t>
            </a:r>
            <a:endParaRPr lang="en-US" dirty="0"/>
          </a:p>
        </p:txBody>
      </p:sp>
    </p:spTree>
    <p:extLst>
      <p:ext uri="{BB962C8B-B14F-4D97-AF65-F5344CB8AC3E}">
        <p14:creationId xmlns:p14="http://schemas.microsoft.com/office/powerpoint/2010/main" val="402018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1122363"/>
            <a:ext cx="4905375" cy="1354138"/>
          </a:xfrm>
        </p:spPr>
        <p:txBody>
          <a:bodyPr/>
          <a:lstStyle/>
          <a:p>
            <a:r>
              <a:rPr lang="en-US" dirty="0" smtClean="0"/>
              <a:t>Taproot Foundation </a:t>
            </a:r>
            <a:endParaRPr lang="en-US" dirty="0"/>
          </a:p>
        </p:txBody>
      </p:sp>
      <p:sp>
        <p:nvSpPr>
          <p:cNvPr id="3" name="Text Placeholder 2"/>
          <p:cNvSpPr>
            <a:spLocks noGrp="1"/>
          </p:cNvSpPr>
          <p:nvPr>
            <p:ph type="body" sz="quarter" idx="12"/>
          </p:nvPr>
        </p:nvSpPr>
        <p:spPr/>
        <p:txBody>
          <a:bodyPr/>
          <a:lstStyle/>
          <a:p>
            <a:r>
              <a:rPr lang="en-US" dirty="0" smtClean="0"/>
              <a:t>Built upon knowledge of core practices that successful organizations have used to scale their impact</a:t>
            </a:r>
          </a:p>
          <a:p>
            <a:r>
              <a:rPr lang="en-US" dirty="0" smtClean="0"/>
              <a:t>Conducted 25+ in-depth interviews with funders and high-performing nonprofits, and two focus groups</a:t>
            </a:r>
            <a:endParaRPr lang="en-US" dirty="0"/>
          </a:p>
        </p:txBody>
      </p:sp>
      <p:pic>
        <p:nvPicPr>
          <p:cNvPr id="1026" name="Picture 1" descr="Description: TR_S_yellow_RG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68597" y="714375"/>
            <a:ext cx="2862235"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64284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1122363"/>
            <a:ext cx="3133725" cy="1354138"/>
          </a:xfrm>
        </p:spPr>
        <p:txBody>
          <a:bodyPr/>
          <a:lstStyle/>
          <a:p>
            <a:r>
              <a:rPr lang="en-US" dirty="0" err="1" smtClean="0"/>
              <a:t>Ashoka</a:t>
            </a:r>
            <a:endParaRPr lang="en-US" dirty="0"/>
          </a:p>
        </p:txBody>
      </p:sp>
      <p:sp>
        <p:nvSpPr>
          <p:cNvPr id="3" name="Text Placeholder 2"/>
          <p:cNvSpPr>
            <a:spLocks noGrp="1"/>
          </p:cNvSpPr>
          <p:nvPr>
            <p:ph type="body" sz="quarter" idx="12"/>
          </p:nvPr>
        </p:nvSpPr>
        <p:spPr/>
        <p:txBody>
          <a:bodyPr/>
          <a:lstStyle/>
          <a:p>
            <a:r>
              <a:rPr lang="en-US" dirty="0" smtClean="0"/>
              <a:t>Surveyed 35 established social entrepreneurs from 20 countries on lessons learned and challenges with scaling efforts</a:t>
            </a:r>
          </a:p>
          <a:p>
            <a:r>
              <a:rPr lang="en-US" dirty="0" smtClean="0"/>
              <a:t>Conducting in-depth follow-up interviews</a:t>
            </a:r>
          </a:p>
          <a:p>
            <a:r>
              <a:rPr lang="en-US" dirty="0"/>
              <a:t>I</a:t>
            </a:r>
            <a:r>
              <a:rPr lang="en-US" dirty="0" smtClean="0"/>
              <a:t>ncluding questions about scaling in annual survey of 500 </a:t>
            </a:r>
            <a:r>
              <a:rPr lang="en-US" dirty="0" err="1" smtClean="0"/>
              <a:t>Ashoka</a:t>
            </a:r>
            <a:r>
              <a:rPr lang="en-US" dirty="0" smtClean="0"/>
              <a:t> Fellows </a:t>
            </a:r>
          </a:p>
        </p:txBody>
      </p:sp>
      <p:pic>
        <p:nvPicPr>
          <p:cNvPr id="2050" name="Picture 2" descr="ashoka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175" y="390526"/>
            <a:ext cx="1905000" cy="201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5697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1122363"/>
            <a:ext cx="3209925" cy="1354138"/>
          </a:xfrm>
        </p:spPr>
        <p:txBody>
          <a:bodyPr/>
          <a:lstStyle/>
          <a:p>
            <a:r>
              <a:rPr lang="en-US" dirty="0" smtClean="0"/>
              <a:t>TCC Group</a:t>
            </a:r>
            <a:endParaRPr lang="en-US" dirty="0"/>
          </a:p>
        </p:txBody>
      </p:sp>
      <p:sp>
        <p:nvSpPr>
          <p:cNvPr id="3" name="Text Placeholder 2"/>
          <p:cNvSpPr>
            <a:spLocks noGrp="1"/>
          </p:cNvSpPr>
          <p:nvPr>
            <p:ph type="body" sz="quarter" idx="12"/>
          </p:nvPr>
        </p:nvSpPr>
        <p:spPr/>
        <p:txBody>
          <a:bodyPr/>
          <a:lstStyle/>
          <a:p>
            <a:r>
              <a:rPr lang="en-US" dirty="0" smtClean="0"/>
              <a:t>Analyzed Core Capacity Assessment Tool (CCAT) assessments of over 2,000 nonprofits</a:t>
            </a:r>
          </a:p>
          <a:p>
            <a:r>
              <a:rPr lang="en-US" dirty="0" smtClean="0"/>
              <a:t>Identified statistically significant predicators of growth</a:t>
            </a:r>
          </a:p>
          <a:p>
            <a:r>
              <a:rPr lang="en-US" dirty="0" smtClean="0"/>
              <a:t>Conducting follow up interviews with both positive and negative “deviants” with specific attention to the role of </a:t>
            </a:r>
            <a:r>
              <a:rPr lang="en-US" dirty="0" err="1" smtClean="0"/>
              <a:t>grantmakers</a:t>
            </a:r>
            <a:r>
              <a:rPr lang="en-US" dirty="0" smtClean="0"/>
              <a:t> </a:t>
            </a:r>
            <a:endParaRPr lang="en-US" dirty="0"/>
          </a:p>
        </p:txBody>
      </p:sp>
      <p:pic>
        <p:nvPicPr>
          <p:cNvPr id="3074" name="Picture 3" descr="Description: TCCGroupLogo copy"/>
          <p:cNvPicPr>
            <a:picLocks noChangeAspect="1" noChangeArrowheads="1"/>
          </p:cNvPicPr>
          <p:nvPr/>
        </p:nvPicPr>
        <p:blipFill>
          <a:blip r:embed="rId3">
            <a:extLst>
              <a:ext uri="{28A0092B-C50C-407E-A947-70E740481C1C}">
                <a14:useLocalDpi xmlns:a14="http://schemas.microsoft.com/office/drawing/2010/main" val="0"/>
              </a:ext>
            </a:extLst>
          </a:blip>
          <a:srcRect t="12779" b="33842"/>
          <a:stretch>
            <a:fillRect/>
          </a:stretch>
        </p:blipFill>
        <p:spPr bwMode="auto">
          <a:xfrm>
            <a:off x="4891087" y="685800"/>
            <a:ext cx="3619501"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34642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28725" y="1122363"/>
            <a:ext cx="4886325" cy="1354138"/>
          </a:xfrm>
        </p:spPr>
        <p:txBody>
          <a:bodyPr/>
          <a:lstStyle/>
          <a:p>
            <a:r>
              <a:rPr lang="en-US" dirty="0" smtClean="0"/>
              <a:t>SIE</a:t>
            </a:r>
            <a:endParaRPr lang="en-US" dirty="0"/>
          </a:p>
        </p:txBody>
      </p:sp>
      <p:sp>
        <p:nvSpPr>
          <p:cNvPr id="3" name="Text Placeholder 2"/>
          <p:cNvSpPr>
            <a:spLocks noGrp="1"/>
          </p:cNvSpPr>
          <p:nvPr>
            <p:ph type="body" sz="quarter" idx="12"/>
          </p:nvPr>
        </p:nvSpPr>
        <p:spPr/>
        <p:txBody>
          <a:bodyPr/>
          <a:lstStyle/>
          <a:p>
            <a:r>
              <a:rPr lang="en-US" dirty="0" smtClean="0"/>
              <a:t>Categorizing the knowledge on scaling impact </a:t>
            </a:r>
          </a:p>
          <a:p>
            <a:r>
              <a:rPr lang="en-US" dirty="0" smtClean="0"/>
              <a:t>Identifying gaps in existing literature on scale</a:t>
            </a:r>
          </a:p>
          <a:p>
            <a:r>
              <a:rPr lang="en-US" dirty="0" smtClean="0"/>
              <a:t>Creating a framework to understand the stages of any type of scaling initiative</a:t>
            </a:r>
          </a:p>
          <a:p>
            <a:r>
              <a:rPr lang="en-US" dirty="0" smtClean="0"/>
              <a:t>Developing an online, multimedia database of content on scaling</a:t>
            </a:r>
            <a:endParaRPr lang="en-US" dirty="0"/>
          </a:p>
        </p:txBody>
      </p:sp>
      <p:pic>
        <p:nvPicPr>
          <p:cNvPr id="4" name="Picture 3" descr="SIELogoNew.jpg"/>
          <p:cNvPicPr>
            <a:picLocks noChangeAspect="1"/>
          </p:cNvPicPr>
          <p:nvPr/>
        </p:nvPicPr>
        <p:blipFill>
          <a:blip r:embed="rId3"/>
          <a:stretch>
            <a:fillRect/>
          </a:stretch>
        </p:blipFill>
        <p:spPr>
          <a:xfrm>
            <a:off x="2230041" y="1055688"/>
            <a:ext cx="7504509" cy="1145224"/>
          </a:xfrm>
          <a:prstGeom prst="rect">
            <a:avLst/>
          </a:prstGeom>
          <a:solidFill>
            <a:schemeClr val="accent2">
              <a:lumMod val="20000"/>
              <a:lumOff val="80000"/>
            </a:schemeClr>
          </a:solidFill>
          <a:ln w="19050">
            <a:solidFill>
              <a:schemeClr val="tx1">
                <a:lumMod val="65000"/>
                <a:lumOff val="35000"/>
              </a:schemeClr>
            </a:solidFill>
          </a:ln>
        </p:spPr>
      </p:pic>
    </p:spTree>
    <p:extLst>
      <p:ext uri="{BB962C8B-B14F-4D97-AF65-F5344CB8AC3E}">
        <p14:creationId xmlns:p14="http://schemas.microsoft.com/office/powerpoint/2010/main" val="6832565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smtClean="0"/>
          </a:p>
          <a:p>
            <a:r>
              <a:rPr lang="en-US" dirty="0" smtClean="0"/>
              <a:t>Early Research Findings</a:t>
            </a:r>
          </a:p>
          <a:p>
            <a:r>
              <a:rPr lang="en-US" sz="3200" dirty="0" smtClean="0"/>
              <a:t>Scaling Impact: </a:t>
            </a:r>
          </a:p>
          <a:p>
            <a:r>
              <a:rPr lang="en-US" sz="3200" dirty="0" smtClean="0"/>
              <a:t>Stages and Success Factors </a:t>
            </a:r>
            <a:endParaRPr lang="en-US" sz="3200" dirty="0"/>
          </a:p>
        </p:txBody>
      </p:sp>
    </p:spTree>
    <p:extLst>
      <p:ext uri="{BB962C8B-B14F-4D97-AF65-F5344CB8AC3E}">
        <p14:creationId xmlns:p14="http://schemas.microsoft.com/office/powerpoint/2010/main" val="744545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Pentagon 46"/>
          <p:cNvSpPr/>
          <p:nvPr/>
        </p:nvSpPr>
        <p:spPr>
          <a:xfrm rot="5400000">
            <a:off x="2780983" y="-573722"/>
            <a:ext cx="1478915" cy="4526280"/>
          </a:xfrm>
          <a:prstGeom prst="homePlate">
            <a:avLst>
              <a:gd name="adj" fmla="val 6045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4" name="TextBox 3"/>
          <p:cNvSpPr txBox="1"/>
          <p:nvPr/>
        </p:nvSpPr>
        <p:spPr>
          <a:xfrm>
            <a:off x="0" y="28787"/>
            <a:ext cx="10058400" cy="662093"/>
          </a:xfrm>
          <a:prstGeom prst="rect">
            <a:avLst/>
          </a:prstGeom>
          <a:noFill/>
        </p:spPr>
        <p:txBody>
          <a:bodyPr lIns="101882" tIns="50941" rIns="101882" bIns="50941">
            <a:spAutoFit/>
          </a:bodyPr>
          <a:lstStyle/>
          <a:p>
            <a:pPr algn="ctr">
              <a:defRPr/>
            </a:pPr>
            <a:r>
              <a:rPr lang="en-US" sz="3600" b="1" dirty="0">
                <a:solidFill>
                  <a:schemeClr val="tx1">
                    <a:lumMod val="50000"/>
                  </a:schemeClr>
                </a:solidFill>
                <a:latin typeface="Cambria" pitchFamily="18" charset="0"/>
              </a:rPr>
              <a:t>Evolution of a Scaling Initiative</a:t>
            </a:r>
            <a:endParaRPr lang="en-US" sz="3600" dirty="0">
              <a:solidFill>
                <a:schemeClr val="tx1">
                  <a:lumMod val="50000"/>
                </a:schemeClr>
              </a:solidFill>
              <a:latin typeface="Cambria" pitchFamily="18" charset="0"/>
            </a:endParaRPr>
          </a:p>
        </p:txBody>
      </p:sp>
      <p:sp>
        <p:nvSpPr>
          <p:cNvPr id="3" name="Chevron 2"/>
          <p:cNvSpPr/>
          <p:nvPr/>
        </p:nvSpPr>
        <p:spPr>
          <a:xfrm rot="5400000">
            <a:off x="2268220" y="629920"/>
            <a:ext cx="2504440" cy="4526280"/>
          </a:xfrm>
          <a:prstGeom prst="chevron">
            <a:avLst>
              <a:gd name="adj" fmla="val 36159"/>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sp>
        <p:nvSpPr>
          <p:cNvPr id="23" name="Chevron 22"/>
          <p:cNvSpPr/>
          <p:nvPr/>
        </p:nvSpPr>
        <p:spPr>
          <a:xfrm rot="5400000">
            <a:off x="2423848" y="2201493"/>
            <a:ext cx="2193185" cy="4526280"/>
          </a:xfrm>
          <a:prstGeom prst="chevron">
            <a:avLst>
              <a:gd name="adj" fmla="val 41799"/>
            </a:avLst>
          </a:prstGeom>
          <a:solidFill>
            <a:schemeClr val="accent1">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sp>
        <p:nvSpPr>
          <p:cNvPr id="24" name="Chevron 23"/>
          <p:cNvSpPr/>
          <p:nvPr/>
        </p:nvSpPr>
        <p:spPr>
          <a:xfrm rot="5400000">
            <a:off x="2268220" y="3738880"/>
            <a:ext cx="2504440" cy="4526280"/>
          </a:xfrm>
          <a:prstGeom prst="chevron">
            <a:avLst>
              <a:gd name="adj" fmla="val 36159"/>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solidFill>
                <a:schemeClr val="tx1"/>
              </a:solidFill>
            </a:endParaRPr>
          </a:p>
        </p:txBody>
      </p:sp>
      <p:sp>
        <p:nvSpPr>
          <p:cNvPr id="16" name="Rectangle 15"/>
          <p:cNvSpPr/>
          <p:nvPr/>
        </p:nvSpPr>
        <p:spPr>
          <a:xfrm>
            <a:off x="1844040" y="1036321"/>
            <a:ext cx="3185160" cy="1185651"/>
          </a:xfrm>
          <a:prstGeom prst="rect">
            <a:avLst/>
          </a:prstGeom>
        </p:spPr>
        <p:txBody>
          <a:bodyPr lIns="101882" tIns="50941" rIns="101882" bIns="50941">
            <a:spAutoFit/>
          </a:bodyPr>
          <a:lstStyle/>
          <a:p>
            <a:pPr algn="ctr">
              <a:defRPr/>
            </a:pPr>
            <a:r>
              <a:rPr lang="en-US" sz="2200" b="1" kern="0" dirty="0">
                <a:latin typeface="Cambria"/>
              </a:rPr>
              <a:t>Assessment</a:t>
            </a:r>
          </a:p>
          <a:p>
            <a:pPr algn="ctr">
              <a:defRPr/>
            </a:pPr>
            <a:r>
              <a:rPr lang="en-US" sz="1600" kern="0" dirty="0">
                <a:latin typeface="Cambria"/>
              </a:rPr>
              <a:t>Evidence of Efficacy and </a:t>
            </a:r>
          </a:p>
          <a:p>
            <a:pPr algn="ctr">
              <a:defRPr/>
            </a:pPr>
            <a:r>
              <a:rPr lang="en-US" sz="1600" kern="0" dirty="0">
                <a:latin typeface="Cambria"/>
              </a:rPr>
              <a:t>Readiness to Scale</a:t>
            </a:r>
          </a:p>
          <a:p>
            <a:pPr algn="ctr">
              <a:defRPr/>
            </a:pPr>
            <a:endParaRPr lang="en-US" sz="1600" b="1" kern="0" dirty="0">
              <a:solidFill>
                <a:srgbClr val="515151"/>
              </a:solidFill>
              <a:latin typeface="Cambria"/>
            </a:endParaRPr>
          </a:p>
        </p:txBody>
      </p:sp>
      <p:sp>
        <p:nvSpPr>
          <p:cNvPr id="25" name="Rectangle 24"/>
          <p:cNvSpPr/>
          <p:nvPr/>
        </p:nvSpPr>
        <p:spPr>
          <a:xfrm>
            <a:off x="1676400" y="2504440"/>
            <a:ext cx="3688080" cy="1534690"/>
          </a:xfrm>
          <a:prstGeom prst="rect">
            <a:avLst/>
          </a:prstGeom>
        </p:spPr>
        <p:txBody>
          <a:bodyPr lIns="101882" tIns="50941" rIns="101882" bIns="50941">
            <a:spAutoFit/>
          </a:bodyPr>
          <a:lstStyle/>
          <a:p>
            <a:pPr algn="ctr">
              <a:defRPr/>
            </a:pPr>
            <a:r>
              <a:rPr lang="en-US" sz="2200" b="1" kern="0" dirty="0">
                <a:latin typeface="Cambria"/>
              </a:rPr>
              <a:t>Business Model Development</a:t>
            </a:r>
          </a:p>
          <a:p>
            <a:pPr algn="ctr">
              <a:defRPr/>
            </a:pPr>
            <a:r>
              <a:rPr lang="en-US" sz="1600" kern="0" dirty="0">
                <a:latin typeface="Cambria"/>
              </a:rPr>
              <a:t>Strategy for Scaling and </a:t>
            </a:r>
            <a:br>
              <a:rPr lang="en-US" sz="1600" kern="0" dirty="0">
                <a:latin typeface="Cambria"/>
              </a:rPr>
            </a:br>
            <a:r>
              <a:rPr lang="en-US" sz="1600" kern="0" dirty="0">
                <a:latin typeface="Cambria"/>
              </a:rPr>
              <a:t>Growth Business Plan </a:t>
            </a:r>
          </a:p>
          <a:p>
            <a:pPr algn="ctr">
              <a:defRPr/>
            </a:pPr>
            <a:endParaRPr lang="en-US" sz="1600" b="1" kern="0" dirty="0">
              <a:solidFill>
                <a:srgbClr val="515151"/>
              </a:solidFill>
              <a:latin typeface="Cambria"/>
            </a:endParaRPr>
          </a:p>
        </p:txBody>
      </p:sp>
      <p:sp>
        <p:nvSpPr>
          <p:cNvPr id="26" name="Rectangle 25"/>
          <p:cNvSpPr/>
          <p:nvPr/>
        </p:nvSpPr>
        <p:spPr>
          <a:xfrm>
            <a:off x="2011680" y="4318001"/>
            <a:ext cx="2933700" cy="802428"/>
          </a:xfrm>
          <a:prstGeom prst="rect">
            <a:avLst/>
          </a:prstGeom>
        </p:spPr>
        <p:txBody>
          <a:bodyPr lIns="101882" tIns="50941" rIns="101882" bIns="50941">
            <a:spAutoFit/>
          </a:bodyPr>
          <a:lstStyle/>
          <a:p>
            <a:pPr algn="ctr">
              <a:spcBef>
                <a:spcPts val="1337"/>
              </a:spcBef>
              <a:defRPr/>
            </a:pPr>
            <a:r>
              <a:rPr lang="en-US" sz="2200" b="1" kern="0" dirty="0">
                <a:latin typeface="Cambria"/>
              </a:rPr>
              <a:t>Implementation &amp; Roll-Out</a:t>
            </a:r>
          </a:p>
        </p:txBody>
      </p:sp>
      <p:sp>
        <p:nvSpPr>
          <p:cNvPr id="27" name="Rectangle 26"/>
          <p:cNvSpPr/>
          <p:nvPr/>
        </p:nvSpPr>
        <p:spPr>
          <a:xfrm>
            <a:off x="1760220" y="5613400"/>
            <a:ext cx="3436620" cy="1290003"/>
          </a:xfrm>
          <a:prstGeom prst="rect">
            <a:avLst/>
          </a:prstGeom>
        </p:spPr>
        <p:txBody>
          <a:bodyPr lIns="101882" tIns="50941" rIns="101882" bIns="50941">
            <a:spAutoFit/>
          </a:bodyPr>
          <a:lstStyle/>
          <a:p>
            <a:pPr algn="ctr">
              <a:defRPr/>
            </a:pPr>
            <a:r>
              <a:rPr lang="en-US" sz="2200" b="1" kern="0" dirty="0">
                <a:latin typeface="Cambria"/>
              </a:rPr>
              <a:t>Evaluation, Ongoing Improvements &amp; Growth</a:t>
            </a:r>
          </a:p>
          <a:p>
            <a:pPr algn="ctr">
              <a:defRPr/>
            </a:pPr>
            <a:r>
              <a:rPr lang="en-US" sz="1600" kern="0" dirty="0">
                <a:latin typeface="Cambria"/>
              </a:rPr>
              <a:t>Impact and Operations </a:t>
            </a:r>
            <a:br>
              <a:rPr lang="en-US" sz="1600" kern="0" dirty="0">
                <a:latin typeface="Cambria"/>
              </a:rPr>
            </a:br>
            <a:r>
              <a:rPr lang="en-US" sz="1600" kern="0" dirty="0">
                <a:latin typeface="Cambria"/>
              </a:rPr>
              <a:t>Measurement </a:t>
            </a:r>
          </a:p>
        </p:txBody>
      </p:sp>
      <p:cxnSp>
        <p:nvCxnSpPr>
          <p:cNvPr id="31" name="Straight Arrow Connector 30"/>
          <p:cNvCxnSpPr/>
          <p:nvPr/>
        </p:nvCxnSpPr>
        <p:spPr>
          <a:xfrm>
            <a:off x="5750402" y="1295400"/>
            <a:ext cx="1257300" cy="0"/>
          </a:xfrm>
          <a:prstGeom prst="straightConnector1">
            <a:avLst/>
          </a:prstGeom>
          <a:ln w="28575">
            <a:solidFill>
              <a:schemeClr val="accent4"/>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7007702" y="863600"/>
            <a:ext cx="2766060" cy="881592"/>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r>
              <a:rPr lang="en-US" sz="1800" b="1" dirty="0">
                <a:solidFill>
                  <a:schemeClr val="tx1"/>
                </a:solidFill>
                <a:latin typeface="Cambria" pitchFamily="18" charset="0"/>
              </a:rPr>
              <a:t>STAGE I</a:t>
            </a:r>
          </a:p>
          <a:p>
            <a:pPr algn="ctr">
              <a:defRPr/>
            </a:pPr>
            <a:r>
              <a:rPr lang="en-US" sz="1700" b="1" dirty="0">
                <a:solidFill>
                  <a:schemeClr val="tx1"/>
                </a:solidFill>
                <a:latin typeface="Cambria" pitchFamily="18" charset="0"/>
              </a:rPr>
              <a:t>Assessment Financing</a:t>
            </a:r>
          </a:p>
        </p:txBody>
      </p:sp>
      <p:cxnSp>
        <p:nvCxnSpPr>
          <p:cNvPr id="34" name="Straight Arrow Connector 33"/>
          <p:cNvCxnSpPr/>
          <p:nvPr/>
        </p:nvCxnSpPr>
        <p:spPr>
          <a:xfrm>
            <a:off x="5750402" y="2590800"/>
            <a:ext cx="1257300" cy="0"/>
          </a:xfrm>
          <a:prstGeom prst="straightConnector1">
            <a:avLst/>
          </a:prstGeom>
          <a:ln w="28575">
            <a:solidFill>
              <a:schemeClr val="accent4"/>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5" name="Rectangle 34"/>
          <p:cNvSpPr/>
          <p:nvPr/>
        </p:nvSpPr>
        <p:spPr>
          <a:xfrm>
            <a:off x="7007702" y="2159000"/>
            <a:ext cx="2766060" cy="881592"/>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r>
              <a:rPr lang="en-US" sz="1800" b="1" dirty="0">
                <a:solidFill>
                  <a:schemeClr val="tx1"/>
                </a:solidFill>
                <a:latin typeface="Cambria" pitchFamily="18" charset="0"/>
              </a:rPr>
              <a:t>STAGE II</a:t>
            </a:r>
          </a:p>
          <a:p>
            <a:pPr algn="ctr">
              <a:defRPr/>
            </a:pPr>
            <a:r>
              <a:rPr lang="en-US" sz="1700" b="1" dirty="0">
                <a:solidFill>
                  <a:schemeClr val="tx1"/>
                </a:solidFill>
                <a:latin typeface="Cambria" pitchFamily="18" charset="0"/>
              </a:rPr>
              <a:t>Business Model Financing</a:t>
            </a:r>
          </a:p>
        </p:txBody>
      </p:sp>
      <p:cxnSp>
        <p:nvCxnSpPr>
          <p:cNvPr id="36" name="Straight Arrow Connector 35"/>
          <p:cNvCxnSpPr/>
          <p:nvPr/>
        </p:nvCxnSpPr>
        <p:spPr>
          <a:xfrm>
            <a:off x="5750402" y="4058920"/>
            <a:ext cx="1257300" cy="0"/>
          </a:xfrm>
          <a:prstGeom prst="straightConnector1">
            <a:avLst/>
          </a:prstGeom>
          <a:ln w="28575">
            <a:solidFill>
              <a:schemeClr val="accent4"/>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007702" y="3627120"/>
            <a:ext cx="2766060" cy="881592"/>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r>
              <a:rPr lang="en-US" sz="1800" b="1" dirty="0">
                <a:solidFill>
                  <a:schemeClr val="tx1"/>
                </a:solidFill>
                <a:latin typeface="Cambria" pitchFamily="18" charset="0"/>
              </a:rPr>
              <a:t>STAGE III</a:t>
            </a:r>
          </a:p>
          <a:p>
            <a:pPr algn="ctr">
              <a:defRPr/>
            </a:pPr>
            <a:r>
              <a:rPr lang="en-US" sz="1700" b="1" dirty="0">
                <a:solidFill>
                  <a:schemeClr val="tx1"/>
                </a:solidFill>
                <a:latin typeface="Cambria" pitchFamily="18" charset="0"/>
              </a:rPr>
              <a:t>Implementation Financing</a:t>
            </a:r>
          </a:p>
        </p:txBody>
      </p:sp>
      <p:cxnSp>
        <p:nvCxnSpPr>
          <p:cNvPr id="38" name="Straight Arrow Connector 37"/>
          <p:cNvCxnSpPr/>
          <p:nvPr/>
        </p:nvCxnSpPr>
        <p:spPr>
          <a:xfrm>
            <a:off x="5750402" y="5613400"/>
            <a:ext cx="1257300" cy="0"/>
          </a:xfrm>
          <a:prstGeom prst="straightConnector1">
            <a:avLst/>
          </a:prstGeom>
          <a:ln w="28575">
            <a:solidFill>
              <a:schemeClr val="accent4"/>
            </a:solidFill>
            <a:prstDash val="dash"/>
            <a:headEnd type="arrow"/>
            <a:tailEnd type="arrow"/>
          </a:ln>
        </p:spPr>
        <p:style>
          <a:lnRef idx="1">
            <a:schemeClr val="accent1"/>
          </a:lnRef>
          <a:fillRef idx="0">
            <a:schemeClr val="accent1"/>
          </a:fillRef>
          <a:effectRef idx="0">
            <a:schemeClr val="accent1"/>
          </a:effectRef>
          <a:fontRef idx="minor">
            <a:schemeClr val="tx1"/>
          </a:fontRef>
        </p:style>
      </p:cxnSp>
      <p:sp>
        <p:nvSpPr>
          <p:cNvPr id="39" name="Rectangle 38"/>
          <p:cNvSpPr/>
          <p:nvPr/>
        </p:nvSpPr>
        <p:spPr>
          <a:xfrm>
            <a:off x="7007702" y="5181600"/>
            <a:ext cx="2766060" cy="881592"/>
          </a:xfrm>
          <a:prstGeom prst="rect">
            <a:avLst/>
          </a:prstGeom>
          <a:gradFill flip="none" rotWithShape="1">
            <a:gsLst>
              <a:gs pos="0">
                <a:srgbClr val="C00000">
                  <a:tint val="66000"/>
                  <a:satMod val="160000"/>
                </a:srgbClr>
              </a:gs>
              <a:gs pos="50000">
                <a:srgbClr val="C00000">
                  <a:tint val="44500"/>
                  <a:satMod val="160000"/>
                </a:srgbClr>
              </a:gs>
              <a:gs pos="100000">
                <a:srgbClr val="C00000">
                  <a:tint val="23500"/>
                  <a:satMod val="16000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r>
              <a:rPr lang="en-US" sz="1800" b="1" dirty="0">
                <a:solidFill>
                  <a:schemeClr val="tx1"/>
                </a:solidFill>
                <a:latin typeface="Cambria" pitchFamily="18" charset="0"/>
              </a:rPr>
              <a:t>STAGE IV</a:t>
            </a:r>
          </a:p>
          <a:p>
            <a:pPr algn="ctr">
              <a:defRPr/>
            </a:pPr>
            <a:r>
              <a:rPr lang="en-US" sz="1700" b="1" dirty="0">
                <a:solidFill>
                  <a:schemeClr val="tx1"/>
                </a:solidFill>
                <a:latin typeface="Cambria" pitchFamily="18" charset="0"/>
              </a:rPr>
              <a:t>Growth Financing</a:t>
            </a:r>
          </a:p>
        </p:txBody>
      </p:sp>
      <p:sp>
        <p:nvSpPr>
          <p:cNvPr id="76" name="Curved Down Arrow 75"/>
          <p:cNvSpPr/>
          <p:nvPr/>
        </p:nvSpPr>
        <p:spPr>
          <a:xfrm rot="16200000">
            <a:off x="-136551" y="4304851"/>
            <a:ext cx="1982682" cy="972661"/>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lIns="101882" tIns="50941" rIns="101882" bIns="50941" anchor="ctr"/>
          <a:lstStyle/>
          <a:p>
            <a:pPr algn="ctr">
              <a:defRPr/>
            </a:pPr>
            <a:endParaRPr lang="en-US">
              <a:solidFill>
                <a:schemeClr val="tx1"/>
              </a:solidFill>
            </a:endParaRPr>
          </a:p>
        </p:txBody>
      </p:sp>
      <p:sp>
        <p:nvSpPr>
          <p:cNvPr id="77" name="Curved Down Arrow 76"/>
          <p:cNvSpPr/>
          <p:nvPr/>
        </p:nvSpPr>
        <p:spPr>
          <a:xfrm rot="16200000">
            <a:off x="-1144270" y="3473450"/>
            <a:ext cx="3713480" cy="1257300"/>
          </a:xfrm>
          <a:prstGeom prst="curvedDownArrow">
            <a:avLst/>
          </a:prstGeom>
        </p:spPr>
        <p:style>
          <a:lnRef idx="2">
            <a:schemeClr val="dk1">
              <a:shade val="50000"/>
            </a:schemeClr>
          </a:lnRef>
          <a:fillRef idx="1">
            <a:schemeClr val="dk1"/>
          </a:fillRef>
          <a:effectRef idx="0">
            <a:schemeClr val="dk1"/>
          </a:effectRef>
          <a:fontRef idx="minor">
            <a:schemeClr val="lt1"/>
          </a:fontRef>
        </p:style>
        <p:txBody>
          <a:bodyPr lIns="101882" tIns="50941" rIns="101882" bIns="50941" anchor="ctr"/>
          <a:lstStyle/>
          <a:p>
            <a:pPr algn="ctr">
              <a:defRPr/>
            </a:pPr>
            <a:endParaRPr lang="en-US">
              <a:solidFill>
                <a:schemeClr val="tx1"/>
              </a:solidFill>
            </a:endParaRPr>
          </a:p>
        </p:txBody>
      </p:sp>
      <p:pic>
        <p:nvPicPr>
          <p:cNvPr id="16405" name="Picture 28" descr="SIElogo_stacked_we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348822" y="7013152"/>
            <a:ext cx="1458118" cy="4138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6" name="TextBox 27"/>
          <p:cNvSpPr txBox="1">
            <a:spLocks noChangeArrowheads="1"/>
          </p:cNvSpPr>
          <p:nvPr/>
        </p:nvSpPr>
        <p:spPr bwMode="auto">
          <a:xfrm>
            <a:off x="7711441" y="7407170"/>
            <a:ext cx="2170589" cy="2788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101882" tIns="50941" rIns="101882" bIns="50941">
            <a:spAutoFit/>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en-US" sz="1100">
                <a:hlinkClick r:id="rId4"/>
              </a:rPr>
              <a:t>www.socialimpactexchange.org</a:t>
            </a:r>
            <a:endParaRPr lang="en-US" sz="1100"/>
          </a:p>
        </p:txBody>
      </p:sp>
    </p:spTree>
    <p:extLst>
      <p:ext uri="{BB962C8B-B14F-4D97-AF65-F5344CB8AC3E}">
        <p14:creationId xmlns:p14="http://schemas.microsoft.com/office/powerpoint/2010/main" val="247422848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nvPr>
        </p:nvGraphicFramePr>
        <p:xfrm>
          <a:off x="1000125" y="1135118"/>
          <a:ext cx="7997825" cy="4819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Sampling of Factors for Successful Nonprofit Scaling</a:t>
            </a:r>
            <a:endParaRPr lang="en-US" dirty="0"/>
          </a:p>
        </p:txBody>
      </p:sp>
      <p:sp>
        <p:nvSpPr>
          <p:cNvPr id="3" name="Text Placeholder 2"/>
          <p:cNvSpPr>
            <a:spLocks noGrp="1"/>
          </p:cNvSpPr>
          <p:nvPr>
            <p:ph type="body" sz="quarter" idx="12"/>
          </p:nvPr>
        </p:nvSpPr>
        <p:spPr/>
        <p:txBody>
          <a:bodyPr/>
          <a:lstStyle/>
          <a:p>
            <a:r>
              <a:rPr lang="en-US" dirty="0" smtClean="0"/>
              <a:t>Develop, clarify, test, codify and adapt model – fail fast</a:t>
            </a:r>
          </a:p>
          <a:p>
            <a:r>
              <a:rPr lang="en-US" dirty="0" smtClean="0"/>
              <a:t>The right kind of resources for the stage of growth</a:t>
            </a:r>
          </a:p>
          <a:p>
            <a:r>
              <a:rPr lang="en-US" dirty="0" smtClean="0"/>
              <a:t>The right talent for the stage of growth</a:t>
            </a:r>
          </a:p>
          <a:p>
            <a:r>
              <a:rPr lang="en-US" dirty="0" smtClean="0"/>
              <a:t>Networks </a:t>
            </a:r>
            <a:r>
              <a:rPr lang="en-US" smtClean="0"/>
              <a:t>and collaboration</a:t>
            </a:r>
            <a:endParaRPr lang="en-US" dirty="0"/>
          </a:p>
        </p:txBody>
      </p:sp>
    </p:spTree>
    <p:extLst>
      <p:ext uri="{BB962C8B-B14F-4D97-AF65-F5344CB8AC3E}">
        <p14:creationId xmlns:p14="http://schemas.microsoft.com/office/powerpoint/2010/main" val="2270735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Agenda</a:t>
            </a:r>
            <a:endParaRPr lang="en-US" sz="3600" dirty="0"/>
          </a:p>
        </p:txBody>
      </p:sp>
      <p:sp>
        <p:nvSpPr>
          <p:cNvPr id="3" name="Text Placeholder 2"/>
          <p:cNvSpPr>
            <a:spLocks noGrp="1"/>
          </p:cNvSpPr>
          <p:nvPr>
            <p:ph type="body" sz="quarter" idx="12"/>
          </p:nvPr>
        </p:nvSpPr>
        <p:spPr>
          <a:xfrm>
            <a:off x="1228724" y="2200275"/>
            <a:ext cx="7800975" cy="4391025"/>
          </a:xfrm>
        </p:spPr>
        <p:txBody>
          <a:bodyPr/>
          <a:lstStyle/>
          <a:p>
            <a:r>
              <a:rPr lang="en-US" sz="3200" dirty="0" smtClean="0"/>
              <a:t>Welcome/Overview </a:t>
            </a:r>
          </a:p>
          <a:p>
            <a:r>
              <a:rPr lang="en-US" sz="3200" dirty="0" smtClean="0"/>
              <a:t>Explanation of Research &amp; Key Early Findings </a:t>
            </a:r>
          </a:p>
          <a:p>
            <a:r>
              <a:rPr lang="en-US" sz="3200" dirty="0" smtClean="0"/>
              <a:t>Discussion Topic Presentations</a:t>
            </a:r>
          </a:p>
          <a:p>
            <a:r>
              <a:rPr lang="en-US" sz="3200" dirty="0" smtClean="0"/>
              <a:t>Small Group Discussion 1</a:t>
            </a:r>
          </a:p>
          <a:p>
            <a:r>
              <a:rPr lang="en-US" sz="3200" dirty="0" smtClean="0"/>
              <a:t>Small Group Discussion 2</a:t>
            </a:r>
          </a:p>
          <a:p>
            <a:r>
              <a:rPr lang="en-US" sz="3200" dirty="0" smtClean="0"/>
              <a:t>Closing</a:t>
            </a:r>
            <a:endParaRPr lang="en-US" sz="3200" dirty="0"/>
          </a:p>
        </p:txBody>
      </p:sp>
    </p:spTree>
    <p:extLst>
      <p:ext uri="{BB962C8B-B14F-4D97-AF65-F5344CB8AC3E}">
        <p14:creationId xmlns:p14="http://schemas.microsoft.com/office/powerpoint/2010/main" val="249207871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smtClean="0"/>
              <a:t>Early Research Findings</a:t>
            </a:r>
          </a:p>
          <a:p>
            <a:r>
              <a:rPr lang="en-US" sz="3200" dirty="0" err="1" smtClean="0"/>
              <a:t>Grantmaker</a:t>
            </a:r>
            <a:r>
              <a:rPr lang="en-US" sz="3200" dirty="0" smtClean="0"/>
              <a:t> </a:t>
            </a:r>
            <a:r>
              <a:rPr lang="en-US" sz="3200" dirty="0"/>
              <a:t>Practices That Support Scaling Impact</a:t>
            </a:r>
          </a:p>
        </p:txBody>
      </p:sp>
    </p:spTree>
    <p:extLst>
      <p:ext uri="{BB962C8B-B14F-4D97-AF65-F5344CB8AC3E}">
        <p14:creationId xmlns:p14="http://schemas.microsoft.com/office/powerpoint/2010/main" val="36616525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p:cNvGraphicFramePr>
            <a:graphicFrameLocks noGrp="1"/>
          </p:cNvGraphicFramePr>
          <p:nvPr>
            <p:ph idx="1"/>
          </p:nvPr>
        </p:nvGraphicFramePr>
        <p:xfrm>
          <a:off x="1000125" y="1135118"/>
          <a:ext cx="7997825" cy="48195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Pre-Conditions for </a:t>
            </a:r>
            <a:r>
              <a:rPr lang="en-US" dirty="0" err="1" smtClean="0"/>
              <a:t>Grantmaker</a:t>
            </a:r>
            <a:r>
              <a:rPr lang="en-US" dirty="0" smtClean="0"/>
              <a:t> Practices</a:t>
            </a:r>
            <a:endParaRPr lang="en-US" dirty="0"/>
          </a:p>
        </p:txBody>
      </p:sp>
      <p:sp>
        <p:nvSpPr>
          <p:cNvPr id="3" name="Text Placeholder 2"/>
          <p:cNvSpPr>
            <a:spLocks noGrp="1"/>
          </p:cNvSpPr>
          <p:nvPr>
            <p:ph type="body" sz="quarter" idx="12"/>
          </p:nvPr>
        </p:nvSpPr>
        <p:spPr/>
        <p:txBody>
          <a:bodyPr/>
          <a:lstStyle/>
          <a:p>
            <a:r>
              <a:rPr lang="en-US" dirty="0" smtClean="0"/>
              <a:t>Understand that most helpful practices within each category will vary at different stages of scaling impact </a:t>
            </a:r>
          </a:p>
          <a:p>
            <a:r>
              <a:rPr lang="en-US" dirty="0" smtClean="0"/>
              <a:t>Recognize that individual </a:t>
            </a:r>
            <a:r>
              <a:rPr lang="en-US" dirty="0" err="1" smtClean="0"/>
              <a:t>grantmakers</a:t>
            </a:r>
            <a:r>
              <a:rPr lang="en-US" dirty="0" smtClean="0"/>
              <a:t> can focus within a stage of growth</a:t>
            </a:r>
          </a:p>
          <a:p>
            <a:r>
              <a:rPr lang="en-US" dirty="0" smtClean="0"/>
              <a:t>Create  mutually-beneficial </a:t>
            </a:r>
            <a:r>
              <a:rPr lang="en-US" dirty="0" err="1" smtClean="0"/>
              <a:t>grantmaker</a:t>
            </a:r>
            <a:r>
              <a:rPr lang="en-US" dirty="0" smtClean="0"/>
              <a:t>/grantee relationships</a:t>
            </a:r>
          </a:p>
          <a:p>
            <a:r>
              <a:rPr lang="en-US" dirty="0" smtClean="0"/>
              <a:t>Be respectful and responsive</a:t>
            </a:r>
          </a:p>
          <a:p>
            <a:r>
              <a:rPr lang="en-US" dirty="0" smtClean="0"/>
              <a:t>Don’t treat grantees as vendors or test cases for your theory of change</a:t>
            </a:r>
            <a:endParaRPr lang="en-US" dirty="0"/>
          </a:p>
        </p:txBody>
      </p:sp>
    </p:spTree>
    <p:extLst>
      <p:ext uri="{BB962C8B-B14F-4D97-AF65-F5344CB8AC3E}">
        <p14:creationId xmlns:p14="http://schemas.microsoft.com/office/powerpoint/2010/main" val="16801724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dirty="0" smtClean="0"/>
              <a:t>The Model </a:t>
            </a:r>
            <a:endParaRPr lang="en-US" dirty="0"/>
          </a:p>
        </p:txBody>
      </p:sp>
      <p:sp>
        <p:nvSpPr>
          <p:cNvPr id="3" name="Text Placeholder 2"/>
          <p:cNvSpPr>
            <a:spLocks noGrp="1"/>
          </p:cNvSpPr>
          <p:nvPr>
            <p:ph type="body" sz="quarter" idx="12"/>
          </p:nvPr>
        </p:nvSpPr>
        <p:spPr/>
        <p:txBody>
          <a:bodyPr/>
          <a:lstStyle/>
          <a:p>
            <a:r>
              <a:rPr lang="en-US" dirty="0" smtClean="0"/>
              <a:t>Accept that only necessary “cooks” belong in the program development “kitchen” </a:t>
            </a:r>
          </a:p>
          <a:p>
            <a:r>
              <a:rPr lang="en-US" dirty="0" smtClean="0"/>
              <a:t>Build evaluation capacity to help build grantee evidence base </a:t>
            </a:r>
          </a:p>
          <a:p>
            <a:r>
              <a:rPr lang="en-US" dirty="0" smtClean="0"/>
              <a:t>Assist with readiness for growth (e.g., underwrite business plans, strategy development)</a:t>
            </a:r>
          </a:p>
          <a:p>
            <a:r>
              <a:rPr lang="en-US" dirty="0" smtClean="0"/>
              <a:t>Help explore if scaling is feasible</a:t>
            </a:r>
          </a:p>
          <a:p>
            <a:endParaRPr lang="en-US" dirty="0" smtClean="0"/>
          </a:p>
          <a:p>
            <a:endParaRPr lang="en-US" dirty="0"/>
          </a:p>
        </p:txBody>
      </p:sp>
    </p:spTree>
    <p:extLst>
      <p:ext uri="{BB962C8B-B14F-4D97-AF65-F5344CB8AC3E}">
        <p14:creationId xmlns:p14="http://schemas.microsoft.com/office/powerpoint/2010/main" val="4104645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“Funders tend to like shiny objects. They want to fund new and innovative ideas…a few years down the road they’re eyeing the next new shiny object and haven’t spent enough time investing and helping the grantees…in the ‘old’ new area of innovation”</a:t>
            </a:r>
            <a:endParaRPr lang="en-US" dirty="0"/>
          </a:p>
        </p:txBody>
      </p:sp>
      <p:sp>
        <p:nvSpPr>
          <p:cNvPr id="3" name="Text Placeholder 2"/>
          <p:cNvSpPr>
            <a:spLocks noGrp="1"/>
          </p:cNvSpPr>
          <p:nvPr>
            <p:ph type="body" sz="quarter" idx="11"/>
          </p:nvPr>
        </p:nvSpPr>
        <p:spPr>
          <a:xfrm>
            <a:off x="1346200" y="5057774"/>
            <a:ext cx="7226300" cy="1012825"/>
          </a:xfrm>
        </p:spPr>
        <p:txBody>
          <a:bodyPr/>
          <a:lstStyle/>
          <a:p>
            <a:r>
              <a:rPr lang="en-US" dirty="0" smtClean="0"/>
              <a:t>Nonprofit leader focus group attendee</a:t>
            </a:r>
            <a:endParaRPr lang="en-US" dirty="0"/>
          </a:p>
        </p:txBody>
      </p:sp>
    </p:spTree>
    <p:extLst>
      <p:ext uri="{BB962C8B-B14F-4D97-AF65-F5344CB8AC3E}">
        <p14:creationId xmlns:p14="http://schemas.microsoft.com/office/powerpoint/2010/main" val="3652648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Money</a:t>
            </a:r>
            <a:endParaRPr lang="en-US" dirty="0"/>
          </a:p>
        </p:txBody>
      </p:sp>
      <p:sp>
        <p:nvSpPr>
          <p:cNvPr id="3" name="Text Placeholder 2"/>
          <p:cNvSpPr>
            <a:spLocks noGrp="1"/>
          </p:cNvSpPr>
          <p:nvPr>
            <p:ph type="body" sz="quarter" idx="12"/>
          </p:nvPr>
        </p:nvSpPr>
        <p:spPr>
          <a:xfrm>
            <a:off x="1228724" y="2076217"/>
            <a:ext cx="7800975" cy="4089401"/>
          </a:xfrm>
        </p:spPr>
        <p:txBody>
          <a:bodyPr/>
          <a:lstStyle/>
          <a:p>
            <a:r>
              <a:rPr lang="en-US" dirty="0" smtClean="0"/>
              <a:t>Invest in the organizational engine – organizations matter</a:t>
            </a:r>
          </a:p>
          <a:p>
            <a:r>
              <a:rPr lang="en-US" dirty="0" smtClean="0"/>
              <a:t>Give assistance beyond the check</a:t>
            </a:r>
          </a:p>
          <a:p>
            <a:r>
              <a:rPr lang="en-US" dirty="0" smtClean="0"/>
              <a:t>Take risks and be flexible</a:t>
            </a:r>
          </a:p>
          <a:p>
            <a:r>
              <a:rPr lang="en-US" dirty="0" smtClean="0"/>
              <a:t>Have a realistic timeline for scale – multi-year commitments</a:t>
            </a:r>
          </a:p>
          <a:p>
            <a:r>
              <a:rPr lang="en-US" dirty="0" smtClean="0"/>
              <a:t>Don’t just move on to the next idea/issue</a:t>
            </a:r>
          </a:p>
          <a:p>
            <a:r>
              <a:rPr lang="en-US" dirty="0" smtClean="0"/>
              <a:t>Growth capital is flexible capital</a:t>
            </a:r>
          </a:p>
          <a:p>
            <a:r>
              <a:rPr lang="en-US" dirty="0" smtClean="0"/>
              <a:t>Distinguish buying from building – growth is not business as usual </a:t>
            </a:r>
          </a:p>
          <a:p>
            <a:endParaRPr lang="en-US" dirty="0" smtClean="0"/>
          </a:p>
          <a:p>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“Invest in organizational capacity instead of just projects. Entrepreneurs need room to move according to the vision and strategy and should not be restricted to specific project plans when need changes.”</a:t>
            </a:r>
            <a:endParaRPr lang="en-US" dirty="0"/>
          </a:p>
        </p:txBody>
      </p:sp>
      <p:sp>
        <p:nvSpPr>
          <p:cNvPr id="3" name="Text Placeholder 2"/>
          <p:cNvSpPr>
            <a:spLocks noGrp="1"/>
          </p:cNvSpPr>
          <p:nvPr>
            <p:ph type="body" sz="quarter" idx="11"/>
          </p:nvPr>
        </p:nvSpPr>
        <p:spPr/>
        <p:txBody>
          <a:bodyPr/>
          <a:lstStyle/>
          <a:p>
            <a:r>
              <a:rPr lang="en-US" dirty="0" err="1" smtClean="0"/>
              <a:t>Ashoka</a:t>
            </a:r>
            <a:r>
              <a:rPr lang="en-US" dirty="0" smtClean="0"/>
              <a:t> Globalizer Fellow </a:t>
            </a:r>
            <a:r>
              <a:rPr lang="en-US" dirty="0" err="1" smtClean="0"/>
              <a:t>Thorkil</a:t>
            </a:r>
            <a:r>
              <a:rPr lang="en-US" dirty="0" smtClean="0"/>
              <a:t> </a:t>
            </a:r>
            <a:r>
              <a:rPr lang="en-US" dirty="0" err="1" smtClean="0"/>
              <a:t>Sonne</a:t>
            </a:r>
            <a:r>
              <a:rPr lang="en-US" dirty="0" smtClean="0"/>
              <a:t>, </a:t>
            </a:r>
            <a:r>
              <a:rPr lang="en-US" dirty="0" err="1" smtClean="0"/>
              <a:t>Specialisterne</a:t>
            </a:r>
            <a:r>
              <a:rPr lang="en-US" dirty="0" smtClean="0"/>
              <a:t>, Denmark (scaling to U.S.)</a:t>
            </a:r>
            <a:endParaRPr lang="en-US" dirty="0"/>
          </a:p>
        </p:txBody>
      </p:sp>
    </p:spTree>
    <p:extLst>
      <p:ext uri="{BB962C8B-B14F-4D97-AF65-F5344CB8AC3E}">
        <p14:creationId xmlns:p14="http://schemas.microsoft.com/office/powerpoint/2010/main" val="10213385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People</a:t>
            </a:r>
            <a:endParaRPr lang="en-US" dirty="0"/>
          </a:p>
        </p:txBody>
      </p:sp>
      <p:sp>
        <p:nvSpPr>
          <p:cNvPr id="3" name="Text Placeholder 2"/>
          <p:cNvSpPr>
            <a:spLocks noGrp="1"/>
          </p:cNvSpPr>
          <p:nvPr>
            <p:ph type="body" sz="quarter" idx="12"/>
          </p:nvPr>
        </p:nvSpPr>
        <p:spPr/>
        <p:txBody>
          <a:bodyPr/>
          <a:lstStyle/>
          <a:p>
            <a:r>
              <a:rPr lang="en-US" dirty="0" smtClean="0"/>
              <a:t>Invest in leadership development</a:t>
            </a:r>
          </a:p>
          <a:p>
            <a:r>
              <a:rPr lang="en-US" dirty="0" smtClean="0"/>
              <a:t>Help organizations identify and recruit top talent – both for board and senior leadership positions </a:t>
            </a:r>
          </a:p>
          <a:p>
            <a:r>
              <a:rPr lang="en-US" dirty="0" smtClean="0"/>
              <a:t>Recognize that talent and skill needs change as the impact scales</a:t>
            </a:r>
          </a:p>
          <a:p>
            <a:endParaRPr lang="en-US" dirty="0" smtClean="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“Be BOLD! Think of the multitude of ways your fiscal resources can be used beyond simply granting money. Freely share your knowledge and contacts – become strategic conspirators in the quest to scale </a:t>
            </a:r>
            <a:r>
              <a:rPr lang="en-US" dirty="0" smtClean="0"/>
              <a:t>solutions.” </a:t>
            </a:r>
            <a:endParaRPr lang="en-US" dirty="0"/>
          </a:p>
          <a:p>
            <a:endParaRPr lang="en-US" dirty="0"/>
          </a:p>
        </p:txBody>
      </p:sp>
      <p:sp>
        <p:nvSpPr>
          <p:cNvPr id="3" name="Text Placeholder 2"/>
          <p:cNvSpPr>
            <a:spLocks noGrp="1"/>
          </p:cNvSpPr>
          <p:nvPr>
            <p:ph type="body" sz="quarter" idx="11"/>
          </p:nvPr>
        </p:nvSpPr>
        <p:spPr/>
        <p:txBody>
          <a:bodyPr/>
          <a:lstStyle/>
          <a:p>
            <a:pPr marL="0" indent="0"/>
            <a:r>
              <a:rPr lang="en-US" i="1" dirty="0" err="1" smtClean="0"/>
              <a:t>Ashoka</a:t>
            </a:r>
            <a:r>
              <a:rPr lang="en-US" i="1" dirty="0" smtClean="0"/>
              <a:t> </a:t>
            </a:r>
            <a:r>
              <a:rPr lang="en-US" i="1" dirty="0"/>
              <a:t>Globalizer Fellow Vickie </a:t>
            </a:r>
            <a:r>
              <a:rPr lang="en-US" i="1" dirty="0" err="1"/>
              <a:t>Camck</a:t>
            </a:r>
            <a:r>
              <a:rPr lang="en-US" i="1" dirty="0"/>
              <a:t>, tyze.com, Canada </a:t>
            </a:r>
          </a:p>
        </p:txBody>
      </p:sp>
    </p:spTree>
    <p:extLst>
      <p:ext uri="{BB962C8B-B14F-4D97-AF65-F5344CB8AC3E}">
        <p14:creationId xmlns:p14="http://schemas.microsoft.com/office/powerpoint/2010/main" val="1738419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Pathways</a:t>
            </a:r>
            <a:endParaRPr lang="en-US" dirty="0"/>
          </a:p>
        </p:txBody>
      </p:sp>
      <p:sp>
        <p:nvSpPr>
          <p:cNvPr id="3" name="Text Placeholder 2"/>
          <p:cNvSpPr>
            <a:spLocks noGrp="1"/>
          </p:cNvSpPr>
          <p:nvPr>
            <p:ph type="body" sz="quarter" idx="12"/>
          </p:nvPr>
        </p:nvSpPr>
        <p:spPr>
          <a:xfrm>
            <a:off x="1228724" y="2155047"/>
            <a:ext cx="7800975" cy="4089401"/>
          </a:xfrm>
        </p:spPr>
        <p:txBody>
          <a:bodyPr/>
          <a:lstStyle/>
          <a:p>
            <a:r>
              <a:rPr lang="en-US" dirty="0" smtClean="0"/>
              <a:t>Invest in and be part of coalition and community-building efforts</a:t>
            </a:r>
          </a:p>
          <a:p>
            <a:r>
              <a:rPr lang="en-US" dirty="0" smtClean="0"/>
              <a:t>Think in terms of cross-sector, collective impact</a:t>
            </a:r>
          </a:p>
          <a:p>
            <a:r>
              <a:rPr lang="en-US" dirty="0" smtClean="0"/>
              <a:t>Give grantees flexibility to move beyond programs/service delivery and work on system-level changes</a:t>
            </a:r>
          </a:p>
          <a:p>
            <a:r>
              <a:rPr lang="en-US" dirty="0" smtClean="0"/>
              <a:t>Give grantees access to your networks</a:t>
            </a:r>
          </a:p>
          <a:p>
            <a:r>
              <a:rPr lang="en-US" dirty="0" smtClean="0"/>
              <a:t>Take a more active role in raising money</a:t>
            </a:r>
          </a:p>
          <a:p>
            <a:r>
              <a:rPr lang="en-US" dirty="0" smtClean="0"/>
              <a:t>Facilitate contacts with funders</a:t>
            </a:r>
          </a:p>
          <a:p>
            <a:endParaRPr lang="en-US" dirty="0" smtClean="0"/>
          </a:p>
          <a:p>
            <a:endParaRPr lang="en-US" dirty="0" smtClean="0"/>
          </a:p>
          <a:p>
            <a:endParaRPr lang="en-US" dirty="0" smtClean="0"/>
          </a:p>
        </p:txBody>
      </p:sp>
    </p:spTree>
    <p:extLst>
      <p:ext uri="{BB962C8B-B14F-4D97-AF65-F5344CB8AC3E}">
        <p14:creationId xmlns:p14="http://schemas.microsoft.com/office/powerpoint/2010/main" val="13155617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Objectives</a:t>
            </a:r>
            <a:endParaRPr lang="en-US" dirty="0"/>
          </a:p>
        </p:txBody>
      </p:sp>
      <p:sp>
        <p:nvSpPr>
          <p:cNvPr id="3" name="Text Placeholder 2"/>
          <p:cNvSpPr>
            <a:spLocks noGrp="1"/>
          </p:cNvSpPr>
          <p:nvPr>
            <p:ph type="body" sz="quarter" idx="12"/>
          </p:nvPr>
        </p:nvSpPr>
        <p:spPr/>
        <p:txBody>
          <a:bodyPr/>
          <a:lstStyle/>
          <a:p>
            <a:pPr lvl="0"/>
            <a:r>
              <a:rPr lang="en-US" sz="2800" dirty="0"/>
              <a:t>L</a:t>
            </a:r>
            <a:r>
              <a:rPr lang="en-US" sz="2800" dirty="0" smtClean="0"/>
              <a:t>earn </a:t>
            </a:r>
            <a:r>
              <a:rPr lang="en-US" sz="2800" dirty="0"/>
              <a:t>about key preliminary research findings </a:t>
            </a:r>
          </a:p>
          <a:p>
            <a:pPr lvl="0"/>
            <a:r>
              <a:rPr lang="en-US" sz="2800" dirty="0"/>
              <a:t>E</a:t>
            </a:r>
            <a:r>
              <a:rPr lang="en-US" sz="2800" dirty="0" smtClean="0"/>
              <a:t>ngage </a:t>
            </a:r>
            <a:r>
              <a:rPr lang="en-US" sz="2800" dirty="0"/>
              <a:t>with other attendees to assess state of the field and consider applications to </a:t>
            </a:r>
            <a:r>
              <a:rPr lang="en-US" sz="2800" dirty="0" smtClean="0"/>
              <a:t>your </a:t>
            </a:r>
            <a:r>
              <a:rPr lang="en-US" sz="2800" dirty="0"/>
              <a:t>own work</a:t>
            </a:r>
          </a:p>
          <a:p>
            <a:r>
              <a:rPr lang="en-US" sz="2800" dirty="0" smtClean="0"/>
              <a:t>Provide feedback on the research findings to date and identify areas for further exploration</a:t>
            </a:r>
            <a:endParaRPr lang="en-US" sz="2800" dirty="0"/>
          </a:p>
        </p:txBody>
      </p:sp>
    </p:spTree>
    <p:extLst>
      <p:ext uri="{BB962C8B-B14F-4D97-AF65-F5344CB8AC3E}">
        <p14:creationId xmlns:p14="http://schemas.microsoft.com/office/powerpoint/2010/main" val="3217287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smtClean="0"/>
              <a:t>“There are so many silos, and funders can play a larger role in breaking down those silos and building an ecosystem.”</a:t>
            </a:r>
            <a:endParaRPr lang="en-US" dirty="0"/>
          </a:p>
        </p:txBody>
      </p:sp>
      <p:sp>
        <p:nvSpPr>
          <p:cNvPr id="3" name="Text Placeholder 2"/>
          <p:cNvSpPr>
            <a:spLocks noGrp="1"/>
          </p:cNvSpPr>
          <p:nvPr>
            <p:ph type="body" sz="quarter" idx="11"/>
          </p:nvPr>
        </p:nvSpPr>
        <p:spPr/>
        <p:txBody>
          <a:bodyPr/>
          <a:lstStyle/>
          <a:p>
            <a:r>
              <a:rPr lang="en-US" dirty="0" smtClean="0"/>
              <a:t>Nonprofit leader focus group attendee</a:t>
            </a:r>
            <a:endParaRPr lang="en-US" dirty="0"/>
          </a:p>
        </p:txBody>
      </p:sp>
    </p:spTree>
    <p:extLst>
      <p:ext uri="{BB962C8B-B14F-4D97-AF65-F5344CB8AC3E}">
        <p14:creationId xmlns:p14="http://schemas.microsoft.com/office/powerpoint/2010/main" val="34053559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marL="342900" indent="-342900">
              <a:buFont typeface="Arial" pitchFamily="34" charset="0"/>
              <a:buChar char="•"/>
            </a:pPr>
            <a:r>
              <a:rPr lang="en-US" sz="2400" dirty="0" smtClean="0"/>
              <a:t>Collaborators complete research by mid 2012</a:t>
            </a:r>
          </a:p>
          <a:p>
            <a:pPr marL="342900" indent="-342900">
              <a:buFont typeface="Arial" pitchFamily="34" charset="0"/>
              <a:buChar char="•"/>
            </a:pPr>
            <a:r>
              <a:rPr lang="en-US" sz="2400" i="1" dirty="0" smtClean="0"/>
              <a:t>Scaling What Works </a:t>
            </a:r>
            <a:r>
              <a:rPr lang="en-US" sz="2400" dirty="0" smtClean="0"/>
              <a:t>develops publications and additional content to share with funder community</a:t>
            </a:r>
          </a:p>
          <a:p>
            <a:pPr marL="342900" indent="-342900">
              <a:buFont typeface="Arial" pitchFamily="34" charset="0"/>
              <a:buChar char="•"/>
            </a:pPr>
            <a:r>
              <a:rPr lang="en-US" sz="2400" i="1" dirty="0" smtClean="0"/>
              <a:t>Scaling What Works </a:t>
            </a:r>
            <a:r>
              <a:rPr lang="en-US" sz="2400" dirty="0" smtClean="0"/>
              <a:t>conducts outreach and events to help funders change practices for successful scaling</a:t>
            </a:r>
            <a:endParaRPr lang="en-US" sz="2400" dirty="0"/>
          </a:p>
        </p:txBody>
      </p:sp>
      <p:sp>
        <p:nvSpPr>
          <p:cNvPr id="2" name="Title 1"/>
          <p:cNvSpPr>
            <a:spLocks noGrp="1"/>
          </p:cNvSpPr>
          <p:nvPr>
            <p:ph type="title" idx="4294967295"/>
          </p:nvPr>
        </p:nvSpPr>
        <p:spPr>
          <a:xfrm>
            <a:off x="1123950" y="1122363"/>
            <a:ext cx="7800975" cy="1354137"/>
          </a:xfrm>
          <a:prstGeom prst="rect">
            <a:avLst/>
          </a:prstGeom>
        </p:spPr>
        <p:txBody>
          <a:bodyPr/>
          <a:lstStyle/>
          <a:p>
            <a:pPr algn="ctr"/>
            <a:r>
              <a:rPr lang="en-US" dirty="0" smtClean="0"/>
              <a:t>Research Next Steps</a:t>
            </a:r>
            <a:endParaRPr lang="en-US" dirty="0"/>
          </a:p>
        </p:txBody>
      </p:sp>
    </p:spTree>
    <p:extLst>
      <p:ext uri="{BB962C8B-B14F-4D97-AF65-F5344CB8AC3E}">
        <p14:creationId xmlns:p14="http://schemas.microsoft.com/office/powerpoint/2010/main" val="38333780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Agenda</a:t>
            </a:r>
            <a:endParaRPr lang="en-US" sz="3600" dirty="0"/>
          </a:p>
        </p:txBody>
      </p:sp>
      <p:sp>
        <p:nvSpPr>
          <p:cNvPr id="3" name="Text Placeholder 2"/>
          <p:cNvSpPr>
            <a:spLocks noGrp="1"/>
          </p:cNvSpPr>
          <p:nvPr>
            <p:ph type="body" sz="quarter" idx="12"/>
          </p:nvPr>
        </p:nvSpPr>
        <p:spPr>
          <a:xfrm>
            <a:off x="1228724" y="2200275"/>
            <a:ext cx="7800975" cy="4391025"/>
          </a:xfrm>
        </p:spPr>
        <p:txBody>
          <a:bodyPr/>
          <a:lstStyle/>
          <a:p>
            <a:r>
              <a:rPr lang="en-US" sz="3200" dirty="0" smtClean="0"/>
              <a:t>Welcome/Overview </a:t>
            </a:r>
          </a:p>
          <a:p>
            <a:r>
              <a:rPr lang="en-US" sz="3200" dirty="0" smtClean="0"/>
              <a:t>Explanation of Research &amp; Key Early Findings </a:t>
            </a:r>
          </a:p>
          <a:p>
            <a:r>
              <a:rPr lang="en-US" sz="3200" dirty="0" smtClean="0">
                <a:solidFill>
                  <a:schemeClr val="accent2"/>
                </a:solidFill>
              </a:rPr>
              <a:t>Discussion Topic Presentations</a:t>
            </a:r>
          </a:p>
          <a:p>
            <a:r>
              <a:rPr lang="en-US" sz="3200" dirty="0" smtClean="0"/>
              <a:t>Small Group Discussion 1</a:t>
            </a:r>
          </a:p>
          <a:p>
            <a:r>
              <a:rPr lang="en-US" sz="3200" dirty="0" smtClean="0"/>
              <a:t>Small Group Discussion 2</a:t>
            </a:r>
          </a:p>
          <a:p>
            <a:r>
              <a:rPr lang="en-US" sz="3200" dirty="0" smtClean="0"/>
              <a:t>Closing</a:t>
            </a:r>
            <a:endParaRPr lang="en-US" sz="3200" dirty="0"/>
          </a:p>
        </p:txBody>
      </p:sp>
    </p:spTree>
    <p:extLst>
      <p:ext uri="{BB962C8B-B14F-4D97-AF65-F5344CB8AC3E}">
        <p14:creationId xmlns:p14="http://schemas.microsoft.com/office/powerpoint/2010/main" val="17373715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r>
              <a:rPr lang="en-US" dirty="0" smtClean="0"/>
              <a:t>Small Group </a:t>
            </a:r>
          </a:p>
          <a:p>
            <a:pPr algn="ctr"/>
            <a:r>
              <a:rPr lang="en-US" dirty="0" smtClean="0"/>
              <a:t>Discussion Topics</a:t>
            </a:r>
            <a:endParaRPr lang="en-US" dirty="0"/>
          </a:p>
        </p:txBody>
      </p:sp>
    </p:spTree>
    <p:extLst>
      <p:ext uri="{BB962C8B-B14F-4D97-AF65-F5344CB8AC3E}">
        <p14:creationId xmlns:p14="http://schemas.microsoft.com/office/powerpoint/2010/main" val="42625625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66750" y="1122363"/>
            <a:ext cx="8782049" cy="1354138"/>
          </a:xfrm>
        </p:spPr>
        <p:txBody>
          <a:bodyPr/>
          <a:lstStyle/>
          <a:p>
            <a:r>
              <a:rPr lang="en-US" dirty="0" smtClean="0"/>
              <a:t>Table 1: </a:t>
            </a:r>
            <a:r>
              <a:rPr lang="en-US" dirty="0" err="1" smtClean="0"/>
              <a:t>Grantmaker</a:t>
            </a:r>
            <a:r>
              <a:rPr lang="en-US" dirty="0" smtClean="0"/>
              <a:t>/Grantee Relationships</a:t>
            </a:r>
            <a:endParaRPr lang="en-US" dirty="0"/>
          </a:p>
        </p:txBody>
      </p:sp>
      <p:sp>
        <p:nvSpPr>
          <p:cNvPr id="3" name="Text Placeholder 2"/>
          <p:cNvSpPr>
            <a:spLocks noGrp="1"/>
          </p:cNvSpPr>
          <p:nvPr>
            <p:ph type="body" sz="quarter" idx="12"/>
          </p:nvPr>
        </p:nvSpPr>
        <p:spPr/>
        <p:txBody>
          <a:bodyPr/>
          <a:lstStyle/>
          <a:p>
            <a:pPr marL="0" indent="0">
              <a:buNone/>
            </a:pPr>
            <a:r>
              <a:rPr lang="en-US" sz="2400" dirty="0" smtClean="0"/>
              <a:t>Sometimes the things that a nonprofit knows will have the greatest impact are the hardest things to get funding for – what are those things, why is this and how can the funder community respond?</a:t>
            </a:r>
          </a:p>
          <a:p>
            <a:pPr marL="0" indent="0">
              <a:buNone/>
            </a:pPr>
            <a:endParaRPr lang="en-US" sz="2400" dirty="0" smtClean="0"/>
          </a:p>
          <a:p>
            <a:pPr marL="0" indent="0">
              <a:buNone/>
            </a:pPr>
            <a:r>
              <a:rPr lang="en-US" sz="2400" b="1" dirty="0" smtClean="0"/>
              <a:t>Nancy Murphy, GEO</a:t>
            </a:r>
          </a:p>
          <a:p>
            <a:pPr marL="0" indent="0">
              <a:buNone/>
            </a:pPr>
            <a:r>
              <a:rPr lang="en-US" sz="2400" b="1" dirty="0" err="1" smtClean="0"/>
              <a:t>Darell</a:t>
            </a:r>
            <a:r>
              <a:rPr lang="en-US" sz="2400" b="1" dirty="0" smtClean="0"/>
              <a:t> Hammond, </a:t>
            </a:r>
            <a:r>
              <a:rPr lang="en-US" sz="2400" b="1" dirty="0" err="1" smtClean="0"/>
              <a:t>KaBOOM</a:t>
            </a:r>
            <a:r>
              <a:rPr lang="en-US" sz="2400" b="1" dirty="0" smtClean="0"/>
              <a:t>!</a:t>
            </a:r>
            <a:endParaRPr lang="en-US" sz="2400" b="1" dirty="0"/>
          </a:p>
        </p:txBody>
      </p:sp>
    </p:spTree>
    <p:extLst>
      <p:ext uri="{BB962C8B-B14F-4D97-AF65-F5344CB8AC3E}">
        <p14:creationId xmlns:p14="http://schemas.microsoft.com/office/powerpoint/2010/main" val="320591408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0075" y="1122363"/>
            <a:ext cx="8772525" cy="1354138"/>
          </a:xfrm>
        </p:spPr>
        <p:txBody>
          <a:bodyPr/>
          <a:lstStyle/>
          <a:p>
            <a:r>
              <a:rPr lang="en-US" dirty="0"/>
              <a:t>Table 2</a:t>
            </a:r>
            <a:r>
              <a:rPr lang="en-US" dirty="0" smtClean="0"/>
              <a:t>: </a:t>
            </a:r>
            <a:r>
              <a:rPr lang="en-US" dirty="0" err="1"/>
              <a:t>Grantmaker</a:t>
            </a:r>
            <a:r>
              <a:rPr lang="en-US" dirty="0"/>
              <a:t>/Grantee Relationships</a:t>
            </a:r>
          </a:p>
        </p:txBody>
      </p:sp>
      <p:sp>
        <p:nvSpPr>
          <p:cNvPr id="3" name="Text Placeholder 2"/>
          <p:cNvSpPr>
            <a:spLocks noGrp="1"/>
          </p:cNvSpPr>
          <p:nvPr>
            <p:ph type="body" sz="quarter" idx="12"/>
          </p:nvPr>
        </p:nvSpPr>
        <p:spPr>
          <a:xfrm>
            <a:off x="1228724" y="2359024"/>
            <a:ext cx="7800975" cy="4165601"/>
          </a:xfrm>
        </p:spPr>
        <p:txBody>
          <a:bodyPr/>
          <a:lstStyle/>
          <a:p>
            <a:pPr marL="0" indent="0">
              <a:buNone/>
            </a:pPr>
            <a:r>
              <a:rPr lang="en-US" sz="2400" dirty="0" smtClean="0"/>
              <a:t>How can </a:t>
            </a:r>
            <a:r>
              <a:rPr lang="en-US" sz="2400" dirty="0" err="1" smtClean="0"/>
              <a:t>grantmakers</a:t>
            </a:r>
            <a:r>
              <a:rPr lang="en-US" sz="2400" dirty="0" smtClean="0"/>
              <a:t> and grantees best partner for successful scaling?</a:t>
            </a:r>
          </a:p>
          <a:p>
            <a:pPr marL="0" indent="0">
              <a:buNone/>
            </a:pPr>
            <a:r>
              <a:rPr lang="en-US" sz="2400" dirty="0" smtClean="0"/>
              <a:t>We’ve found that successful nonprofits are able to receive funds without interference by funders in their program design. </a:t>
            </a:r>
          </a:p>
          <a:p>
            <a:pPr marL="0" indent="0">
              <a:buNone/>
            </a:pPr>
            <a:r>
              <a:rPr lang="en-US" sz="2400" dirty="0" smtClean="0"/>
              <a:t>Have you witnessed this dynamic in your own work? Is this difficult for funders to do?</a:t>
            </a:r>
            <a:endParaRPr lang="en-US" sz="2400" b="1" dirty="0" smtClean="0"/>
          </a:p>
          <a:p>
            <a:pPr marL="0" indent="0">
              <a:buNone/>
            </a:pPr>
            <a:endParaRPr lang="en-US" sz="2400" b="1" dirty="0"/>
          </a:p>
          <a:p>
            <a:pPr marL="0" indent="0">
              <a:buNone/>
            </a:pPr>
            <a:r>
              <a:rPr lang="en-US" sz="2400" b="1" dirty="0" smtClean="0"/>
              <a:t>Peter York, TCC Group</a:t>
            </a:r>
            <a:endParaRPr lang="en-US" sz="2400" b="1" dirty="0"/>
          </a:p>
        </p:txBody>
      </p:sp>
    </p:spTree>
    <p:extLst>
      <p:ext uri="{BB962C8B-B14F-4D97-AF65-F5344CB8AC3E}">
        <p14:creationId xmlns:p14="http://schemas.microsoft.com/office/powerpoint/2010/main" val="2143292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1500" y="1122363"/>
            <a:ext cx="8772525" cy="1354138"/>
          </a:xfrm>
        </p:spPr>
        <p:txBody>
          <a:bodyPr/>
          <a:lstStyle/>
          <a:p>
            <a:r>
              <a:rPr lang="en-US" dirty="0"/>
              <a:t>Table 3</a:t>
            </a:r>
            <a:r>
              <a:rPr lang="en-US" dirty="0" smtClean="0"/>
              <a:t>: </a:t>
            </a:r>
            <a:r>
              <a:rPr lang="en-US" dirty="0" err="1"/>
              <a:t>Grantmaker</a:t>
            </a:r>
            <a:r>
              <a:rPr lang="en-US" dirty="0"/>
              <a:t>/Grantee Relationships</a:t>
            </a:r>
          </a:p>
        </p:txBody>
      </p:sp>
      <p:sp>
        <p:nvSpPr>
          <p:cNvPr id="3" name="Text Placeholder 2"/>
          <p:cNvSpPr>
            <a:spLocks noGrp="1"/>
          </p:cNvSpPr>
          <p:nvPr>
            <p:ph type="body" sz="quarter" idx="12"/>
          </p:nvPr>
        </p:nvSpPr>
        <p:spPr/>
        <p:txBody>
          <a:bodyPr/>
          <a:lstStyle/>
          <a:p>
            <a:pPr marL="0" indent="0">
              <a:buNone/>
            </a:pPr>
            <a:r>
              <a:rPr lang="en-US" sz="2400" dirty="0" smtClean="0"/>
              <a:t>Are the </a:t>
            </a:r>
            <a:r>
              <a:rPr lang="en-US" sz="2400" dirty="0" err="1" smtClean="0"/>
              <a:t>grantmaking</a:t>
            </a:r>
            <a:r>
              <a:rPr lang="en-US" sz="2400" dirty="0" smtClean="0"/>
              <a:t> “ingredients” to supporting a nonprofit, as compared to supporting a scaling nonprofit, really the same, as this research is suggesting?</a:t>
            </a:r>
          </a:p>
          <a:p>
            <a:pPr marL="0" indent="0">
              <a:buNone/>
            </a:pPr>
            <a:r>
              <a:rPr lang="en-US" sz="2400" dirty="0" smtClean="0"/>
              <a:t>Why or why not?</a:t>
            </a:r>
          </a:p>
          <a:p>
            <a:pPr marL="0" indent="0">
              <a:buNone/>
            </a:pPr>
            <a:endParaRPr lang="en-US" sz="2400" dirty="0"/>
          </a:p>
          <a:p>
            <a:pPr marL="0" indent="0">
              <a:buNone/>
            </a:pPr>
            <a:r>
              <a:rPr lang="en-US" sz="2400" b="1" dirty="0" smtClean="0"/>
              <a:t>Alison Anderson, GEO</a:t>
            </a:r>
            <a:endParaRPr lang="en-US" sz="2400" b="1" dirty="0"/>
          </a:p>
        </p:txBody>
      </p:sp>
    </p:spTree>
    <p:extLst>
      <p:ext uri="{BB962C8B-B14F-4D97-AF65-F5344CB8AC3E}">
        <p14:creationId xmlns:p14="http://schemas.microsoft.com/office/powerpoint/2010/main" val="3270441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4: Barriers</a:t>
            </a:r>
            <a:endParaRPr lang="en-US" dirty="0"/>
          </a:p>
        </p:txBody>
      </p:sp>
      <p:sp>
        <p:nvSpPr>
          <p:cNvPr id="3" name="Text Placeholder 2"/>
          <p:cNvSpPr>
            <a:spLocks noGrp="1"/>
          </p:cNvSpPr>
          <p:nvPr>
            <p:ph type="body" sz="quarter" idx="12"/>
          </p:nvPr>
        </p:nvSpPr>
        <p:spPr/>
        <p:txBody>
          <a:bodyPr/>
          <a:lstStyle/>
          <a:p>
            <a:pPr marL="0" indent="0">
              <a:buNone/>
            </a:pPr>
            <a:r>
              <a:rPr lang="en-US" sz="2400" dirty="0"/>
              <a:t>Why does it seem that the nonprofit community and the </a:t>
            </a:r>
            <a:r>
              <a:rPr lang="en-US" sz="2400" dirty="0" err="1"/>
              <a:t>grantmaker</a:t>
            </a:r>
            <a:r>
              <a:rPr lang="en-US" sz="2400" dirty="0"/>
              <a:t> community are still talking past each other in terms of how to best work together? </a:t>
            </a:r>
            <a:endParaRPr lang="en-US" sz="2400" dirty="0" smtClean="0"/>
          </a:p>
          <a:p>
            <a:pPr marL="0" indent="0">
              <a:buNone/>
            </a:pPr>
            <a:r>
              <a:rPr lang="en-US" sz="2400" dirty="0" smtClean="0"/>
              <a:t>Without </a:t>
            </a:r>
            <a:r>
              <a:rPr lang="en-US" sz="2400" dirty="0"/>
              <a:t>a closer alignment of what we are all doing together, we will not be able to scale up what works. What’s preventing us from helping each other in the ways we want to be helped? </a:t>
            </a:r>
          </a:p>
          <a:p>
            <a:pPr marL="0" indent="0">
              <a:buNone/>
            </a:pPr>
            <a:endParaRPr lang="en-US" sz="2400" dirty="0"/>
          </a:p>
          <a:p>
            <a:pPr marL="0" indent="0">
              <a:buNone/>
            </a:pPr>
            <a:r>
              <a:rPr lang="en-US" sz="2400" b="1" dirty="0" smtClean="0"/>
              <a:t>Roshan Paul, </a:t>
            </a:r>
            <a:r>
              <a:rPr lang="en-US" sz="2400" b="1" dirty="0" err="1" smtClean="0"/>
              <a:t>Ashoka</a:t>
            </a:r>
            <a:endParaRPr lang="en-US" sz="2400" b="1" dirty="0"/>
          </a:p>
        </p:txBody>
      </p:sp>
    </p:spTree>
    <p:extLst>
      <p:ext uri="{BB962C8B-B14F-4D97-AF65-F5344CB8AC3E}">
        <p14:creationId xmlns:p14="http://schemas.microsoft.com/office/powerpoint/2010/main" val="18058108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5: Barriers</a:t>
            </a:r>
            <a:endParaRPr lang="en-US" dirty="0"/>
          </a:p>
        </p:txBody>
      </p:sp>
      <p:sp>
        <p:nvSpPr>
          <p:cNvPr id="3" name="Text Placeholder 2"/>
          <p:cNvSpPr>
            <a:spLocks noGrp="1"/>
          </p:cNvSpPr>
          <p:nvPr>
            <p:ph type="body" sz="quarter" idx="12"/>
          </p:nvPr>
        </p:nvSpPr>
        <p:spPr/>
        <p:txBody>
          <a:bodyPr/>
          <a:lstStyle/>
          <a:p>
            <a:pPr marL="0" indent="0">
              <a:buNone/>
            </a:pPr>
            <a:r>
              <a:rPr lang="en-US" sz="2400" dirty="0" smtClean="0"/>
              <a:t>What are the barriers related to funding faced by nonprofits trying to scale their impact?</a:t>
            </a:r>
          </a:p>
          <a:p>
            <a:pPr marL="0" indent="0">
              <a:buNone/>
            </a:pPr>
            <a:r>
              <a:rPr lang="en-US" sz="2400" dirty="0" smtClean="0"/>
              <a:t>Are there things funders could do to help remove these barriers?</a:t>
            </a:r>
          </a:p>
          <a:p>
            <a:pPr marL="0" indent="0">
              <a:buNone/>
            </a:pPr>
            <a:endParaRPr lang="en-US" sz="2400" dirty="0"/>
          </a:p>
          <a:p>
            <a:pPr marL="0" indent="0">
              <a:buNone/>
            </a:pPr>
            <a:r>
              <a:rPr lang="en-US" sz="2400" b="1" dirty="0" smtClean="0"/>
              <a:t>Nadine Freeman, </a:t>
            </a:r>
            <a:r>
              <a:rPr lang="en-US" sz="2400" b="1" dirty="0" err="1" smtClean="0"/>
              <a:t>Ashoka</a:t>
            </a:r>
            <a:endParaRPr lang="en-US" sz="2400" b="1" dirty="0"/>
          </a:p>
        </p:txBody>
      </p:sp>
    </p:spTree>
    <p:extLst>
      <p:ext uri="{BB962C8B-B14F-4D97-AF65-F5344CB8AC3E}">
        <p14:creationId xmlns:p14="http://schemas.microsoft.com/office/powerpoint/2010/main" val="197682842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6: Knowledge/Information</a:t>
            </a:r>
            <a:endParaRPr lang="en-US" dirty="0"/>
          </a:p>
        </p:txBody>
      </p:sp>
      <p:sp>
        <p:nvSpPr>
          <p:cNvPr id="3" name="Text Placeholder 2"/>
          <p:cNvSpPr>
            <a:spLocks noGrp="1"/>
          </p:cNvSpPr>
          <p:nvPr>
            <p:ph type="body" sz="quarter" idx="12"/>
          </p:nvPr>
        </p:nvSpPr>
        <p:spPr/>
        <p:txBody>
          <a:bodyPr/>
          <a:lstStyle/>
          <a:p>
            <a:pPr marL="0" indent="0">
              <a:buNone/>
            </a:pPr>
            <a:r>
              <a:rPr lang="en-US" sz="2400" dirty="0"/>
              <a:t>What information would help improve the </a:t>
            </a:r>
            <a:r>
              <a:rPr lang="en-US" sz="2400" dirty="0" err="1"/>
              <a:t>grantmaker</a:t>
            </a:r>
            <a:r>
              <a:rPr lang="en-US" sz="2400" dirty="0"/>
              <a:t> role in scaling impact, and facilitate your greater involvement? </a:t>
            </a:r>
          </a:p>
          <a:p>
            <a:pPr marL="0" indent="0">
              <a:buNone/>
            </a:pPr>
            <a:r>
              <a:rPr lang="en-US" sz="2400" dirty="0"/>
              <a:t>What information do </a:t>
            </a:r>
            <a:r>
              <a:rPr lang="en-US" sz="2400" dirty="0" err="1"/>
              <a:t>grantmakers</a:t>
            </a:r>
            <a:r>
              <a:rPr lang="en-US" sz="2400" dirty="0"/>
              <a:t> need in helping nonprofits scale their impact? </a:t>
            </a:r>
          </a:p>
          <a:p>
            <a:pPr marL="0" indent="0">
              <a:buNone/>
            </a:pPr>
            <a:r>
              <a:rPr lang="en-US" sz="2400" dirty="0"/>
              <a:t>What sources do </a:t>
            </a:r>
            <a:r>
              <a:rPr lang="en-US" sz="2400" dirty="0" err="1"/>
              <a:t>grantmakers</a:t>
            </a:r>
            <a:r>
              <a:rPr lang="en-US" sz="2400" dirty="0"/>
              <a:t> currently use to obtain information/knowledge about scaling what works? </a:t>
            </a:r>
          </a:p>
          <a:p>
            <a:pPr marL="0" indent="0">
              <a:buNone/>
            </a:pPr>
            <a:endParaRPr lang="en-US" sz="2400" dirty="0"/>
          </a:p>
          <a:p>
            <a:pPr marL="0" indent="0">
              <a:buNone/>
            </a:pPr>
            <a:r>
              <a:rPr lang="en-US" sz="2400" b="1" dirty="0" smtClean="0"/>
              <a:t>Cynthia </a:t>
            </a:r>
            <a:r>
              <a:rPr lang="en-US" sz="2400" b="1" dirty="0" err="1" smtClean="0"/>
              <a:t>Massarsky</a:t>
            </a:r>
            <a:r>
              <a:rPr lang="en-US" sz="2400" b="1" dirty="0" smtClean="0"/>
              <a:t>, Social Impact Exchange</a:t>
            </a:r>
            <a:endParaRPr lang="en-US" sz="2400" b="1" dirty="0"/>
          </a:p>
        </p:txBody>
      </p:sp>
    </p:spTree>
    <p:extLst>
      <p:ext uri="{BB962C8B-B14F-4D97-AF65-F5344CB8AC3E}">
        <p14:creationId xmlns:p14="http://schemas.microsoft.com/office/powerpoint/2010/main" val="32681141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a:r>
            <a:br>
              <a:rPr lang="en-US" dirty="0" smtClean="0"/>
            </a:br>
            <a:r>
              <a:rPr lang="en-US" sz="3600" b="1" i="1" dirty="0" smtClean="0">
                <a:solidFill>
                  <a:schemeClr val="accent2"/>
                </a:solidFill>
                <a:latin typeface="Arial" pitchFamily="34" charset="0"/>
                <a:cs typeface="Arial" pitchFamily="34" charset="0"/>
              </a:rPr>
              <a:t>Scaling What Works </a:t>
            </a:r>
            <a:r>
              <a:rPr lang="en-US" sz="3600" b="1" dirty="0" smtClean="0">
                <a:solidFill>
                  <a:schemeClr val="accent2"/>
                </a:solidFill>
                <a:latin typeface="Arial" pitchFamily="34" charset="0"/>
                <a:cs typeface="Arial" pitchFamily="34" charset="0"/>
              </a:rPr>
              <a:t>Objectives</a:t>
            </a:r>
            <a:endParaRPr lang="en-US" sz="3600" b="1" dirty="0">
              <a:solidFill>
                <a:schemeClr val="accent2"/>
              </a:solidFill>
              <a:latin typeface="Arial" pitchFamily="34" charset="0"/>
              <a:cs typeface="Arial" pitchFamily="34" charset="0"/>
            </a:endParaRPr>
          </a:p>
        </p:txBody>
      </p:sp>
      <p:graphicFrame>
        <p:nvGraphicFramePr>
          <p:cNvPr id="4" name="Content Placeholder 3"/>
          <p:cNvGraphicFramePr>
            <a:graphicFrameLocks noGrp="1"/>
          </p:cNvGraphicFramePr>
          <p:nvPr>
            <p:ph idx="1"/>
          </p:nvPr>
        </p:nvGraphicFramePr>
        <p:xfrm>
          <a:off x="1000125" y="2014538"/>
          <a:ext cx="7997825" cy="394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3798468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Table 7</a:t>
            </a:r>
            <a:r>
              <a:rPr lang="en-US" dirty="0" smtClean="0"/>
              <a:t>: </a:t>
            </a:r>
            <a:r>
              <a:rPr lang="en-US" dirty="0"/>
              <a:t>Knowledge/Information</a:t>
            </a:r>
          </a:p>
        </p:txBody>
      </p:sp>
      <p:sp>
        <p:nvSpPr>
          <p:cNvPr id="3" name="Text Placeholder 2"/>
          <p:cNvSpPr>
            <a:spLocks noGrp="1"/>
          </p:cNvSpPr>
          <p:nvPr>
            <p:ph type="body" sz="quarter" idx="12"/>
          </p:nvPr>
        </p:nvSpPr>
        <p:spPr/>
        <p:txBody>
          <a:bodyPr/>
          <a:lstStyle/>
          <a:p>
            <a:pPr marL="0" indent="0">
              <a:buNone/>
            </a:pPr>
            <a:r>
              <a:rPr lang="en-US" sz="2400" dirty="0" smtClean="0"/>
              <a:t>Who else needs to be a part of these conversations about scaling?</a:t>
            </a:r>
          </a:p>
          <a:p>
            <a:pPr marL="0" indent="0">
              <a:buNone/>
            </a:pPr>
            <a:r>
              <a:rPr lang="en-US" sz="2400" dirty="0" smtClean="0"/>
              <a:t>Who are all the stakeholders?</a:t>
            </a:r>
          </a:p>
          <a:p>
            <a:pPr marL="0" indent="0">
              <a:buNone/>
            </a:pPr>
            <a:endParaRPr lang="en-US" sz="2400" dirty="0"/>
          </a:p>
          <a:p>
            <a:pPr marL="0" indent="0">
              <a:buNone/>
            </a:pPr>
            <a:r>
              <a:rPr lang="en-US" sz="2400" b="1" dirty="0" smtClean="0"/>
              <a:t>Joel Bashevkin, Taproot Foundation</a:t>
            </a:r>
            <a:endParaRPr lang="en-US" sz="2400" b="1" dirty="0"/>
          </a:p>
        </p:txBody>
      </p:sp>
    </p:spTree>
    <p:extLst>
      <p:ext uri="{BB962C8B-B14F-4D97-AF65-F5344CB8AC3E}">
        <p14:creationId xmlns:p14="http://schemas.microsoft.com/office/powerpoint/2010/main" val="60712889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8: Pathways &amp; Stages</a:t>
            </a:r>
            <a:endParaRPr lang="en-US" dirty="0"/>
          </a:p>
        </p:txBody>
      </p:sp>
      <p:sp>
        <p:nvSpPr>
          <p:cNvPr id="3" name="Text Placeholder 2"/>
          <p:cNvSpPr>
            <a:spLocks noGrp="1"/>
          </p:cNvSpPr>
          <p:nvPr>
            <p:ph type="body" sz="quarter" idx="12"/>
          </p:nvPr>
        </p:nvSpPr>
        <p:spPr/>
        <p:txBody>
          <a:bodyPr/>
          <a:lstStyle/>
          <a:p>
            <a:pPr marL="0" indent="0">
              <a:buNone/>
            </a:pPr>
            <a:r>
              <a:rPr lang="en-US" sz="2400" dirty="0" smtClean="0"/>
              <a:t>The common interpretation of “scale” is program replication. However, there are multiple pathways to scale. Why are these other pathways less well-known? </a:t>
            </a:r>
          </a:p>
          <a:p>
            <a:pPr marL="0" indent="0">
              <a:buNone/>
            </a:pPr>
            <a:r>
              <a:rPr lang="en-US" sz="2400" dirty="0" smtClean="0"/>
              <a:t>How do we make these lesser known pathways to scale become part of the funder toolkit?</a:t>
            </a:r>
          </a:p>
          <a:p>
            <a:pPr marL="0" indent="0">
              <a:buNone/>
            </a:pPr>
            <a:endParaRPr lang="en-US" dirty="0"/>
          </a:p>
          <a:p>
            <a:pPr marL="0" indent="0">
              <a:buNone/>
            </a:pPr>
            <a:r>
              <a:rPr lang="en-US" sz="2400" b="1" dirty="0" smtClean="0"/>
              <a:t>Aaron Hurst, Taproot Foundation</a:t>
            </a:r>
            <a:endParaRPr lang="en-US" sz="2400" b="1" dirty="0"/>
          </a:p>
        </p:txBody>
      </p:sp>
    </p:spTree>
    <p:extLst>
      <p:ext uri="{BB962C8B-B14F-4D97-AF65-F5344CB8AC3E}">
        <p14:creationId xmlns:p14="http://schemas.microsoft.com/office/powerpoint/2010/main" val="23721454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9: Pathways &amp; Stages</a:t>
            </a:r>
            <a:endParaRPr lang="en-US" dirty="0"/>
          </a:p>
        </p:txBody>
      </p:sp>
      <p:sp>
        <p:nvSpPr>
          <p:cNvPr id="3" name="Text Placeholder 2"/>
          <p:cNvSpPr>
            <a:spLocks noGrp="1"/>
          </p:cNvSpPr>
          <p:nvPr>
            <p:ph type="body" sz="quarter" idx="12"/>
          </p:nvPr>
        </p:nvSpPr>
        <p:spPr/>
        <p:txBody>
          <a:bodyPr/>
          <a:lstStyle/>
          <a:p>
            <a:pPr marL="0" indent="0">
              <a:buNone/>
            </a:pPr>
            <a:r>
              <a:rPr lang="en-US" sz="2400" dirty="0" smtClean="0"/>
              <a:t>What pathways to scale are you supporting or do you want to support? </a:t>
            </a:r>
          </a:p>
          <a:p>
            <a:pPr marL="0" indent="0">
              <a:buNone/>
            </a:pPr>
            <a:r>
              <a:rPr lang="en-US" sz="2400" dirty="0" smtClean="0"/>
              <a:t>Which are less attractive? Why?</a:t>
            </a:r>
          </a:p>
          <a:p>
            <a:pPr marL="0" indent="0">
              <a:buNone/>
            </a:pPr>
            <a:endParaRPr lang="en-US" sz="2400" dirty="0"/>
          </a:p>
          <a:p>
            <a:pPr marL="0" indent="0">
              <a:buNone/>
            </a:pPr>
            <a:r>
              <a:rPr lang="en-US" sz="2400" b="1" dirty="0" smtClean="0"/>
              <a:t>Emily Wexler, GEO</a:t>
            </a:r>
            <a:endParaRPr lang="en-US" sz="2400" b="1" dirty="0"/>
          </a:p>
        </p:txBody>
      </p:sp>
    </p:spTree>
    <p:extLst>
      <p:ext uri="{BB962C8B-B14F-4D97-AF65-F5344CB8AC3E}">
        <p14:creationId xmlns:p14="http://schemas.microsoft.com/office/powerpoint/2010/main" val="122207678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Table 10: Pathways &amp; Stages</a:t>
            </a:r>
            <a:endParaRPr lang="en-US" dirty="0"/>
          </a:p>
        </p:txBody>
      </p:sp>
      <p:sp>
        <p:nvSpPr>
          <p:cNvPr id="3" name="Text Placeholder 2"/>
          <p:cNvSpPr>
            <a:spLocks noGrp="1"/>
          </p:cNvSpPr>
          <p:nvPr>
            <p:ph type="body" sz="quarter" idx="12"/>
          </p:nvPr>
        </p:nvSpPr>
        <p:spPr/>
        <p:txBody>
          <a:bodyPr/>
          <a:lstStyle/>
          <a:p>
            <a:pPr marL="0" indent="0">
              <a:buNone/>
            </a:pPr>
            <a:r>
              <a:rPr lang="en-US" sz="2400" dirty="0" smtClean="0"/>
              <a:t>In what stages of scaling (if any) are you currently involved? Why?</a:t>
            </a:r>
          </a:p>
          <a:p>
            <a:pPr marL="0" indent="0">
              <a:buNone/>
            </a:pPr>
            <a:r>
              <a:rPr lang="en-US" sz="2400" dirty="0" smtClean="0"/>
              <a:t>Overall, why is there less information about </a:t>
            </a:r>
            <a:r>
              <a:rPr lang="en-US" sz="2400" dirty="0" err="1" smtClean="0"/>
              <a:t>grantmakers</a:t>
            </a:r>
            <a:r>
              <a:rPr lang="en-US" sz="2400" dirty="0" smtClean="0"/>
              <a:t> involved in the early stages of scaling efforts?</a:t>
            </a:r>
          </a:p>
          <a:p>
            <a:pPr marL="0" indent="0">
              <a:buNone/>
            </a:pPr>
            <a:r>
              <a:rPr lang="en-US" sz="2400" dirty="0" smtClean="0"/>
              <a:t>Should we encourage more </a:t>
            </a:r>
            <a:r>
              <a:rPr lang="en-US" sz="2400" dirty="0" err="1" smtClean="0"/>
              <a:t>grantmakers</a:t>
            </a:r>
            <a:r>
              <a:rPr lang="en-US" sz="2400" dirty="0" smtClean="0"/>
              <a:t> to become involved at earlier stages? If so, how?</a:t>
            </a:r>
          </a:p>
          <a:p>
            <a:pPr marL="0" indent="0">
              <a:buNone/>
            </a:pPr>
            <a:endParaRPr lang="en-US" dirty="0"/>
          </a:p>
          <a:p>
            <a:pPr marL="0" indent="0">
              <a:buNone/>
            </a:pPr>
            <a:r>
              <a:rPr lang="en-US" sz="2400" b="1" dirty="0" smtClean="0"/>
              <a:t>Heather Peeler, GEO</a:t>
            </a:r>
            <a:endParaRPr lang="en-US" sz="2400" b="1" dirty="0"/>
          </a:p>
        </p:txBody>
      </p:sp>
    </p:spTree>
    <p:extLst>
      <p:ext uri="{BB962C8B-B14F-4D97-AF65-F5344CB8AC3E}">
        <p14:creationId xmlns:p14="http://schemas.microsoft.com/office/powerpoint/2010/main" val="775980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C000"/>
                </a:solidFill>
                <a:latin typeface="Arial" pitchFamily="34" charset="0"/>
                <a:cs typeface="Arial" pitchFamily="34" charset="0"/>
              </a:rPr>
              <a:t>Room Layout</a:t>
            </a:r>
            <a:endParaRPr lang="en-US" b="1" dirty="0">
              <a:solidFill>
                <a:srgbClr val="FFC000"/>
              </a:solidFill>
              <a:latin typeface="Arial" pitchFamily="34" charset="0"/>
              <a:cs typeface="Arial" pitchFamily="34" charset="0"/>
            </a:endParaRPr>
          </a:p>
        </p:txBody>
      </p:sp>
      <p:sp>
        <p:nvSpPr>
          <p:cNvPr id="3" name="Content Placeholder 2"/>
          <p:cNvSpPr>
            <a:spLocks noGrp="1"/>
          </p:cNvSpPr>
          <p:nvPr>
            <p:ph idx="1"/>
          </p:nvPr>
        </p:nvSpPr>
        <p:spPr>
          <a:xfrm>
            <a:off x="502920" y="1813560"/>
            <a:ext cx="7124700" cy="5129425"/>
          </a:xfrm>
        </p:spPr>
        <p:txBody>
          <a:bodyPr/>
          <a:lstStyle/>
          <a:p>
            <a:endParaRPr lang="en-US" dirty="0"/>
          </a:p>
        </p:txBody>
      </p:sp>
      <p:sp>
        <p:nvSpPr>
          <p:cNvPr id="4" name="Rectangle 3"/>
          <p:cNvSpPr/>
          <p:nvPr/>
        </p:nvSpPr>
        <p:spPr>
          <a:xfrm>
            <a:off x="83821" y="1813560"/>
            <a:ext cx="6494852" cy="5181600"/>
          </a:xfrm>
          <a:prstGeom prst="rect">
            <a:avLst/>
          </a:prstGeom>
          <a:solidFill>
            <a:schemeClr val="accent1">
              <a:lumMod val="20000"/>
              <a:lumOff val="80000"/>
            </a:schemeClr>
          </a:solidFill>
          <a:ln w="76200"/>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5" name="Oval 4"/>
          <p:cNvSpPr/>
          <p:nvPr/>
        </p:nvSpPr>
        <p:spPr>
          <a:xfrm>
            <a:off x="1089660" y="2849880"/>
            <a:ext cx="1005840" cy="10363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3100" b="1" dirty="0"/>
              <a:t>1</a:t>
            </a:r>
          </a:p>
        </p:txBody>
      </p:sp>
      <p:sp>
        <p:nvSpPr>
          <p:cNvPr id="7" name="Oval 6"/>
          <p:cNvSpPr/>
          <p:nvPr/>
        </p:nvSpPr>
        <p:spPr>
          <a:xfrm>
            <a:off x="2849880" y="2849880"/>
            <a:ext cx="1005840" cy="10363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3100" b="1" dirty="0"/>
              <a:t>2</a:t>
            </a:r>
          </a:p>
        </p:txBody>
      </p:sp>
      <p:sp>
        <p:nvSpPr>
          <p:cNvPr id="8" name="Oval 7"/>
          <p:cNvSpPr/>
          <p:nvPr/>
        </p:nvSpPr>
        <p:spPr>
          <a:xfrm>
            <a:off x="4610100" y="2849880"/>
            <a:ext cx="1005840" cy="10363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3100" b="1" dirty="0"/>
              <a:t>3</a:t>
            </a:r>
          </a:p>
        </p:txBody>
      </p:sp>
      <p:sp>
        <p:nvSpPr>
          <p:cNvPr id="9" name="Oval 8"/>
          <p:cNvSpPr/>
          <p:nvPr/>
        </p:nvSpPr>
        <p:spPr>
          <a:xfrm>
            <a:off x="251460" y="4318000"/>
            <a:ext cx="1005840" cy="10363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3100" b="1" dirty="0"/>
              <a:t>4</a:t>
            </a:r>
          </a:p>
        </p:txBody>
      </p:sp>
      <p:sp>
        <p:nvSpPr>
          <p:cNvPr id="10" name="Oval 9"/>
          <p:cNvSpPr/>
          <p:nvPr/>
        </p:nvSpPr>
        <p:spPr>
          <a:xfrm>
            <a:off x="2095500" y="4318000"/>
            <a:ext cx="1005840" cy="10363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3100" b="1" dirty="0"/>
              <a:t>5</a:t>
            </a:r>
          </a:p>
        </p:txBody>
      </p:sp>
      <p:sp>
        <p:nvSpPr>
          <p:cNvPr id="11" name="Oval 10"/>
          <p:cNvSpPr/>
          <p:nvPr/>
        </p:nvSpPr>
        <p:spPr>
          <a:xfrm>
            <a:off x="3855720" y="4318000"/>
            <a:ext cx="1005840" cy="10363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3100" b="1" dirty="0"/>
              <a:t>6</a:t>
            </a:r>
          </a:p>
        </p:txBody>
      </p:sp>
      <p:sp>
        <p:nvSpPr>
          <p:cNvPr id="12" name="Oval 11"/>
          <p:cNvSpPr/>
          <p:nvPr/>
        </p:nvSpPr>
        <p:spPr>
          <a:xfrm>
            <a:off x="5448300" y="4318000"/>
            <a:ext cx="1005840" cy="10363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3100" b="1" dirty="0"/>
              <a:t>7</a:t>
            </a:r>
          </a:p>
        </p:txBody>
      </p:sp>
      <p:sp>
        <p:nvSpPr>
          <p:cNvPr id="13" name="Oval 12"/>
          <p:cNvSpPr/>
          <p:nvPr/>
        </p:nvSpPr>
        <p:spPr>
          <a:xfrm>
            <a:off x="1089660" y="5613400"/>
            <a:ext cx="1005840" cy="10363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3100" b="1" dirty="0"/>
              <a:t>8</a:t>
            </a:r>
          </a:p>
        </p:txBody>
      </p:sp>
      <p:sp>
        <p:nvSpPr>
          <p:cNvPr id="14" name="Oval 13"/>
          <p:cNvSpPr/>
          <p:nvPr/>
        </p:nvSpPr>
        <p:spPr>
          <a:xfrm>
            <a:off x="3017520" y="5613400"/>
            <a:ext cx="1005840" cy="10363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3100" b="1" dirty="0"/>
              <a:t>9</a:t>
            </a:r>
          </a:p>
        </p:txBody>
      </p:sp>
      <p:sp>
        <p:nvSpPr>
          <p:cNvPr id="16" name="Oval 15"/>
          <p:cNvSpPr/>
          <p:nvPr/>
        </p:nvSpPr>
        <p:spPr>
          <a:xfrm>
            <a:off x="4861560" y="5613400"/>
            <a:ext cx="1005840" cy="1036320"/>
          </a:xfrm>
          <a:prstGeom prst="ellipse">
            <a:avLst/>
          </a:prstGeom>
          <a:solidFill>
            <a:schemeClr val="tx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r>
              <a:rPr lang="en-US" sz="3100" b="1" dirty="0"/>
              <a:t>10</a:t>
            </a:r>
          </a:p>
        </p:txBody>
      </p:sp>
      <p:sp>
        <p:nvSpPr>
          <p:cNvPr id="18" name="TextBox 17"/>
          <p:cNvSpPr txBox="1"/>
          <p:nvPr/>
        </p:nvSpPr>
        <p:spPr>
          <a:xfrm>
            <a:off x="6705600" y="1554480"/>
            <a:ext cx="3268980" cy="5929829"/>
          </a:xfrm>
          <a:prstGeom prst="rect">
            <a:avLst/>
          </a:prstGeom>
          <a:noFill/>
        </p:spPr>
        <p:txBody>
          <a:bodyPr wrap="square" lIns="101882" tIns="50941" rIns="101882" bIns="50941" rtlCol="0">
            <a:spAutoFit/>
          </a:bodyPr>
          <a:lstStyle/>
          <a:p>
            <a:pPr defTabSz="509292">
              <a:spcBef>
                <a:spcPct val="0"/>
              </a:spcBef>
            </a:pPr>
            <a:r>
              <a:rPr lang="en-US" sz="2200" b="1" u="sng" dirty="0">
                <a:latin typeface="Avenir 85 Heavy"/>
                <a:cs typeface="Avenir 85 Heavy"/>
              </a:rPr>
              <a:t>Tables 1, 2, 3 </a:t>
            </a:r>
          </a:p>
          <a:p>
            <a:pPr defTabSz="509292">
              <a:spcBef>
                <a:spcPct val="0"/>
              </a:spcBef>
            </a:pPr>
            <a:r>
              <a:rPr lang="en-US" sz="2200" b="1" u="sng" dirty="0">
                <a:latin typeface="Avenir 85 Heavy"/>
                <a:cs typeface="Avenir 85 Heavy"/>
              </a:rPr>
              <a:t>(Front Row/Closest to podium) </a:t>
            </a:r>
            <a:r>
              <a:rPr lang="en-US" sz="2200" dirty="0" err="1">
                <a:latin typeface="Avenir 85 Heavy"/>
                <a:cs typeface="Avenir 85 Heavy"/>
              </a:rPr>
              <a:t>Grantmaker</a:t>
            </a:r>
            <a:r>
              <a:rPr lang="en-US" sz="2200" dirty="0">
                <a:latin typeface="Avenir 85 Heavy"/>
                <a:cs typeface="Avenir 85 Heavy"/>
              </a:rPr>
              <a:t>/Grantee Relationships</a:t>
            </a:r>
          </a:p>
          <a:p>
            <a:pPr defTabSz="509292">
              <a:spcBef>
                <a:spcPct val="0"/>
              </a:spcBef>
            </a:pPr>
            <a:endParaRPr lang="en-US" dirty="0">
              <a:latin typeface="Avenir 85 Heavy"/>
              <a:cs typeface="Avenir 85 Heavy"/>
            </a:endParaRPr>
          </a:p>
          <a:p>
            <a:pPr defTabSz="509292">
              <a:spcBef>
                <a:spcPct val="0"/>
              </a:spcBef>
            </a:pPr>
            <a:r>
              <a:rPr lang="en-US" sz="2200" b="1" u="sng" dirty="0">
                <a:latin typeface="Avenir 85 Heavy"/>
                <a:cs typeface="Avenir 85 Heavy"/>
              </a:rPr>
              <a:t>Tables 4 &amp; 5 </a:t>
            </a:r>
          </a:p>
          <a:p>
            <a:pPr defTabSz="509292">
              <a:spcBef>
                <a:spcPct val="0"/>
              </a:spcBef>
            </a:pPr>
            <a:r>
              <a:rPr lang="en-US" sz="2200" b="1" u="sng" dirty="0">
                <a:latin typeface="Avenir 85 Heavy"/>
                <a:cs typeface="Avenir 85 Heavy"/>
              </a:rPr>
              <a:t>(Middle Row)</a:t>
            </a:r>
          </a:p>
          <a:p>
            <a:pPr defTabSz="509292">
              <a:spcBef>
                <a:spcPct val="0"/>
              </a:spcBef>
            </a:pPr>
            <a:r>
              <a:rPr lang="en-US" sz="2200" dirty="0">
                <a:latin typeface="Avenir 85 Heavy"/>
                <a:cs typeface="Avenir 85 Heavy"/>
              </a:rPr>
              <a:t>Barriers</a:t>
            </a:r>
          </a:p>
          <a:p>
            <a:pPr defTabSz="509292">
              <a:spcBef>
                <a:spcPct val="0"/>
              </a:spcBef>
            </a:pPr>
            <a:endParaRPr lang="en-US" dirty="0">
              <a:latin typeface="Avenir 85 Heavy"/>
              <a:cs typeface="Avenir 85 Heavy"/>
            </a:endParaRPr>
          </a:p>
          <a:p>
            <a:pPr defTabSz="509292">
              <a:spcBef>
                <a:spcPct val="0"/>
              </a:spcBef>
            </a:pPr>
            <a:r>
              <a:rPr lang="en-US" sz="2200" b="1" u="sng" dirty="0">
                <a:latin typeface="Avenir 85 Heavy"/>
                <a:cs typeface="Avenir 85 Heavy"/>
              </a:rPr>
              <a:t>Tables 6 &amp; 7 </a:t>
            </a:r>
          </a:p>
          <a:p>
            <a:pPr defTabSz="509292">
              <a:spcBef>
                <a:spcPct val="0"/>
              </a:spcBef>
            </a:pPr>
            <a:r>
              <a:rPr lang="en-US" sz="2200" b="1" u="sng" dirty="0">
                <a:latin typeface="Avenir 85 Heavy"/>
                <a:cs typeface="Avenir 85 Heavy"/>
              </a:rPr>
              <a:t>(Middle Row) </a:t>
            </a:r>
            <a:r>
              <a:rPr lang="en-US" sz="2200" dirty="0">
                <a:latin typeface="Avenir 85 Heavy"/>
                <a:cs typeface="Avenir 85 Heavy"/>
              </a:rPr>
              <a:t>Knowledge/Information</a:t>
            </a:r>
          </a:p>
          <a:p>
            <a:pPr defTabSz="509292">
              <a:spcBef>
                <a:spcPct val="0"/>
              </a:spcBef>
            </a:pPr>
            <a:endParaRPr lang="en-US" dirty="0">
              <a:latin typeface="Avenir 85 Heavy"/>
              <a:cs typeface="Avenir 85 Heavy"/>
            </a:endParaRPr>
          </a:p>
          <a:p>
            <a:pPr defTabSz="509292">
              <a:spcBef>
                <a:spcPct val="0"/>
              </a:spcBef>
            </a:pPr>
            <a:r>
              <a:rPr lang="en-US" sz="2200" b="1" u="sng" dirty="0">
                <a:latin typeface="Avenir 85 Heavy"/>
                <a:cs typeface="Avenir 85 Heavy"/>
              </a:rPr>
              <a:t>Tables 8, 9, 10 </a:t>
            </a:r>
          </a:p>
          <a:p>
            <a:pPr defTabSz="509292">
              <a:spcBef>
                <a:spcPct val="0"/>
              </a:spcBef>
            </a:pPr>
            <a:r>
              <a:rPr lang="en-US" sz="2200" b="1" u="sng" dirty="0">
                <a:latin typeface="Avenir 85 Heavy"/>
                <a:cs typeface="Avenir 85 Heavy"/>
              </a:rPr>
              <a:t>(Back Row)</a:t>
            </a:r>
          </a:p>
          <a:p>
            <a:pPr defTabSz="509292">
              <a:spcBef>
                <a:spcPct val="0"/>
              </a:spcBef>
            </a:pPr>
            <a:r>
              <a:rPr lang="en-US" sz="2200" dirty="0">
                <a:latin typeface="Avenir 85 Heavy"/>
                <a:cs typeface="Avenir 85 Heavy"/>
              </a:rPr>
              <a:t>Pathways &amp; Stages</a:t>
            </a:r>
          </a:p>
        </p:txBody>
      </p:sp>
      <p:sp>
        <p:nvSpPr>
          <p:cNvPr id="19" name="Rectangle 18"/>
          <p:cNvSpPr/>
          <p:nvPr/>
        </p:nvSpPr>
        <p:spPr>
          <a:xfrm>
            <a:off x="2430780" y="1899920"/>
            <a:ext cx="1927860" cy="518160"/>
          </a:xfrm>
          <a:prstGeom prst="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rtlCol="0" anchor="ctr"/>
          <a:lstStyle/>
          <a:p>
            <a:pPr algn="ctr"/>
            <a:endParaRPr lang="en-US"/>
          </a:p>
        </p:txBody>
      </p:sp>
      <p:sp>
        <p:nvSpPr>
          <p:cNvPr id="20" name="TextBox 19"/>
          <p:cNvSpPr txBox="1"/>
          <p:nvPr/>
        </p:nvSpPr>
        <p:spPr>
          <a:xfrm>
            <a:off x="2598420" y="1894860"/>
            <a:ext cx="1592580" cy="523220"/>
          </a:xfrm>
          <a:prstGeom prst="rect">
            <a:avLst/>
          </a:prstGeom>
          <a:noFill/>
        </p:spPr>
        <p:txBody>
          <a:bodyPr wrap="square" lIns="101882" tIns="50941" rIns="101882" bIns="50941" rtlCol="0">
            <a:spAutoFit/>
          </a:bodyPr>
          <a:lstStyle/>
          <a:p>
            <a:pPr algn="ctr"/>
            <a:r>
              <a:rPr lang="en-US" sz="2700" b="1" dirty="0"/>
              <a:t>Podium</a:t>
            </a:r>
          </a:p>
        </p:txBody>
      </p:sp>
    </p:spTree>
    <p:extLst>
      <p:ext uri="{BB962C8B-B14F-4D97-AF65-F5344CB8AC3E}">
        <p14:creationId xmlns:p14="http://schemas.microsoft.com/office/powerpoint/2010/main" val="3522753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algn="ctr"/>
            <a:endParaRPr lang="en-US" dirty="0" smtClean="0"/>
          </a:p>
          <a:p>
            <a:pPr algn="ctr"/>
            <a:r>
              <a:rPr lang="en-US" dirty="0" smtClean="0"/>
              <a:t>Report-Out</a:t>
            </a:r>
            <a:endParaRPr lang="en-US" dirty="0"/>
          </a:p>
        </p:txBody>
      </p:sp>
    </p:spTree>
    <p:extLst>
      <p:ext uri="{BB962C8B-B14F-4D97-AF65-F5344CB8AC3E}">
        <p14:creationId xmlns:p14="http://schemas.microsoft.com/office/powerpoint/2010/main" val="8878170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smtClean="0"/>
              <a:t>Take-</a:t>
            </a:r>
            <a:r>
              <a:rPr lang="en-US" sz="3600" dirty="0" err="1" smtClean="0"/>
              <a:t>Aways</a:t>
            </a:r>
            <a:endParaRPr lang="en-US" sz="3600" dirty="0"/>
          </a:p>
        </p:txBody>
      </p:sp>
      <p:sp>
        <p:nvSpPr>
          <p:cNvPr id="3" name="Text Placeholder 2"/>
          <p:cNvSpPr>
            <a:spLocks noGrp="1"/>
          </p:cNvSpPr>
          <p:nvPr>
            <p:ph type="body" sz="quarter" idx="12"/>
          </p:nvPr>
        </p:nvSpPr>
        <p:spPr/>
        <p:txBody>
          <a:bodyPr/>
          <a:lstStyle/>
          <a:p>
            <a:r>
              <a:rPr lang="en-US" sz="3600" dirty="0" smtClean="0"/>
              <a:t>What is one thing you learned from this session?</a:t>
            </a:r>
          </a:p>
          <a:p>
            <a:pPr marL="0" indent="0">
              <a:buNone/>
            </a:pPr>
            <a:endParaRPr lang="en-US" sz="3600" dirty="0" smtClean="0"/>
          </a:p>
          <a:p>
            <a:r>
              <a:rPr lang="en-US" sz="3600" dirty="0" smtClean="0"/>
              <a:t>What is one thing you are going to do differently as a result?</a:t>
            </a:r>
            <a:endParaRPr lang="en-US" sz="3600" dirty="0"/>
          </a:p>
        </p:txBody>
      </p:sp>
    </p:spTree>
    <p:extLst>
      <p:ext uri="{BB962C8B-B14F-4D97-AF65-F5344CB8AC3E}">
        <p14:creationId xmlns:p14="http://schemas.microsoft.com/office/powerpoint/2010/main" val="10725767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smtClean="0"/>
          </a:p>
          <a:p>
            <a:pPr algn="ctr"/>
            <a:r>
              <a:rPr lang="en-US" dirty="0" smtClean="0"/>
              <a:t>What’s Next?</a:t>
            </a:r>
            <a:endParaRPr lang="en-US" dirty="0"/>
          </a:p>
        </p:txBody>
      </p:sp>
    </p:spTree>
    <p:extLst>
      <p:ext uri="{BB962C8B-B14F-4D97-AF65-F5344CB8AC3E}">
        <p14:creationId xmlns:p14="http://schemas.microsoft.com/office/powerpoint/2010/main" val="9275893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solidFill>
                  <a:schemeClr val="accent2"/>
                </a:solidFill>
                <a:latin typeface="Arial" pitchFamily="34" charset="0"/>
                <a:cs typeface="Arial" pitchFamily="34" charset="0"/>
              </a:rPr>
              <a:t/>
            </a:r>
            <a:br>
              <a:rPr lang="en-US" sz="3600" dirty="0" smtClean="0">
                <a:solidFill>
                  <a:schemeClr val="accent2"/>
                </a:solidFill>
                <a:latin typeface="Arial" pitchFamily="34" charset="0"/>
                <a:cs typeface="Arial" pitchFamily="34" charset="0"/>
              </a:rPr>
            </a:br>
            <a:r>
              <a:rPr lang="en-US" sz="3600" b="1" dirty="0" smtClean="0">
                <a:solidFill>
                  <a:schemeClr val="accent2"/>
                </a:solidFill>
                <a:latin typeface="Arial" pitchFamily="34" charset="0"/>
                <a:cs typeface="Arial" pitchFamily="34" charset="0"/>
              </a:rPr>
              <a:t>Thank you!</a:t>
            </a:r>
            <a:endParaRPr lang="en-US" sz="3600" b="1" dirty="0">
              <a:solidFill>
                <a:schemeClr val="accent2"/>
              </a:solidFill>
              <a:latin typeface="Arial" pitchFamily="34" charset="0"/>
              <a:cs typeface="Arial" pitchFamily="34" charset="0"/>
            </a:endParaRPr>
          </a:p>
        </p:txBody>
      </p:sp>
      <p:pic>
        <p:nvPicPr>
          <p:cNvPr id="5" name="Content Placeholder 4"/>
          <p:cNvPicPr>
            <a:picLocks noGrp="1" noChangeAspect="1"/>
          </p:cNvPicPr>
          <p:nvPr>
            <p:ph idx="1"/>
          </p:nvPr>
        </p:nvPicPr>
        <p:blipFill rotWithShape="1">
          <a:blip r:embed="rId2"/>
          <a:srcRect l="161" t="5811" r="1242" b="15431"/>
          <a:stretch/>
        </p:blipFill>
        <p:spPr bwMode="auto">
          <a:xfrm>
            <a:off x="647699" y="1209674"/>
            <a:ext cx="8686801" cy="570952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4463871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1228726" y="777240"/>
            <a:ext cx="7800975" cy="1354138"/>
          </a:xfrm>
        </p:spPr>
        <p:txBody>
          <a:bodyPr lIns="101882" tIns="50941" rIns="101882" bIns="50941"/>
          <a:lstStyle/>
          <a:p>
            <a:pPr algn="ctr"/>
            <a:r>
              <a:rPr lang="en-US" dirty="0" smtClean="0">
                <a:solidFill>
                  <a:srgbClr val="FFC000"/>
                </a:solidFill>
              </a:rPr>
              <a:t>Session Attendee </a:t>
            </a:r>
            <a:br>
              <a:rPr lang="en-US" dirty="0" smtClean="0">
                <a:solidFill>
                  <a:srgbClr val="FFC000"/>
                </a:solidFill>
              </a:rPr>
            </a:br>
            <a:r>
              <a:rPr lang="en-US" dirty="0" smtClean="0">
                <a:solidFill>
                  <a:srgbClr val="FFC000"/>
                </a:solidFill>
              </a:rPr>
              <a:t>Knowledge of the Topic</a:t>
            </a:r>
            <a:endParaRPr lang="en-US" dirty="0">
              <a:solidFill>
                <a:srgbClr val="FFC000"/>
              </a:solidFill>
            </a:endParaRPr>
          </a:p>
        </p:txBody>
      </p:sp>
      <p:cxnSp>
        <p:nvCxnSpPr>
          <p:cNvPr id="9" name="Straight Arrow Connector 8"/>
          <p:cNvCxnSpPr/>
          <p:nvPr/>
        </p:nvCxnSpPr>
        <p:spPr>
          <a:xfrm>
            <a:off x="1089660" y="6299815"/>
            <a:ext cx="8214360" cy="0"/>
          </a:xfrm>
          <a:prstGeom prst="straightConnector1">
            <a:avLst/>
          </a:prstGeom>
          <a:noFill/>
          <a:ln w="50800" cap="flat" cmpd="sng" algn="ctr">
            <a:solidFill>
              <a:srgbClr val="FFC000"/>
            </a:solidFill>
            <a:prstDash val="solid"/>
            <a:tailEnd type="arrow"/>
          </a:ln>
          <a:effectLst/>
        </p:spPr>
      </p:cxnSp>
      <p:sp>
        <p:nvSpPr>
          <p:cNvPr id="10" name="TextBox 9"/>
          <p:cNvSpPr txBox="1"/>
          <p:nvPr/>
        </p:nvSpPr>
        <p:spPr>
          <a:xfrm>
            <a:off x="670560" y="5595407"/>
            <a:ext cx="1524001" cy="400099"/>
          </a:xfrm>
          <a:prstGeom prst="rect">
            <a:avLst/>
          </a:prstGeom>
          <a:noFill/>
        </p:spPr>
        <p:txBody>
          <a:bodyPr wrap="square" lIns="91429" tIns="45715" rIns="91429" bIns="45715" rtlCol="0">
            <a:spAutoFit/>
          </a:bodyPr>
          <a:lstStyle/>
          <a:p>
            <a:pPr algn="ctr" defTabSz="914294">
              <a:defRPr/>
            </a:pPr>
            <a:r>
              <a:rPr lang="en-US" b="1" kern="0" dirty="0">
                <a:solidFill>
                  <a:schemeClr val="accent3"/>
                </a:solidFill>
                <a:latin typeface="Arial" pitchFamily="34" charset="0"/>
                <a:cs typeface="Arial" pitchFamily="34" charset="0"/>
              </a:rPr>
              <a:t>1</a:t>
            </a:r>
          </a:p>
        </p:txBody>
      </p:sp>
      <p:sp>
        <p:nvSpPr>
          <p:cNvPr id="11" name="TextBox 10"/>
          <p:cNvSpPr txBox="1"/>
          <p:nvPr/>
        </p:nvSpPr>
        <p:spPr>
          <a:xfrm>
            <a:off x="4549140" y="5595407"/>
            <a:ext cx="1524001" cy="400099"/>
          </a:xfrm>
          <a:prstGeom prst="rect">
            <a:avLst/>
          </a:prstGeom>
          <a:noFill/>
        </p:spPr>
        <p:txBody>
          <a:bodyPr wrap="square" lIns="91429" tIns="45715" rIns="91429" bIns="45715" rtlCol="0">
            <a:spAutoFit/>
          </a:bodyPr>
          <a:lstStyle/>
          <a:p>
            <a:pPr algn="ctr" defTabSz="914294">
              <a:defRPr/>
            </a:pPr>
            <a:r>
              <a:rPr lang="en-US" b="1" kern="0" dirty="0">
                <a:solidFill>
                  <a:schemeClr val="accent3"/>
                </a:solidFill>
                <a:latin typeface="Arial" pitchFamily="34" charset="0"/>
                <a:cs typeface="Arial" pitchFamily="34" charset="0"/>
              </a:rPr>
              <a:t>3</a:t>
            </a:r>
          </a:p>
        </p:txBody>
      </p:sp>
      <p:sp>
        <p:nvSpPr>
          <p:cNvPr id="12" name="Oval 11"/>
          <p:cNvSpPr>
            <a:spLocks noChangeAspect="1"/>
          </p:cNvSpPr>
          <p:nvPr/>
        </p:nvSpPr>
        <p:spPr>
          <a:xfrm>
            <a:off x="838200" y="3610007"/>
            <a:ext cx="1139794" cy="1139793"/>
          </a:xfrm>
          <a:prstGeom prst="ellipse">
            <a:avLst/>
          </a:prstGeom>
          <a:solidFill>
            <a:schemeClr val="accent3"/>
          </a:solidFill>
          <a:ln w="25400" cap="flat" cmpd="sng" algn="ctr">
            <a:noFill/>
            <a:prstDash val="solid"/>
          </a:ln>
          <a:effectLst/>
        </p:spPr>
        <p:txBody>
          <a:bodyPr lIns="91429" tIns="45715" rIns="91429" bIns="45715" rtlCol="0" anchor="ctr"/>
          <a:lstStyle/>
          <a:p>
            <a:pPr algn="ctr" defTabSz="914294">
              <a:defRPr/>
            </a:pPr>
            <a:r>
              <a:rPr lang="en-US" sz="1800" b="1" kern="0" dirty="0">
                <a:solidFill>
                  <a:schemeClr val="tx2"/>
                </a:solidFill>
                <a:latin typeface="Arial" pitchFamily="34" charset="0"/>
                <a:cs typeface="Arial" pitchFamily="34" charset="0"/>
              </a:rPr>
              <a:t>15%</a:t>
            </a:r>
          </a:p>
        </p:txBody>
      </p:sp>
      <p:sp>
        <p:nvSpPr>
          <p:cNvPr id="13" name="Oval 12"/>
          <p:cNvSpPr>
            <a:spLocks noChangeAspect="1"/>
          </p:cNvSpPr>
          <p:nvPr/>
        </p:nvSpPr>
        <p:spPr>
          <a:xfrm>
            <a:off x="4503461" y="3094397"/>
            <a:ext cx="1830664" cy="1830664"/>
          </a:xfrm>
          <a:prstGeom prst="ellipse">
            <a:avLst/>
          </a:prstGeom>
          <a:solidFill>
            <a:schemeClr val="accent3"/>
          </a:solidFill>
          <a:ln w="25400" cap="flat" cmpd="sng" algn="ctr">
            <a:noFill/>
            <a:prstDash val="solid"/>
          </a:ln>
          <a:effectLst/>
        </p:spPr>
        <p:txBody>
          <a:bodyPr lIns="91429" tIns="45715" rIns="91429" bIns="45715" rtlCol="0" anchor="ctr"/>
          <a:lstStyle/>
          <a:p>
            <a:pPr algn="ctr" defTabSz="914294">
              <a:defRPr/>
            </a:pPr>
            <a:r>
              <a:rPr lang="en-US" sz="1800" b="1" kern="0" dirty="0">
                <a:solidFill>
                  <a:schemeClr val="tx2"/>
                </a:solidFill>
                <a:latin typeface="Arial" pitchFamily="34" charset="0"/>
                <a:cs typeface="Arial" pitchFamily="34" charset="0"/>
              </a:rPr>
              <a:t>33%</a:t>
            </a:r>
          </a:p>
        </p:txBody>
      </p:sp>
      <p:sp>
        <p:nvSpPr>
          <p:cNvPr id="14" name="Oval 13"/>
          <p:cNvSpPr>
            <a:spLocks noChangeAspect="1"/>
          </p:cNvSpPr>
          <p:nvPr/>
        </p:nvSpPr>
        <p:spPr>
          <a:xfrm>
            <a:off x="8392773" y="3869670"/>
            <a:ext cx="827428" cy="827427"/>
          </a:xfrm>
          <a:prstGeom prst="ellipse">
            <a:avLst/>
          </a:prstGeom>
          <a:solidFill>
            <a:schemeClr val="accent3"/>
          </a:solidFill>
          <a:ln w="25400" cap="flat" cmpd="sng" algn="ctr">
            <a:noFill/>
            <a:prstDash val="solid"/>
          </a:ln>
          <a:effectLst/>
        </p:spPr>
        <p:txBody>
          <a:bodyPr lIns="91429" tIns="45715" rIns="91429" bIns="45715" rtlCol="0" anchor="ctr"/>
          <a:lstStyle/>
          <a:p>
            <a:pPr algn="ctr" defTabSz="914294">
              <a:defRPr/>
            </a:pPr>
            <a:r>
              <a:rPr lang="en-US" sz="1800" b="1" kern="0" dirty="0">
                <a:solidFill>
                  <a:schemeClr val="tx2"/>
                </a:solidFill>
                <a:latin typeface="Arial" pitchFamily="34" charset="0"/>
                <a:cs typeface="Arial" pitchFamily="34" charset="0"/>
              </a:rPr>
              <a:t>7%</a:t>
            </a:r>
          </a:p>
        </p:txBody>
      </p:sp>
      <p:sp>
        <p:nvSpPr>
          <p:cNvPr id="15" name="TextBox 14"/>
          <p:cNvSpPr txBox="1"/>
          <p:nvPr/>
        </p:nvSpPr>
        <p:spPr>
          <a:xfrm>
            <a:off x="8115300" y="5585882"/>
            <a:ext cx="1524001" cy="400099"/>
          </a:xfrm>
          <a:prstGeom prst="rect">
            <a:avLst/>
          </a:prstGeom>
          <a:noFill/>
        </p:spPr>
        <p:txBody>
          <a:bodyPr wrap="square" lIns="91429" tIns="45715" rIns="91429" bIns="45715" rtlCol="0">
            <a:spAutoFit/>
          </a:bodyPr>
          <a:lstStyle/>
          <a:p>
            <a:pPr algn="ctr" defTabSz="914294">
              <a:defRPr/>
            </a:pPr>
            <a:r>
              <a:rPr lang="en-US" b="1" kern="0" dirty="0">
                <a:solidFill>
                  <a:schemeClr val="accent3"/>
                </a:solidFill>
                <a:latin typeface="Arial" pitchFamily="34" charset="0"/>
                <a:cs typeface="Arial" pitchFamily="34" charset="0"/>
              </a:rPr>
              <a:t>5</a:t>
            </a:r>
          </a:p>
        </p:txBody>
      </p:sp>
      <p:sp>
        <p:nvSpPr>
          <p:cNvPr id="16" name="TextBox 15"/>
          <p:cNvSpPr txBox="1"/>
          <p:nvPr/>
        </p:nvSpPr>
        <p:spPr>
          <a:xfrm>
            <a:off x="6593205" y="5585882"/>
            <a:ext cx="1524001" cy="400099"/>
          </a:xfrm>
          <a:prstGeom prst="rect">
            <a:avLst/>
          </a:prstGeom>
          <a:noFill/>
        </p:spPr>
        <p:txBody>
          <a:bodyPr wrap="square" lIns="91429" tIns="45715" rIns="91429" bIns="45715" rtlCol="0">
            <a:spAutoFit/>
          </a:bodyPr>
          <a:lstStyle/>
          <a:p>
            <a:pPr algn="ctr" defTabSz="914294">
              <a:defRPr/>
            </a:pPr>
            <a:r>
              <a:rPr lang="en-US" b="1" kern="0" dirty="0">
                <a:solidFill>
                  <a:schemeClr val="accent3"/>
                </a:solidFill>
                <a:latin typeface="Arial" pitchFamily="34" charset="0"/>
                <a:cs typeface="Arial" pitchFamily="34" charset="0"/>
              </a:rPr>
              <a:t>4</a:t>
            </a:r>
          </a:p>
        </p:txBody>
      </p:sp>
      <p:sp>
        <p:nvSpPr>
          <p:cNvPr id="17" name="TextBox 16"/>
          <p:cNvSpPr txBox="1"/>
          <p:nvPr/>
        </p:nvSpPr>
        <p:spPr>
          <a:xfrm>
            <a:off x="2430780" y="5604932"/>
            <a:ext cx="1524001" cy="400099"/>
          </a:xfrm>
          <a:prstGeom prst="rect">
            <a:avLst/>
          </a:prstGeom>
          <a:noFill/>
        </p:spPr>
        <p:txBody>
          <a:bodyPr wrap="square" lIns="91429" tIns="45715" rIns="91429" bIns="45715" rtlCol="0">
            <a:spAutoFit/>
          </a:bodyPr>
          <a:lstStyle/>
          <a:p>
            <a:pPr algn="ctr" defTabSz="914294">
              <a:defRPr/>
            </a:pPr>
            <a:r>
              <a:rPr lang="en-US" b="1" kern="0" dirty="0">
                <a:solidFill>
                  <a:schemeClr val="accent3"/>
                </a:solidFill>
                <a:latin typeface="Arial" pitchFamily="34" charset="0"/>
                <a:cs typeface="Arial" pitchFamily="34" charset="0"/>
              </a:rPr>
              <a:t>2</a:t>
            </a:r>
          </a:p>
        </p:txBody>
      </p:sp>
      <p:sp>
        <p:nvSpPr>
          <p:cNvPr id="18" name="Oval 17"/>
          <p:cNvSpPr>
            <a:spLocks noChangeAspect="1"/>
          </p:cNvSpPr>
          <p:nvPr/>
        </p:nvSpPr>
        <p:spPr>
          <a:xfrm>
            <a:off x="6844665" y="3886200"/>
            <a:ext cx="838200" cy="838200"/>
          </a:xfrm>
          <a:prstGeom prst="ellipse">
            <a:avLst/>
          </a:prstGeom>
          <a:solidFill>
            <a:schemeClr val="accent3"/>
          </a:solidFill>
          <a:ln w="25400" cap="flat" cmpd="sng" algn="ctr">
            <a:noFill/>
            <a:prstDash val="solid"/>
          </a:ln>
          <a:effectLst/>
        </p:spPr>
        <p:txBody>
          <a:bodyPr lIns="91429" tIns="45715" rIns="91429" bIns="45715" rtlCol="0" anchor="ctr"/>
          <a:lstStyle/>
          <a:p>
            <a:pPr algn="ctr" defTabSz="914294">
              <a:defRPr/>
            </a:pPr>
            <a:r>
              <a:rPr lang="en-US" sz="1800" b="1" kern="0" dirty="0">
                <a:solidFill>
                  <a:schemeClr val="tx2"/>
                </a:solidFill>
                <a:latin typeface="Arial" pitchFamily="34" charset="0"/>
                <a:cs typeface="Arial" pitchFamily="34" charset="0"/>
              </a:rPr>
              <a:t>7%</a:t>
            </a:r>
          </a:p>
        </p:txBody>
      </p:sp>
      <p:sp>
        <p:nvSpPr>
          <p:cNvPr id="19" name="Oval 18"/>
          <p:cNvSpPr>
            <a:spLocks noChangeAspect="1"/>
          </p:cNvSpPr>
          <p:nvPr/>
        </p:nvSpPr>
        <p:spPr>
          <a:xfrm>
            <a:off x="2261235" y="2941321"/>
            <a:ext cx="1983740" cy="1983740"/>
          </a:xfrm>
          <a:prstGeom prst="ellipse">
            <a:avLst/>
          </a:prstGeom>
          <a:solidFill>
            <a:schemeClr val="accent3"/>
          </a:solidFill>
          <a:ln w="25400" cap="flat" cmpd="sng" algn="ctr">
            <a:noFill/>
            <a:prstDash val="solid"/>
          </a:ln>
          <a:effectLst/>
        </p:spPr>
        <p:txBody>
          <a:bodyPr lIns="91429" tIns="45715" rIns="91429" bIns="45715" rtlCol="0" anchor="ctr"/>
          <a:lstStyle/>
          <a:p>
            <a:pPr algn="ctr" defTabSz="914294">
              <a:defRPr/>
            </a:pPr>
            <a:r>
              <a:rPr lang="en-US" sz="1800" b="1" kern="0" dirty="0">
                <a:solidFill>
                  <a:schemeClr val="tx2"/>
                </a:solidFill>
                <a:latin typeface="Arial" pitchFamily="34" charset="0"/>
                <a:cs typeface="Arial" pitchFamily="34" charset="0"/>
              </a:rPr>
              <a:t>37%</a:t>
            </a:r>
          </a:p>
        </p:txBody>
      </p:sp>
      <p:sp>
        <p:nvSpPr>
          <p:cNvPr id="20" name="TextBox 19"/>
          <p:cNvSpPr txBox="1"/>
          <p:nvPr/>
        </p:nvSpPr>
        <p:spPr>
          <a:xfrm>
            <a:off x="718185" y="6477001"/>
            <a:ext cx="1691640" cy="461655"/>
          </a:xfrm>
          <a:prstGeom prst="rect">
            <a:avLst/>
          </a:prstGeom>
          <a:noFill/>
        </p:spPr>
        <p:txBody>
          <a:bodyPr wrap="square" lIns="91429" tIns="45715" rIns="91429" bIns="45715" rtlCol="0">
            <a:spAutoFit/>
          </a:bodyPr>
          <a:lstStyle/>
          <a:p>
            <a:pPr algn="ctr" defTabSz="914294">
              <a:defRPr/>
            </a:pPr>
            <a:r>
              <a:rPr lang="en-US" sz="2400" b="1" kern="0" dirty="0">
                <a:solidFill>
                  <a:srgbClr val="FFC000"/>
                </a:solidFill>
                <a:latin typeface="Arial" pitchFamily="34" charset="0"/>
                <a:cs typeface="Arial" pitchFamily="34" charset="0"/>
              </a:rPr>
              <a:t>Beginner</a:t>
            </a:r>
          </a:p>
        </p:txBody>
      </p:sp>
      <p:sp>
        <p:nvSpPr>
          <p:cNvPr id="21" name="TextBox 20"/>
          <p:cNvSpPr txBox="1"/>
          <p:nvPr/>
        </p:nvSpPr>
        <p:spPr>
          <a:xfrm>
            <a:off x="7877821" y="6487161"/>
            <a:ext cx="1524001" cy="461655"/>
          </a:xfrm>
          <a:prstGeom prst="rect">
            <a:avLst/>
          </a:prstGeom>
          <a:noFill/>
        </p:spPr>
        <p:txBody>
          <a:bodyPr wrap="square" lIns="91429" tIns="45715" rIns="91429" bIns="45715" rtlCol="0">
            <a:spAutoFit/>
          </a:bodyPr>
          <a:lstStyle/>
          <a:p>
            <a:pPr algn="ctr" defTabSz="914294">
              <a:defRPr/>
            </a:pPr>
            <a:r>
              <a:rPr lang="en-US" sz="2400" b="1" kern="0" dirty="0">
                <a:solidFill>
                  <a:srgbClr val="FFC000"/>
                </a:solidFill>
                <a:latin typeface="Arial" pitchFamily="34" charset="0"/>
                <a:cs typeface="Arial" pitchFamily="34" charset="0"/>
              </a:rPr>
              <a:t>Expert</a:t>
            </a:r>
          </a:p>
        </p:txBody>
      </p:sp>
    </p:spTree>
    <p:extLst>
      <p:ext uri="{BB962C8B-B14F-4D97-AF65-F5344CB8AC3E}">
        <p14:creationId xmlns:p14="http://schemas.microsoft.com/office/powerpoint/2010/main" val="5487560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endParaRPr lang="en-US" dirty="0" smtClean="0"/>
          </a:p>
          <a:p>
            <a:r>
              <a:rPr lang="en-US" dirty="0" smtClean="0"/>
              <a:t>What Do We Mean By Scale?</a:t>
            </a:r>
            <a:endParaRPr lang="en-US" dirty="0"/>
          </a:p>
        </p:txBody>
      </p:sp>
    </p:spTree>
    <p:extLst>
      <p:ext uri="{BB962C8B-B14F-4D97-AF65-F5344CB8AC3E}">
        <p14:creationId xmlns:p14="http://schemas.microsoft.com/office/powerpoint/2010/main" val="3495102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algn="ctr"/>
            <a:r>
              <a:rPr lang="en-US" dirty="0" smtClean="0"/>
              <a:t>“</a:t>
            </a:r>
            <a:r>
              <a:rPr lang="en-US" sz="3200" dirty="0" smtClean="0"/>
              <a:t>What Do We Mean by Scale?”</a:t>
            </a:r>
          </a:p>
        </p:txBody>
      </p:sp>
      <p:sp>
        <p:nvSpPr>
          <p:cNvPr id="37891" name="Content Placeholder 2"/>
          <p:cNvSpPr>
            <a:spLocks noGrp="1"/>
          </p:cNvSpPr>
          <p:nvPr>
            <p:ph type="body" sz="quarter" idx="12"/>
          </p:nvPr>
        </p:nvSpPr>
        <p:spPr/>
        <p:txBody>
          <a:bodyPr/>
          <a:lstStyle/>
          <a:p>
            <a:pPr marL="0" indent="0">
              <a:spcBef>
                <a:spcPts val="0"/>
              </a:spcBef>
              <a:buNone/>
            </a:pPr>
            <a:r>
              <a:rPr lang="en-US" dirty="0" smtClean="0"/>
              <a:t>Grantmakers of all kinds are shifting the way they think about scale… emphasizing not size or reach…. but </a:t>
            </a:r>
            <a:r>
              <a:rPr lang="en-US" b="1" dirty="0" smtClean="0">
                <a:solidFill>
                  <a:srgbClr val="F6A139"/>
                </a:solidFill>
              </a:rPr>
              <a:t>impact</a:t>
            </a:r>
            <a:endParaRPr lang="en-US" dirty="0" smtClean="0"/>
          </a:p>
          <a:p>
            <a:endParaRPr lang="en-US" dirty="0" smtClean="0"/>
          </a:p>
          <a:p>
            <a:endParaRPr lang="en-US" dirty="0" smtClean="0"/>
          </a:p>
          <a:p>
            <a:endParaRPr lang="en-US" dirty="0" smtClean="0"/>
          </a:p>
        </p:txBody>
      </p:sp>
      <p:graphicFrame>
        <p:nvGraphicFramePr>
          <p:cNvPr id="13" name="Diagram 12"/>
          <p:cNvGraphicFramePr/>
          <p:nvPr>
            <p:extLst>
              <p:ext uri="{D42A27DB-BD31-4B8C-83A1-F6EECF244321}">
                <p14:modId xmlns:p14="http://schemas.microsoft.com/office/powerpoint/2010/main" val="273282333"/>
              </p:ext>
            </p:extLst>
          </p:nvPr>
        </p:nvGraphicFramePr>
        <p:xfrm>
          <a:off x="999832" y="3068386"/>
          <a:ext cx="7997825" cy="3349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39626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latin typeface="Arial" pitchFamily="34" charset="0"/>
                <a:cs typeface="Arial" pitchFamily="34" charset="0"/>
              </a:rPr>
              <a:t/>
            </a:r>
            <a:br>
              <a:rPr lang="en-US" sz="3200" b="1" dirty="0" smtClean="0">
                <a:latin typeface="Arial" pitchFamily="34" charset="0"/>
                <a:cs typeface="Arial" pitchFamily="34" charset="0"/>
              </a:rPr>
            </a:br>
            <a:r>
              <a:rPr lang="en-US" sz="3200" b="1" dirty="0" smtClean="0">
                <a:solidFill>
                  <a:schemeClr val="accent2"/>
                </a:solidFill>
                <a:latin typeface="Arial" pitchFamily="34" charset="0"/>
                <a:cs typeface="Arial" pitchFamily="34" charset="0"/>
              </a:rPr>
              <a:t>What </a:t>
            </a:r>
            <a:r>
              <a:rPr lang="en-US" sz="3200" b="1" dirty="0">
                <a:solidFill>
                  <a:schemeClr val="accent2"/>
                </a:solidFill>
                <a:latin typeface="Arial" pitchFamily="34" charset="0"/>
                <a:cs typeface="Arial" pitchFamily="34" charset="0"/>
              </a:rPr>
              <a:t>is scaled and scaling mechanisms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02667473"/>
              </p:ext>
            </p:extLst>
          </p:nvPr>
        </p:nvGraphicFramePr>
        <p:xfrm>
          <a:off x="1000125" y="2014538"/>
          <a:ext cx="7997825" cy="39401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133475" y="6648450"/>
            <a:ext cx="914400" cy="914400"/>
          </a:xfrm>
          <a:prstGeom prst="rect">
            <a:avLst/>
          </a:prstGeom>
        </p:spPr>
        <p:txBody>
          <a:bodyPr wrap="none" rtlCol="0" anchor="t">
            <a:noAutofit/>
          </a:bodyPr>
          <a:lstStyle/>
          <a:p>
            <a:pPr marL="0" marR="0" indent="0" algn="l" defTabSz="509352" rtl="0" eaLnBrk="1" fontAlgn="auto" latinLnBrk="0" hangingPunct="1">
              <a:lnSpc>
                <a:spcPct val="100000"/>
              </a:lnSpc>
              <a:spcBef>
                <a:spcPct val="0"/>
              </a:spcBef>
              <a:spcAft>
                <a:spcPts val="0"/>
              </a:spcAft>
              <a:buClrTx/>
              <a:buSzTx/>
              <a:buFontTx/>
              <a:buNone/>
              <a:tabLst/>
            </a:pPr>
            <a:endParaRPr kumimoji="0" lang="en-US" sz="3300" b="0" i="0" u="none" strike="noStrike" kern="1200" cap="none" spc="0" normalizeH="0" baseline="0" noProof="0" dirty="0" smtClean="0">
              <a:ln>
                <a:noFill/>
              </a:ln>
              <a:solidFill>
                <a:srgbClr val="F2AF32"/>
              </a:solidFill>
              <a:effectLst/>
              <a:uLnTx/>
              <a:uFillTx/>
              <a:latin typeface="Avenir 85 Heavy"/>
              <a:ea typeface="+mj-ea"/>
              <a:cs typeface="Avenir 85 Heavy"/>
            </a:endParaRPr>
          </a:p>
        </p:txBody>
      </p:sp>
      <p:sp>
        <p:nvSpPr>
          <p:cNvPr id="6" name="TextBox 5"/>
          <p:cNvSpPr txBox="1"/>
          <p:nvPr/>
        </p:nvSpPr>
        <p:spPr>
          <a:xfrm>
            <a:off x="225631" y="6507680"/>
            <a:ext cx="8490857" cy="261610"/>
          </a:xfrm>
          <a:prstGeom prst="rect">
            <a:avLst/>
          </a:prstGeom>
          <a:noFill/>
        </p:spPr>
        <p:txBody>
          <a:bodyPr wrap="square" rtlCol="0">
            <a:spAutoFit/>
          </a:bodyPr>
          <a:lstStyle/>
          <a:p>
            <a:pPr algn="ctr"/>
            <a:r>
              <a:rPr lang="en-US" sz="1100" dirty="0" smtClean="0"/>
              <a:t>Four Approaches to Scale from </a:t>
            </a:r>
            <a:r>
              <a:rPr lang="en-US" sz="1100" i="1" dirty="0" smtClean="0"/>
              <a:t>The Evaluation Exchange (Harvard Family Research Project), 15, no. 1 (Spring 2010).</a:t>
            </a:r>
            <a:endParaRPr lang="en-US" sz="1100" dirty="0"/>
          </a:p>
        </p:txBody>
      </p:sp>
    </p:spTree>
    <p:extLst>
      <p:ext uri="{BB962C8B-B14F-4D97-AF65-F5344CB8AC3E}">
        <p14:creationId xmlns:p14="http://schemas.microsoft.com/office/powerpoint/2010/main" val="7919142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US" dirty="0"/>
              <a:t>Research Project </a:t>
            </a:r>
            <a:r>
              <a:rPr lang="en-US" dirty="0" smtClean="0"/>
              <a:t>Overview</a:t>
            </a:r>
            <a:endParaRPr lang="en-US" dirty="0"/>
          </a:p>
        </p:txBody>
      </p:sp>
    </p:spTree>
    <p:extLst>
      <p:ext uri="{BB962C8B-B14F-4D97-AF65-F5344CB8AC3E}">
        <p14:creationId xmlns:p14="http://schemas.microsoft.com/office/powerpoint/2010/main" val="272920732"/>
      </p:ext>
    </p:extLst>
  </p:cSld>
  <p:clrMapOvr>
    <a:masterClrMapping/>
  </p:clrMapOvr>
</p:sld>
</file>

<file path=ppt/theme/theme1.xml><?xml version="1.0" encoding="utf-8"?>
<a:theme xmlns:a="http://schemas.openxmlformats.org/drawingml/2006/main" name="GEO_SWW_basic">
  <a:themeElements>
    <a:clrScheme name="Custom 5">
      <a:dk1>
        <a:sysClr val="windowText" lastClr="000000"/>
      </a:dk1>
      <a:lt1>
        <a:srgbClr val="FFFFFE"/>
      </a:lt1>
      <a:dk2>
        <a:srgbClr val="36424A"/>
      </a:dk2>
      <a:lt2>
        <a:srgbClr val="DADCAC"/>
      </a:lt2>
      <a:accent1>
        <a:srgbClr val="8996A0"/>
      </a:accent1>
      <a:accent2>
        <a:srgbClr val="F2AF32"/>
      </a:accent2>
      <a:accent3>
        <a:srgbClr val="60BDE0"/>
      </a:accent3>
      <a:accent4>
        <a:srgbClr val="738539"/>
      </a:accent4>
      <a:accent5>
        <a:srgbClr val="E5E8DB"/>
      </a:accent5>
      <a:accent6>
        <a:srgbClr val="00759B"/>
      </a:accent6>
      <a:hlink>
        <a:srgbClr val="262D30"/>
      </a:hlink>
      <a:folHlink>
        <a:srgbClr val="800080"/>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bodyPr anchor="t">
        <a:noAutofit/>
      </a:bodyPr>
      <a:lstStyle>
        <a:defPPr marL="0" marR="0" indent="0" algn="l" defTabSz="509352" rtl="0" eaLnBrk="1" fontAlgn="auto" latinLnBrk="0" hangingPunct="1">
          <a:lnSpc>
            <a:spcPct val="100000"/>
          </a:lnSpc>
          <a:spcBef>
            <a:spcPct val="0"/>
          </a:spcBef>
          <a:spcAft>
            <a:spcPts val="0"/>
          </a:spcAft>
          <a:buClrTx/>
          <a:buSzTx/>
          <a:buFontTx/>
          <a:buNone/>
          <a:tabLst/>
          <a:defRPr kumimoji="0" sz="3300" b="0" i="0" u="none" strike="noStrike" kern="1200" cap="none" spc="0" normalizeH="0" baseline="0" noProof="0" dirty="0" smtClean="0">
            <a:ln>
              <a:noFill/>
            </a:ln>
            <a:solidFill>
              <a:srgbClr val="F2AF32"/>
            </a:solidFill>
            <a:effectLst/>
            <a:uLnTx/>
            <a:uFillTx/>
            <a:latin typeface="Avenir 85 Heavy"/>
            <a:ea typeface="+mj-ea"/>
            <a:cs typeface="Avenir 85 Heavy"/>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1296</TotalTime>
  <Words>1890</Words>
  <Application>Microsoft Office PowerPoint</Application>
  <PresentationFormat>Custom</PresentationFormat>
  <Paragraphs>300</Paragraphs>
  <Slides>48</Slides>
  <Notes>18</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GEO_SWW_basic</vt:lpstr>
      <vt:lpstr>PowerPoint Presentation</vt:lpstr>
      <vt:lpstr>Agenda</vt:lpstr>
      <vt:lpstr>Objectives</vt:lpstr>
      <vt:lpstr> Scaling What Works Objectives</vt:lpstr>
      <vt:lpstr>Session Attendee  Knowledge of the Topic</vt:lpstr>
      <vt:lpstr>PowerPoint Presentation</vt:lpstr>
      <vt:lpstr>“What Do We Mean by Scale?”</vt:lpstr>
      <vt:lpstr> What is scaled and scaling mechanisms</vt:lpstr>
      <vt:lpstr>PowerPoint Presentation</vt:lpstr>
      <vt:lpstr>Grantmakers’ Role in Scaling Impact Research</vt:lpstr>
      <vt:lpstr>PowerPoint Presentation</vt:lpstr>
      <vt:lpstr>Taproot Foundation </vt:lpstr>
      <vt:lpstr>Ashoka</vt:lpstr>
      <vt:lpstr>TCC Group</vt:lpstr>
      <vt:lpstr>SIE</vt:lpstr>
      <vt:lpstr>PowerPoint Presentation</vt:lpstr>
      <vt:lpstr>PowerPoint Presentation</vt:lpstr>
      <vt:lpstr>PowerPoint Presentation</vt:lpstr>
      <vt:lpstr>A Sampling of Factors for Successful Nonprofit Scaling</vt:lpstr>
      <vt:lpstr>PowerPoint Presentation</vt:lpstr>
      <vt:lpstr>PowerPoint Presentation</vt:lpstr>
      <vt:lpstr>Pre-Conditions for Grantmaker Practices</vt:lpstr>
      <vt:lpstr>The Model </vt:lpstr>
      <vt:lpstr>PowerPoint Presentation</vt:lpstr>
      <vt:lpstr>The Money</vt:lpstr>
      <vt:lpstr>PowerPoint Presentation</vt:lpstr>
      <vt:lpstr>The People</vt:lpstr>
      <vt:lpstr>PowerPoint Presentation</vt:lpstr>
      <vt:lpstr>The Pathways</vt:lpstr>
      <vt:lpstr>PowerPoint Presentation</vt:lpstr>
      <vt:lpstr>Research Next Steps</vt:lpstr>
      <vt:lpstr>Agenda</vt:lpstr>
      <vt:lpstr>PowerPoint Presentation</vt:lpstr>
      <vt:lpstr>Table 1: Grantmaker/Grantee Relationships</vt:lpstr>
      <vt:lpstr>Table 2: Grantmaker/Grantee Relationships</vt:lpstr>
      <vt:lpstr>Table 3: Grantmaker/Grantee Relationships</vt:lpstr>
      <vt:lpstr>Table 4: Barriers</vt:lpstr>
      <vt:lpstr>Table 5: Barriers</vt:lpstr>
      <vt:lpstr>Table 6: Knowledge/Information</vt:lpstr>
      <vt:lpstr>Table 7: Knowledge/Information</vt:lpstr>
      <vt:lpstr>Table 8: Pathways &amp; Stages</vt:lpstr>
      <vt:lpstr>Table 9: Pathways &amp; Stages</vt:lpstr>
      <vt:lpstr>Table 10: Pathways &amp; Stages</vt:lpstr>
      <vt:lpstr>Room Layout</vt:lpstr>
      <vt:lpstr>PowerPoint Presentation</vt:lpstr>
      <vt:lpstr>Take-Aways</vt:lpstr>
      <vt:lpstr>PowerPoint Presentation</vt:lpstr>
      <vt:lpstr> 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Anna Engle</dc:creator>
  <cp:lastModifiedBy>Lissan Anfune</cp:lastModifiedBy>
  <cp:revision>185</cp:revision>
  <cp:lastPrinted>2012-03-11T23:04:35Z</cp:lastPrinted>
  <dcterms:created xsi:type="dcterms:W3CDTF">2011-10-03T22:39:08Z</dcterms:created>
  <dcterms:modified xsi:type="dcterms:W3CDTF">2012-04-04T16:52:49Z</dcterms:modified>
</cp:coreProperties>
</file>