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810" r:id="rId1"/>
  </p:sldMasterIdLst>
  <p:notesMasterIdLst>
    <p:notesMasterId r:id="rId31"/>
  </p:notesMasterIdLst>
  <p:handoutMasterIdLst>
    <p:handoutMasterId r:id="rId32"/>
  </p:handoutMasterIdLst>
  <p:sldIdLst>
    <p:sldId id="256" r:id="rId2"/>
    <p:sldId id="359" r:id="rId3"/>
    <p:sldId id="367" r:id="rId4"/>
    <p:sldId id="353" r:id="rId5"/>
    <p:sldId id="349" r:id="rId6"/>
    <p:sldId id="351" r:id="rId7"/>
    <p:sldId id="352" r:id="rId8"/>
    <p:sldId id="370" r:id="rId9"/>
    <p:sldId id="371" r:id="rId10"/>
    <p:sldId id="372" r:id="rId11"/>
    <p:sldId id="373" r:id="rId12"/>
    <p:sldId id="374" r:id="rId13"/>
    <p:sldId id="375" r:id="rId14"/>
    <p:sldId id="376" r:id="rId15"/>
    <p:sldId id="377" r:id="rId16"/>
    <p:sldId id="378" r:id="rId17"/>
    <p:sldId id="380" r:id="rId18"/>
    <p:sldId id="381" r:id="rId19"/>
    <p:sldId id="308" r:id="rId20"/>
    <p:sldId id="324" r:id="rId21"/>
    <p:sldId id="347" r:id="rId22"/>
    <p:sldId id="356" r:id="rId23"/>
    <p:sldId id="360" r:id="rId24"/>
    <p:sldId id="361" r:id="rId25"/>
    <p:sldId id="362" r:id="rId26"/>
    <p:sldId id="363" r:id="rId27"/>
    <p:sldId id="364" r:id="rId28"/>
    <p:sldId id="365" r:id="rId29"/>
    <p:sldId id="36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43"/>
    <p:restoredTop sz="94698"/>
  </p:normalViewPr>
  <p:slideViewPr>
    <p:cSldViewPr snapToGrid="0" snapToObjects="1">
      <p:cViewPr>
        <p:scale>
          <a:sx n="80" d="100"/>
          <a:sy n="80" d="100"/>
        </p:scale>
        <p:origin x="696" y="360"/>
      </p:cViewPr>
      <p:guideLst/>
    </p:cSldViewPr>
  </p:slideViewPr>
  <p:notesTextViewPr>
    <p:cViewPr>
      <p:scale>
        <a:sx n="1" d="1"/>
        <a:sy n="1" d="1"/>
      </p:scale>
      <p:origin x="0" y="0"/>
    </p:cViewPr>
  </p:notesTextViewPr>
  <p:notesViewPr>
    <p:cSldViewPr snapToGrid="0" snapToObjects="1">
      <p:cViewPr varScale="1">
        <p:scale>
          <a:sx n="83" d="100"/>
          <a:sy n="83" d="100"/>
        </p:scale>
        <p:origin x="2144" y="208"/>
      </p:cViewPr>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44D709-22BD-4DC2-B19B-EA857685C727}" type="doc">
      <dgm:prSet loTypeId="urn:microsoft.com/office/officeart/2005/8/layout/vProcess5" loCatId="process" qsTypeId="urn:microsoft.com/office/officeart/2005/8/quickstyle/simple3" qsCatId="simple" csTypeId="urn:microsoft.com/office/officeart/2005/8/colors/accent1_2" csCatId="accent1" phldr="1"/>
      <dgm:spPr/>
      <dgm:t>
        <a:bodyPr/>
        <a:lstStyle/>
        <a:p>
          <a:endParaRPr lang="en-US"/>
        </a:p>
      </dgm:t>
    </dgm:pt>
    <dgm:pt modelId="{A298B79B-3312-470B-AA0A-56C298FC12C4}">
      <dgm:prSet/>
      <dgm:sp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a:outerShdw blurRad="50800" dist="50800" dir="5400000" algn="ctr" rotWithShape="0">
            <a:srgbClr val="000000">
              <a:alpha val="49000"/>
            </a:srgbClr>
          </a:outerShdw>
        </a:effectLst>
      </dgm:spPr>
      <dgm:t>
        <a:bodyPr/>
        <a:lstStyle/>
        <a:p>
          <a:r>
            <a:rPr lang="en-US" dirty="0" smtClean="0"/>
            <a:t>First C: Concept </a:t>
          </a:r>
          <a:r>
            <a:rPr lang="en-US" dirty="0"/>
            <a:t>Map</a:t>
          </a:r>
        </a:p>
      </dgm:t>
    </dgm:pt>
    <dgm:pt modelId="{FBDB9314-4750-4C77-A2CB-2D357067B615}" type="parTrans" cxnId="{217E24B2-28A5-4427-B5E3-D9E367EC95F1}">
      <dgm:prSet/>
      <dgm:spPr/>
      <dgm:t>
        <a:bodyPr/>
        <a:lstStyle/>
        <a:p>
          <a:endParaRPr lang="en-US"/>
        </a:p>
      </dgm:t>
    </dgm:pt>
    <dgm:pt modelId="{D07427D0-5004-4349-84B8-FF9759744206}" type="sibTrans" cxnId="{217E24B2-28A5-4427-B5E3-D9E367EC95F1}">
      <dgm:prSet/>
      <dgm:spPr/>
      <dgm:t>
        <a:bodyPr/>
        <a:lstStyle/>
        <a:p>
          <a:endParaRPr lang="en-US"/>
        </a:p>
      </dgm:t>
    </dgm:pt>
    <dgm:pt modelId="{FA493CC2-4DE8-4B3F-A8E3-3FC3456E29F7}">
      <dgm:prSet/>
      <dgm:sp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a:outerShdw blurRad="50800" dist="50800" dir="5400000" algn="ctr" rotWithShape="0">
            <a:srgbClr val="000000">
              <a:alpha val="49000"/>
            </a:srgbClr>
          </a:outerShdw>
        </a:effectLst>
      </dgm:spPr>
      <dgm:t>
        <a:bodyPr/>
        <a:lstStyle/>
        <a:p>
          <a:r>
            <a:rPr lang="en-US" dirty="0" smtClean="0"/>
            <a:t>Second C: Critical Thinking</a:t>
          </a:r>
          <a:endParaRPr lang="en-US" dirty="0"/>
        </a:p>
      </dgm:t>
    </dgm:pt>
    <dgm:pt modelId="{7024B7CD-0E06-4478-962B-F4555DED4072}" type="parTrans" cxnId="{1E5B344E-81FF-44A3-8DA3-C0CB1799CBD9}">
      <dgm:prSet/>
      <dgm:spPr/>
      <dgm:t>
        <a:bodyPr/>
        <a:lstStyle/>
        <a:p>
          <a:endParaRPr lang="en-US"/>
        </a:p>
      </dgm:t>
    </dgm:pt>
    <dgm:pt modelId="{14096B7A-B54F-4872-A644-5FA22B43E66C}" type="sibTrans" cxnId="{1E5B344E-81FF-44A3-8DA3-C0CB1799CBD9}">
      <dgm:prSet/>
      <dgm:spPr/>
      <dgm:t>
        <a:bodyPr/>
        <a:lstStyle/>
        <a:p>
          <a:endParaRPr lang="en-US"/>
        </a:p>
      </dgm:t>
    </dgm:pt>
    <dgm:pt modelId="{51A046D3-CCB4-4E2C-8567-FFFB20CB3CA3}">
      <dgm:prSet/>
      <dgm:sp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a:outerShdw blurRad="50800" dist="50800" dir="5400000" algn="ctr" rotWithShape="0">
            <a:srgbClr val="000000">
              <a:alpha val="49000"/>
            </a:srgbClr>
          </a:outerShdw>
        </a:effectLst>
      </dgm:spPr>
      <dgm:t>
        <a:bodyPr/>
        <a:lstStyle/>
        <a:p>
          <a:r>
            <a:rPr lang="en-US" dirty="0" smtClean="0"/>
            <a:t>Third C: Collaboration</a:t>
          </a:r>
          <a:endParaRPr lang="en-US" dirty="0"/>
        </a:p>
      </dgm:t>
    </dgm:pt>
    <dgm:pt modelId="{6CE2B645-EB8F-4A7C-9991-989B03B67BDA}" type="parTrans" cxnId="{B11DA737-58B7-48A8-ACAF-DD7EC1930882}">
      <dgm:prSet/>
      <dgm:spPr/>
      <dgm:t>
        <a:bodyPr/>
        <a:lstStyle/>
        <a:p>
          <a:endParaRPr lang="en-US"/>
        </a:p>
      </dgm:t>
    </dgm:pt>
    <dgm:pt modelId="{9EE59DFD-874C-4215-863E-4F4BC9DEAD7D}" type="sibTrans" cxnId="{B11DA737-58B7-48A8-ACAF-DD7EC1930882}">
      <dgm:prSet/>
      <dgm:spPr/>
      <dgm:t>
        <a:bodyPr/>
        <a:lstStyle/>
        <a:p>
          <a:endParaRPr lang="en-US"/>
        </a:p>
      </dgm:t>
    </dgm:pt>
    <dgm:pt modelId="{F486E8D8-BE57-47B8-98C6-B3B3BD28080F}">
      <dgm:prSet/>
      <dgm:sp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a:outerShdw blurRad="50800" dist="50800" dir="5400000" algn="ctr" rotWithShape="0">
            <a:srgbClr val="000000">
              <a:alpha val="49000"/>
            </a:srgbClr>
          </a:outerShdw>
        </a:effectLst>
      </dgm:spPr>
      <dgm:t>
        <a:bodyPr/>
        <a:lstStyle/>
        <a:p>
          <a:r>
            <a:rPr lang="en-US" dirty="0" smtClean="0"/>
            <a:t>A: Assessment</a:t>
          </a:r>
          <a:endParaRPr lang="en-US" dirty="0"/>
        </a:p>
      </dgm:t>
    </dgm:pt>
    <dgm:pt modelId="{C98D10A0-9AF1-4598-AC4E-772B031F063A}" type="sibTrans" cxnId="{96CF5BE5-B786-4698-8E84-F5DB47DBDFE5}">
      <dgm:prSet/>
      <dgm:spPr/>
      <dgm:t>
        <a:bodyPr/>
        <a:lstStyle/>
        <a:p>
          <a:endParaRPr lang="en-US"/>
        </a:p>
      </dgm:t>
    </dgm:pt>
    <dgm:pt modelId="{F1E07BF9-709D-44AD-9FF2-AA50CF9C106C}" type="parTrans" cxnId="{96CF5BE5-B786-4698-8E84-F5DB47DBDFE5}">
      <dgm:prSet/>
      <dgm:spPr/>
      <dgm:t>
        <a:bodyPr/>
        <a:lstStyle/>
        <a:p>
          <a:endParaRPr lang="en-US"/>
        </a:p>
      </dgm:t>
    </dgm:pt>
    <dgm:pt modelId="{4E499366-27E4-1B47-B24C-215475D41910}" type="pres">
      <dgm:prSet presAssocID="{AF44D709-22BD-4DC2-B19B-EA857685C727}" presName="outerComposite" presStyleCnt="0">
        <dgm:presLayoutVars>
          <dgm:chMax val="5"/>
          <dgm:dir/>
          <dgm:resizeHandles val="exact"/>
        </dgm:presLayoutVars>
      </dgm:prSet>
      <dgm:spPr/>
      <dgm:t>
        <a:bodyPr/>
        <a:lstStyle/>
        <a:p>
          <a:endParaRPr lang="en-US"/>
        </a:p>
      </dgm:t>
    </dgm:pt>
    <dgm:pt modelId="{91F1F4EC-F8D6-F64D-A0E3-E85400DD7403}" type="pres">
      <dgm:prSet presAssocID="{AF44D709-22BD-4DC2-B19B-EA857685C727}" presName="dummyMaxCanvas" presStyleCnt="0">
        <dgm:presLayoutVars/>
      </dgm:prSet>
      <dgm:spPr/>
    </dgm:pt>
    <dgm:pt modelId="{74E6B969-3202-E644-972D-E45DFC8AC46D}" type="pres">
      <dgm:prSet presAssocID="{AF44D709-22BD-4DC2-B19B-EA857685C727}" presName="FourNodes_1" presStyleLbl="node1" presStyleIdx="0" presStyleCnt="4">
        <dgm:presLayoutVars>
          <dgm:bulletEnabled val="1"/>
        </dgm:presLayoutVars>
      </dgm:prSet>
      <dgm:spPr/>
      <dgm:t>
        <a:bodyPr/>
        <a:lstStyle/>
        <a:p>
          <a:endParaRPr lang="en-US"/>
        </a:p>
      </dgm:t>
    </dgm:pt>
    <dgm:pt modelId="{FD394F95-2D88-FE48-B821-B2FD7420DF3B}" type="pres">
      <dgm:prSet presAssocID="{AF44D709-22BD-4DC2-B19B-EA857685C727}" presName="FourNodes_2" presStyleLbl="node1" presStyleIdx="1" presStyleCnt="4">
        <dgm:presLayoutVars>
          <dgm:bulletEnabled val="1"/>
        </dgm:presLayoutVars>
      </dgm:prSet>
      <dgm:spPr/>
      <dgm:t>
        <a:bodyPr/>
        <a:lstStyle/>
        <a:p>
          <a:endParaRPr lang="en-US"/>
        </a:p>
      </dgm:t>
    </dgm:pt>
    <dgm:pt modelId="{5FF1FA81-B5D9-404F-8D4B-BE2E7B2F4BF2}" type="pres">
      <dgm:prSet presAssocID="{AF44D709-22BD-4DC2-B19B-EA857685C727}" presName="FourNodes_3" presStyleLbl="node1" presStyleIdx="2" presStyleCnt="4">
        <dgm:presLayoutVars>
          <dgm:bulletEnabled val="1"/>
        </dgm:presLayoutVars>
      </dgm:prSet>
      <dgm:spPr/>
      <dgm:t>
        <a:bodyPr/>
        <a:lstStyle/>
        <a:p>
          <a:endParaRPr lang="en-US"/>
        </a:p>
      </dgm:t>
    </dgm:pt>
    <dgm:pt modelId="{6EBCCF08-CFE5-9F4C-851A-CD773E6E494D}" type="pres">
      <dgm:prSet presAssocID="{AF44D709-22BD-4DC2-B19B-EA857685C727}" presName="FourNodes_4" presStyleLbl="node1" presStyleIdx="3" presStyleCnt="4">
        <dgm:presLayoutVars>
          <dgm:bulletEnabled val="1"/>
        </dgm:presLayoutVars>
      </dgm:prSet>
      <dgm:spPr/>
      <dgm:t>
        <a:bodyPr/>
        <a:lstStyle/>
        <a:p>
          <a:endParaRPr lang="en-US"/>
        </a:p>
      </dgm:t>
    </dgm:pt>
    <dgm:pt modelId="{64F9C1C9-AE74-B84C-ADA2-8ADFD592BF00}" type="pres">
      <dgm:prSet presAssocID="{AF44D709-22BD-4DC2-B19B-EA857685C727}" presName="FourConn_1-2" presStyleLbl="fgAccFollowNode1" presStyleIdx="0" presStyleCnt="3">
        <dgm:presLayoutVars>
          <dgm:bulletEnabled val="1"/>
        </dgm:presLayoutVars>
      </dgm:prSet>
      <dgm:spPr/>
      <dgm:t>
        <a:bodyPr/>
        <a:lstStyle/>
        <a:p>
          <a:endParaRPr lang="en-US"/>
        </a:p>
      </dgm:t>
    </dgm:pt>
    <dgm:pt modelId="{8C205C19-F2CD-0A41-9393-B466C568E7E8}" type="pres">
      <dgm:prSet presAssocID="{AF44D709-22BD-4DC2-B19B-EA857685C727}" presName="FourConn_2-3" presStyleLbl="fgAccFollowNode1" presStyleIdx="1" presStyleCnt="3">
        <dgm:presLayoutVars>
          <dgm:bulletEnabled val="1"/>
        </dgm:presLayoutVars>
      </dgm:prSet>
      <dgm:spPr/>
      <dgm:t>
        <a:bodyPr/>
        <a:lstStyle/>
        <a:p>
          <a:endParaRPr lang="en-US"/>
        </a:p>
      </dgm:t>
    </dgm:pt>
    <dgm:pt modelId="{5F69FE72-347B-CA44-8C8A-19F00A686FF0}" type="pres">
      <dgm:prSet presAssocID="{AF44D709-22BD-4DC2-B19B-EA857685C727}" presName="FourConn_3-4" presStyleLbl="fgAccFollowNode1" presStyleIdx="2" presStyleCnt="3">
        <dgm:presLayoutVars>
          <dgm:bulletEnabled val="1"/>
        </dgm:presLayoutVars>
      </dgm:prSet>
      <dgm:spPr/>
      <dgm:t>
        <a:bodyPr/>
        <a:lstStyle/>
        <a:p>
          <a:endParaRPr lang="en-US"/>
        </a:p>
      </dgm:t>
    </dgm:pt>
    <dgm:pt modelId="{DC4F3D0C-370B-A94A-A026-C631FEE24A7D}" type="pres">
      <dgm:prSet presAssocID="{AF44D709-22BD-4DC2-B19B-EA857685C727}" presName="FourNodes_1_text" presStyleLbl="node1" presStyleIdx="3" presStyleCnt="4">
        <dgm:presLayoutVars>
          <dgm:bulletEnabled val="1"/>
        </dgm:presLayoutVars>
      </dgm:prSet>
      <dgm:spPr/>
      <dgm:t>
        <a:bodyPr/>
        <a:lstStyle/>
        <a:p>
          <a:endParaRPr lang="en-US"/>
        </a:p>
      </dgm:t>
    </dgm:pt>
    <dgm:pt modelId="{23464AF5-0F76-DF45-8F29-3E66D829038D}" type="pres">
      <dgm:prSet presAssocID="{AF44D709-22BD-4DC2-B19B-EA857685C727}" presName="FourNodes_2_text" presStyleLbl="node1" presStyleIdx="3" presStyleCnt="4">
        <dgm:presLayoutVars>
          <dgm:bulletEnabled val="1"/>
        </dgm:presLayoutVars>
      </dgm:prSet>
      <dgm:spPr/>
      <dgm:t>
        <a:bodyPr/>
        <a:lstStyle/>
        <a:p>
          <a:endParaRPr lang="en-US"/>
        </a:p>
      </dgm:t>
    </dgm:pt>
    <dgm:pt modelId="{59979F7C-9BEC-A14F-BADF-495E9407DC58}" type="pres">
      <dgm:prSet presAssocID="{AF44D709-22BD-4DC2-B19B-EA857685C727}" presName="FourNodes_3_text" presStyleLbl="node1" presStyleIdx="3" presStyleCnt="4">
        <dgm:presLayoutVars>
          <dgm:bulletEnabled val="1"/>
        </dgm:presLayoutVars>
      </dgm:prSet>
      <dgm:spPr/>
      <dgm:t>
        <a:bodyPr/>
        <a:lstStyle/>
        <a:p>
          <a:endParaRPr lang="en-US"/>
        </a:p>
      </dgm:t>
    </dgm:pt>
    <dgm:pt modelId="{82F34B87-871F-794A-A094-60B2CC50F99B}" type="pres">
      <dgm:prSet presAssocID="{AF44D709-22BD-4DC2-B19B-EA857685C727}" presName="FourNodes_4_text" presStyleLbl="node1" presStyleIdx="3" presStyleCnt="4">
        <dgm:presLayoutVars>
          <dgm:bulletEnabled val="1"/>
        </dgm:presLayoutVars>
      </dgm:prSet>
      <dgm:spPr/>
      <dgm:t>
        <a:bodyPr/>
        <a:lstStyle/>
        <a:p>
          <a:endParaRPr lang="en-US"/>
        </a:p>
      </dgm:t>
    </dgm:pt>
  </dgm:ptLst>
  <dgm:cxnLst>
    <dgm:cxn modelId="{7D819112-AC1F-2149-B162-79274DAC6908}" type="presOf" srcId="{D07427D0-5004-4349-84B8-FF9759744206}" destId="{64F9C1C9-AE74-B84C-ADA2-8ADFD592BF00}" srcOrd="0" destOrd="0" presId="urn:microsoft.com/office/officeart/2005/8/layout/vProcess5"/>
    <dgm:cxn modelId="{96CF5BE5-B786-4698-8E84-F5DB47DBDFE5}" srcId="{AF44D709-22BD-4DC2-B19B-EA857685C727}" destId="{F486E8D8-BE57-47B8-98C6-B3B3BD28080F}" srcOrd="3" destOrd="0" parTransId="{F1E07BF9-709D-44AD-9FF2-AA50CF9C106C}" sibTransId="{C98D10A0-9AF1-4598-AC4E-772B031F063A}"/>
    <dgm:cxn modelId="{B1FDCE64-88C7-E846-84F1-1F4F892E4335}" type="presOf" srcId="{FA493CC2-4DE8-4B3F-A8E3-3FC3456E29F7}" destId="{23464AF5-0F76-DF45-8F29-3E66D829038D}" srcOrd="1" destOrd="0" presId="urn:microsoft.com/office/officeart/2005/8/layout/vProcess5"/>
    <dgm:cxn modelId="{67A3BADE-EF85-434B-9E03-FFD506994F24}" type="presOf" srcId="{A298B79B-3312-470B-AA0A-56C298FC12C4}" destId="{74E6B969-3202-E644-972D-E45DFC8AC46D}" srcOrd="0" destOrd="0" presId="urn:microsoft.com/office/officeart/2005/8/layout/vProcess5"/>
    <dgm:cxn modelId="{B2C4706D-E003-CE49-9859-2E6BAF9F6E38}" type="presOf" srcId="{AF44D709-22BD-4DC2-B19B-EA857685C727}" destId="{4E499366-27E4-1B47-B24C-215475D41910}" srcOrd="0" destOrd="0" presId="urn:microsoft.com/office/officeart/2005/8/layout/vProcess5"/>
    <dgm:cxn modelId="{B11DA737-58B7-48A8-ACAF-DD7EC1930882}" srcId="{AF44D709-22BD-4DC2-B19B-EA857685C727}" destId="{51A046D3-CCB4-4E2C-8567-FFFB20CB3CA3}" srcOrd="2" destOrd="0" parTransId="{6CE2B645-EB8F-4A7C-9991-989B03B67BDA}" sibTransId="{9EE59DFD-874C-4215-863E-4F4BC9DEAD7D}"/>
    <dgm:cxn modelId="{CB4FF958-5D7C-CC4C-BF1B-6EC073726A45}" type="presOf" srcId="{9EE59DFD-874C-4215-863E-4F4BC9DEAD7D}" destId="{5F69FE72-347B-CA44-8C8A-19F00A686FF0}" srcOrd="0" destOrd="0" presId="urn:microsoft.com/office/officeart/2005/8/layout/vProcess5"/>
    <dgm:cxn modelId="{651378AD-74BF-F14A-A38C-B5604483B4DA}" type="presOf" srcId="{F486E8D8-BE57-47B8-98C6-B3B3BD28080F}" destId="{82F34B87-871F-794A-A094-60B2CC50F99B}" srcOrd="1" destOrd="0" presId="urn:microsoft.com/office/officeart/2005/8/layout/vProcess5"/>
    <dgm:cxn modelId="{217E24B2-28A5-4427-B5E3-D9E367EC95F1}" srcId="{AF44D709-22BD-4DC2-B19B-EA857685C727}" destId="{A298B79B-3312-470B-AA0A-56C298FC12C4}" srcOrd="0" destOrd="0" parTransId="{FBDB9314-4750-4C77-A2CB-2D357067B615}" sibTransId="{D07427D0-5004-4349-84B8-FF9759744206}"/>
    <dgm:cxn modelId="{62E4E5FE-B3A5-A246-A556-DD8D06C2A8B0}" type="presOf" srcId="{A298B79B-3312-470B-AA0A-56C298FC12C4}" destId="{DC4F3D0C-370B-A94A-A026-C631FEE24A7D}" srcOrd="1" destOrd="0" presId="urn:microsoft.com/office/officeart/2005/8/layout/vProcess5"/>
    <dgm:cxn modelId="{CC4B2F7C-FB27-0447-B784-30505E00B4EB}" type="presOf" srcId="{51A046D3-CCB4-4E2C-8567-FFFB20CB3CA3}" destId="{5FF1FA81-B5D9-404F-8D4B-BE2E7B2F4BF2}" srcOrd="0" destOrd="0" presId="urn:microsoft.com/office/officeart/2005/8/layout/vProcess5"/>
    <dgm:cxn modelId="{30545CE5-2D45-7344-9386-E147B78A8046}" type="presOf" srcId="{F486E8D8-BE57-47B8-98C6-B3B3BD28080F}" destId="{6EBCCF08-CFE5-9F4C-851A-CD773E6E494D}" srcOrd="0" destOrd="0" presId="urn:microsoft.com/office/officeart/2005/8/layout/vProcess5"/>
    <dgm:cxn modelId="{6803FE03-F0E7-A447-9C98-73E6D84D32CB}" type="presOf" srcId="{14096B7A-B54F-4872-A644-5FA22B43E66C}" destId="{8C205C19-F2CD-0A41-9393-B466C568E7E8}" srcOrd="0" destOrd="0" presId="urn:microsoft.com/office/officeart/2005/8/layout/vProcess5"/>
    <dgm:cxn modelId="{C0A77C6C-86F7-8F40-9DC5-FE4F5B751379}" type="presOf" srcId="{FA493CC2-4DE8-4B3F-A8E3-3FC3456E29F7}" destId="{FD394F95-2D88-FE48-B821-B2FD7420DF3B}" srcOrd="0" destOrd="0" presId="urn:microsoft.com/office/officeart/2005/8/layout/vProcess5"/>
    <dgm:cxn modelId="{1E5B344E-81FF-44A3-8DA3-C0CB1799CBD9}" srcId="{AF44D709-22BD-4DC2-B19B-EA857685C727}" destId="{FA493CC2-4DE8-4B3F-A8E3-3FC3456E29F7}" srcOrd="1" destOrd="0" parTransId="{7024B7CD-0E06-4478-962B-F4555DED4072}" sibTransId="{14096B7A-B54F-4872-A644-5FA22B43E66C}"/>
    <dgm:cxn modelId="{9E492E1C-26D0-124E-B9AC-9C8DC8733FDB}" type="presOf" srcId="{51A046D3-CCB4-4E2C-8567-FFFB20CB3CA3}" destId="{59979F7C-9BEC-A14F-BADF-495E9407DC58}" srcOrd="1" destOrd="0" presId="urn:microsoft.com/office/officeart/2005/8/layout/vProcess5"/>
    <dgm:cxn modelId="{F727BB12-4FBA-C546-96BF-838D9A1D0A5E}" type="presParOf" srcId="{4E499366-27E4-1B47-B24C-215475D41910}" destId="{91F1F4EC-F8D6-F64D-A0E3-E85400DD7403}" srcOrd="0" destOrd="0" presId="urn:microsoft.com/office/officeart/2005/8/layout/vProcess5"/>
    <dgm:cxn modelId="{32FDE437-1D2D-EC42-BCEE-4798D4AF0B8E}" type="presParOf" srcId="{4E499366-27E4-1B47-B24C-215475D41910}" destId="{74E6B969-3202-E644-972D-E45DFC8AC46D}" srcOrd="1" destOrd="0" presId="urn:microsoft.com/office/officeart/2005/8/layout/vProcess5"/>
    <dgm:cxn modelId="{4163FF43-FADF-F942-A2C9-5826A88B029C}" type="presParOf" srcId="{4E499366-27E4-1B47-B24C-215475D41910}" destId="{FD394F95-2D88-FE48-B821-B2FD7420DF3B}" srcOrd="2" destOrd="0" presId="urn:microsoft.com/office/officeart/2005/8/layout/vProcess5"/>
    <dgm:cxn modelId="{DDB322AE-9B87-CF46-9EFA-D87EFBF71FCF}" type="presParOf" srcId="{4E499366-27E4-1B47-B24C-215475D41910}" destId="{5FF1FA81-B5D9-404F-8D4B-BE2E7B2F4BF2}" srcOrd="3" destOrd="0" presId="urn:microsoft.com/office/officeart/2005/8/layout/vProcess5"/>
    <dgm:cxn modelId="{3D2390C1-43ED-1848-8905-561798416AA6}" type="presParOf" srcId="{4E499366-27E4-1B47-B24C-215475D41910}" destId="{6EBCCF08-CFE5-9F4C-851A-CD773E6E494D}" srcOrd="4" destOrd="0" presId="urn:microsoft.com/office/officeart/2005/8/layout/vProcess5"/>
    <dgm:cxn modelId="{322C728C-C698-234C-834F-9560D6057477}" type="presParOf" srcId="{4E499366-27E4-1B47-B24C-215475D41910}" destId="{64F9C1C9-AE74-B84C-ADA2-8ADFD592BF00}" srcOrd="5" destOrd="0" presId="urn:microsoft.com/office/officeart/2005/8/layout/vProcess5"/>
    <dgm:cxn modelId="{6B7B039E-0189-6B44-82B1-DC94B3FC7168}" type="presParOf" srcId="{4E499366-27E4-1B47-B24C-215475D41910}" destId="{8C205C19-F2CD-0A41-9393-B466C568E7E8}" srcOrd="6" destOrd="0" presId="urn:microsoft.com/office/officeart/2005/8/layout/vProcess5"/>
    <dgm:cxn modelId="{73FF86DE-366D-5D4B-A0AF-0C160FA27185}" type="presParOf" srcId="{4E499366-27E4-1B47-B24C-215475D41910}" destId="{5F69FE72-347B-CA44-8C8A-19F00A686FF0}" srcOrd="7" destOrd="0" presId="urn:microsoft.com/office/officeart/2005/8/layout/vProcess5"/>
    <dgm:cxn modelId="{29733BC3-C3C5-0749-8BCF-5142E68CA280}" type="presParOf" srcId="{4E499366-27E4-1B47-B24C-215475D41910}" destId="{DC4F3D0C-370B-A94A-A026-C631FEE24A7D}" srcOrd="8" destOrd="0" presId="urn:microsoft.com/office/officeart/2005/8/layout/vProcess5"/>
    <dgm:cxn modelId="{C85678E4-5464-0C4D-9EA2-F4516E3EBBCF}" type="presParOf" srcId="{4E499366-27E4-1B47-B24C-215475D41910}" destId="{23464AF5-0F76-DF45-8F29-3E66D829038D}" srcOrd="9" destOrd="0" presId="urn:microsoft.com/office/officeart/2005/8/layout/vProcess5"/>
    <dgm:cxn modelId="{CA180CAD-87D6-CE48-A77E-C0B30FEFF8F4}" type="presParOf" srcId="{4E499366-27E4-1B47-B24C-215475D41910}" destId="{59979F7C-9BEC-A14F-BADF-495E9407DC58}" srcOrd="10" destOrd="0" presId="urn:microsoft.com/office/officeart/2005/8/layout/vProcess5"/>
    <dgm:cxn modelId="{0E336095-669E-AD40-9D59-1BCA4C72FDD6}" type="presParOf" srcId="{4E499366-27E4-1B47-B24C-215475D41910}" destId="{82F34B87-871F-794A-A094-60B2CC50F99B}"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6188D8-B506-4427-9F2D-250C498F8F8F}" type="doc">
      <dgm:prSet loTypeId="urn:microsoft.com/office/officeart/2016/7/layout/RepeatingBendingProcessNew" loCatId="process" qsTypeId="urn:microsoft.com/office/officeart/2005/8/quickstyle/simple2" qsCatId="simple" csTypeId="urn:microsoft.com/office/officeart/2005/8/colors/accent1_2" csCatId="accent1" phldr="1"/>
      <dgm:spPr/>
      <dgm:t>
        <a:bodyPr/>
        <a:lstStyle/>
        <a:p>
          <a:endParaRPr lang="en-US"/>
        </a:p>
      </dgm:t>
    </dgm:pt>
    <dgm:pt modelId="{853F176D-039D-48CA-AFFB-5B4763D87C89}">
      <dgm:prSet/>
      <dgm:spPr/>
      <dgm:t>
        <a:bodyPr/>
        <a:lstStyle/>
        <a:p>
          <a:r>
            <a:rPr lang="en-US" dirty="0"/>
            <a:t>Application of WH questions:</a:t>
          </a:r>
        </a:p>
      </dgm:t>
    </dgm:pt>
    <dgm:pt modelId="{46A0C8DA-D566-48AA-AE73-D54FCAC63EE7}" type="parTrans" cxnId="{426CBE51-2159-4CD2-A928-EBB073EC9F6A}">
      <dgm:prSet/>
      <dgm:spPr/>
      <dgm:t>
        <a:bodyPr/>
        <a:lstStyle/>
        <a:p>
          <a:endParaRPr lang="en-US"/>
        </a:p>
      </dgm:t>
    </dgm:pt>
    <dgm:pt modelId="{857ACEE4-91C3-49A1-B6DA-ABDC73FA9B3F}" type="sibTrans" cxnId="{426CBE51-2159-4CD2-A928-EBB073EC9F6A}">
      <dgm:prSet/>
      <dgm:spPr/>
      <dgm:t>
        <a:bodyPr/>
        <a:lstStyle/>
        <a:p>
          <a:endParaRPr lang="en-US"/>
        </a:p>
      </dgm:t>
    </dgm:pt>
    <dgm:pt modelId="{26F4DA7E-504F-44BD-A40C-CE9AF4FC5FFC}">
      <dgm:prSet/>
      <dgm:spPr/>
      <dgm:t>
        <a:bodyPr/>
        <a:lstStyle/>
        <a:p>
          <a:r>
            <a:rPr lang="en-US" dirty="0"/>
            <a:t>(what , when , where, how, why, who,) to different concept, key terms,…</a:t>
          </a:r>
        </a:p>
      </dgm:t>
    </dgm:pt>
    <dgm:pt modelId="{140328D8-6402-4080-BDE3-AE5D55652973}" type="parTrans" cxnId="{54BC115F-E38F-4EF1-9E7B-9CFCCC494AD0}">
      <dgm:prSet/>
      <dgm:spPr/>
      <dgm:t>
        <a:bodyPr/>
        <a:lstStyle/>
        <a:p>
          <a:endParaRPr lang="en-US"/>
        </a:p>
      </dgm:t>
    </dgm:pt>
    <dgm:pt modelId="{FCD7CFD0-8B8B-4817-BE5E-A29713636915}" type="sibTrans" cxnId="{54BC115F-E38F-4EF1-9E7B-9CFCCC494AD0}">
      <dgm:prSet/>
      <dgm:spPr/>
      <dgm:t>
        <a:bodyPr/>
        <a:lstStyle/>
        <a:p>
          <a:endParaRPr lang="en-US"/>
        </a:p>
      </dgm:t>
    </dgm:pt>
    <dgm:pt modelId="{8970E13A-0660-354A-9E4E-848B7957EB05}" type="pres">
      <dgm:prSet presAssocID="{456188D8-B506-4427-9F2D-250C498F8F8F}" presName="Name0" presStyleCnt="0">
        <dgm:presLayoutVars>
          <dgm:dir/>
          <dgm:resizeHandles val="exact"/>
        </dgm:presLayoutVars>
      </dgm:prSet>
      <dgm:spPr/>
      <dgm:t>
        <a:bodyPr/>
        <a:lstStyle/>
        <a:p>
          <a:endParaRPr lang="en-US"/>
        </a:p>
      </dgm:t>
    </dgm:pt>
    <dgm:pt modelId="{4E397F93-0623-794F-AB93-6FB31DA32D94}" type="pres">
      <dgm:prSet presAssocID="{853F176D-039D-48CA-AFFB-5B4763D87C89}" presName="node" presStyleLbl="node1" presStyleIdx="0" presStyleCnt="2">
        <dgm:presLayoutVars>
          <dgm:bulletEnabled val="1"/>
        </dgm:presLayoutVars>
      </dgm:prSet>
      <dgm:spPr/>
      <dgm:t>
        <a:bodyPr/>
        <a:lstStyle/>
        <a:p>
          <a:endParaRPr lang="en-US"/>
        </a:p>
      </dgm:t>
    </dgm:pt>
    <dgm:pt modelId="{FE1AF4DE-D7FC-E748-859F-4DB8B70EA66C}" type="pres">
      <dgm:prSet presAssocID="{857ACEE4-91C3-49A1-B6DA-ABDC73FA9B3F}" presName="sibTrans" presStyleLbl="sibTrans1D1" presStyleIdx="0" presStyleCnt="1"/>
      <dgm:spPr/>
      <dgm:t>
        <a:bodyPr/>
        <a:lstStyle/>
        <a:p>
          <a:endParaRPr lang="en-US"/>
        </a:p>
      </dgm:t>
    </dgm:pt>
    <dgm:pt modelId="{3E862978-51AC-9841-B57A-CE02A1F81C43}" type="pres">
      <dgm:prSet presAssocID="{857ACEE4-91C3-49A1-B6DA-ABDC73FA9B3F}" presName="connectorText" presStyleLbl="sibTrans1D1" presStyleIdx="0" presStyleCnt="1"/>
      <dgm:spPr/>
      <dgm:t>
        <a:bodyPr/>
        <a:lstStyle/>
        <a:p>
          <a:endParaRPr lang="en-US"/>
        </a:p>
      </dgm:t>
    </dgm:pt>
    <dgm:pt modelId="{DBE67EF4-94BD-024F-B84E-668FAFF1B870}" type="pres">
      <dgm:prSet presAssocID="{26F4DA7E-504F-44BD-A40C-CE9AF4FC5FFC}" presName="node" presStyleLbl="node1" presStyleIdx="1" presStyleCnt="2">
        <dgm:presLayoutVars>
          <dgm:bulletEnabled val="1"/>
        </dgm:presLayoutVars>
      </dgm:prSet>
      <dgm:spPr/>
      <dgm:t>
        <a:bodyPr/>
        <a:lstStyle/>
        <a:p>
          <a:endParaRPr lang="en-US"/>
        </a:p>
      </dgm:t>
    </dgm:pt>
  </dgm:ptLst>
  <dgm:cxnLst>
    <dgm:cxn modelId="{2BE3B917-27EC-8C47-AE34-0D825C05BE7E}" type="presOf" srcId="{857ACEE4-91C3-49A1-B6DA-ABDC73FA9B3F}" destId="{FE1AF4DE-D7FC-E748-859F-4DB8B70EA66C}" srcOrd="0" destOrd="0" presId="urn:microsoft.com/office/officeart/2016/7/layout/RepeatingBendingProcessNew"/>
    <dgm:cxn modelId="{54BC115F-E38F-4EF1-9E7B-9CFCCC494AD0}" srcId="{456188D8-B506-4427-9F2D-250C498F8F8F}" destId="{26F4DA7E-504F-44BD-A40C-CE9AF4FC5FFC}" srcOrd="1" destOrd="0" parTransId="{140328D8-6402-4080-BDE3-AE5D55652973}" sibTransId="{FCD7CFD0-8B8B-4817-BE5E-A29713636915}"/>
    <dgm:cxn modelId="{426CBE51-2159-4CD2-A928-EBB073EC9F6A}" srcId="{456188D8-B506-4427-9F2D-250C498F8F8F}" destId="{853F176D-039D-48CA-AFFB-5B4763D87C89}" srcOrd="0" destOrd="0" parTransId="{46A0C8DA-D566-48AA-AE73-D54FCAC63EE7}" sibTransId="{857ACEE4-91C3-49A1-B6DA-ABDC73FA9B3F}"/>
    <dgm:cxn modelId="{90070A02-F69D-6E47-8528-D88C4925D667}" type="presOf" srcId="{857ACEE4-91C3-49A1-B6DA-ABDC73FA9B3F}" destId="{3E862978-51AC-9841-B57A-CE02A1F81C43}" srcOrd="1" destOrd="0" presId="urn:microsoft.com/office/officeart/2016/7/layout/RepeatingBendingProcessNew"/>
    <dgm:cxn modelId="{82B54097-FFA3-2D43-9199-D73FC83165A3}" type="presOf" srcId="{26F4DA7E-504F-44BD-A40C-CE9AF4FC5FFC}" destId="{DBE67EF4-94BD-024F-B84E-668FAFF1B870}" srcOrd="0" destOrd="0" presId="urn:microsoft.com/office/officeart/2016/7/layout/RepeatingBendingProcessNew"/>
    <dgm:cxn modelId="{CB745428-0DD1-714C-998D-C8AA605DC3DC}" type="presOf" srcId="{456188D8-B506-4427-9F2D-250C498F8F8F}" destId="{8970E13A-0660-354A-9E4E-848B7957EB05}" srcOrd="0" destOrd="0" presId="urn:microsoft.com/office/officeart/2016/7/layout/RepeatingBendingProcessNew"/>
    <dgm:cxn modelId="{EE465099-F544-3540-93CE-C50B5161C48B}" type="presOf" srcId="{853F176D-039D-48CA-AFFB-5B4763D87C89}" destId="{4E397F93-0623-794F-AB93-6FB31DA32D94}" srcOrd="0" destOrd="0" presId="urn:microsoft.com/office/officeart/2016/7/layout/RepeatingBendingProcessNew"/>
    <dgm:cxn modelId="{E5B132FA-2FA3-1E44-9CB0-D5DED03B6888}" type="presParOf" srcId="{8970E13A-0660-354A-9E4E-848B7957EB05}" destId="{4E397F93-0623-794F-AB93-6FB31DA32D94}" srcOrd="0" destOrd="0" presId="urn:microsoft.com/office/officeart/2016/7/layout/RepeatingBendingProcessNew"/>
    <dgm:cxn modelId="{4536EE47-46B4-E845-A7BC-273808D05DEE}" type="presParOf" srcId="{8970E13A-0660-354A-9E4E-848B7957EB05}" destId="{FE1AF4DE-D7FC-E748-859F-4DB8B70EA66C}" srcOrd="1" destOrd="0" presId="urn:microsoft.com/office/officeart/2016/7/layout/RepeatingBendingProcessNew"/>
    <dgm:cxn modelId="{DD9326A1-EF73-E34E-AA75-303B8ADE6C42}" type="presParOf" srcId="{FE1AF4DE-D7FC-E748-859F-4DB8B70EA66C}" destId="{3E862978-51AC-9841-B57A-CE02A1F81C43}" srcOrd="0" destOrd="0" presId="urn:microsoft.com/office/officeart/2016/7/layout/RepeatingBendingProcessNew"/>
    <dgm:cxn modelId="{045C4DFA-B9C2-5544-BFEE-FAF164038120}" type="presParOf" srcId="{8970E13A-0660-354A-9E4E-848B7957EB05}" destId="{DBE67EF4-94BD-024F-B84E-668FAFF1B870}" srcOrd="2"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68FB326-792E-4B2A-9D3A-4D46DC1ED5A3}" type="doc">
      <dgm:prSet loTypeId="urn:microsoft.com/office/officeart/2005/8/layout/hChevron3" loCatId="process" qsTypeId="urn:microsoft.com/office/officeart/2005/8/quickstyle/simple5" qsCatId="simple" csTypeId="urn:microsoft.com/office/officeart/2005/8/colors/colorful2" csCatId="colorful"/>
      <dgm:spPr/>
      <dgm:t>
        <a:bodyPr/>
        <a:lstStyle/>
        <a:p>
          <a:endParaRPr lang="en-US"/>
        </a:p>
      </dgm:t>
    </dgm:pt>
    <dgm:pt modelId="{906B9132-F484-4646-BBFC-6AC47BE49565}">
      <dgm:prSet/>
      <dgm:spPr/>
      <dgm:t>
        <a:bodyPr/>
        <a:lstStyle/>
        <a:p>
          <a:r>
            <a:rPr lang="en-US"/>
            <a:t>Individual Phase</a:t>
          </a:r>
        </a:p>
      </dgm:t>
    </dgm:pt>
    <dgm:pt modelId="{AE684DBC-4771-47EC-AB03-1BCBE7FF8957}" type="parTrans" cxnId="{D0BC3E1B-31E0-44B4-A1AE-BBF75DEF5376}">
      <dgm:prSet/>
      <dgm:spPr/>
      <dgm:t>
        <a:bodyPr/>
        <a:lstStyle/>
        <a:p>
          <a:endParaRPr lang="en-US"/>
        </a:p>
      </dgm:t>
    </dgm:pt>
    <dgm:pt modelId="{184C62DB-58ED-45B4-A79A-33F0FEAB17C2}" type="sibTrans" cxnId="{D0BC3E1B-31E0-44B4-A1AE-BBF75DEF5376}">
      <dgm:prSet/>
      <dgm:spPr/>
      <dgm:t>
        <a:bodyPr/>
        <a:lstStyle/>
        <a:p>
          <a:endParaRPr lang="en-US"/>
        </a:p>
      </dgm:t>
    </dgm:pt>
    <dgm:pt modelId="{103364FA-0FC5-4577-AE33-C99AC70CF8E5}">
      <dgm:prSet/>
      <dgm:spPr/>
      <dgm:t>
        <a:bodyPr/>
        <a:lstStyle/>
        <a:p>
          <a:r>
            <a:rPr lang="en-US"/>
            <a:t>Collaborative phase</a:t>
          </a:r>
        </a:p>
      </dgm:t>
    </dgm:pt>
    <dgm:pt modelId="{70729E66-2EEF-4E69-BD10-FDC02615B516}" type="parTrans" cxnId="{2AD79073-17B1-4BDF-A952-84035980D0BE}">
      <dgm:prSet/>
      <dgm:spPr/>
      <dgm:t>
        <a:bodyPr/>
        <a:lstStyle/>
        <a:p>
          <a:endParaRPr lang="en-US"/>
        </a:p>
      </dgm:t>
    </dgm:pt>
    <dgm:pt modelId="{13BE0C7A-C92C-4434-BF56-59703D0EDDD5}" type="sibTrans" cxnId="{2AD79073-17B1-4BDF-A952-84035980D0BE}">
      <dgm:prSet/>
      <dgm:spPr/>
      <dgm:t>
        <a:bodyPr/>
        <a:lstStyle/>
        <a:p>
          <a:endParaRPr lang="en-US"/>
        </a:p>
      </dgm:t>
    </dgm:pt>
    <dgm:pt modelId="{6A9AD1CF-36C3-574A-9552-61817A586CB4}" type="pres">
      <dgm:prSet presAssocID="{668FB326-792E-4B2A-9D3A-4D46DC1ED5A3}" presName="Name0" presStyleCnt="0">
        <dgm:presLayoutVars>
          <dgm:dir/>
          <dgm:resizeHandles val="exact"/>
        </dgm:presLayoutVars>
      </dgm:prSet>
      <dgm:spPr/>
      <dgm:t>
        <a:bodyPr/>
        <a:lstStyle/>
        <a:p>
          <a:endParaRPr lang="en-US"/>
        </a:p>
      </dgm:t>
    </dgm:pt>
    <dgm:pt modelId="{E4012FE0-77C8-4C46-83FA-319803702862}" type="pres">
      <dgm:prSet presAssocID="{906B9132-F484-4646-BBFC-6AC47BE49565}" presName="parTxOnly" presStyleLbl="node1" presStyleIdx="0" presStyleCnt="2">
        <dgm:presLayoutVars>
          <dgm:bulletEnabled val="1"/>
        </dgm:presLayoutVars>
      </dgm:prSet>
      <dgm:spPr/>
      <dgm:t>
        <a:bodyPr/>
        <a:lstStyle/>
        <a:p>
          <a:endParaRPr lang="en-US"/>
        </a:p>
      </dgm:t>
    </dgm:pt>
    <dgm:pt modelId="{2C54A24F-E8E0-CE4D-A8C5-4381EDA910F6}" type="pres">
      <dgm:prSet presAssocID="{184C62DB-58ED-45B4-A79A-33F0FEAB17C2}" presName="parSpace" presStyleCnt="0"/>
      <dgm:spPr/>
    </dgm:pt>
    <dgm:pt modelId="{FC31DDD5-1142-E144-AC46-75C1F918F007}" type="pres">
      <dgm:prSet presAssocID="{103364FA-0FC5-4577-AE33-C99AC70CF8E5}" presName="parTxOnly" presStyleLbl="node1" presStyleIdx="1" presStyleCnt="2">
        <dgm:presLayoutVars>
          <dgm:bulletEnabled val="1"/>
        </dgm:presLayoutVars>
      </dgm:prSet>
      <dgm:spPr/>
      <dgm:t>
        <a:bodyPr/>
        <a:lstStyle/>
        <a:p>
          <a:endParaRPr lang="en-US"/>
        </a:p>
      </dgm:t>
    </dgm:pt>
  </dgm:ptLst>
  <dgm:cxnLst>
    <dgm:cxn modelId="{041E00ED-DAF9-7D48-8D31-78688B221205}" type="presOf" srcId="{668FB326-792E-4B2A-9D3A-4D46DC1ED5A3}" destId="{6A9AD1CF-36C3-574A-9552-61817A586CB4}" srcOrd="0" destOrd="0" presId="urn:microsoft.com/office/officeart/2005/8/layout/hChevron3"/>
    <dgm:cxn modelId="{2AD79073-17B1-4BDF-A952-84035980D0BE}" srcId="{668FB326-792E-4B2A-9D3A-4D46DC1ED5A3}" destId="{103364FA-0FC5-4577-AE33-C99AC70CF8E5}" srcOrd="1" destOrd="0" parTransId="{70729E66-2EEF-4E69-BD10-FDC02615B516}" sibTransId="{13BE0C7A-C92C-4434-BF56-59703D0EDDD5}"/>
    <dgm:cxn modelId="{B1DFFF1F-734F-D94C-A96D-59A7C9E15467}" type="presOf" srcId="{103364FA-0FC5-4577-AE33-C99AC70CF8E5}" destId="{FC31DDD5-1142-E144-AC46-75C1F918F007}" srcOrd="0" destOrd="0" presId="urn:microsoft.com/office/officeart/2005/8/layout/hChevron3"/>
    <dgm:cxn modelId="{4CDB8133-43FB-7948-83F2-CD414B66DA59}" type="presOf" srcId="{906B9132-F484-4646-BBFC-6AC47BE49565}" destId="{E4012FE0-77C8-4C46-83FA-319803702862}" srcOrd="0" destOrd="0" presId="urn:microsoft.com/office/officeart/2005/8/layout/hChevron3"/>
    <dgm:cxn modelId="{D0BC3E1B-31E0-44B4-A1AE-BBF75DEF5376}" srcId="{668FB326-792E-4B2A-9D3A-4D46DC1ED5A3}" destId="{906B9132-F484-4646-BBFC-6AC47BE49565}" srcOrd="0" destOrd="0" parTransId="{AE684DBC-4771-47EC-AB03-1BCBE7FF8957}" sibTransId="{184C62DB-58ED-45B4-A79A-33F0FEAB17C2}"/>
    <dgm:cxn modelId="{C7DD686C-6A73-884D-89C0-190BE8F0157D}" type="presParOf" srcId="{6A9AD1CF-36C3-574A-9552-61817A586CB4}" destId="{E4012FE0-77C8-4C46-83FA-319803702862}" srcOrd="0" destOrd="0" presId="urn:microsoft.com/office/officeart/2005/8/layout/hChevron3"/>
    <dgm:cxn modelId="{736EB155-1203-D14F-AC41-EB56A661A89D}" type="presParOf" srcId="{6A9AD1CF-36C3-574A-9552-61817A586CB4}" destId="{2C54A24F-E8E0-CE4D-A8C5-4381EDA910F6}" srcOrd="1" destOrd="0" presId="urn:microsoft.com/office/officeart/2005/8/layout/hChevron3"/>
    <dgm:cxn modelId="{DBFBDD51-1E26-2F49-B12C-D46BB9F20A15}" type="presParOf" srcId="{6A9AD1CF-36C3-574A-9552-61817A586CB4}" destId="{FC31DDD5-1142-E144-AC46-75C1F918F007}" srcOrd="2"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D24CF3C-893D-454C-B67C-78E15E3C626D}" type="doc">
      <dgm:prSet loTypeId="urn:microsoft.com/office/officeart/2005/8/layout/hierarchy1" loCatId="hierarchy" qsTypeId="urn:microsoft.com/office/officeart/2005/8/quickstyle/simple2" qsCatId="simple" csTypeId="urn:microsoft.com/office/officeart/2005/8/colors/accent4_2" csCatId="accent4" phldr="1"/>
      <dgm:spPr/>
      <dgm:t>
        <a:bodyPr/>
        <a:lstStyle/>
        <a:p>
          <a:endParaRPr lang="en-US"/>
        </a:p>
      </dgm:t>
    </dgm:pt>
    <dgm:pt modelId="{EDFF93C8-8CDE-4271-83B5-211131184098}">
      <dgm:prSet/>
      <dgm:spPr/>
      <dgm:t>
        <a:bodyPr/>
        <a:lstStyle/>
        <a:p>
          <a:r>
            <a:rPr lang="en-US" b="0" dirty="0" smtClean="0">
              <a:solidFill>
                <a:srgbClr val="262626"/>
              </a:solidFill>
              <a:latin typeface="Times" charset="0"/>
              <a:ea typeface="Times" charset="0"/>
              <a:cs typeface="Times" charset="0"/>
            </a:rPr>
            <a:t>Ask and answer the 4 questions </a:t>
          </a:r>
        </a:p>
        <a:p>
          <a:r>
            <a:rPr lang="en-US" b="0" dirty="0" smtClean="0">
              <a:solidFill>
                <a:srgbClr val="262626"/>
              </a:solidFill>
              <a:latin typeface="Times" charset="0"/>
              <a:ea typeface="Times" charset="0"/>
              <a:cs typeface="Times" charset="0"/>
            </a:rPr>
            <a:t>(2 individual questions/2 collaborative questions)</a:t>
          </a:r>
          <a:br>
            <a:rPr lang="en-US" b="0" dirty="0" smtClean="0">
              <a:solidFill>
                <a:srgbClr val="262626"/>
              </a:solidFill>
              <a:latin typeface="Times" charset="0"/>
              <a:ea typeface="Times" charset="0"/>
              <a:cs typeface="Times" charset="0"/>
            </a:rPr>
          </a:br>
          <a:r>
            <a:rPr lang="en-US" b="0" dirty="0" smtClean="0">
              <a:solidFill>
                <a:srgbClr val="262626"/>
              </a:solidFill>
              <a:latin typeface="Times" charset="0"/>
              <a:ea typeface="Times" charset="0"/>
              <a:cs typeface="Times" charset="0"/>
            </a:rPr>
            <a:t> and discuss the answers </a:t>
          </a:r>
          <a:endParaRPr lang="en-US" b="0" dirty="0">
            <a:latin typeface="Times" charset="0"/>
            <a:ea typeface="Times" charset="0"/>
            <a:cs typeface="Times" charset="0"/>
          </a:endParaRPr>
        </a:p>
      </dgm:t>
    </dgm:pt>
    <dgm:pt modelId="{59F3DB5A-4882-492C-BE8B-D4CD90463E71}" type="parTrans" cxnId="{05024D13-E8BB-4DD8-AB3C-3E98705AF2A5}">
      <dgm:prSet/>
      <dgm:spPr/>
      <dgm:t>
        <a:bodyPr/>
        <a:lstStyle/>
        <a:p>
          <a:endParaRPr lang="en-US"/>
        </a:p>
      </dgm:t>
    </dgm:pt>
    <dgm:pt modelId="{61A40813-AAB6-47BF-9D0F-90A7D49AFDD8}" type="sibTrans" cxnId="{05024D13-E8BB-4DD8-AB3C-3E98705AF2A5}">
      <dgm:prSet/>
      <dgm:spPr/>
      <dgm:t>
        <a:bodyPr/>
        <a:lstStyle/>
        <a:p>
          <a:endParaRPr lang="en-US"/>
        </a:p>
      </dgm:t>
    </dgm:pt>
    <dgm:pt modelId="{AA493DB8-85B1-46DD-A51C-FE0C8B5AD265}">
      <dgm:prSet/>
      <dgm:spPr/>
      <dgm:t>
        <a:bodyPr/>
        <a:lstStyle/>
        <a:p>
          <a:r>
            <a:rPr lang="en-US" dirty="0">
              <a:latin typeface="Times" charset="0"/>
              <a:ea typeface="Times" charset="0"/>
              <a:cs typeface="Times" charset="0"/>
            </a:rPr>
            <a:t>You can give feedback to each other and revise each </a:t>
          </a:r>
          <a:r>
            <a:rPr lang="en-US" dirty="0" smtClean="0">
              <a:latin typeface="Times" charset="0"/>
              <a:ea typeface="Times" charset="0"/>
              <a:cs typeface="Times" charset="0"/>
            </a:rPr>
            <a:t>other’s </a:t>
          </a:r>
          <a:r>
            <a:rPr lang="en-US" dirty="0" smtClean="0">
              <a:latin typeface="Times" charset="0"/>
              <a:ea typeface="Times" charset="0"/>
              <a:cs typeface="Times" charset="0"/>
            </a:rPr>
            <a:t>questions.</a:t>
          </a:r>
          <a:endParaRPr lang="en-US" dirty="0">
            <a:latin typeface="Times" charset="0"/>
            <a:ea typeface="Times" charset="0"/>
            <a:cs typeface="Times" charset="0"/>
          </a:endParaRPr>
        </a:p>
      </dgm:t>
    </dgm:pt>
    <dgm:pt modelId="{C43F2738-013E-477B-A200-065E8B941BE4}" type="parTrans" cxnId="{C062C557-6371-44F0-8800-3CD30398E57B}">
      <dgm:prSet/>
      <dgm:spPr/>
      <dgm:t>
        <a:bodyPr/>
        <a:lstStyle/>
        <a:p>
          <a:endParaRPr lang="en-US"/>
        </a:p>
      </dgm:t>
    </dgm:pt>
    <dgm:pt modelId="{66EE3D5C-A2E9-4FA5-8BFC-A39066774E97}" type="sibTrans" cxnId="{C062C557-6371-44F0-8800-3CD30398E57B}">
      <dgm:prSet/>
      <dgm:spPr/>
      <dgm:t>
        <a:bodyPr/>
        <a:lstStyle/>
        <a:p>
          <a:endParaRPr lang="en-US"/>
        </a:p>
      </dgm:t>
    </dgm:pt>
    <dgm:pt modelId="{8631A250-31BC-EB4E-8C36-99CEDA21A882}" type="pres">
      <dgm:prSet presAssocID="{4D24CF3C-893D-454C-B67C-78E15E3C626D}" presName="hierChild1" presStyleCnt="0">
        <dgm:presLayoutVars>
          <dgm:chPref val="1"/>
          <dgm:dir/>
          <dgm:animOne val="branch"/>
          <dgm:animLvl val="lvl"/>
          <dgm:resizeHandles/>
        </dgm:presLayoutVars>
      </dgm:prSet>
      <dgm:spPr/>
      <dgm:t>
        <a:bodyPr/>
        <a:lstStyle/>
        <a:p>
          <a:endParaRPr lang="en-US"/>
        </a:p>
      </dgm:t>
    </dgm:pt>
    <dgm:pt modelId="{8A59AE60-2493-4945-B33B-F3D8E7956D02}" type="pres">
      <dgm:prSet presAssocID="{EDFF93C8-8CDE-4271-83B5-211131184098}" presName="hierRoot1" presStyleCnt="0"/>
      <dgm:spPr/>
    </dgm:pt>
    <dgm:pt modelId="{475DD988-01F9-0F46-BA39-E9FFF1469A97}" type="pres">
      <dgm:prSet presAssocID="{EDFF93C8-8CDE-4271-83B5-211131184098}" presName="composite" presStyleCnt="0"/>
      <dgm:spPr/>
    </dgm:pt>
    <dgm:pt modelId="{F71149B2-929C-BD4D-8E87-46E78F89FB27}" type="pres">
      <dgm:prSet presAssocID="{EDFF93C8-8CDE-4271-83B5-211131184098}" presName="background" presStyleLbl="node0" presStyleIdx="0" presStyleCnt="2"/>
      <dgm:spPr/>
    </dgm:pt>
    <dgm:pt modelId="{73DFE7C9-BE0C-B945-9608-1C011466E3F6}" type="pres">
      <dgm:prSet presAssocID="{EDFF93C8-8CDE-4271-83B5-211131184098}" presName="text" presStyleLbl="fgAcc0" presStyleIdx="0" presStyleCnt="2" custLinFactNeighborY="-6897">
        <dgm:presLayoutVars>
          <dgm:chPref val="3"/>
        </dgm:presLayoutVars>
      </dgm:prSet>
      <dgm:spPr/>
      <dgm:t>
        <a:bodyPr/>
        <a:lstStyle/>
        <a:p>
          <a:endParaRPr lang="en-US"/>
        </a:p>
      </dgm:t>
    </dgm:pt>
    <dgm:pt modelId="{AE1C7533-D202-5B47-B04F-2079F2919E73}" type="pres">
      <dgm:prSet presAssocID="{EDFF93C8-8CDE-4271-83B5-211131184098}" presName="hierChild2" presStyleCnt="0"/>
      <dgm:spPr/>
    </dgm:pt>
    <dgm:pt modelId="{8AF8DA97-1DAC-CE42-855E-CE706C4EB58F}" type="pres">
      <dgm:prSet presAssocID="{AA493DB8-85B1-46DD-A51C-FE0C8B5AD265}" presName="hierRoot1" presStyleCnt="0"/>
      <dgm:spPr/>
    </dgm:pt>
    <dgm:pt modelId="{D6EB238B-8BE6-1F45-ABDB-A5C0CF19E188}" type="pres">
      <dgm:prSet presAssocID="{AA493DB8-85B1-46DD-A51C-FE0C8B5AD265}" presName="composite" presStyleCnt="0"/>
      <dgm:spPr/>
    </dgm:pt>
    <dgm:pt modelId="{96D63D18-1242-A646-ADF5-462B1EEB4930}" type="pres">
      <dgm:prSet presAssocID="{AA493DB8-85B1-46DD-A51C-FE0C8B5AD265}" presName="background" presStyleLbl="node0" presStyleIdx="1" presStyleCnt="2"/>
      <dgm:spPr/>
    </dgm:pt>
    <dgm:pt modelId="{4713CC7D-29B4-2B49-9303-EBAA2A2D9CC3}" type="pres">
      <dgm:prSet presAssocID="{AA493DB8-85B1-46DD-A51C-FE0C8B5AD265}" presName="text" presStyleLbl="fgAcc0" presStyleIdx="1" presStyleCnt="2">
        <dgm:presLayoutVars>
          <dgm:chPref val="3"/>
        </dgm:presLayoutVars>
      </dgm:prSet>
      <dgm:spPr/>
      <dgm:t>
        <a:bodyPr/>
        <a:lstStyle/>
        <a:p>
          <a:endParaRPr lang="en-US"/>
        </a:p>
      </dgm:t>
    </dgm:pt>
    <dgm:pt modelId="{578237F5-ED6C-7E47-8478-4762D0F8EF0A}" type="pres">
      <dgm:prSet presAssocID="{AA493DB8-85B1-46DD-A51C-FE0C8B5AD265}" presName="hierChild2" presStyleCnt="0"/>
      <dgm:spPr/>
    </dgm:pt>
  </dgm:ptLst>
  <dgm:cxnLst>
    <dgm:cxn modelId="{440F0C7B-22DD-C044-A4D0-947D93EE4E5D}" type="presOf" srcId="{EDFF93C8-8CDE-4271-83B5-211131184098}" destId="{73DFE7C9-BE0C-B945-9608-1C011466E3F6}" srcOrd="0" destOrd="0" presId="urn:microsoft.com/office/officeart/2005/8/layout/hierarchy1"/>
    <dgm:cxn modelId="{05024D13-E8BB-4DD8-AB3C-3E98705AF2A5}" srcId="{4D24CF3C-893D-454C-B67C-78E15E3C626D}" destId="{EDFF93C8-8CDE-4271-83B5-211131184098}" srcOrd="0" destOrd="0" parTransId="{59F3DB5A-4882-492C-BE8B-D4CD90463E71}" sibTransId="{61A40813-AAB6-47BF-9D0F-90A7D49AFDD8}"/>
    <dgm:cxn modelId="{D433100D-27CC-1A45-BD80-A8B1064FA67A}" type="presOf" srcId="{AA493DB8-85B1-46DD-A51C-FE0C8B5AD265}" destId="{4713CC7D-29B4-2B49-9303-EBAA2A2D9CC3}" srcOrd="0" destOrd="0" presId="urn:microsoft.com/office/officeart/2005/8/layout/hierarchy1"/>
    <dgm:cxn modelId="{0A4DCDAD-E8F8-614B-A4A0-2B42CDBF93F5}" type="presOf" srcId="{4D24CF3C-893D-454C-B67C-78E15E3C626D}" destId="{8631A250-31BC-EB4E-8C36-99CEDA21A882}" srcOrd="0" destOrd="0" presId="urn:microsoft.com/office/officeart/2005/8/layout/hierarchy1"/>
    <dgm:cxn modelId="{C062C557-6371-44F0-8800-3CD30398E57B}" srcId="{4D24CF3C-893D-454C-B67C-78E15E3C626D}" destId="{AA493DB8-85B1-46DD-A51C-FE0C8B5AD265}" srcOrd="1" destOrd="0" parTransId="{C43F2738-013E-477B-A200-065E8B941BE4}" sibTransId="{66EE3D5C-A2E9-4FA5-8BFC-A39066774E97}"/>
    <dgm:cxn modelId="{79CFC5F6-C820-DF42-8AE4-E317D450B885}" type="presParOf" srcId="{8631A250-31BC-EB4E-8C36-99CEDA21A882}" destId="{8A59AE60-2493-4945-B33B-F3D8E7956D02}" srcOrd="0" destOrd="0" presId="urn:microsoft.com/office/officeart/2005/8/layout/hierarchy1"/>
    <dgm:cxn modelId="{BDAE8BF4-886C-1C43-9B59-61F9096CE316}" type="presParOf" srcId="{8A59AE60-2493-4945-B33B-F3D8E7956D02}" destId="{475DD988-01F9-0F46-BA39-E9FFF1469A97}" srcOrd="0" destOrd="0" presId="urn:microsoft.com/office/officeart/2005/8/layout/hierarchy1"/>
    <dgm:cxn modelId="{005B4120-59DA-2141-B1CD-9B21ED5639E1}" type="presParOf" srcId="{475DD988-01F9-0F46-BA39-E9FFF1469A97}" destId="{F71149B2-929C-BD4D-8E87-46E78F89FB27}" srcOrd="0" destOrd="0" presId="urn:microsoft.com/office/officeart/2005/8/layout/hierarchy1"/>
    <dgm:cxn modelId="{8DD7B3CA-C655-B045-9331-FBF3C912976B}" type="presParOf" srcId="{475DD988-01F9-0F46-BA39-E9FFF1469A97}" destId="{73DFE7C9-BE0C-B945-9608-1C011466E3F6}" srcOrd="1" destOrd="0" presId="urn:microsoft.com/office/officeart/2005/8/layout/hierarchy1"/>
    <dgm:cxn modelId="{73105A64-7BE8-474A-8E4E-32CB8A703EF2}" type="presParOf" srcId="{8A59AE60-2493-4945-B33B-F3D8E7956D02}" destId="{AE1C7533-D202-5B47-B04F-2079F2919E73}" srcOrd="1" destOrd="0" presId="urn:microsoft.com/office/officeart/2005/8/layout/hierarchy1"/>
    <dgm:cxn modelId="{DE882456-6966-1943-8EB0-18EB5D35F507}" type="presParOf" srcId="{8631A250-31BC-EB4E-8C36-99CEDA21A882}" destId="{8AF8DA97-1DAC-CE42-855E-CE706C4EB58F}" srcOrd="1" destOrd="0" presId="urn:microsoft.com/office/officeart/2005/8/layout/hierarchy1"/>
    <dgm:cxn modelId="{1F7043F5-2015-E347-A647-4DC139B6617E}" type="presParOf" srcId="{8AF8DA97-1DAC-CE42-855E-CE706C4EB58F}" destId="{D6EB238B-8BE6-1F45-ABDB-A5C0CF19E188}" srcOrd="0" destOrd="0" presId="urn:microsoft.com/office/officeart/2005/8/layout/hierarchy1"/>
    <dgm:cxn modelId="{902FB94E-F1F0-AC46-939B-80C911EA456F}" type="presParOf" srcId="{D6EB238B-8BE6-1F45-ABDB-A5C0CF19E188}" destId="{96D63D18-1242-A646-ADF5-462B1EEB4930}" srcOrd="0" destOrd="0" presId="urn:microsoft.com/office/officeart/2005/8/layout/hierarchy1"/>
    <dgm:cxn modelId="{45C74C91-A701-6441-8D3D-90324FEC6DD2}" type="presParOf" srcId="{D6EB238B-8BE6-1F45-ABDB-A5C0CF19E188}" destId="{4713CC7D-29B4-2B49-9303-EBAA2A2D9CC3}" srcOrd="1" destOrd="0" presId="urn:microsoft.com/office/officeart/2005/8/layout/hierarchy1"/>
    <dgm:cxn modelId="{5B9F7738-A310-C444-A668-2A2D6A80E215}" type="presParOf" srcId="{8AF8DA97-1DAC-CE42-855E-CE706C4EB58F}" destId="{578237F5-ED6C-7E47-8478-4762D0F8EF0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E6B969-3202-E644-972D-E45DFC8AC46D}">
      <dsp:nvSpPr>
        <dsp:cNvPr id="0" name=""/>
        <dsp:cNvSpPr/>
      </dsp:nvSpPr>
      <dsp:spPr>
        <a:xfrm>
          <a:off x="0" y="0"/>
          <a:ext cx="6877049" cy="853916"/>
        </a:xfrm>
        <a:prstGeom prst="roundRect">
          <a:avLst>
            <a:gd name="adj" fmla="val 1000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a:effectLst>
          <a:outerShdw blurRad="50800" dist="50800" dir="5400000" algn="ctr" rotWithShape="0">
            <a:srgbClr val="000000">
              <a:alpha val="49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First C: Concept </a:t>
          </a:r>
          <a:r>
            <a:rPr lang="en-US" sz="3500" kern="1200" dirty="0"/>
            <a:t>Map</a:t>
          </a:r>
        </a:p>
      </dsp:txBody>
      <dsp:txXfrm>
        <a:off x="25010" y="25010"/>
        <a:ext cx="5883452" cy="803896"/>
      </dsp:txXfrm>
    </dsp:sp>
    <dsp:sp modelId="{FD394F95-2D88-FE48-B821-B2FD7420DF3B}">
      <dsp:nvSpPr>
        <dsp:cNvPr id="0" name=""/>
        <dsp:cNvSpPr/>
      </dsp:nvSpPr>
      <dsp:spPr>
        <a:xfrm>
          <a:off x="575952" y="1009173"/>
          <a:ext cx="6877049" cy="853916"/>
        </a:xfrm>
        <a:prstGeom prst="roundRect">
          <a:avLst>
            <a:gd name="adj" fmla="val 1000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a:effectLst>
          <a:outerShdw blurRad="50800" dist="50800" dir="5400000" algn="ctr" rotWithShape="0">
            <a:srgbClr val="000000">
              <a:alpha val="49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Second C: Critical Thinking</a:t>
          </a:r>
          <a:endParaRPr lang="en-US" sz="3500" kern="1200" dirty="0"/>
        </a:p>
      </dsp:txBody>
      <dsp:txXfrm>
        <a:off x="600962" y="1034183"/>
        <a:ext cx="5696031" cy="803896"/>
      </dsp:txXfrm>
    </dsp:sp>
    <dsp:sp modelId="{5FF1FA81-B5D9-404F-8D4B-BE2E7B2F4BF2}">
      <dsp:nvSpPr>
        <dsp:cNvPr id="0" name=""/>
        <dsp:cNvSpPr/>
      </dsp:nvSpPr>
      <dsp:spPr>
        <a:xfrm>
          <a:off x="1143309" y="2018347"/>
          <a:ext cx="6877049" cy="853916"/>
        </a:xfrm>
        <a:prstGeom prst="roundRect">
          <a:avLst>
            <a:gd name="adj" fmla="val 1000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a:effectLst>
          <a:outerShdw blurRad="50800" dist="50800" dir="5400000" algn="ctr" rotWithShape="0">
            <a:srgbClr val="000000">
              <a:alpha val="49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Third C: Collaboration</a:t>
          </a:r>
          <a:endParaRPr lang="en-US" sz="3500" kern="1200" dirty="0"/>
        </a:p>
      </dsp:txBody>
      <dsp:txXfrm>
        <a:off x="1168319" y="2043357"/>
        <a:ext cx="5704627" cy="803896"/>
      </dsp:txXfrm>
    </dsp:sp>
    <dsp:sp modelId="{6EBCCF08-CFE5-9F4C-851A-CD773E6E494D}">
      <dsp:nvSpPr>
        <dsp:cNvPr id="0" name=""/>
        <dsp:cNvSpPr/>
      </dsp:nvSpPr>
      <dsp:spPr>
        <a:xfrm>
          <a:off x="1719262" y="3027520"/>
          <a:ext cx="6877049" cy="853916"/>
        </a:xfrm>
        <a:prstGeom prst="roundRect">
          <a:avLst>
            <a:gd name="adj" fmla="val 10000"/>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a:effectLst>
          <a:outerShdw blurRad="50800" dist="50800" dir="5400000" algn="ctr" rotWithShape="0">
            <a:srgbClr val="000000">
              <a:alpha val="49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33350" tIns="133350" rIns="133350" bIns="133350" numCol="1" spcCol="1270" anchor="ctr" anchorCtr="0">
          <a:noAutofit/>
        </a:bodyPr>
        <a:lstStyle/>
        <a:p>
          <a:pPr lvl="0" algn="l" defTabSz="1555750">
            <a:lnSpc>
              <a:spcPct val="90000"/>
            </a:lnSpc>
            <a:spcBef>
              <a:spcPct val="0"/>
            </a:spcBef>
            <a:spcAft>
              <a:spcPct val="35000"/>
            </a:spcAft>
          </a:pPr>
          <a:r>
            <a:rPr lang="en-US" sz="3500" kern="1200" dirty="0" smtClean="0"/>
            <a:t>A: Assessment</a:t>
          </a:r>
          <a:endParaRPr lang="en-US" sz="3500" kern="1200" dirty="0"/>
        </a:p>
      </dsp:txBody>
      <dsp:txXfrm>
        <a:off x="1744272" y="3052530"/>
        <a:ext cx="5696031" cy="803896"/>
      </dsp:txXfrm>
    </dsp:sp>
    <dsp:sp modelId="{64F9C1C9-AE74-B84C-ADA2-8ADFD592BF00}">
      <dsp:nvSpPr>
        <dsp:cNvPr id="0" name=""/>
        <dsp:cNvSpPr/>
      </dsp:nvSpPr>
      <dsp:spPr>
        <a:xfrm>
          <a:off x="6322004" y="654022"/>
          <a:ext cx="555045" cy="555045"/>
        </a:xfrm>
        <a:prstGeom prst="downArrow">
          <a:avLst>
            <a:gd name="adj1" fmla="val 55000"/>
            <a:gd name="adj2" fmla="val 45000"/>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en-US" sz="2600" kern="1200"/>
        </a:p>
      </dsp:txBody>
      <dsp:txXfrm>
        <a:off x="6446889" y="654022"/>
        <a:ext cx="305275" cy="417671"/>
      </dsp:txXfrm>
    </dsp:sp>
    <dsp:sp modelId="{8C205C19-F2CD-0A41-9393-B466C568E7E8}">
      <dsp:nvSpPr>
        <dsp:cNvPr id="0" name=""/>
        <dsp:cNvSpPr/>
      </dsp:nvSpPr>
      <dsp:spPr>
        <a:xfrm>
          <a:off x="6897957" y="1663195"/>
          <a:ext cx="555045" cy="555045"/>
        </a:xfrm>
        <a:prstGeom prst="downArrow">
          <a:avLst>
            <a:gd name="adj1" fmla="val 55000"/>
            <a:gd name="adj2" fmla="val 45000"/>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en-US" sz="2600" kern="1200"/>
        </a:p>
      </dsp:txBody>
      <dsp:txXfrm>
        <a:off x="7022842" y="1663195"/>
        <a:ext cx="305275" cy="417671"/>
      </dsp:txXfrm>
    </dsp:sp>
    <dsp:sp modelId="{5F69FE72-347B-CA44-8C8A-19F00A686FF0}">
      <dsp:nvSpPr>
        <dsp:cNvPr id="0" name=""/>
        <dsp:cNvSpPr/>
      </dsp:nvSpPr>
      <dsp:spPr>
        <a:xfrm>
          <a:off x="7465313" y="2672369"/>
          <a:ext cx="555045" cy="555045"/>
        </a:xfrm>
        <a:prstGeom prst="downArrow">
          <a:avLst>
            <a:gd name="adj1" fmla="val 55000"/>
            <a:gd name="adj2" fmla="val 45000"/>
          </a:avLst>
        </a:prstGeom>
        <a:solidFill>
          <a:schemeClr val="accent1">
            <a:alpha val="90000"/>
            <a:tint val="40000"/>
            <a:hueOff val="0"/>
            <a:satOff val="0"/>
            <a:lumOff val="0"/>
            <a:alphaOff val="0"/>
          </a:schemeClr>
        </a:solidFill>
        <a:ln w="12700" cap="rnd"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3020" tIns="33020" rIns="33020" bIns="33020" numCol="1" spcCol="1270" anchor="ctr" anchorCtr="0">
          <a:noAutofit/>
        </a:bodyPr>
        <a:lstStyle/>
        <a:p>
          <a:pPr lvl="0" algn="ctr" defTabSz="1155700">
            <a:lnSpc>
              <a:spcPct val="90000"/>
            </a:lnSpc>
            <a:spcBef>
              <a:spcPct val="0"/>
            </a:spcBef>
            <a:spcAft>
              <a:spcPct val="35000"/>
            </a:spcAft>
          </a:pPr>
          <a:endParaRPr lang="en-US" sz="2600" kern="1200"/>
        </a:p>
      </dsp:txBody>
      <dsp:txXfrm>
        <a:off x="7590198" y="2672369"/>
        <a:ext cx="305275" cy="4176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1AF4DE-D7FC-E748-859F-4DB8B70EA66C}">
      <dsp:nvSpPr>
        <dsp:cNvPr id="0" name=""/>
        <dsp:cNvSpPr/>
      </dsp:nvSpPr>
      <dsp:spPr>
        <a:xfrm>
          <a:off x="1986499" y="1626827"/>
          <a:ext cx="91440" cy="592918"/>
        </a:xfrm>
        <a:custGeom>
          <a:avLst/>
          <a:gdLst/>
          <a:ahLst/>
          <a:cxnLst/>
          <a:rect l="0" t="0" r="0" b="0"/>
          <a:pathLst>
            <a:path>
              <a:moveTo>
                <a:pt x="45720" y="0"/>
              </a:moveTo>
              <a:lnTo>
                <a:pt x="45720" y="592918"/>
              </a:lnTo>
            </a:path>
          </a:pathLst>
        </a:custGeom>
        <a:noFill/>
        <a:ln w="12700" cap="rnd"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2016631" y="1920168"/>
        <a:ext cx="31175" cy="6235"/>
      </dsp:txXfrm>
    </dsp:sp>
    <dsp:sp modelId="{4E397F93-0623-794F-AB93-6FB31DA32D94}">
      <dsp:nvSpPr>
        <dsp:cNvPr id="0" name=""/>
        <dsp:cNvSpPr/>
      </dsp:nvSpPr>
      <dsp:spPr>
        <a:xfrm>
          <a:off x="676744" y="2057"/>
          <a:ext cx="2710949" cy="1626569"/>
        </a:xfrm>
        <a:prstGeom prst="rect">
          <a:avLst/>
        </a:prstGeom>
        <a:solidFill>
          <a:schemeClr val="accent1">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32839" tIns="139438" rIns="132839" bIns="139438" numCol="1" spcCol="1270" anchor="ctr" anchorCtr="0">
          <a:noAutofit/>
        </a:bodyPr>
        <a:lstStyle/>
        <a:p>
          <a:pPr lvl="0" algn="ctr" defTabSz="889000">
            <a:lnSpc>
              <a:spcPct val="90000"/>
            </a:lnSpc>
            <a:spcBef>
              <a:spcPct val="0"/>
            </a:spcBef>
            <a:spcAft>
              <a:spcPct val="35000"/>
            </a:spcAft>
          </a:pPr>
          <a:r>
            <a:rPr lang="en-US" sz="2000" kern="1200" dirty="0"/>
            <a:t>Application of WH questions:</a:t>
          </a:r>
        </a:p>
      </dsp:txBody>
      <dsp:txXfrm>
        <a:off x="676744" y="2057"/>
        <a:ext cx="2710949" cy="1626569"/>
      </dsp:txXfrm>
    </dsp:sp>
    <dsp:sp modelId="{DBE67EF4-94BD-024F-B84E-668FAFF1B870}">
      <dsp:nvSpPr>
        <dsp:cNvPr id="0" name=""/>
        <dsp:cNvSpPr/>
      </dsp:nvSpPr>
      <dsp:spPr>
        <a:xfrm>
          <a:off x="676744" y="2252145"/>
          <a:ext cx="2710949" cy="1626569"/>
        </a:xfrm>
        <a:prstGeom prst="rect">
          <a:avLst/>
        </a:prstGeom>
        <a:solidFill>
          <a:schemeClr val="accent1">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32839" tIns="139438" rIns="132839" bIns="139438" numCol="1" spcCol="1270" anchor="ctr" anchorCtr="0">
          <a:noAutofit/>
        </a:bodyPr>
        <a:lstStyle/>
        <a:p>
          <a:pPr lvl="0" algn="ctr" defTabSz="889000">
            <a:lnSpc>
              <a:spcPct val="90000"/>
            </a:lnSpc>
            <a:spcBef>
              <a:spcPct val="0"/>
            </a:spcBef>
            <a:spcAft>
              <a:spcPct val="35000"/>
            </a:spcAft>
          </a:pPr>
          <a:r>
            <a:rPr lang="en-US" sz="2000" kern="1200" dirty="0"/>
            <a:t>(what , when , where, how, why, who,) to different concept, key terms,…</a:t>
          </a:r>
        </a:p>
      </dsp:txBody>
      <dsp:txXfrm>
        <a:off x="676744" y="2252145"/>
        <a:ext cx="2710949" cy="16265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012FE0-77C8-4C46-83FA-319803702862}">
      <dsp:nvSpPr>
        <dsp:cNvPr id="0" name=""/>
        <dsp:cNvSpPr/>
      </dsp:nvSpPr>
      <dsp:spPr>
        <a:xfrm>
          <a:off x="7500" y="427704"/>
          <a:ext cx="5325663" cy="2130265"/>
        </a:xfrm>
        <a:prstGeom prst="homePlate">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208026" tIns="104013" rIns="52007" bIns="104013" numCol="1" spcCol="1270" anchor="ctr" anchorCtr="0">
          <a:noAutofit/>
        </a:bodyPr>
        <a:lstStyle/>
        <a:p>
          <a:pPr lvl="0" algn="ctr" defTabSz="1733550">
            <a:lnSpc>
              <a:spcPct val="90000"/>
            </a:lnSpc>
            <a:spcBef>
              <a:spcPct val="0"/>
            </a:spcBef>
            <a:spcAft>
              <a:spcPct val="35000"/>
            </a:spcAft>
          </a:pPr>
          <a:r>
            <a:rPr lang="en-US" sz="3900" kern="1200"/>
            <a:t>Individual Phase</a:t>
          </a:r>
        </a:p>
      </dsp:txBody>
      <dsp:txXfrm>
        <a:off x="7500" y="427704"/>
        <a:ext cx="4793097" cy="2130265"/>
      </dsp:txXfrm>
    </dsp:sp>
    <dsp:sp modelId="{FC31DDD5-1142-E144-AC46-75C1F918F007}">
      <dsp:nvSpPr>
        <dsp:cNvPr id="0" name=""/>
        <dsp:cNvSpPr/>
      </dsp:nvSpPr>
      <dsp:spPr>
        <a:xfrm>
          <a:off x="4268032" y="427704"/>
          <a:ext cx="5325663" cy="2130265"/>
        </a:xfrm>
        <a:prstGeom prst="chevron">
          <a:avLst/>
        </a:prstGeom>
        <a:gradFill rotWithShape="0">
          <a:gsLst>
            <a:gs pos="0">
              <a:schemeClr val="accent2">
                <a:hueOff val="-1433582"/>
                <a:satOff val="-34544"/>
                <a:lumOff val="-20785"/>
                <a:alphaOff val="0"/>
                <a:tint val="96000"/>
                <a:lumMod val="100000"/>
              </a:schemeClr>
            </a:gs>
            <a:gs pos="78000">
              <a:schemeClr val="accent2">
                <a:hueOff val="-1433582"/>
                <a:satOff val="-34544"/>
                <a:lumOff val="-20785"/>
                <a:alphaOff val="0"/>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rgbClr r="0" g="0" b="0"/>
        </a:lnRef>
        <a:fillRef idx="3">
          <a:scrgbClr r="0" g="0" b="0"/>
        </a:fillRef>
        <a:effectRef idx="3">
          <a:scrgbClr r="0" g="0" b="0"/>
        </a:effectRef>
        <a:fontRef idx="minor">
          <a:schemeClr val="lt1"/>
        </a:fontRef>
      </dsp:style>
      <dsp:txBody>
        <a:bodyPr spcFirstLastPara="0" vert="horz" wrap="square" lIns="156020" tIns="104013" rIns="52007" bIns="104013" numCol="1" spcCol="1270" anchor="ctr" anchorCtr="0">
          <a:noAutofit/>
        </a:bodyPr>
        <a:lstStyle/>
        <a:p>
          <a:pPr lvl="0" algn="ctr" defTabSz="1733550">
            <a:lnSpc>
              <a:spcPct val="90000"/>
            </a:lnSpc>
            <a:spcBef>
              <a:spcPct val="0"/>
            </a:spcBef>
            <a:spcAft>
              <a:spcPct val="35000"/>
            </a:spcAft>
          </a:pPr>
          <a:r>
            <a:rPr lang="en-US" sz="3900" kern="1200"/>
            <a:t>Collaborative phase</a:t>
          </a:r>
        </a:p>
      </dsp:txBody>
      <dsp:txXfrm>
        <a:off x="5333165" y="427704"/>
        <a:ext cx="3195398" cy="21302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1149B2-929C-BD4D-8E87-46E78F89FB27}">
      <dsp:nvSpPr>
        <dsp:cNvPr id="0" name=""/>
        <dsp:cNvSpPr/>
      </dsp:nvSpPr>
      <dsp:spPr>
        <a:xfrm>
          <a:off x="99621" y="-175634"/>
          <a:ext cx="4029408" cy="2558674"/>
        </a:xfrm>
        <a:prstGeom prst="roundRect">
          <a:avLst>
            <a:gd name="adj" fmla="val 10000"/>
          </a:avLst>
        </a:prstGeom>
        <a:solidFill>
          <a:schemeClr val="accent4">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73DFE7C9-BE0C-B945-9608-1C011466E3F6}">
      <dsp:nvSpPr>
        <dsp:cNvPr id="0" name=""/>
        <dsp:cNvSpPr/>
      </dsp:nvSpPr>
      <dsp:spPr>
        <a:xfrm>
          <a:off x="547333" y="249691"/>
          <a:ext cx="4029408" cy="2558674"/>
        </a:xfrm>
        <a:prstGeom prst="roundRect">
          <a:avLst>
            <a:gd name="adj" fmla="val 10000"/>
          </a:avLst>
        </a:prstGeom>
        <a:solidFill>
          <a:schemeClr val="lt1">
            <a:alpha val="90000"/>
            <a:hueOff val="0"/>
            <a:satOff val="0"/>
            <a:lumOff val="0"/>
            <a:alphaOff val="0"/>
          </a:schemeClr>
        </a:solidFill>
        <a:ln w="19050"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0" kern="1200" dirty="0" smtClean="0">
              <a:solidFill>
                <a:srgbClr val="262626"/>
              </a:solidFill>
              <a:latin typeface="Times" charset="0"/>
              <a:ea typeface="Times" charset="0"/>
              <a:cs typeface="Times" charset="0"/>
            </a:rPr>
            <a:t>Ask and answer the 4 questions </a:t>
          </a:r>
        </a:p>
        <a:p>
          <a:pPr lvl="0" algn="ctr" defTabSz="1244600">
            <a:lnSpc>
              <a:spcPct val="90000"/>
            </a:lnSpc>
            <a:spcBef>
              <a:spcPct val="0"/>
            </a:spcBef>
            <a:spcAft>
              <a:spcPct val="35000"/>
            </a:spcAft>
          </a:pPr>
          <a:r>
            <a:rPr lang="en-US" sz="2800" b="0" kern="1200" dirty="0" smtClean="0">
              <a:solidFill>
                <a:srgbClr val="262626"/>
              </a:solidFill>
              <a:latin typeface="Times" charset="0"/>
              <a:ea typeface="Times" charset="0"/>
              <a:cs typeface="Times" charset="0"/>
            </a:rPr>
            <a:t>(2 individual questions/2 collaborative questions)</a:t>
          </a:r>
          <a:br>
            <a:rPr lang="en-US" sz="2800" b="0" kern="1200" dirty="0" smtClean="0">
              <a:solidFill>
                <a:srgbClr val="262626"/>
              </a:solidFill>
              <a:latin typeface="Times" charset="0"/>
              <a:ea typeface="Times" charset="0"/>
              <a:cs typeface="Times" charset="0"/>
            </a:rPr>
          </a:br>
          <a:r>
            <a:rPr lang="en-US" sz="2800" b="0" kern="1200" dirty="0" smtClean="0">
              <a:solidFill>
                <a:srgbClr val="262626"/>
              </a:solidFill>
              <a:latin typeface="Times" charset="0"/>
              <a:ea typeface="Times" charset="0"/>
              <a:cs typeface="Times" charset="0"/>
            </a:rPr>
            <a:t> and discuss the answers </a:t>
          </a:r>
          <a:endParaRPr lang="en-US" sz="2800" b="0" kern="1200" dirty="0">
            <a:latin typeface="Times" charset="0"/>
            <a:ea typeface="Times" charset="0"/>
            <a:cs typeface="Times" charset="0"/>
          </a:endParaRPr>
        </a:p>
      </dsp:txBody>
      <dsp:txXfrm>
        <a:off x="622274" y="324632"/>
        <a:ext cx="3879526" cy="2408792"/>
      </dsp:txXfrm>
    </dsp:sp>
    <dsp:sp modelId="{96D63D18-1242-A646-ADF5-462B1EEB4930}">
      <dsp:nvSpPr>
        <dsp:cNvPr id="0" name=""/>
        <dsp:cNvSpPr/>
      </dsp:nvSpPr>
      <dsp:spPr>
        <a:xfrm>
          <a:off x="5024454" y="837"/>
          <a:ext cx="4029408" cy="2558674"/>
        </a:xfrm>
        <a:prstGeom prst="roundRect">
          <a:avLst>
            <a:gd name="adj" fmla="val 10000"/>
          </a:avLst>
        </a:prstGeom>
        <a:solidFill>
          <a:schemeClr val="accent4">
            <a:hueOff val="0"/>
            <a:satOff val="0"/>
            <a:lumOff val="0"/>
            <a:alphaOff val="0"/>
          </a:schemeClr>
        </a:solidFill>
        <a:ln w="25400"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4713CC7D-29B4-2B49-9303-EBAA2A2D9CC3}">
      <dsp:nvSpPr>
        <dsp:cNvPr id="0" name=""/>
        <dsp:cNvSpPr/>
      </dsp:nvSpPr>
      <dsp:spPr>
        <a:xfrm>
          <a:off x="5472166" y="426163"/>
          <a:ext cx="4029408" cy="2558674"/>
        </a:xfrm>
        <a:prstGeom prst="roundRect">
          <a:avLst>
            <a:gd name="adj" fmla="val 10000"/>
          </a:avLst>
        </a:prstGeom>
        <a:solidFill>
          <a:schemeClr val="lt1">
            <a:alpha val="90000"/>
            <a:hueOff val="0"/>
            <a:satOff val="0"/>
            <a:lumOff val="0"/>
            <a:alphaOff val="0"/>
          </a:schemeClr>
        </a:solidFill>
        <a:ln w="19050"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a:latin typeface="Times" charset="0"/>
              <a:ea typeface="Times" charset="0"/>
              <a:cs typeface="Times" charset="0"/>
            </a:rPr>
            <a:t>You can give feedback to each other and revise each </a:t>
          </a:r>
          <a:r>
            <a:rPr lang="en-US" sz="2800" kern="1200" dirty="0" smtClean="0">
              <a:latin typeface="Times" charset="0"/>
              <a:ea typeface="Times" charset="0"/>
              <a:cs typeface="Times" charset="0"/>
            </a:rPr>
            <a:t>other’s </a:t>
          </a:r>
          <a:r>
            <a:rPr lang="en-US" sz="2800" kern="1200" dirty="0" smtClean="0">
              <a:latin typeface="Times" charset="0"/>
              <a:ea typeface="Times" charset="0"/>
              <a:cs typeface="Times" charset="0"/>
            </a:rPr>
            <a:t>questions.</a:t>
          </a:r>
          <a:endParaRPr lang="en-US" sz="2800" kern="1200" dirty="0">
            <a:latin typeface="Times" charset="0"/>
            <a:ea typeface="Times" charset="0"/>
            <a:cs typeface="Times" charset="0"/>
          </a:endParaRPr>
        </a:p>
      </dsp:txBody>
      <dsp:txXfrm>
        <a:off x="5547107" y="501104"/>
        <a:ext cx="3879526" cy="2408792"/>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0FAE5F-81CB-2F4C-9A73-F64E48DB73CB}" type="datetimeFigureOut">
              <a:rPr lang="en-US" smtClean="0"/>
              <a:t>5/28/19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D2537B4-A9A6-6C40-AF55-746FFA2DC1D4}" type="slidenum">
              <a:rPr lang="en-US" smtClean="0"/>
              <a:t>‹#›</a:t>
            </a:fld>
            <a:endParaRPr lang="en-US"/>
          </a:p>
        </p:txBody>
      </p:sp>
    </p:spTree>
    <p:extLst>
      <p:ext uri="{BB962C8B-B14F-4D97-AF65-F5344CB8AC3E}">
        <p14:creationId xmlns:p14="http://schemas.microsoft.com/office/powerpoint/2010/main" val="9609658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B3FFD-3F58-5149-BF7F-A35815E78E78}" type="datetimeFigureOut">
              <a:rPr lang="en-US" smtClean="0"/>
              <a:t>5/28/19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14C8E8-BBD1-B945-AFC9-BD2049080B92}" type="slidenum">
              <a:rPr lang="en-US" smtClean="0"/>
              <a:t>‹#›</a:t>
            </a:fld>
            <a:endParaRPr lang="en-US"/>
          </a:p>
        </p:txBody>
      </p:sp>
    </p:spTree>
    <p:extLst>
      <p:ext uri="{BB962C8B-B14F-4D97-AF65-F5344CB8AC3E}">
        <p14:creationId xmlns:p14="http://schemas.microsoft.com/office/powerpoint/2010/main" val="11371813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1503A0B-0911-C746-B364-B03C64E3D911}" type="slidenum">
              <a:rPr lang="en-US" smtClean="0"/>
              <a:t>17</a:t>
            </a:fld>
            <a:endParaRPr lang="en-US"/>
          </a:p>
        </p:txBody>
      </p:sp>
    </p:spTree>
    <p:extLst>
      <p:ext uri="{BB962C8B-B14F-4D97-AF65-F5344CB8AC3E}">
        <p14:creationId xmlns:p14="http://schemas.microsoft.com/office/powerpoint/2010/main" val="864582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US" dirty="0"/>
          </a:p>
        </p:txBody>
      </p:sp>
      <p:sp>
        <p:nvSpPr>
          <p:cNvPr id="4" name="Slide Number Placeholder 3"/>
          <p:cNvSpPr>
            <a:spLocks noGrp="1"/>
          </p:cNvSpPr>
          <p:nvPr>
            <p:ph type="sldNum" sz="quarter" idx="10"/>
          </p:nvPr>
        </p:nvSpPr>
        <p:spPr/>
        <p:txBody>
          <a:bodyPr/>
          <a:lstStyle/>
          <a:p>
            <a:fld id="{91503A0B-0911-C746-B364-B03C64E3D911}" type="slidenum">
              <a:rPr lang="en-US" smtClean="0"/>
              <a:t>18</a:t>
            </a:fld>
            <a:endParaRPr lang="en-US"/>
          </a:p>
        </p:txBody>
      </p:sp>
    </p:spTree>
    <p:extLst>
      <p:ext uri="{BB962C8B-B14F-4D97-AF65-F5344CB8AC3E}">
        <p14:creationId xmlns:p14="http://schemas.microsoft.com/office/powerpoint/2010/main" val="1122061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BA6619C-8BA0-1042-A3D3-24DDB382ABA8}" type="datetimeFigureOut">
              <a:rPr lang="en-US" smtClean="0"/>
              <a:t>5/28/19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BA6619C-8BA0-1042-A3D3-24DDB382ABA8}" type="datetimeFigureOut">
              <a:rPr lang="en-US" smtClean="0"/>
              <a:t>5/28/19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BA6619C-8BA0-1042-A3D3-24DDB382ABA8}" type="datetimeFigureOut">
              <a:rPr lang="en-US" smtClean="0"/>
              <a:t>5/28/19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BA6619C-8BA0-1042-A3D3-24DDB382ABA8}" type="datetimeFigureOut">
              <a:rPr lang="en-US" smtClean="0"/>
              <a:t>5/28/19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A6619C-8BA0-1042-A3D3-24DDB382ABA8}" type="datetimeFigureOut">
              <a:rPr lang="en-US" smtClean="0"/>
              <a:t>5/28/19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A6619C-8BA0-1042-A3D3-24DDB382ABA8}" type="datetimeFigureOut">
              <a:rPr lang="en-US" smtClean="0"/>
              <a:t>5/28/19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A6619C-8BA0-1042-A3D3-24DDB382ABA8}" type="datetimeFigureOut">
              <a:rPr lang="en-US" smtClean="0"/>
              <a:t>5/28/19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3D08A5D-A618-7147-A3D2-A97221D1052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BA6619C-8BA0-1042-A3D3-24DDB382ABA8}" type="datetimeFigureOut">
              <a:rPr lang="en-US" smtClean="0"/>
              <a:t>5/28/19</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3D08A5D-A618-7147-A3D2-A97221D10521}" type="slidenum">
              <a:rPr lang="en-US" smtClean="0"/>
              <a:t>‹#›</a:t>
            </a:fld>
            <a:endParaRPr lang="en-US"/>
          </a:p>
        </p:txBody>
      </p:sp>
    </p:spTree>
    <p:extLst>
      <p:ext uri="{BB962C8B-B14F-4D97-AF65-F5344CB8AC3E}">
        <p14:creationId xmlns:p14="http://schemas.microsoft.com/office/powerpoint/2010/main" val="695376699"/>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tiff"/><Relationship Id="rId4" Type="http://schemas.openxmlformats.org/officeDocument/2006/relationships/image" Target="../media/image8.tiff"/><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eric.ed.gov/?id=EJ119120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tiff"/></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7.xml"/><Relationship Id="rId2" Type="http://schemas.openxmlformats.org/officeDocument/2006/relationships/image" Target="../media/image2.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xmlns="" id="{609316A9-990D-4EC3-A671-70EE5C1493A4}"/>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xmlns="" id="{9B0C6109-9159-49CA-AD7A-F9035539DB7F}"/>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xmlns="" id="{686F14F5-308C-4EB6-87AB-05DE9501B1AA}"/>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xmlns="" id="{BA032363-A188-47C5-9D59-9B788809DCD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xmlns="" id="{2C4077DF-6BB9-4069-AD28-6B1664EBB06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xmlns="" id="{1D2B8B50-3419-41ED-9A9F-3CF9EEBBD3F2}"/>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xmlns="" id="{5C640498-2E73-4FA2-BEB6-C3596A458C8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xmlns="" id="{3240EEFC-4112-4C39-A816-C815774F6D69}"/>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xmlns="" id="{ADF362B0-03EA-4800-9FAA-9F128587E42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xmlns="" id="{0BA84559-2F4C-4795-9246-4C563F942DB9}"/>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xmlns="" id="{FA77A1AA-CA47-4A91-A0A1-0A8CE31A985E}"/>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xmlns="" id="{03E8462A-FEBA-4848-81CC-3F8DA3E477B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xmlns="" id="{2109F83F-40FE-4DB3-84CC-09FB3340D06D}"/>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4" name="Straight Connector 23">
              <a:extLst>
                <a:ext uri="{FF2B5EF4-FFF2-40B4-BE49-F238E27FC236}">
                  <a16:creationId xmlns:a16="http://schemas.microsoft.com/office/drawing/2014/main" xmlns="" id="{1DE492D7-C3C3-48FF-80C8-37021EA0262F}"/>
                </a:ext>
                <a:ext uri="{C183D7F6-B498-43B3-948B-1728B52AA6E4}">
                  <adec:decorative xmlns:adec="http://schemas.microsoft.com/office/drawing/2017/decorative" xmlns=""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5" name="Rectangle 23">
              <a:extLst>
                <a:ext uri="{FF2B5EF4-FFF2-40B4-BE49-F238E27FC236}">
                  <a16:creationId xmlns:a16="http://schemas.microsoft.com/office/drawing/2014/main" xmlns="" id="{0B30FF97-2E9A-490A-AED2-90BA2E0EC17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a:extLst>
                <a:ext uri="{FF2B5EF4-FFF2-40B4-BE49-F238E27FC236}">
                  <a16:creationId xmlns:a16="http://schemas.microsoft.com/office/drawing/2014/main" xmlns="" id="{B6D53C7D-A312-47B6-A66A-230A19CFACA6}"/>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a:extLst>
                <a:ext uri="{FF2B5EF4-FFF2-40B4-BE49-F238E27FC236}">
                  <a16:creationId xmlns:a16="http://schemas.microsoft.com/office/drawing/2014/main" xmlns="" id="{9329D58C-0D2E-4A2B-AD6A-9CEE506784A8}"/>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a:extLst>
                <a:ext uri="{FF2B5EF4-FFF2-40B4-BE49-F238E27FC236}">
                  <a16:creationId xmlns:a16="http://schemas.microsoft.com/office/drawing/2014/main" xmlns="" id="{9D446EDE-C690-4461-8BF2-7634808FC8B4}"/>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a:extLst>
                <a:ext uri="{FF2B5EF4-FFF2-40B4-BE49-F238E27FC236}">
                  <a16:creationId xmlns:a16="http://schemas.microsoft.com/office/drawing/2014/main" xmlns="" id="{323F3D34-6531-4AD7-A8C6-195A090281A1}"/>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a:extLst>
                <a:ext uri="{FF2B5EF4-FFF2-40B4-BE49-F238E27FC236}">
                  <a16:creationId xmlns:a16="http://schemas.microsoft.com/office/drawing/2014/main" xmlns="" id="{B9B0AE3F-2350-435F-A9B0-C310BF876385}"/>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a:extLst>
                <a:ext uri="{FF2B5EF4-FFF2-40B4-BE49-F238E27FC236}">
                  <a16:creationId xmlns:a16="http://schemas.microsoft.com/office/drawing/2014/main" xmlns="" id="{4EFA655C-9E50-4C14-A89E-AD7B648E4E2B}"/>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Isosceles Triangle 31">
              <a:extLst>
                <a:ext uri="{FF2B5EF4-FFF2-40B4-BE49-F238E27FC236}">
                  <a16:creationId xmlns:a16="http://schemas.microsoft.com/office/drawing/2014/main" xmlns="" id="{3E843863-7D25-4C01-9A17-E817CB6D998A}"/>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34" name="Rectangle 33">
            <a:extLst>
              <a:ext uri="{FF2B5EF4-FFF2-40B4-BE49-F238E27FC236}">
                <a16:creationId xmlns:a16="http://schemas.microsoft.com/office/drawing/2014/main" xmlns="" id="{7941F9B1-B01B-4A84-89D9-B169AEB4E45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8301227"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534855" y="1435261"/>
            <a:ext cx="3842795" cy="879676"/>
          </a:xfrm>
          <a:prstGeom prst="rect">
            <a:avLst/>
          </a:prstGeom>
          <a:solidFill>
            <a:schemeClr val="bg1"/>
          </a:solidFill>
        </p:spPr>
        <p:txBody>
          <a:bodyPr wrap="square" rtlCol="0">
            <a:spAutoFit/>
          </a:bodyPr>
          <a:lstStyle/>
          <a:p>
            <a:endParaRPr lang="en-US"/>
          </a:p>
        </p:txBody>
      </p:sp>
      <p:sp>
        <p:nvSpPr>
          <p:cNvPr id="33" name="TextBox 32"/>
          <p:cNvSpPr txBox="1"/>
          <p:nvPr/>
        </p:nvSpPr>
        <p:spPr>
          <a:xfrm>
            <a:off x="-796454" y="1101053"/>
            <a:ext cx="10848158" cy="4647426"/>
          </a:xfrm>
          <a:prstGeom prst="rect">
            <a:avLst/>
          </a:prstGeom>
          <a:noFill/>
        </p:spPr>
        <p:txBody>
          <a:bodyPr wrap="square" rtlCol="0">
            <a:spAutoFit/>
          </a:bodyPr>
          <a:lstStyle/>
          <a:p>
            <a:pPr algn="ctr"/>
            <a:r>
              <a:rPr lang="en-US" b="1" dirty="0">
                <a:latin typeface="Times" charset="0"/>
                <a:ea typeface="Times" charset="0"/>
                <a:cs typeface="Times" charset="0"/>
              </a:rPr>
              <a:t>MATSOL 2019 </a:t>
            </a:r>
            <a:r>
              <a:rPr lang="en-US" b="1" dirty="0" smtClean="0">
                <a:latin typeface="Times" charset="0"/>
                <a:ea typeface="Times" charset="0"/>
                <a:cs typeface="Times" charset="0"/>
              </a:rPr>
              <a:t>Conference</a:t>
            </a:r>
          </a:p>
          <a:p>
            <a:pPr algn="ctr"/>
            <a:endParaRPr lang="en-US" sz="2800" b="1" dirty="0">
              <a:solidFill>
                <a:srgbClr val="FF0000"/>
              </a:solidFill>
              <a:latin typeface="Times" charset="0"/>
              <a:ea typeface="Times" charset="0"/>
              <a:cs typeface="Times" charset="0"/>
            </a:endParaRPr>
          </a:p>
          <a:p>
            <a:pPr algn="ctr"/>
            <a:r>
              <a:rPr lang="en-US" sz="2000" b="1" dirty="0">
                <a:latin typeface="Times" charset="0"/>
                <a:ea typeface="Times" charset="0"/>
                <a:cs typeface="Times" charset="0"/>
              </a:rPr>
              <a:t>Teaching Patterns of Critical Thinking</a:t>
            </a:r>
          </a:p>
          <a:p>
            <a:pPr algn="ctr"/>
            <a:r>
              <a:rPr lang="en-US" sz="2000" b="1" dirty="0">
                <a:latin typeface="Times" charset="0"/>
                <a:ea typeface="Times" charset="0"/>
                <a:cs typeface="Times" charset="0"/>
              </a:rPr>
              <a:t>3CA model: </a:t>
            </a:r>
          </a:p>
          <a:p>
            <a:pPr algn="ctr"/>
            <a:r>
              <a:rPr lang="en-US" sz="2000" b="1" dirty="0">
                <a:latin typeface="Times" charset="0"/>
                <a:ea typeface="Times" charset="0"/>
                <a:cs typeface="Times" charset="0"/>
              </a:rPr>
              <a:t>Concept map, Critical Thinking, Collaboration and </a:t>
            </a:r>
            <a:r>
              <a:rPr lang="en-US" sz="2000" b="1" dirty="0" smtClean="0">
                <a:latin typeface="Times" charset="0"/>
                <a:ea typeface="Times" charset="0"/>
                <a:cs typeface="Times" charset="0"/>
              </a:rPr>
              <a:t>Assessment</a:t>
            </a:r>
          </a:p>
          <a:p>
            <a:pPr algn="ctr"/>
            <a:endParaRPr lang="en-US" sz="2800" b="1" dirty="0">
              <a:latin typeface="Times" charset="0"/>
              <a:ea typeface="Times" charset="0"/>
              <a:cs typeface="Times" charset="0"/>
            </a:endParaRPr>
          </a:p>
          <a:p>
            <a:pPr algn="ctr"/>
            <a:r>
              <a:rPr lang="en-US" sz="1400" b="1" dirty="0" smtClean="0">
                <a:latin typeface="Times" charset="0"/>
                <a:ea typeface="Times" charset="0"/>
                <a:cs typeface="Times" charset="0"/>
              </a:rPr>
              <a:t>Presented by:</a:t>
            </a:r>
          </a:p>
          <a:p>
            <a:pPr algn="ctr"/>
            <a:endParaRPr lang="en-US" sz="1400" b="1" dirty="0" smtClean="0">
              <a:latin typeface="Times" charset="0"/>
              <a:ea typeface="Times" charset="0"/>
              <a:cs typeface="Times" charset="0"/>
            </a:endParaRPr>
          </a:p>
          <a:p>
            <a:pPr algn="ctr"/>
            <a:r>
              <a:rPr lang="en-US" sz="1400" b="1" i="1" dirty="0">
                <a:latin typeface="Times" charset="0"/>
                <a:ea typeface="Times" charset="0"/>
                <a:cs typeface="Times" charset="0"/>
              </a:rPr>
              <a:t>Prof. Ernest </a:t>
            </a:r>
            <a:r>
              <a:rPr lang="en-US" sz="1400" b="1" i="1" dirty="0" smtClean="0">
                <a:latin typeface="Times" charset="0"/>
                <a:ea typeface="Times" charset="0"/>
                <a:cs typeface="Times" charset="0"/>
              </a:rPr>
              <a:t>Washington</a:t>
            </a:r>
          </a:p>
          <a:p>
            <a:pPr algn="ctr"/>
            <a:r>
              <a:rPr lang="en-US" sz="1400" b="1" i="1" dirty="0" smtClean="0">
                <a:latin typeface="Times" charset="0"/>
                <a:ea typeface="Times" charset="0"/>
                <a:cs typeface="Times" charset="0"/>
              </a:rPr>
              <a:t>Elham </a:t>
            </a:r>
            <a:r>
              <a:rPr lang="en-US" sz="1400" b="1" i="1" dirty="0">
                <a:latin typeface="Times" charset="0"/>
                <a:ea typeface="Times" charset="0"/>
                <a:cs typeface="Times" charset="0"/>
              </a:rPr>
              <a:t>Zandvakili, </a:t>
            </a:r>
            <a:r>
              <a:rPr lang="en-US" sz="1400" b="1" i="1" dirty="0" smtClean="0">
                <a:latin typeface="Times" charset="0"/>
                <a:ea typeface="Times" charset="0"/>
                <a:cs typeface="Times" charset="0"/>
              </a:rPr>
              <a:t>PhD</a:t>
            </a:r>
          </a:p>
          <a:p>
            <a:pPr algn="ctr"/>
            <a:r>
              <a:rPr lang="en-US" sz="1400" b="1" i="1" dirty="0" smtClean="0">
                <a:latin typeface="Times" charset="0"/>
                <a:ea typeface="Times" charset="0"/>
                <a:cs typeface="Times" charset="0"/>
              </a:rPr>
              <a:t>University </a:t>
            </a:r>
            <a:r>
              <a:rPr lang="en-US" sz="1400" b="1" i="1" dirty="0">
                <a:latin typeface="Times" charset="0"/>
                <a:ea typeface="Times" charset="0"/>
                <a:cs typeface="Times" charset="0"/>
              </a:rPr>
              <a:t>of Massachusetts, Amherst</a:t>
            </a:r>
          </a:p>
          <a:p>
            <a:pPr algn="ctr"/>
            <a:r>
              <a:rPr lang="en-US" sz="1400" b="1" i="1" dirty="0" err="1" smtClean="0">
                <a:latin typeface="Times" charset="0"/>
                <a:ea typeface="Times" charset="0"/>
                <a:cs typeface="Times" charset="0"/>
              </a:rPr>
              <a:t>ezandvakili@umass.edu</a:t>
            </a:r>
            <a:endParaRPr lang="en-US" sz="1400" b="1" dirty="0" smtClean="0">
              <a:latin typeface="Times" charset="0"/>
              <a:ea typeface="Times" charset="0"/>
              <a:cs typeface="Times" charset="0"/>
            </a:endParaRPr>
          </a:p>
          <a:p>
            <a:pPr algn="ctr"/>
            <a:endParaRPr lang="en-US" b="1" i="1" dirty="0" smtClean="0">
              <a:latin typeface="Times" charset="0"/>
              <a:ea typeface="Times" charset="0"/>
              <a:cs typeface="Times" charset="0"/>
            </a:endParaRPr>
          </a:p>
          <a:p>
            <a:pPr algn="ctr"/>
            <a:endParaRPr lang="en-US" b="1" i="1" dirty="0" smtClean="0">
              <a:latin typeface="Times" charset="0"/>
              <a:ea typeface="Times" charset="0"/>
              <a:cs typeface="Times" charset="0"/>
            </a:endParaRPr>
          </a:p>
          <a:p>
            <a:pPr algn="ctr"/>
            <a:endParaRPr lang="en-US" sz="2400" b="1" i="1" dirty="0">
              <a:latin typeface="Times" charset="0"/>
              <a:ea typeface="Times" charset="0"/>
              <a:cs typeface="Times" charset="0"/>
            </a:endParaRPr>
          </a:p>
          <a:p>
            <a:endParaRPr lang="en-US" dirty="0">
              <a:latin typeface="Times" charset="0"/>
              <a:ea typeface="Times" charset="0"/>
              <a:cs typeface="Times" charset="0"/>
            </a:endParaRPr>
          </a:p>
        </p:txBody>
      </p:sp>
    </p:spTree>
    <p:extLst>
      <p:ext uri="{BB962C8B-B14F-4D97-AF65-F5344CB8AC3E}">
        <p14:creationId xmlns:p14="http://schemas.microsoft.com/office/powerpoint/2010/main" val="25622487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1-Hand- written critical thinking- concept </a:t>
            </a:r>
            <a:r>
              <a:rPr lang="en-US" dirty="0" smtClean="0"/>
              <a:t>map</a:t>
            </a:r>
            <a:endParaRPr lang="en-US" dirty="0"/>
          </a:p>
        </p:txBody>
      </p:sp>
      <p:sp>
        <p:nvSpPr>
          <p:cNvPr id="3" name="Content Placeholder 2"/>
          <p:cNvSpPr>
            <a:spLocks noGrp="1"/>
          </p:cNvSpPr>
          <p:nvPr>
            <p:ph idx="1"/>
          </p:nvPr>
        </p:nvSpPr>
        <p:spPr/>
        <p:txBody>
          <a:bodyPr>
            <a:normAutofit fontScale="85000" lnSpcReduction="20000"/>
          </a:bodyPr>
          <a:lstStyle/>
          <a:p>
            <a:r>
              <a:rPr lang="en-US" sz="3200" dirty="0" smtClean="0"/>
              <a:t>While you are reading the text, please generate </a:t>
            </a:r>
            <a:r>
              <a:rPr lang="en-US" sz="3200" dirty="0"/>
              <a:t>a hand-written concept </a:t>
            </a:r>
            <a:r>
              <a:rPr lang="en-US" sz="3200" dirty="0" smtClean="0"/>
              <a:t>map which means converting text/your ideas about the text into a map based on your thinking. </a:t>
            </a:r>
          </a:p>
          <a:p>
            <a:r>
              <a:rPr lang="en-US" sz="3200" dirty="0" smtClean="0"/>
              <a:t> Please don’t forget to connect the concepts in your maps with WH </a:t>
            </a:r>
            <a:r>
              <a:rPr lang="en-US" sz="3200" dirty="0" smtClean="0"/>
              <a:t>questions(what, when, where, how, who, why).</a:t>
            </a:r>
            <a:endParaRPr lang="en-US" sz="3200" dirty="0" smtClean="0"/>
          </a:p>
          <a:p>
            <a:r>
              <a:rPr lang="en-US" sz="3200" dirty="0" smtClean="0"/>
              <a:t>Please keep in mind that your map can be completely different from </a:t>
            </a:r>
            <a:r>
              <a:rPr lang="en-US" sz="3200" dirty="0" smtClean="0"/>
              <a:t>each other because </a:t>
            </a:r>
            <a:r>
              <a:rPr lang="en-US" sz="3200" dirty="0" smtClean="0"/>
              <a:t>your way of thinking is unique and different.</a:t>
            </a:r>
            <a:endParaRPr lang="en-US" sz="3200" dirty="0"/>
          </a:p>
        </p:txBody>
      </p:sp>
    </p:spTree>
    <p:extLst>
      <p:ext uri="{BB962C8B-B14F-4D97-AF65-F5344CB8AC3E}">
        <p14:creationId xmlns:p14="http://schemas.microsoft.com/office/powerpoint/2010/main" val="8261633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2- Generate 2 questions based on the map</a:t>
            </a:r>
            <a:endParaRPr lang="en-US" dirty="0"/>
          </a:p>
        </p:txBody>
      </p:sp>
      <p:sp>
        <p:nvSpPr>
          <p:cNvPr id="3" name="Content Placeholder 2"/>
          <p:cNvSpPr>
            <a:spLocks noGrp="1"/>
          </p:cNvSpPr>
          <p:nvPr>
            <p:ph idx="1"/>
          </p:nvPr>
        </p:nvSpPr>
        <p:spPr/>
        <p:txBody>
          <a:bodyPr>
            <a:normAutofit fontScale="92500" lnSpcReduction="20000"/>
          </a:bodyPr>
          <a:lstStyle/>
          <a:p>
            <a:r>
              <a:rPr lang="en-US" sz="4000" dirty="0" smtClean="0"/>
              <a:t>Please generate 2 questions using the critical thinking questions in your maps(what, when, why, how, where, who).</a:t>
            </a:r>
          </a:p>
          <a:p>
            <a:r>
              <a:rPr lang="en-US" sz="4000" dirty="0" smtClean="0"/>
              <a:t>The questions can be designed in different forms (Open-ended questions, multiple choice, fill in the blank,</a:t>
            </a:r>
            <a:r>
              <a:rPr lang="mr-IN" sz="4000" dirty="0" smtClean="0"/>
              <a:t>…</a:t>
            </a:r>
            <a:r>
              <a:rPr lang="en-US" sz="4000" dirty="0" smtClean="0"/>
              <a:t>)</a:t>
            </a:r>
          </a:p>
          <a:p>
            <a:endParaRPr lang="en-US" dirty="0"/>
          </a:p>
        </p:txBody>
      </p:sp>
    </p:spTree>
    <p:extLst>
      <p:ext uri="{BB962C8B-B14F-4D97-AF65-F5344CB8AC3E}">
        <p14:creationId xmlns:p14="http://schemas.microsoft.com/office/powerpoint/2010/main" val="18457968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839326"/>
          </a:xfrm>
        </p:spPr>
        <p:txBody>
          <a:bodyPr>
            <a:normAutofit/>
          </a:bodyPr>
          <a:lstStyle/>
          <a:p>
            <a:pPr algn="ctr"/>
            <a:r>
              <a:rPr lang="en-US" sz="5400" b="1" dirty="0" smtClean="0"/>
              <a:t/>
            </a:r>
            <a:br>
              <a:rPr lang="en-US" sz="5400" b="1" dirty="0" smtClean="0"/>
            </a:br>
            <a:r>
              <a:rPr lang="en-US" sz="5400" b="1" dirty="0"/>
              <a:t/>
            </a:r>
            <a:br>
              <a:rPr lang="en-US" sz="5400" b="1" dirty="0"/>
            </a:br>
            <a:r>
              <a:rPr lang="en-US" sz="5400" b="1" dirty="0" smtClean="0"/>
              <a:t>Collaborative Phase</a:t>
            </a:r>
            <a:endParaRPr lang="en-US" sz="5400" b="1" dirty="0"/>
          </a:p>
        </p:txBody>
      </p:sp>
    </p:spTree>
    <p:extLst>
      <p:ext uri="{BB962C8B-B14F-4D97-AF65-F5344CB8AC3E}">
        <p14:creationId xmlns:p14="http://schemas.microsoft.com/office/powerpoint/2010/main" val="19065114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Determine a partner to share your map with </a:t>
            </a:r>
            <a:endParaRPr lang="en-US" dirty="0"/>
          </a:p>
        </p:txBody>
      </p:sp>
    </p:spTree>
    <p:extLst>
      <p:ext uri="{BB962C8B-B14F-4D97-AF65-F5344CB8AC3E}">
        <p14:creationId xmlns:p14="http://schemas.microsoft.com/office/powerpoint/2010/main" val="1351323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dirty="0" smtClean="0"/>
              <a:t>Synthesis</a:t>
            </a:r>
            <a:endParaRPr lang="en-US" sz="4800" b="1" dirty="0"/>
          </a:p>
        </p:txBody>
      </p:sp>
    </p:spTree>
    <p:extLst>
      <p:ext uri="{BB962C8B-B14F-4D97-AF65-F5344CB8AC3E}">
        <p14:creationId xmlns:p14="http://schemas.microsoft.com/office/powerpoint/2010/main" val="12791915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6- Social/Cognitive synthesis: Share your individual concept maps(feedback provision)/ask the questions from each other/and generate a new collaborative map </a:t>
            </a:r>
            <a:endParaRPr lang="en-US" dirty="0"/>
          </a:p>
        </p:txBody>
      </p:sp>
      <p:sp>
        <p:nvSpPr>
          <p:cNvPr id="3" name="Content Placeholder 2"/>
          <p:cNvSpPr>
            <a:spLocks noGrp="1"/>
          </p:cNvSpPr>
          <p:nvPr>
            <p:ph idx="1"/>
          </p:nvPr>
        </p:nvSpPr>
        <p:spPr>
          <a:xfrm>
            <a:off x="1295402" y="2500661"/>
            <a:ext cx="9601196" cy="3318936"/>
          </a:xfrm>
        </p:spPr>
        <p:txBody>
          <a:bodyPr>
            <a:noAutofit/>
          </a:bodyPr>
          <a:lstStyle/>
          <a:p>
            <a:endParaRPr lang="en-US" sz="2800" dirty="0" smtClean="0"/>
          </a:p>
          <a:p>
            <a:r>
              <a:rPr lang="en-US" sz="2800" dirty="0" smtClean="0"/>
              <a:t>At this stage you share and explain about your individual map . You talk not only about the reasons and logics behind the concepts you chose to use in your maps but also about the connections among them. </a:t>
            </a:r>
          </a:p>
          <a:p>
            <a:r>
              <a:rPr lang="en-US" sz="2800" dirty="0" smtClean="0"/>
              <a:t>You discover the gaps in each other’s map which is the the picture of your thinking.</a:t>
            </a:r>
          </a:p>
          <a:p>
            <a:endParaRPr lang="en-US" sz="2800" dirty="0">
              <a:sym typeface="Wingdings"/>
            </a:endParaRPr>
          </a:p>
        </p:txBody>
      </p:sp>
    </p:spTree>
    <p:extLst>
      <p:ext uri="{BB962C8B-B14F-4D97-AF65-F5344CB8AC3E}">
        <p14:creationId xmlns:p14="http://schemas.microsoft.com/office/powerpoint/2010/main" val="9139436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6087" y="429312"/>
            <a:ext cx="9601196" cy="1303867"/>
          </a:xfrm>
        </p:spPr>
        <p:txBody>
          <a:bodyPr>
            <a:noAutofit/>
          </a:bodyPr>
          <a:lstStyle/>
          <a:p>
            <a:pPr>
              <a:lnSpc>
                <a:spcPct val="90000"/>
              </a:lnSpc>
            </a:pPr>
            <a:r>
              <a:rPr lang="en-US" sz="3600" dirty="0" smtClean="0">
                <a:solidFill>
                  <a:schemeClr val="accent6"/>
                </a:solidFill>
              </a:rPr>
              <a:t>9- Please generate a new collaborative map based on the information you gathered from each other</a:t>
            </a:r>
            <a:r>
              <a:rPr lang="en-US" sz="3600" dirty="0" smtClean="0">
                <a:solidFill>
                  <a:srgbClr val="262626"/>
                </a:solidFill>
              </a:rPr>
              <a:t/>
            </a:r>
            <a:br>
              <a:rPr lang="en-US" sz="3600" dirty="0" smtClean="0">
                <a:solidFill>
                  <a:srgbClr val="262626"/>
                </a:solidFill>
              </a:rPr>
            </a:br>
            <a:r>
              <a:rPr lang="en-US" sz="3600" dirty="0" smtClean="0">
                <a:solidFill>
                  <a:srgbClr val="262626"/>
                </a:solidFill>
              </a:rPr>
              <a:t/>
            </a:r>
            <a:br>
              <a:rPr lang="en-US" sz="3600" dirty="0" smtClean="0">
                <a:solidFill>
                  <a:srgbClr val="262626"/>
                </a:solidFill>
              </a:rPr>
            </a:br>
            <a:r>
              <a:rPr lang="en-US" dirty="0" smtClean="0">
                <a:solidFill>
                  <a:srgbClr val="262626"/>
                </a:solidFill>
              </a:rPr>
              <a:t>After generating a new collaborative map, Generate two questions collaboratively.</a:t>
            </a:r>
            <a:br>
              <a:rPr lang="en-US" dirty="0" smtClean="0">
                <a:solidFill>
                  <a:srgbClr val="262626"/>
                </a:solidFill>
              </a:rPr>
            </a:br>
            <a:endParaRPr lang="en-US" sz="3600" dirty="0">
              <a:solidFill>
                <a:srgbClr val="262626"/>
              </a:solidFill>
            </a:endParaRPr>
          </a:p>
        </p:txBody>
      </p:sp>
    </p:spTree>
    <p:extLst>
      <p:ext uri="{BB962C8B-B14F-4D97-AF65-F5344CB8AC3E}">
        <p14:creationId xmlns:p14="http://schemas.microsoft.com/office/powerpoint/2010/main" val="18483864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2" y="561474"/>
            <a:ext cx="9601196" cy="1475873"/>
          </a:xfrm>
        </p:spPr>
        <p:txBody>
          <a:bodyPr>
            <a:normAutofit fontScale="90000"/>
          </a:bodyPr>
          <a:lstStyle/>
          <a:p>
            <a:pPr>
              <a:lnSpc>
                <a:spcPct val="90000"/>
              </a:lnSpc>
            </a:pPr>
            <a:r>
              <a:rPr lang="en-US" sz="4400" dirty="0" smtClean="0">
                <a:solidFill>
                  <a:schemeClr val="accent6"/>
                </a:solidFill>
              </a:rPr>
              <a:t>Peer-self assessment</a:t>
            </a:r>
            <a:r>
              <a:rPr lang="en-US" sz="4400" dirty="0">
                <a:solidFill>
                  <a:srgbClr val="262626"/>
                </a:solidFill>
              </a:rPr>
              <a:t/>
            </a:r>
            <a:br>
              <a:rPr lang="en-US" sz="4400" dirty="0">
                <a:solidFill>
                  <a:srgbClr val="262626"/>
                </a:solidFill>
              </a:rPr>
            </a:br>
            <a:r>
              <a:rPr lang="en-US" sz="4400" dirty="0" smtClean="0">
                <a:solidFill>
                  <a:srgbClr val="262626"/>
                </a:solidFill>
              </a:rPr>
              <a:t/>
            </a:r>
            <a:br>
              <a:rPr lang="en-US" sz="4400" dirty="0" smtClean="0">
                <a:solidFill>
                  <a:srgbClr val="262626"/>
                </a:solidFill>
              </a:rPr>
            </a:br>
            <a:r>
              <a:rPr lang="en-US" sz="2000" b="1" dirty="0">
                <a:solidFill>
                  <a:srgbClr val="262626"/>
                </a:solidFill>
              </a:rPr>
              <a:t/>
            </a:r>
            <a:br>
              <a:rPr lang="en-US" sz="2000" b="1" dirty="0">
                <a:solidFill>
                  <a:srgbClr val="262626"/>
                </a:solidFill>
              </a:rPr>
            </a:br>
            <a:endParaRPr lang="en-US" sz="2000" b="1" dirty="0">
              <a:solidFill>
                <a:srgbClr val="262626"/>
              </a:solidFill>
            </a:endParaRPr>
          </a:p>
        </p:txBody>
      </p:sp>
      <p:graphicFrame>
        <p:nvGraphicFramePr>
          <p:cNvPr id="5" name="Content Placeholder 2">
            <a:extLst>
              <a:ext uri="{FF2B5EF4-FFF2-40B4-BE49-F238E27FC236}">
                <a16:creationId xmlns="" xmlns:a16="http://schemas.microsoft.com/office/drawing/2014/main" id="{21038EAD-EB9D-455D-BED7-AB2ED13059E2}"/>
              </a:ext>
            </a:extLst>
          </p:cNvPr>
          <p:cNvGraphicFramePr>
            <a:graphicFrameLocks noGrp="1"/>
          </p:cNvGraphicFramePr>
          <p:nvPr>
            <p:ph idx="1"/>
            <p:extLst>
              <p:ext uri="{D42A27DB-BD31-4B8C-83A1-F6EECF244321}">
                <p14:modId xmlns:p14="http://schemas.microsoft.com/office/powerpoint/2010/main" val="246832701"/>
              </p:ext>
            </p:extLst>
          </p:nvPr>
        </p:nvGraphicFramePr>
        <p:xfrm>
          <a:off x="1295401" y="2675822"/>
          <a:ext cx="9601197" cy="2985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062065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11-Choose another partner and share your questions with</a:t>
            </a:r>
            <a:endParaRPr lang="en-US" dirty="0"/>
          </a:p>
        </p:txBody>
      </p:sp>
      <p:sp>
        <p:nvSpPr>
          <p:cNvPr id="3" name="Content Placeholder 2"/>
          <p:cNvSpPr>
            <a:spLocks noGrp="1"/>
          </p:cNvSpPr>
          <p:nvPr>
            <p:ph idx="1"/>
          </p:nvPr>
        </p:nvSpPr>
        <p:spPr/>
        <p:txBody>
          <a:bodyPr/>
          <a:lstStyle/>
          <a:p>
            <a:r>
              <a:rPr lang="en-US" dirty="0" smtClean="0"/>
              <a:t>Please ask and answer the questions from each other</a:t>
            </a:r>
            <a:endParaRPr lang="en-US" dirty="0"/>
          </a:p>
        </p:txBody>
      </p:sp>
    </p:spTree>
    <p:extLst>
      <p:ext uri="{BB962C8B-B14F-4D97-AF65-F5344CB8AC3E}">
        <p14:creationId xmlns:p14="http://schemas.microsoft.com/office/powerpoint/2010/main" val="11680412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1136" y="-240632"/>
            <a:ext cx="9658212" cy="7267074"/>
          </a:xfrm>
        </p:spPr>
      </p:pic>
    </p:spTree>
    <p:extLst>
      <p:ext uri="{BB962C8B-B14F-4D97-AF65-F5344CB8AC3E}">
        <p14:creationId xmlns:p14="http://schemas.microsoft.com/office/powerpoint/2010/main" val="2029542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90937"/>
          </a:xfrm>
        </p:spPr>
        <p:txBody>
          <a:bodyPr/>
          <a:lstStyle/>
          <a:p>
            <a:r>
              <a:rPr lang="en-US" dirty="0" smtClean="0"/>
              <a:t>Components </a:t>
            </a:r>
            <a:r>
              <a:rPr lang="en-US" smtClean="0"/>
              <a:t>of the 3CA </a:t>
            </a:r>
            <a:r>
              <a:rPr lang="en-US" dirty="0" smtClean="0"/>
              <a:t>model</a:t>
            </a:r>
            <a:endParaRPr lang="en-US" dirty="0"/>
          </a:p>
        </p:txBody>
      </p:sp>
      <p:graphicFrame>
        <p:nvGraphicFramePr>
          <p:cNvPr id="4" name="Content Placeholder 2">
            <a:extLst>
              <a:ext uri="{FF2B5EF4-FFF2-40B4-BE49-F238E27FC236}">
                <a16:creationId xmlns="" xmlns:a16="http://schemas.microsoft.com/office/drawing/2014/main" id="{8C10DAAA-738D-4ECC-9A4E-E97F58251F9B}"/>
              </a:ext>
            </a:extLst>
          </p:cNvPr>
          <p:cNvGraphicFramePr>
            <a:graphicFrameLocks noGrp="1"/>
          </p:cNvGraphicFramePr>
          <p:nvPr>
            <p:ph idx="1"/>
            <p:extLst>
              <p:ext uri="{D42A27DB-BD31-4B8C-83A1-F6EECF244321}">
                <p14:modId xmlns:p14="http://schemas.microsoft.com/office/powerpoint/2010/main" val="1872705687"/>
              </p:ext>
            </p:extLst>
          </p:nvPr>
        </p:nvGraphicFramePr>
        <p:xfrm>
          <a:off x="619989" y="1570280"/>
          <a:ext cx="8596312" cy="3881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75913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2527" y="644650"/>
            <a:ext cx="7474172" cy="956593"/>
          </a:xfrm>
        </p:spPr>
        <p:txBody>
          <a:bodyPr>
            <a:normAutofit/>
          </a:bodyPr>
          <a:lstStyle/>
          <a:p>
            <a:r>
              <a:rPr lang="en-US" dirty="0"/>
              <a:t>Implication</a:t>
            </a:r>
          </a:p>
        </p:txBody>
      </p:sp>
      <p:sp>
        <p:nvSpPr>
          <p:cNvPr id="3" name="Content Placeholder 2"/>
          <p:cNvSpPr>
            <a:spLocks noGrp="1"/>
          </p:cNvSpPr>
          <p:nvPr>
            <p:ph idx="1"/>
          </p:nvPr>
        </p:nvSpPr>
        <p:spPr>
          <a:xfrm>
            <a:off x="818147" y="1495167"/>
            <a:ext cx="9042133" cy="4793337"/>
          </a:xfrm>
          <a:noFill/>
        </p:spPr>
        <p:txBody>
          <a:bodyPr anchor="ctr">
            <a:normAutofit fontScale="92500" lnSpcReduction="20000"/>
          </a:bodyPr>
          <a:lstStyle/>
          <a:p>
            <a:pPr>
              <a:lnSpc>
                <a:spcPct val="150000"/>
              </a:lnSpc>
            </a:pPr>
            <a:r>
              <a:rPr lang="en-US" sz="2400" b="1" dirty="0">
                <a:latin typeface="Times" charset="0"/>
                <a:ea typeface="Times" charset="0"/>
                <a:cs typeface="Times" charset="0"/>
              </a:rPr>
              <a:t>Teaching critical thinking skills in a college classroom / replication . The insight that the CTQ of </a:t>
            </a:r>
            <a:r>
              <a:rPr lang="en-US" sz="2400" b="1" dirty="0" smtClean="0">
                <a:latin typeface="Times" charset="0"/>
                <a:ea typeface="Times" charset="0"/>
                <a:cs typeface="Times" charset="0"/>
              </a:rPr>
              <a:t>Aristotle’s </a:t>
            </a:r>
            <a:r>
              <a:rPr lang="en-US" sz="2400" b="1" u="sng" dirty="0" smtClean="0">
                <a:latin typeface="Times" charset="0"/>
                <a:ea typeface="Times" charset="0"/>
                <a:cs typeface="Times" charset="0"/>
              </a:rPr>
              <a:t>WHs </a:t>
            </a:r>
            <a:r>
              <a:rPr lang="en-US" sz="2400" b="1" u="sng" dirty="0">
                <a:latin typeface="Times" charset="0"/>
                <a:ea typeface="Times" charset="0"/>
                <a:cs typeface="Times" charset="0"/>
              </a:rPr>
              <a:t>are the elements of critical thinking </a:t>
            </a:r>
            <a:r>
              <a:rPr lang="en-US" sz="2400" b="1" dirty="0">
                <a:latin typeface="Times" charset="0"/>
                <a:ea typeface="Times" charset="0"/>
                <a:cs typeface="Times" charset="0"/>
              </a:rPr>
              <a:t>is a </a:t>
            </a:r>
            <a:r>
              <a:rPr lang="en-US" sz="2400" b="1" u="sng" dirty="0">
                <a:latin typeface="Times" charset="0"/>
                <a:ea typeface="Times" charset="0"/>
                <a:cs typeface="Times" charset="0"/>
              </a:rPr>
              <a:t>conceptual advance </a:t>
            </a:r>
            <a:r>
              <a:rPr lang="en-US" sz="2400" b="1" dirty="0">
                <a:latin typeface="Times" charset="0"/>
                <a:ea typeface="Times" charset="0"/>
                <a:cs typeface="Times" charset="0"/>
              </a:rPr>
              <a:t>in defining critical thinking. </a:t>
            </a:r>
          </a:p>
          <a:p>
            <a:pPr>
              <a:lnSpc>
                <a:spcPct val="150000"/>
              </a:lnSpc>
            </a:pPr>
            <a:r>
              <a:rPr lang="en-US" sz="2400" b="1" u="sng" dirty="0">
                <a:latin typeface="Times" charset="0"/>
                <a:ea typeface="Times" charset="0"/>
                <a:cs typeface="Times" charset="0"/>
              </a:rPr>
              <a:t>Digital </a:t>
            </a:r>
            <a:r>
              <a:rPr lang="en-US" sz="2400" b="1" u="sng" dirty="0" smtClean="0">
                <a:latin typeface="Times" charset="0"/>
                <a:ea typeface="Times" charset="0"/>
                <a:cs typeface="Times" charset="0"/>
              </a:rPr>
              <a:t>critical thinking concept </a:t>
            </a:r>
            <a:r>
              <a:rPr lang="en-US" sz="2400" b="1" u="sng" dirty="0">
                <a:latin typeface="Times" charset="0"/>
                <a:ea typeface="Times" charset="0"/>
                <a:cs typeface="Times" charset="0"/>
              </a:rPr>
              <a:t>maps </a:t>
            </a:r>
            <a:r>
              <a:rPr lang="en-US" sz="2400" b="1" dirty="0">
                <a:latin typeface="Times" charset="0"/>
                <a:ea typeface="Times" charset="0"/>
                <a:cs typeface="Times" charset="0"/>
              </a:rPr>
              <a:t>is a major </a:t>
            </a:r>
            <a:r>
              <a:rPr lang="en-US" sz="2400" b="1" u="sng" dirty="0" smtClean="0">
                <a:latin typeface="Times" charset="0"/>
                <a:ea typeface="Times" charset="0"/>
                <a:cs typeface="Times" charset="0"/>
              </a:rPr>
              <a:t>innovation: deserving </a:t>
            </a:r>
            <a:r>
              <a:rPr lang="en-US" sz="2400" b="1" u="sng" dirty="0">
                <a:latin typeface="Times" charset="0"/>
                <a:ea typeface="Times" charset="0"/>
                <a:cs typeface="Times" charset="0"/>
              </a:rPr>
              <a:t>of </a:t>
            </a:r>
            <a:r>
              <a:rPr lang="en-US" sz="2400" b="1" u="sng" dirty="0" smtClean="0">
                <a:latin typeface="Times" charset="0"/>
                <a:ea typeface="Times" charset="0"/>
                <a:cs typeface="Times" charset="0"/>
              </a:rPr>
              <a:t>replication </a:t>
            </a:r>
            <a:endParaRPr lang="en-US" sz="2400" b="1" u="sng" dirty="0">
              <a:latin typeface="Times" charset="0"/>
              <a:ea typeface="Times" charset="0"/>
              <a:cs typeface="Times" charset="0"/>
            </a:endParaRPr>
          </a:p>
          <a:p>
            <a:pPr>
              <a:lnSpc>
                <a:spcPct val="150000"/>
              </a:lnSpc>
            </a:pPr>
            <a:r>
              <a:rPr lang="en-US" sz="2400" b="1" u="sng" dirty="0">
                <a:latin typeface="Times" charset="0"/>
                <a:ea typeface="Times" charset="0"/>
                <a:cs typeface="Times" charset="0"/>
              </a:rPr>
              <a:t>Collaboration</a:t>
            </a:r>
            <a:r>
              <a:rPr lang="en-US" sz="2400" b="1" dirty="0">
                <a:latin typeface="Times" charset="0"/>
                <a:ea typeface="Times" charset="0"/>
                <a:cs typeface="Times" charset="0"/>
              </a:rPr>
              <a:t> is a powerful influence upon CT :</a:t>
            </a:r>
            <a:r>
              <a:rPr lang="en-US" sz="2400" b="1" u="sng" dirty="0" smtClean="0">
                <a:latin typeface="Times" charset="0"/>
                <a:ea typeface="Times" charset="0"/>
                <a:cs typeface="Times" charset="0"/>
              </a:rPr>
              <a:t>new </a:t>
            </a:r>
            <a:r>
              <a:rPr lang="en-US" sz="2400" b="1" u="sng" dirty="0">
                <a:latin typeface="Times" charset="0"/>
                <a:ea typeface="Times" charset="0"/>
                <a:cs typeface="Times" charset="0"/>
              </a:rPr>
              <a:t>patterns of critical thinking. </a:t>
            </a:r>
            <a:endParaRPr lang="en-US" sz="2400" b="1" u="sng" dirty="0" smtClean="0">
              <a:latin typeface="Times" charset="0"/>
              <a:ea typeface="Times" charset="0"/>
              <a:cs typeface="Times" charset="0"/>
            </a:endParaRPr>
          </a:p>
          <a:p>
            <a:pPr>
              <a:lnSpc>
                <a:spcPct val="150000"/>
              </a:lnSpc>
            </a:pPr>
            <a:r>
              <a:rPr lang="en-US" sz="2400" b="1" dirty="0" smtClean="0">
                <a:latin typeface="Times" charset="0"/>
                <a:ea typeface="Times" charset="0"/>
                <a:cs typeface="Times" charset="0"/>
              </a:rPr>
              <a:t>Visualization </a:t>
            </a:r>
            <a:r>
              <a:rPr lang="en-US" sz="2400" b="1" dirty="0">
                <a:latin typeface="Times" charset="0"/>
                <a:ea typeface="Times" charset="0"/>
                <a:cs typeface="Times" charset="0"/>
              </a:rPr>
              <a:t>: A neglected dimension of </a:t>
            </a:r>
            <a:r>
              <a:rPr lang="en-US" sz="2400" b="1" dirty="0" smtClean="0">
                <a:latin typeface="Times" charset="0"/>
                <a:ea typeface="Times" charset="0"/>
                <a:cs typeface="Times" charset="0"/>
              </a:rPr>
              <a:t>thinking </a:t>
            </a:r>
          </a:p>
          <a:p>
            <a:pPr>
              <a:lnSpc>
                <a:spcPct val="150000"/>
              </a:lnSpc>
            </a:pPr>
            <a:r>
              <a:rPr lang="en-US" sz="2400" b="1" dirty="0" smtClean="0">
                <a:latin typeface="Times" charset="0"/>
                <a:ea typeface="Times" charset="0"/>
                <a:cs typeface="Times" charset="0"/>
              </a:rPr>
              <a:t>Generalizability of CT.</a:t>
            </a:r>
          </a:p>
        </p:txBody>
      </p:sp>
    </p:spTree>
    <p:extLst>
      <p:ext uri="{BB962C8B-B14F-4D97-AF65-F5344CB8AC3E}">
        <p14:creationId xmlns:p14="http://schemas.microsoft.com/office/powerpoint/2010/main" val="34394067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35002F6C-0142-4BD1-B14C-B2A8BE2BC11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80"/>
            <a:ext cx="12192000" cy="6858000"/>
          </a:xfrm>
          <a:prstGeom prst="rect">
            <a:avLst/>
          </a:prstGeom>
          <a:solidFill>
            <a:srgbClr val="415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xmlns="" id="{889F2A4C-8C64-4700-8689-78F60398466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2847318" y="2013838"/>
            <a:ext cx="5724393" cy="3030698"/>
          </a:xfrm>
          <a:prstGeom prst="rect">
            <a:avLst/>
          </a:prstGeom>
          <a:effectLst>
            <a:reflection stA="18000" endPos="65000" dist="50800" dir="5400000" sy="-100000" algn="bl" rotWithShape="0"/>
          </a:effectLst>
        </p:spPr>
      </p:pic>
      <p:sp>
        <p:nvSpPr>
          <p:cNvPr id="3" name="TextBox 2"/>
          <p:cNvSpPr txBox="1"/>
          <p:nvPr/>
        </p:nvSpPr>
        <p:spPr>
          <a:xfrm>
            <a:off x="6657401" y="4506428"/>
            <a:ext cx="3097161" cy="766916"/>
          </a:xfrm>
          <a:prstGeom prst="rect">
            <a:avLst/>
          </a:prstGeom>
          <a:solidFill>
            <a:schemeClr val="bg1"/>
          </a:solidFill>
        </p:spPr>
        <p:txBody>
          <a:bodyPr wrap="square" rtlCol="0">
            <a:spAutoFit/>
          </a:bodyPr>
          <a:lstStyle/>
          <a:p>
            <a:endParaRPr lang="en-US"/>
          </a:p>
        </p:txBody>
      </p:sp>
      <p:pic>
        <p:nvPicPr>
          <p:cNvPr id="6" name="Picture 5"/>
          <p:cNvPicPr>
            <a:picLocks noChangeAspect="1"/>
          </p:cNvPicPr>
          <p:nvPr/>
        </p:nvPicPr>
        <p:blipFill>
          <a:blip r:embed="rId4"/>
          <a:stretch>
            <a:fillRect/>
          </a:stretch>
        </p:blipFill>
        <p:spPr>
          <a:xfrm>
            <a:off x="4696226" y="4345940"/>
            <a:ext cx="2486239" cy="1333577"/>
          </a:xfrm>
          <a:prstGeom prst="rect">
            <a:avLst/>
          </a:prstGeom>
        </p:spPr>
      </p:pic>
    </p:spTree>
    <p:extLst>
      <p:ext uri="{BB962C8B-B14F-4D97-AF65-F5344CB8AC3E}">
        <p14:creationId xmlns:p14="http://schemas.microsoft.com/office/powerpoint/2010/main" val="13037960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7719" y="766119"/>
            <a:ext cx="7117492" cy="2800767"/>
          </a:xfrm>
          <a:prstGeom prst="rect">
            <a:avLst/>
          </a:prstGeom>
          <a:noFill/>
        </p:spPr>
        <p:txBody>
          <a:bodyPr wrap="square" rtlCol="0">
            <a:spAutoFit/>
          </a:bodyPr>
          <a:lstStyle/>
          <a:p>
            <a:pPr algn="ctr"/>
            <a:r>
              <a:rPr lang="en-US" sz="8800" dirty="0" smtClean="0"/>
              <a:t>Result from Dissertation</a:t>
            </a:r>
            <a:endParaRPr lang="en-US" sz="8800" dirty="0"/>
          </a:p>
        </p:txBody>
      </p:sp>
    </p:spTree>
    <p:extLst>
      <p:ext uri="{BB962C8B-B14F-4D97-AF65-F5344CB8AC3E}">
        <p14:creationId xmlns:p14="http://schemas.microsoft.com/office/powerpoint/2010/main" val="14993622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7732" y="1422400"/>
            <a:ext cx="8596668" cy="1320800"/>
          </a:xfrm>
        </p:spPr>
        <p:txBody>
          <a:bodyPr>
            <a:noAutofit/>
          </a:bodyPr>
          <a:lstStyle/>
          <a:p>
            <a:pPr algn="ctr">
              <a:lnSpc>
                <a:spcPct val="90000"/>
              </a:lnSpc>
            </a:pPr>
            <a:r>
              <a:rPr lang="en-US" b="1" dirty="0"/>
              <a:t>Student’s rating of different </a:t>
            </a:r>
            <a:br>
              <a:rPr lang="en-US" b="1" dirty="0"/>
            </a:br>
            <a:r>
              <a:rPr lang="en-US" b="1" dirty="0"/>
              <a:t>components of 3CAM </a:t>
            </a:r>
            <a:br>
              <a:rPr lang="en-US" b="1" dirty="0"/>
            </a:br>
            <a:endParaRPr lang="en-US" b="1" dirty="0"/>
          </a:p>
        </p:txBody>
      </p:sp>
      <p:sp>
        <p:nvSpPr>
          <p:cNvPr id="4" name="Content Placeholder 3"/>
          <p:cNvSpPr>
            <a:spLocks noGrp="1"/>
          </p:cNvSpPr>
          <p:nvPr>
            <p:ph idx="1"/>
          </p:nvPr>
        </p:nvSpPr>
        <p:spPr>
          <a:xfrm>
            <a:off x="1333502" y="2160590"/>
            <a:ext cx="8470898" cy="3429260"/>
          </a:xfrm>
        </p:spPr>
        <p:txBody>
          <a:bodyPr>
            <a:normAutofit/>
          </a:bodyPr>
          <a:lstStyle/>
          <a:p>
            <a:endParaRPr lang="en-US" dirty="0"/>
          </a:p>
          <a:p>
            <a:endParaRPr lang="en-US" dirty="0"/>
          </a:p>
        </p:txBody>
      </p:sp>
    </p:spTree>
    <p:extLst>
      <p:ext uri="{BB962C8B-B14F-4D97-AF65-F5344CB8AC3E}">
        <p14:creationId xmlns:p14="http://schemas.microsoft.com/office/powerpoint/2010/main" val="10635918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 map</a:t>
            </a:r>
            <a:endParaRPr lang="en-US" dirty="0"/>
          </a:p>
        </p:txBody>
      </p:sp>
      <p:sp>
        <p:nvSpPr>
          <p:cNvPr id="3" name="Content Placeholder 2"/>
          <p:cNvSpPr>
            <a:spLocks noGrp="1"/>
          </p:cNvSpPr>
          <p:nvPr>
            <p:ph idx="1"/>
          </p:nvPr>
        </p:nvSpPr>
        <p:spPr>
          <a:xfrm>
            <a:off x="677334" y="1421027"/>
            <a:ext cx="8596668" cy="4620335"/>
          </a:xfrm>
        </p:spPr>
        <p:txBody>
          <a:bodyPr>
            <a:normAutofit fontScale="85000" lnSpcReduction="10000"/>
          </a:bodyPr>
          <a:lstStyle/>
          <a:p>
            <a:r>
              <a:rPr lang="en-US" dirty="0"/>
              <a:t>Students were enthusiastic about the concept maps. </a:t>
            </a:r>
            <a:r>
              <a:rPr lang="en-US" b="1" dirty="0">
                <a:solidFill>
                  <a:schemeClr val="accent6"/>
                </a:solidFill>
              </a:rPr>
              <a:t>Four major themes </a:t>
            </a:r>
            <a:r>
              <a:rPr lang="en-US" dirty="0"/>
              <a:t>emerged from the student’s comments on concept maps. Most of the students made supportive comments while 6 students were not satisfied with concept maps.</a:t>
            </a:r>
          </a:p>
          <a:p>
            <a:r>
              <a:rPr lang="en-US" dirty="0"/>
              <a:t>The themes were visualization, organization, simplification of learning.</a:t>
            </a:r>
          </a:p>
          <a:p>
            <a:pPr lvl="0"/>
            <a:r>
              <a:rPr lang="en-US" dirty="0" smtClean="0"/>
              <a:t>“</a:t>
            </a:r>
            <a:r>
              <a:rPr lang="en-US" dirty="0"/>
              <a:t>They help visualize concepts for people who are visual learners like myself”</a:t>
            </a:r>
          </a:p>
          <a:p>
            <a:pPr lvl="0"/>
            <a:r>
              <a:rPr lang="en-US" dirty="0"/>
              <a:t>“They allow students to visualize their own learning as well as their peer’s learning and make it easier to learn”</a:t>
            </a:r>
          </a:p>
          <a:p>
            <a:pPr lvl="0"/>
            <a:r>
              <a:rPr lang="en-US" dirty="0"/>
              <a:t>“Organization of thoughts into categories more clearly”</a:t>
            </a:r>
          </a:p>
          <a:p>
            <a:pPr lvl="0"/>
            <a:r>
              <a:rPr lang="en-US" dirty="0"/>
              <a:t>“Made me connect terms and learn more”</a:t>
            </a:r>
          </a:p>
          <a:p>
            <a:pPr lvl="0"/>
            <a:r>
              <a:rPr lang="en-US" dirty="0"/>
              <a:t>“Not helpful, tedious and time consuming”</a:t>
            </a:r>
          </a:p>
          <a:p>
            <a:r>
              <a:rPr lang="en-US" dirty="0"/>
              <a:t> For most students, this was the first-time students had a visual picture of their own thinking. Several students commented that they were visual thinkers, and concept maps were a welcomed change in their classroom learning. The vast majority of students found that the concept maps were helpful in helping them organize their thinking. The students were asked for their assessment of the use of the digital concept maps. They reported that </a:t>
            </a:r>
            <a:r>
              <a:rPr lang="en-US" dirty="0">
                <a:solidFill>
                  <a:schemeClr val="accent6"/>
                </a:solidFill>
              </a:rPr>
              <a:t>it took a while to get used to constructing the digital maps but once they got the hang of it, they found the digital maps to be a helpful in helping them organize their thinking. </a:t>
            </a:r>
          </a:p>
        </p:txBody>
      </p:sp>
    </p:spTree>
    <p:extLst>
      <p:ext uri="{BB962C8B-B14F-4D97-AF65-F5344CB8AC3E}">
        <p14:creationId xmlns:p14="http://schemas.microsoft.com/office/powerpoint/2010/main" val="1341940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Thinking</a:t>
            </a:r>
            <a:endParaRPr lang="en-US" dirty="0"/>
          </a:p>
        </p:txBody>
      </p:sp>
      <p:sp>
        <p:nvSpPr>
          <p:cNvPr id="3" name="Content Placeholder 2"/>
          <p:cNvSpPr>
            <a:spLocks noGrp="1"/>
          </p:cNvSpPr>
          <p:nvPr>
            <p:ph idx="1"/>
          </p:nvPr>
        </p:nvSpPr>
        <p:spPr>
          <a:xfrm>
            <a:off x="677334" y="1433385"/>
            <a:ext cx="8596668" cy="4867470"/>
          </a:xfrm>
        </p:spPr>
        <p:txBody>
          <a:bodyPr>
            <a:normAutofit/>
          </a:bodyPr>
          <a:lstStyle/>
          <a:p>
            <a:pPr>
              <a:lnSpc>
                <a:spcPct val="200000"/>
              </a:lnSpc>
            </a:pPr>
            <a:r>
              <a:rPr lang="en-US" dirty="0" smtClean="0"/>
              <a:t>They said </a:t>
            </a:r>
            <a:r>
              <a:rPr lang="en-US" dirty="0"/>
              <a:t>it took them a while to be comfortable with the process but once, they became comfortable with the process they found the language games of critical thinking to help them </a:t>
            </a:r>
            <a:r>
              <a:rPr lang="en-US" dirty="0">
                <a:solidFill>
                  <a:schemeClr val="accent6"/>
                </a:solidFill>
              </a:rPr>
              <a:t>organize their thinking </a:t>
            </a:r>
            <a:r>
              <a:rPr lang="en-US" dirty="0"/>
              <a:t>about the content of the chapters in the text. The critical thinking questions helped them </a:t>
            </a:r>
            <a:r>
              <a:rPr lang="en-US" dirty="0">
                <a:solidFill>
                  <a:schemeClr val="accent6"/>
                </a:solidFill>
              </a:rPr>
              <a:t>think beyond the book and rationalize their thinking</a:t>
            </a:r>
            <a:r>
              <a:rPr lang="en-US" dirty="0"/>
              <a:t>. One student commented, </a:t>
            </a:r>
            <a:r>
              <a:rPr lang="en-US" dirty="0">
                <a:solidFill>
                  <a:schemeClr val="accent6"/>
                </a:solidFill>
              </a:rPr>
              <a:t>it helped them to think backwards and forward</a:t>
            </a:r>
            <a:r>
              <a:rPr lang="en-US" dirty="0"/>
              <a:t>. Another said that it </a:t>
            </a:r>
            <a:r>
              <a:rPr lang="en-US" dirty="0">
                <a:solidFill>
                  <a:schemeClr val="accent6"/>
                </a:solidFill>
              </a:rPr>
              <a:t>helped apply the material to the real world. </a:t>
            </a:r>
          </a:p>
          <a:p>
            <a:endParaRPr lang="en-US" dirty="0"/>
          </a:p>
        </p:txBody>
      </p:sp>
    </p:spTree>
    <p:extLst>
      <p:ext uri="{BB962C8B-B14F-4D97-AF65-F5344CB8AC3E}">
        <p14:creationId xmlns:p14="http://schemas.microsoft.com/office/powerpoint/2010/main" val="5417202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Collaboration</a:t>
            </a:r>
            <a:endParaRPr lang="en-US" dirty="0"/>
          </a:p>
        </p:txBody>
      </p:sp>
      <p:sp>
        <p:nvSpPr>
          <p:cNvPr id="3" name="TextBox 2"/>
          <p:cNvSpPr txBox="1"/>
          <p:nvPr/>
        </p:nvSpPr>
        <p:spPr>
          <a:xfrm>
            <a:off x="860868" y="1655805"/>
            <a:ext cx="8229600" cy="4062651"/>
          </a:xfrm>
          <a:prstGeom prst="rect">
            <a:avLst/>
          </a:prstGeom>
          <a:noFill/>
        </p:spPr>
        <p:txBody>
          <a:bodyPr wrap="square" rtlCol="0">
            <a:spAutoFit/>
          </a:bodyPr>
          <a:lstStyle/>
          <a:p>
            <a:pPr marL="342900" indent="-342900">
              <a:lnSpc>
                <a:spcPct val="200000"/>
              </a:lnSpc>
              <a:buFont typeface="Arial" charset="0"/>
              <a:buChar char="•"/>
            </a:pPr>
            <a:r>
              <a:rPr lang="en-US" sz="2400" dirty="0" smtClean="0"/>
              <a:t>It was the </a:t>
            </a:r>
            <a:r>
              <a:rPr lang="en-US" sz="2400" dirty="0" smtClean="0">
                <a:solidFill>
                  <a:schemeClr val="accent6"/>
                </a:solidFill>
              </a:rPr>
              <a:t>best of the whole class</a:t>
            </a:r>
          </a:p>
          <a:p>
            <a:pPr marL="342900" indent="-342900">
              <a:lnSpc>
                <a:spcPct val="200000"/>
              </a:lnSpc>
              <a:buFont typeface="Arial" charset="0"/>
              <a:buChar char="•"/>
            </a:pPr>
            <a:r>
              <a:rPr lang="en-US" sz="2400" dirty="0" smtClean="0"/>
              <a:t>I have </a:t>
            </a:r>
            <a:r>
              <a:rPr lang="en-US" sz="2400" dirty="0" smtClean="0">
                <a:solidFill>
                  <a:schemeClr val="accent6"/>
                </a:solidFill>
              </a:rPr>
              <a:t>learned a lot </a:t>
            </a:r>
            <a:r>
              <a:rPr lang="en-US" sz="2400" dirty="0" smtClean="0"/>
              <a:t>through collaboration</a:t>
            </a:r>
          </a:p>
          <a:p>
            <a:pPr marL="342900" indent="-342900">
              <a:lnSpc>
                <a:spcPct val="200000"/>
              </a:lnSpc>
              <a:buFont typeface="Arial" charset="0"/>
              <a:buChar char="•"/>
            </a:pPr>
            <a:r>
              <a:rPr lang="en-US" sz="2400" dirty="0" smtClean="0"/>
              <a:t>Love it</a:t>
            </a:r>
          </a:p>
          <a:p>
            <a:pPr marL="342900" indent="-342900">
              <a:lnSpc>
                <a:spcPct val="200000"/>
              </a:lnSpc>
              <a:buFont typeface="Arial" charset="0"/>
              <a:buChar char="•"/>
            </a:pPr>
            <a:r>
              <a:rPr lang="en-US" sz="2400" dirty="0" smtClean="0"/>
              <a:t>We shared our maps that was interesting how we think differently</a:t>
            </a:r>
          </a:p>
          <a:p>
            <a:endParaRPr lang="en-US" dirty="0"/>
          </a:p>
        </p:txBody>
      </p:sp>
    </p:spTree>
    <p:extLst>
      <p:ext uri="{BB962C8B-B14F-4D97-AF65-F5344CB8AC3E}">
        <p14:creationId xmlns:p14="http://schemas.microsoft.com/office/powerpoint/2010/main" val="15092806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Assessment</a:t>
            </a:r>
            <a:endParaRPr lang="en-US" dirty="0"/>
          </a:p>
        </p:txBody>
      </p:sp>
      <p:sp>
        <p:nvSpPr>
          <p:cNvPr id="3" name="Content Placeholder 2"/>
          <p:cNvSpPr>
            <a:spLocks noGrp="1"/>
          </p:cNvSpPr>
          <p:nvPr>
            <p:ph idx="1"/>
          </p:nvPr>
        </p:nvSpPr>
        <p:spPr>
          <a:xfrm>
            <a:off x="677334" y="1705233"/>
            <a:ext cx="8596668" cy="4336130"/>
          </a:xfrm>
        </p:spPr>
        <p:txBody>
          <a:bodyPr>
            <a:normAutofit fontScale="92500"/>
          </a:bodyPr>
          <a:lstStyle/>
          <a:p>
            <a:pPr>
              <a:lnSpc>
                <a:spcPct val="200000"/>
              </a:lnSpc>
            </a:pPr>
            <a:r>
              <a:rPr lang="en-US" dirty="0"/>
              <a:t> When students were asked to assess the creation of reasoning questions, they were particularly enthusiastic. The commented that creating questions </a:t>
            </a:r>
            <a:r>
              <a:rPr lang="en-US" dirty="0">
                <a:solidFill>
                  <a:schemeClr val="accent6"/>
                </a:solidFill>
              </a:rPr>
              <a:t>put them in the place of the instructor and having to make decisions about what are the important </a:t>
            </a:r>
            <a:r>
              <a:rPr lang="en-US" dirty="0" smtClean="0">
                <a:solidFill>
                  <a:schemeClr val="accent6"/>
                </a:solidFill>
              </a:rPr>
              <a:t>concepts. </a:t>
            </a:r>
            <a:r>
              <a:rPr lang="en-US" dirty="0" smtClean="0"/>
              <a:t>Another </a:t>
            </a:r>
            <a:r>
              <a:rPr lang="en-US" dirty="0"/>
              <a:t>said, it </a:t>
            </a:r>
            <a:r>
              <a:rPr lang="en-US" dirty="0">
                <a:solidFill>
                  <a:schemeClr val="accent6"/>
                </a:solidFill>
              </a:rPr>
              <a:t>eased tensions, it helped me to connect point A with point B. It gave me a chance to expand my critical thinking by taking on the professor’s role a bit</a:t>
            </a:r>
            <a:r>
              <a:rPr lang="en-US" dirty="0"/>
              <a:t>. It was a </a:t>
            </a:r>
            <a:r>
              <a:rPr lang="en-US" dirty="0">
                <a:solidFill>
                  <a:schemeClr val="accent6"/>
                </a:solidFill>
              </a:rPr>
              <a:t>fun way to review the concepts.</a:t>
            </a:r>
            <a:r>
              <a:rPr lang="en-US" dirty="0"/>
              <a:t> It helped me to understand the concept of the chapters. It makes me </a:t>
            </a:r>
            <a:r>
              <a:rPr lang="en-US" dirty="0">
                <a:solidFill>
                  <a:schemeClr val="accent6"/>
                </a:solidFill>
              </a:rPr>
              <a:t>more actively engaged and think outside of the box. “I am forced to think”. </a:t>
            </a:r>
          </a:p>
        </p:txBody>
      </p:sp>
    </p:spTree>
    <p:extLst>
      <p:ext uri="{BB962C8B-B14F-4D97-AF65-F5344CB8AC3E}">
        <p14:creationId xmlns:p14="http://schemas.microsoft.com/office/powerpoint/2010/main" val="4023402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Multiple Reasoning Questions</a:t>
            </a:r>
            <a:endParaRPr lang="en-US" dirty="0"/>
          </a:p>
        </p:txBody>
      </p:sp>
      <p:sp>
        <p:nvSpPr>
          <p:cNvPr id="3" name="Content Placeholder 2"/>
          <p:cNvSpPr>
            <a:spLocks noGrp="1"/>
          </p:cNvSpPr>
          <p:nvPr>
            <p:ph idx="1"/>
          </p:nvPr>
        </p:nvSpPr>
        <p:spPr>
          <a:xfrm>
            <a:off x="677334" y="1408671"/>
            <a:ext cx="8596668" cy="4632692"/>
          </a:xfrm>
        </p:spPr>
        <p:txBody>
          <a:bodyPr>
            <a:noAutofit/>
          </a:bodyPr>
          <a:lstStyle/>
          <a:p>
            <a:pPr>
              <a:lnSpc>
                <a:spcPct val="170000"/>
              </a:lnSpc>
            </a:pPr>
            <a:r>
              <a:rPr lang="en-US" sz="1400" dirty="0" smtClean="0"/>
              <a:t>The </a:t>
            </a:r>
            <a:r>
              <a:rPr lang="en-US" sz="1400" dirty="0"/>
              <a:t>responses of the students were </a:t>
            </a:r>
            <a:r>
              <a:rPr lang="en-US" sz="1400" dirty="0">
                <a:solidFill>
                  <a:schemeClr val="accent6"/>
                </a:solidFill>
              </a:rPr>
              <a:t>overwhelmingly supportive</a:t>
            </a:r>
            <a:r>
              <a:rPr lang="en-US" sz="1400" dirty="0"/>
              <a:t>. They made the following comments:</a:t>
            </a:r>
          </a:p>
          <a:p>
            <a:pPr lvl="0">
              <a:lnSpc>
                <a:spcPct val="170000"/>
              </a:lnSpc>
            </a:pPr>
            <a:r>
              <a:rPr lang="en-US" sz="1400" dirty="0"/>
              <a:t>“Yes, because it </a:t>
            </a:r>
            <a:r>
              <a:rPr lang="en-US" sz="1400" dirty="0">
                <a:solidFill>
                  <a:schemeClr val="accent6"/>
                </a:solidFill>
              </a:rPr>
              <a:t>put us in the perspective of an instructor thinking about important concepts</a:t>
            </a:r>
            <a:r>
              <a:rPr lang="en-US" sz="1400" dirty="0"/>
              <a:t>, reinforces concepts, further application of the concepts gave me a better understanding of them, </a:t>
            </a:r>
            <a:r>
              <a:rPr lang="en-US" sz="1400" dirty="0">
                <a:solidFill>
                  <a:schemeClr val="accent6"/>
                </a:solidFill>
              </a:rPr>
              <a:t>makes me think critically</a:t>
            </a:r>
            <a:r>
              <a:rPr lang="en-US" sz="1400" dirty="0"/>
              <a:t>, it allows me </a:t>
            </a:r>
            <a:r>
              <a:rPr lang="en-US" sz="1400" dirty="0">
                <a:solidFill>
                  <a:schemeClr val="accent6"/>
                </a:solidFill>
              </a:rPr>
              <a:t>to apply my new knowledge to another </a:t>
            </a:r>
            <a:r>
              <a:rPr lang="en-US" sz="1400" dirty="0" smtClean="0">
                <a:solidFill>
                  <a:schemeClr val="accent6"/>
                </a:solidFill>
              </a:rPr>
              <a:t>platform</a:t>
            </a:r>
            <a:r>
              <a:rPr lang="en-US" sz="1400" dirty="0" smtClean="0"/>
              <a:t>, </a:t>
            </a:r>
            <a:r>
              <a:rPr lang="en-US" sz="1400" dirty="0">
                <a:solidFill>
                  <a:schemeClr val="accent6"/>
                </a:solidFill>
              </a:rPr>
              <a:t>I was forced to think”  59</a:t>
            </a:r>
          </a:p>
          <a:p>
            <a:pPr lvl="0">
              <a:lnSpc>
                <a:spcPct val="170000"/>
              </a:lnSpc>
            </a:pPr>
            <a:r>
              <a:rPr lang="en-US" sz="1400" dirty="0"/>
              <a:t>“No, didn’t take much time, tedious” </a:t>
            </a:r>
            <a:r>
              <a:rPr lang="en-US" sz="1400" dirty="0" smtClean="0"/>
              <a:t>5</a:t>
            </a:r>
            <a:endParaRPr lang="en-US" sz="1400" dirty="0"/>
          </a:p>
        </p:txBody>
      </p:sp>
    </p:spTree>
    <p:extLst>
      <p:ext uri="{BB962C8B-B14F-4D97-AF65-F5344CB8AC3E}">
        <p14:creationId xmlns:p14="http://schemas.microsoft.com/office/powerpoint/2010/main" val="18547668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 to published article</a:t>
            </a:r>
            <a:endParaRPr lang="en-US" dirty="0"/>
          </a:p>
        </p:txBody>
      </p:sp>
      <p:sp>
        <p:nvSpPr>
          <p:cNvPr id="3" name="Content Placeholder 2"/>
          <p:cNvSpPr>
            <a:spLocks noGrp="1"/>
          </p:cNvSpPr>
          <p:nvPr>
            <p:ph idx="1"/>
          </p:nvPr>
        </p:nvSpPr>
        <p:spPr/>
        <p:txBody>
          <a:bodyPr/>
          <a:lstStyle/>
          <a:p>
            <a:r>
              <a:rPr lang="en-US" dirty="0">
                <a:hlinkClick r:id="rId2"/>
              </a:rPr>
              <a:t>https://eric.ed.gov/?</a:t>
            </a:r>
            <a:r>
              <a:rPr lang="en-US" dirty="0" smtClean="0">
                <a:hlinkClick r:id="rId2"/>
              </a:rPr>
              <a:t>id=EJ1191203</a:t>
            </a:r>
            <a:endParaRPr lang="en-US" dirty="0" smtClean="0"/>
          </a:p>
          <a:p>
            <a:endParaRPr lang="en-US" dirty="0"/>
          </a:p>
          <a:p>
            <a:endParaRPr lang="en-US" dirty="0"/>
          </a:p>
        </p:txBody>
      </p:sp>
    </p:spTree>
    <p:extLst>
      <p:ext uri="{BB962C8B-B14F-4D97-AF65-F5344CB8AC3E}">
        <p14:creationId xmlns:p14="http://schemas.microsoft.com/office/powerpoint/2010/main" val="7657498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058779"/>
          </a:xfrm>
        </p:spPr>
        <p:txBody>
          <a:bodyPr>
            <a:normAutofit fontScale="90000"/>
          </a:bodyPr>
          <a:lstStyle/>
          <a:p>
            <a:r>
              <a:rPr lang="en-US" sz="2400" dirty="0" smtClean="0">
                <a:solidFill>
                  <a:schemeClr val="tx1"/>
                </a:solidFill>
              </a:rPr>
              <a:t>Concept map:</a:t>
            </a:r>
            <a:br>
              <a:rPr lang="en-US" sz="2400" dirty="0" smtClean="0">
                <a:solidFill>
                  <a:schemeClr val="tx1"/>
                </a:solidFill>
              </a:rPr>
            </a:br>
            <a:r>
              <a:rPr lang="en-US" sz="2400" dirty="0" smtClean="0">
                <a:solidFill>
                  <a:schemeClr val="tx1"/>
                </a:solidFill>
              </a:rPr>
              <a:t> Visual representation of written texts/concepts/thoughts, ideas</a:t>
            </a:r>
            <a:endParaRPr lang="en-US" sz="2400" dirty="0">
              <a:solidFill>
                <a:schemeClr val="tx1"/>
              </a:solidFill>
            </a:endParaRPr>
          </a:p>
        </p:txBody>
      </p:sp>
      <p:pic>
        <p:nvPicPr>
          <p:cNvPr id="4" name="Content Placeholder 3"/>
          <p:cNvPicPr>
            <a:picLocks noGrp="1" noChangeAspect="1"/>
          </p:cNvPicPr>
          <p:nvPr>
            <p:ph idx="1"/>
          </p:nvPr>
        </p:nvPicPr>
        <p:blipFill>
          <a:blip r:embed="rId2"/>
          <a:stretch>
            <a:fillRect/>
          </a:stretch>
        </p:blipFill>
        <p:spPr>
          <a:xfrm>
            <a:off x="806200" y="1858963"/>
            <a:ext cx="8596312" cy="3554244"/>
          </a:xfrm>
          <a:prstGeom prst="rect">
            <a:avLst/>
          </a:prstGeom>
        </p:spPr>
      </p:pic>
    </p:spTree>
    <p:extLst>
      <p:ext uri="{BB962C8B-B14F-4D97-AF65-F5344CB8AC3E}">
        <p14:creationId xmlns:p14="http://schemas.microsoft.com/office/powerpoint/2010/main" val="16769254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 xmlns:a16="http://schemas.microsoft.com/office/drawing/2014/main" id="{10BE40E3-5550-4CDD-B4FD-387C33EBF157}"/>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 xmlns:a16="http://schemas.microsoft.com/office/drawing/2014/main" id="{71A6B738-E50C-4653-B343-B9D6A5EA2771}"/>
                </a:ext>
                <a:ext uri="{C183D7F6-B498-43B3-948B-1728B52AA6E4}">
                  <adec:decorative xmlns=""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 xmlns:a16="http://schemas.microsoft.com/office/drawing/2014/main" id="{498768D6-B28C-40A3-B381-39306F5816D5}"/>
                </a:ext>
                <a:ext uri="{C183D7F6-B498-43B3-948B-1728B52AA6E4}">
                  <adec:decorative xmlns=""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 xmlns:a16="http://schemas.microsoft.com/office/drawing/2014/main" id="{B27C15B9-7795-4321-AB30-DF1DEF65C19E}"/>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 xmlns:a16="http://schemas.microsoft.com/office/drawing/2014/main" id="{578EC957-1F3F-4C00-B023-C8725C2171CB}"/>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 xmlns:a16="http://schemas.microsoft.com/office/drawing/2014/main" id="{3D642632-BBD5-46D6-A91D-9B2BF68219B7}"/>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7">
              <a:extLst>
                <a:ext uri="{FF2B5EF4-FFF2-40B4-BE49-F238E27FC236}">
                  <a16:creationId xmlns="" xmlns:a16="http://schemas.microsoft.com/office/drawing/2014/main" id="{BF9D518D-AFF5-4DE2-AEE2-0EC15479A9AF}"/>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8">
              <a:extLst>
                <a:ext uri="{FF2B5EF4-FFF2-40B4-BE49-F238E27FC236}">
                  <a16:creationId xmlns="" xmlns:a16="http://schemas.microsoft.com/office/drawing/2014/main" id="{14EF979B-B00D-460C-BD56-7EEAFB7E0F98}"/>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9">
              <a:extLst>
                <a:ext uri="{FF2B5EF4-FFF2-40B4-BE49-F238E27FC236}">
                  <a16:creationId xmlns="" xmlns:a16="http://schemas.microsoft.com/office/drawing/2014/main" id="{3E40F9A1-6B82-400F-9397-26D1D36F1F04}"/>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 xmlns:a16="http://schemas.microsoft.com/office/drawing/2014/main" id="{2EF7DDF1-FF86-4CA4-B08B-8939557EBDB3}"/>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a:extLst>
                <a:ext uri="{FF2B5EF4-FFF2-40B4-BE49-F238E27FC236}">
                  <a16:creationId xmlns="" xmlns:a16="http://schemas.microsoft.com/office/drawing/2014/main" id="{6D7C1F89-72B2-4FDC-B9E2-04F52D5C504C}"/>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5" name="Title 1"/>
          <p:cNvSpPr txBox="1">
            <a:spLocks/>
          </p:cNvSpPr>
          <p:nvPr/>
        </p:nvSpPr>
        <p:spPr>
          <a:xfrm>
            <a:off x="4222728" y="198967"/>
            <a:ext cx="558431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90000"/>
              </a:lnSpc>
              <a:spcAft>
                <a:spcPts val="600"/>
              </a:spcAft>
            </a:pPr>
            <a:r>
              <a:rPr lang="en-US" sz="2800" b="1" dirty="0"/>
              <a:t>Critical Thinking in 3CA model</a:t>
            </a:r>
          </a:p>
          <a:p>
            <a:pPr algn="ctr">
              <a:lnSpc>
                <a:spcPct val="90000"/>
              </a:lnSpc>
              <a:spcAft>
                <a:spcPts val="600"/>
              </a:spcAft>
            </a:pPr>
            <a:r>
              <a:rPr lang="en-US" sz="2800" b="1" dirty="0">
                <a:solidFill>
                  <a:schemeClr val="accent6"/>
                </a:solidFill>
              </a:rPr>
              <a:t>Aristotle’s approach</a:t>
            </a:r>
          </a:p>
          <a:p>
            <a:pPr>
              <a:lnSpc>
                <a:spcPct val="90000"/>
              </a:lnSpc>
              <a:spcAft>
                <a:spcPts val="600"/>
              </a:spcAft>
            </a:pPr>
            <a:endParaRPr lang="en-US" sz="2500" dirty="0"/>
          </a:p>
        </p:txBody>
      </p:sp>
      <p:pic>
        <p:nvPicPr>
          <p:cNvPr id="8" name="Picture 7"/>
          <p:cNvPicPr>
            <a:picLocks noChangeAspect="1"/>
          </p:cNvPicPr>
          <p:nvPr/>
        </p:nvPicPr>
        <p:blipFill rotWithShape="1">
          <a:blip r:embed="rId2"/>
          <a:srcRect t="6248" r="-2" b="18432"/>
          <a:stretch/>
        </p:blipFill>
        <p:spPr>
          <a:xfrm>
            <a:off x="20" y="-1"/>
            <a:ext cx="5394940" cy="6858001"/>
          </a:xfrm>
          <a:custGeom>
            <a:avLst/>
            <a:gdLst>
              <a:gd name="connsiteX0" fmla="*/ 842596 w 5394960"/>
              <a:gd name="connsiteY0" fmla="*/ 0 h 6858000"/>
              <a:gd name="connsiteX1" fmla="*/ 5394960 w 5394960"/>
              <a:gd name="connsiteY1" fmla="*/ 0 h 6858000"/>
              <a:gd name="connsiteX2" fmla="*/ 5394960 w 5394960"/>
              <a:gd name="connsiteY2" fmla="*/ 21851 h 6858000"/>
              <a:gd name="connsiteX3" fmla="*/ 4365943 w 5394960"/>
              <a:gd name="connsiteY3" fmla="*/ 6858000 h 6858000"/>
              <a:gd name="connsiteX4" fmla="*/ 0 w 5394960"/>
              <a:gd name="connsiteY4" fmla="*/ 6858000 h 6858000"/>
              <a:gd name="connsiteX5" fmla="*/ 0 w 5394960"/>
              <a:gd name="connsiteY5" fmla="*/ 566615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5" name="Isosceles Triangle 24">
            <a:extLst>
              <a:ext uri="{FF2B5EF4-FFF2-40B4-BE49-F238E27FC236}">
                <a16:creationId xmlns="" xmlns:a16="http://schemas.microsoft.com/office/drawing/2014/main" id="{3BCB5F6A-9EB0-40B0-9D13-3023E9A205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7" name="Content Placeholder 2">
            <a:extLst>
              <a:ext uri="{FF2B5EF4-FFF2-40B4-BE49-F238E27FC236}">
                <a16:creationId xmlns="" xmlns:a16="http://schemas.microsoft.com/office/drawing/2014/main" id="{E893B214-2352-4AEC-AB44-BA38DEE403D3}"/>
              </a:ext>
            </a:extLst>
          </p:cNvPr>
          <p:cNvGraphicFramePr>
            <a:graphicFrameLocks/>
          </p:cNvGraphicFramePr>
          <p:nvPr>
            <p:extLst>
              <p:ext uri="{D42A27DB-BD31-4B8C-83A1-F6EECF244321}">
                <p14:modId xmlns:p14="http://schemas.microsoft.com/office/powerpoint/2010/main" val="2966450560"/>
              </p:ext>
            </p:extLst>
          </p:nvPr>
        </p:nvGraphicFramePr>
        <p:xfrm>
          <a:off x="5209563" y="2160589"/>
          <a:ext cx="4064439" cy="38807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899896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84.png" descr="Child%20development%20Spring%202018/Great%20example,Analise/Chapter%201%20MindMup,Great%20sample.pdf"/>
          <p:cNvPicPr/>
          <p:nvPr/>
        </p:nvPicPr>
        <p:blipFill>
          <a:blip r:embed="rId2"/>
          <a:srcRect/>
          <a:stretch>
            <a:fillRect/>
          </a:stretch>
        </p:blipFill>
        <p:spPr>
          <a:xfrm>
            <a:off x="0" y="0"/>
            <a:ext cx="12192000" cy="7539789"/>
          </a:xfrm>
          <a:prstGeom prst="rect">
            <a:avLst/>
          </a:prstGeom>
        </p:spPr>
      </p:pic>
      <p:sp>
        <p:nvSpPr>
          <p:cNvPr id="3" name="TextBox 2"/>
          <p:cNvSpPr txBox="1"/>
          <p:nvPr/>
        </p:nvSpPr>
        <p:spPr>
          <a:xfrm>
            <a:off x="-1652337" y="0"/>
            <a:ext cx="12753474" cy="400110"/>
          </a:xfrm>
          <a:prstGeom prst="rect">
            <a:avLst/>
          </a:prstGeom>
          <a:noFill/>
        </p:spPr>
        <p:txBody>
          <a:bodyPr wrap="square" rtlCol="0">
            <a:spAutoFit/>
          </a:bodyPr>
          <a:lstStyle/>
          <a:p>
            <a:pPr algn="ctr"/>
            <a:r>
              <a:rPr lang="en-US" sz="2000" b="1" dirty="0" smtClean="0">
                <a:solidFill>
                  <a:schemeClr val="accent6"/>
                </a:solidFill>
              </a:rPr>
              <a:t>Critical Thinking-Concept Map: Connection among concepts with WH questions </a:t>
            </a:r>
            <a:endParaRPr lang="en-US" sz="2000" b="1" dirty="0">
              <a:solidFill>
                <a:schemeClr val="accent6"/>
              </a:solidFill>
            </a:endParaRPr>
          </a:p>
        </p:txBody>
      </p:sp>
    </p:spTree>
    <p:extLst>
      <p:ext uri="{BB962C8B-B14F-4D97-AF65-F5344CB8AC3E}">
        <p14:creationId xmlns:p14="http://schemas.microsoft.com/office/powerpoint/2010/main" val="1742235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1829" y="798286"/>
            <a:ext cx="8302171" cy="5878532"/>
          </a:xfrm>
          <a:prstGeom prst="rect">
            <a:avLst/>
          </a:prstGeom>
        </p:spPr>
        <p:txBody>
          <a:bodyPr wrap="square">
            <a:spAutoFit/>
          </a:bodyPr>
          <a:lstStyle/>
          <a:p>
            <a:pPr algn="ctr"/>
            <a:r>
              <a:rPr lang="en-US" sz="3600" dirty="0" smtClean="0">
                <a:solidFill>
                  <a:schemeClr val="accent1"/>
                </a:solidFill>
                <a:latin typeface="Arial" charset="0"/>
                <a:ea typeface="Arial" charset="0"/>
                <a:cs typeface="Arial" charset="0"/>
              </a:rPr>
              <a:t>Collaboration</a:t>
            </a:r>
          </a:p>
          <a:p>
            <a:pPr marL="342900" indent="-342900">
              <a:buFont typeface="Arial" charset="0"/>
              <a:buChar char="•"/>
            </a:pPr>
            <a:endParaRPr lang="en-US" sz="2000" dirty="0">
              <a:latin typeface="Arial" charset="0"/>
              <a:ea typeface="Arial" charset="0"/>
              <a:cs typeface="Arial" charset="0"/>
            </a:endParaRPr>
          </a:p>
          <a:p>
            <a:pPr marL="342900" indent="-342900">
              <a:lnSpc>
                <a:spcPct val="200000"/>
              </a:lnSpc>
              <a:buFont typeface="Arial" charset="0"/>
              <a:buChar char="•"/>
            </a:pPr>
            <a:endParaRPr lang="en-US" sz="2000" dirty="0" smtClean="0">
              <a:latin typeface="Arial" charset="0"/>
              <a:ea typeface="Arial" charset="0"/>
              <a:cs typeface="Arial" charset="0"/>
            </a:endParaRPr>
          </a:p>
          <a:p>
            <a:pPr marL="342900" indent="-342900">
              <a:lnSpc>
                <a:spcPct val="200000"/>
              </a:lnSpc>
              <a:buFont typeface="Arial" charset="0"/>
              <a:buChar char="•"/>
            </a:pPr>
            <a:r>
              <a:rPr lang="en-US" sz="2000" dirty="0" smtClean="0">
                <a:latin typeface="Arial" charset="0"/>
                <a:ea typeface="Arial" charset="0"/>
                <a:cs typeface="Arial" charset="0"/>
              </a:rPr>
              <a:t>The Third C in the 3CA model and stands for collaboration (working together/ sharing and creating of the critical thinking concept maps)</a:t>
            </a:r>
          </a:p>
          <a:p>
            <a:pPr marL="342900" indent="-342900">
              <a:lnSpc>
                <a:spcPct val="200000"/>
              </a:lnSpc>
              <a:buFont typeface="Arial" charset="0"/>
              <a:buChar char="•"/>
            </a:pPr>
            <a:r>
              <a:rPr lang="en-US" sz="2000" dirty="0" smtClean="0">
                <a:latin typeface="Arial" charset="0"/>
                <a:ea typeface="Arial" charset="0"/>
                <a:cs typeface="Arial" charset="0"/>
              </a:rPr>
              <a:t>In </a:t>
            </a:r>
            <a:r>
              <a:rPr lang="en-US" sz="2000" dirty="0">
                <a:latin typeface="Arial" charset="0"/>
                <a:ea typeface="Arial" charset="0"/>
                <a:cs typeface="Arial" charset="0"/>
              </a:rPr>
              <a:t>their review of the psychological and cognitive science literature, Andrews and Rapp (2015) make clear that collaboration has its own unique benefits, costs, and challenges </a:t>
            </a:r>
            <a:endParaRPr lang="en-US" sz="2000" dirty="0" smtClean="0">
              <a:latin typeface="Arial" charset="0"/>
              <a:ea typeface="Arial" charset="0"/>
              <a:cs typeface="Arial" charset="0"/>
            </a:endParaRPr>
          </a:p>
          <a:p>
            <a:endParaRPr lang="en-US" sz="2000" dirty="0">
              <a:latin typeface="Arial" charset="0"/>
              <a:ea typeface="Arial" charset="0"/>
              <a:cs typeface="Arial" charset="0"/>
            </a:endParaRPr>
          </a:p>
          <a:p>
            <a:endParaRPr lang="en-US" sz="2000" dirty="0" smtClean="0">
              <a:latin typeface="Arial" charset="0"/>
              <a:ea typeface="Arial" charset="0"/>
              <a:cs typeface="Arial" charset="0"/>
            </a:endParaRPr>
          </a:p>
          <a:p>
            <a:endParaRPr lang="en-US" sz="2000" dirty="0">
              <a:latin typeface="Arial" charset="0"/>
              <a:ea typeface="Arial" charset="0"/>
              <a:cs typeface="Arial" charset="0"/>
            </a:endParaRPr>
          </a:p>
          <a:p>
            <a:endParaRPr lang="en-US" sz="2000" dirty="0">
              <a:latin typeface="Arial" charset="0"/>
              <a:ea typeface="Arial" charset="0"/>
              <a:cs typeface="Arial" charset="0"/>
            </a:endParaRPr>
          </a:p>
        </p:txBody>
      </p:sp>
      <p:pic>
        <p:nvPicPr>
          <p:cNvPr id="3" name="Picture 2"/>
          <p:cNvPicPr>
            <a:picLocks noChangeAspect="1"/>
          </p:cNvPicPr>
          <p:nvPr/>
        </p:nvPicPr>
        <p:blipFill>
          <a:blip r:embed="rId2"/>
          <a:stretch>
            <a:fillRect/>
          </a:stretch>
        </p:blipFill>
        <p:spPr>
          <a:xfrm>
            <a:off x="9214763" y="0"/>
            <a:ext cx="2977237" cy="1854958"/>
          </a:xfrm>
          <a:prstGeom prst="rect">
            <a:avLst/>
          </a:prstGeom>
          <a:effectLst>
            <a:glow rad="1778000">
              <a:schemeClr val="accent1">
                <a:alpha val="40000"/>
              </a:schemeClr>
            </a:glow>
            <a:outerShdw blurRad="647700" dist="50800" dir="5400000" sx="16000" sy="16000" algn="ctr" rotWithShape="0">
              <a:srgbClr val="000000">
                <a:alpha val="49000"/>
              </a:srgbClr>
            </a:outerShdw>
            <a:reflection blurRad="571500" stA="61000" endPos="65000" dist="622300" dir="5400000" sy="-100000" algn="bl" rotWithShape="0"/>
          </a:effectLst>
        </p:spPr>
      </p:pic>
    </p:spTree>
    <p:extLst>
      <p:ext uri="{BB962C8B-B14F-4D97-AF65-F5344CB8AC3E}">
        <p14:creationId xmlns:p14="http://schemas.microsoft.com/office/powerpoint/2010/main" val="9391928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2615" y="444843"/>
            <a:ext cx="9430374" cy="5386090"/>
          </a:xfrm>
          <a:prstGeom prst="rect">
            <a:avLst/>
          </a:prstGeom>
        </p:spPr>
        <p:txBody>
          <a:bodyPr wrap="square">
            <a:spAutoFit/>
          </a:bodyPr>
          <a:lstStyle/>
          <a:p>
            <a:r>
              <a:rPr lang="en-US" sz="2800" b="1" dirty="0" smtClean="0">
                <a:solidFill>
                  <a:schemeClr val="accent1"/>
                </a:solidFill>
              </a:rPr>
              <a:t>“A” in 3CA model : Assessment reconsidered:</a:t>
            </a:r>
          </a:p>
          <a:p>
            <a:endParaRPr lang="en-US" dirty="0"/>
          </a:p>
          <a:p>
            <a:pPr marL="285750" indent="-285750">
              <a:buFont typeface="Arial" charset="0"/>
              <a:buChar char="•"/>
            </a:pPr>
            <a:endParaRPr lang="en-US" dirty="0" smtClean="0"/>
          </a:p>
          <a:p>
            <a:pPr marL="457200" indent="-457200">
              <a:buFont typeface="Arial" charset="0"/>
              <a:buChar char="•"/>
            </a:pPr>
            <a:r>
              <a:rPr lang="en-US" sz="2800" dirty="0" smtClean="0"/>
              <a:t>New approach </a:t>
            </a:r>
            <a:r>
              <a:rPr lang="en-US" sz="2800" dirty="0"/>
              <a:t>to assessment </a:t>
            </a:r>
            <a:endParaRPr lang="en-US" sz="2800" dirty="0" smtClean="0"/>
          </a:p>
          <a:p>
            <a:pPr marL="457200" indent="-457200">
              <a:buFont typeface="Arial" charset="0"/>
              <a:buChar char="•"/>
            </a:pPr>
            <a:endParaRPr lang="en-US" sz="2800" dirty="0"/>
          </a:p>
          <a:p>
            <a:pPr marL="457200" indent="-457200">
              <a:buFont typeface="Arial" charset="0"/>
              <a:buChar char="•"/>
            </a:pPr>
            <a:r>
              <a:rPr lang="en-US" sz="2800" dirty="0" smtClean="0"/>
              <a:t>Students create the items out of their critical-thinking concept maps for their own assessments</a:t>
            </a:r>
          </a:p>
          <a:p>
            <a:pPr marL="457200" indent="-457200">
              <a:buFont typeface="Arial" charset="0"/>
              <a:buChar char="•"/>
            </a:pPr>
            <a:endParaRPr lang="en-US" sz="2800" dirty="0"/>
          </a:p>
          <a:p>
            <a:pPr marL="457200" indent="-457200">
              <a:buFont typeface="Arial" charset="0"/>
              <a:buChar char="•"/>
            </a:pPr>
            <a:r>
              <a:rPr lang="en-US" sz="2800" dirty="0" smtClean="0"/>
              <a:t>A </a:t>
            </a:r>
            <a:r>
              <a:rPr lang="en-US" sz="2800" dirty="0"/>
              <a:t>change in the hierarchical power in </a:t>
            </a:r>
            <a:r>
              <a:rPr lang="en-US" sz="2800" dirty="0" smtClean="0"/>
              <a:t>assessment</a:t>
            </a:r>
          </a:p>
          <a:p>
            <a:pPr marL="457200" indent="-457200">
              <a:buFont typeface="Arial" charset="0"/>
              <a:buChar char="•"/>
            </a:pPr>
            <a:endParaRPr lang="en-US" sz="2800" dirty="0"/>
          </a:p>
          <a:p>
            <a:pPr marL="457200" indent="-457200">
              <a:buFont typeface="Arial" charset="0"/>
              <a:buChar char="•"/>
            </a:pPr>
            <a:r>
              <a:rPr lang="en-US" sz="2800" dirty="0" smtClean="0"/>
              <a:t>The </a:t>
            </a:r>
            <a:r>
              <a:rPr lang="en-US" sz="2800" dirty="0"/>
              <a:t>reduction of student </a:t>
            </a:r>
            <a:r>
              <a:rPr lang="en-US" sz="2800" dirty="0" smtClean="0"/>
              <a:t>stress</a:t>
            </a:r>
            <a:r>
              <a:rPr lang="en-US" sz="2800" dirty="0"/>
              <a:t>, and the construction of </a:t>
            </a:r>
            <a:r>
              <a:rPr lang="en-US" sz="2800" dirty="0" smtClean="0"/>
              <a:t>items/questions </a:t>
            </a:r>
            <a:r>
              <a:rPr lang="en-US" sz="2800" dirty="0"/>
              <a:t>as tools for equity in the assessment process. </a:t>
            </a:r>
          </a:p>
        </p:txBody>
      </p:sp>
    </p:spTree>
    <p:extLst>
      <p:ext uri="{BB962C8B-B14F-4D97-AF65-F5344CB8AC3E}">
        <p14:creationId xmlns:p14="http://schemas.microsoft.com/office/powerpoint/2010/main" val="241225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633" y="650060"/>
            <a:ext cx="9601196" cy="1303867"/>
          </a:xfrm>
        </p:spPr>
        <p:txBody>
          <a:bodyPr>
            <a:normAutofit/>
          </a:bodyPr>
          <a:lstStyle/>
          <a:p>
            <a:pPr algn="ctr"/>
            <a:r>
              <a:rPr lang="en-US" sz="4800" b="1" dirty="0">
                <a:solidFill>
                  <a:schemeClr val="accent6"/>
                </a:solidFill>
              </a:rPr>
              <a:t>Practicum Part</a:t>
            </a:r>
          </a:p>
        </p:txBody>
      </p:sp>
      <p:graphicFrame>
        <p:nvGraphicFramePr>
          <p:cNvPr id="5" name="Content Placeholder 2">
            <a:extLst>
              <a:ext uri="{FF2B5EF4-FFF2-40B4-BE49-F238E27FC236}">
                <a16:creationId xmlns="" xmlns:a16="http://schemas.microsoft.com/office/drawing/2014/main" id="{796ABD9D-E047-481E-80F2-ED48BE1BE710}"/>
              </a:ext>
            </a:extLst>
          </p:cNvPr>
          <p:cNvGraphicFramePr>
            <a:graphicFrameLocks noGrp="1"/>
          </p:cNvGraphicFramePr>
          <p:nvPr>
            <p:ph idx="1"/>
            <p:extLst>
              <p:ext uri="{D42A27DB-BD31-4B8C-83A1-F6EECF244321}">
                <p14:modId xmlns:p14="http://schemas.microsoft.com/office/powerpoint/2010/main" val="835381096"/>
              </p:ext>
            </p:extLst>
          </p:nvPr>
        </p:nvGraphicFramePr>
        <p:xfrm>
          <a:off x="621633" y="1953927"/>
          <a:ext cx="9601197" cy="2985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578110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6000" b="1" dirty="0" smtClean="0"/>
              <a:t/>
            </a:r>
            <a:br>
              <a:rPr lang="en-US" sz="6000" b="1" dirty="0" smtClean="0"/>
            </a:br>
            <a:r>
              <a:rPr lang="en-US" sz="6000" b="1" dirty="0" smtClean="0"/>
              <a:t/>
            </a:r>
            <a:br>
              <a:rPr lang="en-US" sz="6000" b="1" dirty="0" smtClean="0"/>
            </a:br>
            <a:r>
              <a:rPr lang="en-US" sz="6000" b="1" dirty="0" smtClean="0"/>
              <a:t>Individual phase</a:t>
            </a:r>
            <a:endParaRPr lang="en-US" sz="6000" b="1" dirty="0"/>
          </a:p>
        </p:txBody>
      </p:sp>
    </p:spTree>
    <p:extLst>
      <p:ext uri="{BB962C8B-B14F-4D97-AF65-F5344CB8AC3E}">
        <p14:creationId xmlns:p14="http://schemas.microsoft.com/office/powerpoint/2010/main" val="25227339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9024</TotalTime>
  <Words>1155</Words>
  <Application>Microsoft Macintosh PowerPoint</Application>
  <PresentationFormat>Widescreen</PresentationFormat>
  <Paragraphs>101</Paragraphs>
  <Slides>29</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Calibri</vt:lpstr>
      <vt:lpstr>Mangal</vt:lpstr>
      <vt:lpstr>Times</vt:lpstr>
      <vt:lpstr>Trebuchet MS</vt:lpstr>
      <vt:lpstr>Wingdings</vt:lpstr>
      <vt:lpstr>Wingdings 3</vt:lpstr>
      <vt:lpstr>Arial</vt:lpstr>
      <vt:lpstr>Facet</vt:lpstr>
      <vt:lpstr>PowerPoint Presentation</vt:lpstr>
      <vt:lpstr>Components of the 3CA model</vt:lpstr>
      <vt:lpstr>Concept map:  Visual representation of written texts/concepts/thoughts, ideas</vt:lpstr>
      <vt:lpstr>PowerPoint Presentation</vt:lpstr>
      <vt:lpstr>PowerPoint Presentation</vt:lpstr>
      <vt:lpstr>PowerPoint Presentation</vt:lpstr>
      <vt:lpstr>PowerPoint Presentation</vt:lpstr>
      <vt:lpstr>Practicum Part</vt:lpstr>
      <vt:lpstr>  Individual phase</vt:lpstr>
      <vt:lpstr>1-Hand- written critical thinking- concept map</vt:lpstr>
      <vt:lpstr>2- Generate 2 questions based on the map</vt:lpstr>
      <vt:lpstr>  Collaborative Phase</vt:lpstr>
      <vt:lpstr>3- Determine a partner to share your map with </vt:lpstr>
      <vt:lpstr>Synthesis</vt:lpstr>
      <vt:lpstr>6- Social/Cognitive synthesis: Share your individual concept maps(feedback provision)/ask the questions from each other/and generate a new collaborative map </vt:lpstr>
      <vt:lpstr>9- Please generate a new collaborative map based on the information you gathered from each other  After generating a new collaborative map, Generate two questions collaboratively. </vt:lpstr>
      <vt:lpstr>Peer-self assessment   </vt:lpstr>
      <vt:lpstr>11-Choose another partner and share your questions with</vt:lpstr>
      <vt:lpstr>PowerPoint Presentation</vt:lpstr>
      <vt:lpstr>Implication</vt:lpstr>
      <vt:lpstr>PowerPoint Presentation</vt:lpstr>
      <vt:lpstr>PowerPoint Presentation</vt:lpstr>
      <vt:lpstr>Student’s rating of different  components of 3CAM  </vt:lpstr>
      <vt:lpstr>Concept map</vt:lpstr>
      <vt:lpstr>Critical Thinking</vt:lpstr>
      <vt:lpstr>Collaboration</vt:lpstr>
      <vt:lpstr>Assessment</vt:lpstr>
      <vt:lpstr>Multiple Reasoning Questions</vt:lpstr>
      <vt:lpstr>Link to published article</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Elham Zandvakili</dc:creator>
  <cp:lastModifiedBy>Elham Zandvakili</cp:lastModifiedBy>
  <cp:revision>144</cp:revision>
  <dcterms:created xsi:type="dcterms:W3CDTF">2018-06-20T00:40:40Z</dcterms:created>
  <dcterms:modified xsi:type="dcterms:W3CDTF">2019-05-28T21:21:03Z</dcterms:modified>
</cp:coreProperties>
</file>