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13CF2C3-09BB-4DF2-A25D-4ECC2401418C}">
  <a:tblStyle styleId="{013CF2C3-09BB-4DF2-A25D-4ECC2401418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F1BB6BB-233A-420F-B06B-A6CDF348BB52}"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12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09740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a3255bedc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5a3255bedc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9" name="Google Shape;179;g5a3255bedc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88b79c3a0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88b79c3a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588b79c3a0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60"/>
              </a:spcBef>
              <a:spcAft>
                <a:spcPts val="0"/>
              </a:spcAft>
              <a:buNone/>
            </a:pPr>
            <a:endParaRPr/>
          </a:p>
        </p:txBody>
      </p:sp>
      <p:sp>
        <p:nvSpPr>
          <p:cNvPr id="194" name="Google Shape;19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84f29af42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584f29af42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60"/>
              </a:spcBef>
              <a:spcAft>
                <a:spcPts val="0"/>
              </a:spcAft>
              <a:buNone/>
            </a:pPr>
            <a:endParaRPr/>
          </a:p>
        </p:txBody>
      </p:sp>
      <p:sp>
        <p:nvSpPr>
          <p:cNvPr id="204" name="Google Shape;204;g584f29af42_1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a560891fa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5a560891f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a:t>NB: How much do we want to tie in this tool with trust? Another potential point of emphasis could be communication as a component of team resiliency. If we are going to address the obstacles we’ve faced in the presentation, it may be helpful to shift the focus more towards team resilience rather than team building</a:t>
            </a:r>
            <a:endParaRPr/>
          </a:p>
          <a:p>
            <a:pPr marL="0" marR="0" lvl="0" indent="0" algn="l" rtl="0">
              <a:lnSpc>
                <a:spcPct val="100000"/>
              </a:lnSpc>
              <a:spcBef>
                <a:spcPts val="0"/>
              </a:spcBef>
              <a:spcAft>
                <a:spcPts val="0"/>
              </a:spcAft>
              <a:buClr>
                <a:schemeClr val="dk1"/>
              </a:buClr>
              <a:buFont typeface="Calibri"/>
              <a:buNone/>
            </a:pPr>
            <a:endParaRPr/>
          </a:p>
          <a:p>
            <a:pPr marL="0" marR="0" lvl="0" indent="0" algn="l" rtl="0">
              <a:lnSpc>
                <a:spcPct val="100000"/>
              </a:lnSpc>
              <a:spcBef>
                <a:spcPts val="0"/>
              </a:spcBef>
              <a:spcAft>
                <a:spcPts val="0"/>
              </a:spcAft>
              <a:buClr>
                <a:schemeClr val="dk1"/>
              </a:buClr>
              <a:buFont typeface="Calibri"/>
              <a:buNone/>
            </a:pPr>
            <a:r>
              <a:rPr lang="en-US"/>
              <a:t>Mention…</a:t>
            </a:r>
            <a:endParaRPr/>
          </a:p>
          <a:p>
            <a:pPr marL="457200" marR="0" lvl="0" indent="-317500" algn="l" rtl="0">
              <a:lnSpc>
                <a:spcPct val="100000"/>
              </a:lnSpc>
              <a:spcBef>
                <a:spcPts val="0"/>
              </a:spcBef>
              <a:spcAft>
                <a:spcPts val="0"/>
              </a:spcAft>
              <a:buSzPts val="1400"/>
              <a:buAutoNum type="arabicParenR"/>
            </a:pPr>
            <a:endParaRPr/>
          </a:p>
          <a:p>
            <a:pPr marL="0" marR="0" lvl="0" indent="0" algn="l" rtl="0">
              <a:lnSpc>
                <a:spcPct val="100000"/>
              </a:lnSpc>
              <a:spcBef>
                <a:spcPts val="0"/>
              </a:spcBef>
              <a:spcAft>
                <a:spcPts val="0"/>
              </a:spcAft>
              <a:buClr>
                <a:schemeClr val="dk1"/>
              </a:buClr>
              <a:buFont typeface="Calibri"/>
              <a:buNone/>
            </a:pPr>
            <a:endParaRPr/>
          </a:p>
          <a:p>
            <a:pPr marL="0" marR="0" lvl="0" indent="0" algn="l" rtl="0">
              <a:lnSpc>
                <a:spcPct val="100000"/>
              </a:lnSpc>
              <a:spcBef>
                <a:spcPts val="0"/>
              </a:spcBef>
              <a:spcAft>
                <a:spcPts val="0"/>
              </a:spcAft>
              <a:buClr>
                <a:schemeClr val="dk1"/>
              </a:buClr>
              <a:buFont typeface="Calibri"/>
              <a:buNone/>
            </a:pPr>
            <a:endParaRPr/>
          </a:p>
        </p:txBody>
      </p:sp>
      <p:sp>
        <p:nvSpPr>
          <p:cNvPr id="213" name="Google Shape;213;g5a560891fa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ada65fd6a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ada65fd6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5ada65fd6a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a560891fa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5a560891f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a:p>
        </p:txBody>
      </p:sp>
      <p:sp>
        <p:nvSpPr>
          <p:cNvPr id="228" name="Google Shape;228;g5a560891fa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adc56215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adc5621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5adc56215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a3255bedc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5a3255bedc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
        <p:nvSpPr>
          <p:cNvPr id="243" name="Google Shape;243;g5a3255bedc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a3255bedc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5a3255bed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1" name="Google Shape;251;g5a3255bedc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9" name="Google Shape;9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a3255bedc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5a3255bedc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8" name="Google Shape;258;g5a3255bedc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a560891fa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5a560891fa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5" name="Google Shape;265;g5a560891fa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9b97b94f1_2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59b97b94f1_2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Another big shift expected this year is the practice of explicitly assessing student work against standards-based rubrics or proficiency scales.</a:t>
            </a:r>
            <a:endParaRPr/>
          </a:p>
          <a:p>
            <a:pPr marL="0" marR="0" lvl="0" indent="0" algn="l" rtl="0">
              <a:spcBef>
                <a:spcPts val="0"/>
              </a:spcBef>
              <a:spcAft>
                <a:spcPts val="0"/>
              </a:spcAft>
              <a:buNone/>
            </a:pPr>
            <a:r>
              <a:rPr lang="en-US"/>
              <a:t>What is a proficiency scale?  (see bullets in slide)</a:t>
            </a:r>
            <a:endParaRPr/>
          </a:p>
        </p:txBody>
      </p:sp>
      <p:sp>
        <p:nvSpPr>
          <p:cNvPr id="273" name="Google Shape;273;g59b97b94f1_2_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17894e75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17894e7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117894e75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9" name="Google Shape;10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a3255bedc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5a3255bedc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7" name="Google Shape;117;g5a3255bedc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US" b="1"/>
              <a:t>grew from 500 to 700 -more than anticipated -created problems with one-to-one Chromebook rollout and scheduling</a:t>
            </a:r>
            <a:endParaRPr b="1"/>
          </a:p>
          <a:p>
            <a:pPr marL="457200" lvl="0" indent="-304800" algn="l" rtl="0">
              <a:spcBef>
                <a:spcPts val="0"/>
              </a:spcBef>
              <a:spcAft>
                <a:spcPts val="0"/>
              </a:spcAft>
              <a:buClr>
                <a:schemeClr val="dk1"/>
              </a:buClr>
              <a:buSzPts val="1200"/>
              <a:buChar char="●"/>
            </a:pPr>
            <a:r>
              <a:rPr lang="en-US" b="1"/>
              <a:t>one new ESL teacher from closed school, one from out of district - that’s me! moving back from NY - new laws, procedures</a:t>
            </a:r>
            <a:endParaRPr b="1"/>
          </a:p>
          <a:p>
            <a:pPr marL="457200" lvl="0" indent="-304800" algn="l" rtl="0">
              <a:spcBef>
                <a:spcPts val="0"/>
              </a:spcBef>
              <a:spcAft>
                <a:spcPts val="0"/>
              </a:spcAft>
              <a:buClr>
                <a:schemeClr val="dk1"/>
              </a:buClr>
              <a:buSzPts val="1200"/>
              <a:buChar char="●"/>
            </a:pPr>
            <a:r>
              <a:rPr lang="en-US" b="1"/>
              <a:t>both coaches promotion from within district</a:t>
            </a:r>
            <a:endParaRPr b="1"/>
          </a:p>
        </p:txBody>
      </p:sp>
      <p:sp>
        <p:nvSpPr>
          <p:cNvPr id="126" name="Google Shape;12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a750c326c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5a750c326c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t>veteran teachers new cohorts - 3 teachers, each had a grade</a:t>
            </a:r>
            <a:endParaRPr/>
          </a:p>
          <a:p>
            <a:pPr marL="457200" marR="0" lvl="0" indent="-317500" algn="l" rtl="0">
              <a:spcBef>
                <a:spcPts val="0"/>
              </a:spcBef>
              <a:spcAft>
                <a:spcPts val="0"/>
              </a:spcAft>
              <a:buSzPts val="1400"/>
              <a:buChar char="●"/>
            </a:pPr>
            <a:r>
              <a:rPr lang="en-US"/>
              <a:t>build out curriculum for newcomers - some had never taught them before</a:t>
            </a:r>
            <a:endParaRPr/>
          </a:p>
          <a:p>
            <a:pPr marL="457200" marR="0" lvl="0" indent="-317500" algn="l" rtl="0">
              <a:spcBef>
                <a:spcPts val="0"/>
              </a:spcBef>
              <a:spcAft>
                <a:spcPts val="0"/>
              </a:spcAft>
              <a:buSzPts val="1400"/>
              <a:buChar char="●"/>
            </a:pPr>
            <a:r>
              <a:rPr lang="en-US"/>
              <a:t>one to one Chromebooks, can’t plan w/or replan without technology</a:t>
            </a:r>
            <a:endParaRPr sz="1200" b="0" i="0" u="none" strike="noStrike" cap="none">
              <a:solidFill>
                <a:schemeClr val="dk1"/>
              </a:solidFill>
              <a:latin typeface="Calibri"/>
              <a:ea typeface="Calibri"/>
              <a:cs typeface="Calibri"/>
              <a:sym typeface="Calibri"/>
            </a:endParaRPr>
          </a:p>
        </p:txBody>
      </p:sp>
      <p:sp>
        <p:nvSpPr>
          <p:cNvPr id="133" name="Google Shape;133;g5a750c326c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40" name="Google Shape;14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3" name="Google Shape;16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1" name="Google Shape;17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0" y="2130425"/>
            <a:ext cx="9144000" cy="1470025"/>
          </a:xfrm>
          <a:prstGeom prst="rect">
            <a:avLst/>
          </a:prstGeom>
          <a:solidFill>
            <a:srgbClr val="366092"/>
          </a:solid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Questrial"/>
              <a:buNone/>
              <a:defRPr sz="4400" b="1" i="0" u="none" strike="noStrike" cap="none">
                <a:solidFill>
                  <a:schemeClr val="lt1"/>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974806"/>
              </a:buClr>
              <a:buSzPts val="3200"/>
              <a:buFont typeface="Arial"/>
              <a:buNone/>
              <a:defRPr sz="3200" b="0" i="0" u="none" strike="noStrike" cap="none">
                <a:solidFill>
                  <a:srgbClr val="974806"/>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2836821" y="193276"/>
            <a:ext cx="3406559" cy="19371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66092"/>
              </a:buClr>
              <a:buSzPts val="1400"/>
              <a:buFont typeface="Questrial"/>
              <a:buNone/>
              <a:defRPr sz="4400" b="1" i="0" u="none" strike="noStrike" cap="none">
                <a:solidFill>
                  <a:srgbClr val="366092"/>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9" name="Google Shape;79;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66092"/>
              </a:buClr>
              <a:buSzPts val="1400"/>
              <a:buFont typeface="Questrial"/>
              <a:buNone/>
              <a:defRPr sz="4400" b="1" i="0" u="none" strike="noStrike" cap="none">
                <a:solidFill>
                  <a:srgbClr val="366092"/>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Google Shape;85;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66092"/>
              </a:buClr>
              <a:buSzPts val="1400"/>
              <a:buFont typeface="Questrial"/>
              <a:buNone/>
              <a:defRPr sz="4400" b="1" i="0" u="none" strike="noStrike" cap="none">
                <a:solidFill>
                  <a:srgbClr val="366092"/>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974806"/>
              </a:buClr>
              <a:buSzPts val="3200"/>
              <a:buFont typeface="Arial"/>
              <a:buChar char="•"/>
              <a:defRPr sz="3200" b="1" i="0" u="none" strike="noStrike" cap="none">
                <a:solidFill>
                  <a:srgbClr val="974806"/>
                </a:solidFill>
                <a:latin typeface="Questrial"/>
                <a:ea typeface="Questrial"/>
                <a:cs typeface="Questrial"/>
                <a:sym typeface="Quest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
          <p:cNvSpPr/>
          <p:nvPr/>
        </p:nvSpPr>
        <p:spPr>
          <a:xfrm>
            <a:off x="0" y="0"/>
            <a:ext cx="9167813" cy="473075"/>
          </a:xfrm>
          <a:prstGeom prst="rect">
            <a:avLst/>
          </a:prstGeom>
          <a:solidFill>
            <a:srgbClr val="97480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29;p3"/>
          <p:cNvSpPr txBox="1"/>
          <p:nvPr/>
        </p:nvSpPr>
        <p:spPr>
          <a:xfrm>
            <a:off x="123825" y="58738"/>
            <a:ext cx="2637361"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strike="noStrike" cap="none">
                <a:solidFill>
                  <a:srgbClr val="FFFFFF"/>
                </a:solidFill>
                <a:latin typeface="Questrial"/>
                <a:ea typeface="Questrial"/>
                <a:cs typeface="Questrial"/>
                <a:sym typeface="Questrial"/>
              </a:rPr>
              <a:t>SALEM PUBLIC SCHOOLS</a:t>
            </a:r>
            <a:endParaRPr sz="1400" b="0" i="1" u="none" strike="noStrike" cap="none">
              <a:solidFill>
                <a:srgbClr val="FFFFFF"/>
              </a:solidFill>
              <a:latin typeface="Georgia"/>
              <a:ea typeface="Georgia"/>
              <a:cs typeface="Georgia"/>
              <a:sym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366092"/>
              </a:buClr>
              <a:buSzPts val="1400"/>
              <a:buFont typeface="Questrial"/>
              <a:buNone/>
              <a:defRPr sz="4000" b="1" i="0" u="none" strike="noStrike" cap="none">
                <a:solidFill>
                  <a:srgbClr val="366092"/>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66092"/>
              </a:buClr>
              <a:buSzPts val="1400"/>
              <a:buFont typeface="Questrial"/>
              <a:buNone/>
              <a:defRPr sz="4400" b="1" i="0" u="none" strike="noStrike" cap="none">
                <a:solidFill>
                  <a:srgbClr val="366092"/>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974806"/>
              </a:buClr>
              <a:buSzPts val="2800"/>
              <a:buFont typeface="Arial"/>
              <a:buChar char="•"/>
              <a:defRPr sz="2800" b="1" i="0" u="none" strike="noStrike" cap="none">
                <a:solidFill>
                  <a:srgbClr val="974806"/>
                </a:solidFill>
                <a:latin typeface="Questrial"/>
                <a:ea typeface="Questrial"/>
                <a:cs typeface="Questrial"/>
                <a:sym typeface="Quest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984807"/>
              </a:buClr>
              <a:buSzPts val="2800"/>
              <a:buFont typeface="Arial"/>
              <a:buChar char="•"/>
              <a:defRPr sz="2800" b="1" i="0" u="none" strike="noStrike" cap="none">
                <a:solidFill>
                  <a:srgbClr val="984807"/>
                </a:solidFill>
                <a:latin typeface="Questrial"/>
                <a:ea typeface="Questrial"/>
                <a:cs typeface="Questrial"/>
                <a:sym typeface="Quest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6"/>
          <p:cNvSpPr/>
          <p:nvPr/>
        </p:nvSpPr>
        <p:spPr>
          <a:xfrm>
            <a:off x="0" y="0"/>
            <a:ext cx="9167813" cy="473075"/>
          </a:xfrm>
          <a:prstGeom prst="rect">
            <a:avLst/>
          </a:prstGeom>
          <a:solidFill>
            <a:srgbClr val="97480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 name="Google Shape;48;p6"/>
          <p:cNvSpPr txBox="1"/>
          <p:nvPr/>
        </p:nvSpPr>
        <p:spPr>
          <a:xfrm>
            <a:off x="123825" y="58738"/>
            <a:ext cx="2637361"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FFFF"/>
                </a:solidFill>
                <a:latin typeface="Questrial"/>
                <a:ea typeface="Questrial"/>
                <a:cs typeface="Questrial"/>
                <a:sym typeface="Questrial"/>
              </a:rPr>
              <a:t>SALEM PUBLIC SCHOOLS</a:t>
            </a:r>
            <a:endParaRPr sz="1400" i="1">
              <a:solidFill>
                <a:srgbClr val="FFFFFF"/>
              </a:solidFill>
              <a:latin typeface="Georgia"/>
              <a:ea typeface="Georgia"/>
              <a:cs typeface="Georgia"/>
              <a:sym typeface="Georg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66092"/>
              </a:buClr>
              <a:buSzPts val="1400"/>
              <a:buFont typeface="Questrial"/>
              <a:buNone/>
              <a:defRPr sz="4400" b="1" i="0" u="none" strike="noStrike" cap="none">
                <a:solidFill>
                  <a:srgbClr val="366092"/>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66092"/>
              </a:buClr>
              <a:buSzPts val="1400"/>
              <a:buFont typeface="Questrial"/>
              <a:buNone/>
              <a:defRPr sz="4400" b="1" i="0" u="none" strike="noStrike" cap="none">
                <a:solidFill>
                  <a:srgbClr val="366092"/>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366092"/>
              </a:buClr>
              <a:buSzPts val="1400"/>
              <a:buFont typeface="Questrial"/>
              <a:buNone/>
              <a:defRPr sz="2000" b="1" i="0" u="none" strike="noStrike" cap="none">
                <a:solidFill>
                  <a:srgbClr val="366092"/>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Google Shape;65;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366092"/>
              </a:buClr>
              <a:buSzPts val="1400"/>
              <a:buFont typeface="Questrial"/>
              <a:buNone/>
              <a:defRPr sz="2000" b="1" i="0" u="none" strike="noStrike" cap="none">
                <a:solidFill>
                  <a:srgbClr val="366092"/>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2" name="Google Shape;72;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66092"/>
              </a:buClr>
              <a:buSzPts val="1400"/>
              <a:buFont typeface="Questrial"/>
              <a:buNone/>
              <a:defRPr sz="4400" b="1" i="0" u="none" strike="noStrike" cap="none">
                <a:solidFill>
                  <a:srgbClr val="366092"/>
                </a:solidFill>
                <a:latin typeface="Questrial"/>
                <a:ea typeface="Questrial"/>
                <a:cs typeface="Questrial"/>
                <a:sym typeface="Quest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NgK3FihR8K4y0u7fLpudT0-4JHiYKAFjUhDYMPD0Dk/edit" TargetMode="External"/><Relationship Id="rId4" Type="http://schemas.openxmlformats.org/officeDocument/2006/relationships/hyperlink" Target="https://docs.google.com/document/d/1opz8eVH8dszqL3JSKM-3HuwlPhYTEDWJ/edit%23heading=h.gjdgx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viacharacter.org/www/" TargetMode="External"/><Relationship Id="rId4" Type="http://schemas.openxmlformats.org/officeDocument/2006/relationships/hyperlink" Target="http://www.16personalities.com"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ctrTitle"/>
          </p:nvPr>
        </p:nvSpPr>
        <p:spPr>
          <a:xfrm>
            <a:off x="0" y="2130425"/>
            <a:ext cx="9144000" cy="1470025"/>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Calibri"/>
              <a:buNone/>
            </a:pPr>
            <a:r>
              <a:rPr lang="en-US" sz="3600">
                <a:latin typeface="Calibri"/>
                <a:ea typeface="Calibri"/>
                <a:cs typeface="Calibri"/>
                <a:sym typeface="Calibri"/>
              </a:rPr>
              <a:t>Building An ESL Team </a:t>
            </a:r>
            <a:endParaRPr sz="3600">
              <a:latin typeface="Calibri"/>
              <a:ea typeface="Calibri"/>
              <a:cs typeface="Calibri"/>
              <a:sym typeface="Calibri"/>
            </a:endParaRPr>
          </a:p>
          <a:p>
            <a:pPr marL="0" marR="0" lvl="0" indent="0" algn="ctr" rtl="0">
              <a:spcBef>
                <a:spcPts val="0"/>
              </a:spcBef>
              <a:spcAft>
                <a:spcPts val="0"/>
              </a:spcAft>
              <a:buClr>
                <a:schemeClr val="lt1"/>
              </a:buClr>
              <a:buFont typeface="Calibri"/>
              <a:buNone/>
            </a:pPr>
            <a:r>
              <a:rPr lang="en-US" sz="3600">
                <a:latin typeface="Calibri"/>
                <a:ea typeface="Calibri"/>
                <a:cs typeface="Calibri"/>
                <a:sym typeface="Calibri"/>
              </a:rPr>
              <a:t>Resiliency, Intentionality, and Change</a:t>
            </a:r>
            <a:endParaRPr sz="3600">
              <a:latin typeface="Calibri"/>
              <a:ea typeface="Calibri"/>
              <a:cs typeface="Calibri"/>
              <a:sym typeface="Calibri"/>
            </a:endParaRPr>
          </a:p>
        </p:txBody>
      </p:sp>
      <p:sp>
        <p:nvSpPr>
          <p:cNvPr id="95" name="Google Shape;95;p13"/>
          <p:cNvSpPr txBox="1">
            <a:spLocks noGrp="1"/>
          </p:cNvSpPr>
          <p:nvPr>
            <p:ph type="subTitle" idx="1"/>
          </p:nvPr>
        </p:nvSpPr>
        <p:spPr>
          <a:xfrm>
            <a:off x="1182437" y="3886200"/>
            <a:ext cx="6789428"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974806"/>
              </a:buClr>
              <a:buFont typeface="Arial"/>
              <a:buNone/>
            </a:pPr>
            <a:r>
              <a:rPr lang="en-US" b="1"/>
              <a:t>Collins Middle School - ESL Team</a:t>
            </a:r>
            <a:endParaRPr b="1"/>
          </a:p>
          <a:p>
            <a:pPr marL="0" marR="0" lvl="0" indent="0" algn="ctr" rtl="0">
              <a:spcBef>
                <a:spcPts val="0"/>
              </a:spcBef>
              <a:spcAft>
                <a:spcPts val="0"/>
              </a:spcAft>
              <a:buClr>
                <a:srgbClr val="974806"/>
              </a:buClr>
              <a:buFont typeface="Arial"/>
              <a:buNone/>
            </a:pPr>
            <a:r>
              <a:rPr lang="en-US" b="1"/>
              <a:t>Salem, MA</a:t>
            </a:r>
            <a:endParaRPr b="1"/>
          </a:p>
          <a:p>
            <a:pPr marL="0" marR="0" lvl="0" indent="0" algn="ctr" rtl="0">
              <a:spcBef>
                <a:spcPts val="0"/>
              </a:spcBef>
              <a:spcAft>
                <a:spcPts val="0"/>
              </a:spcAft>
              <a:buClr>
                <a:srgbClr val="974806"/>
              </a:buClr>
              <a:buFont typeface="Arial"/>
              <a:buNone/>
            </a:pPr>
            <a:r>
              <a:rPr lang="en-US" sz="3200" b="1" i="0" u="none" strike="noStrike" cap="none">
                <a:solidFill>
                  <a:srgbClr val="974806"/>
                </a:solidFill>
              </a:rPr>
              <a:t>Salem Public Schools</a:t>
            </a:r>
            <a:endParaRPr b="1"/>
          </a:p>
          <a:p>
            <a:pPr marL="0" marR="0" lvl="0" indent="0" algn="ctr" rtl="0">
              <a:spcBef>
                <a:spcPts val="640"/>
              </a:spcBef>
              <a:spcAft>
                <a:spcPts val="0"/>
              </a:spcAft>
              <a:buClr>
                <a:srgbClr val="974806"/>
              </a:buClr>
              <a:buFont typeface="Arial"/>
              <a:buNone/>
            </a:pPr>
            <a:r>
              <a:rPr lang="en-US" b="1"/>
              <a:t>May 31,</a:t>
            </a:r>
            <a:r>
              <a:rPr lang="en-US" sz="3200" b="1" i="0" u="none" strike="noStrike" cap="none">
                <a:solidFill>
                  <a:srgbClr val="974806"/>
                </a:solidFill>
              </a:rPr>
              <a:t> 201</a:t>
            </a:r>
            <a:r>
              <a:rPr lang="en-US" b="1"/>
              <a:t>9</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3250350" y="588975"/>
            <a:ext cx="2643300" cy="654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366092"/>
              </a:buClr>
              <a:buFont typeface="Questrial"/>
              <a:buNone/>
            </a:pPr>
            <a:r>
              <a:rPr lang="en-US" sz="4000"/>
              <a:t>Structures</a:t>
            </a:r>
            <a:endParaRPr sz="4000" b="1" i="0" u="none" strike="noStrike" cap="none">
              <a:solidFill>
                <a:srgbClr val="366092"/>
              </a:solidFill>
              <a:latin typeface="Questrial"/>
              <a:ea typeface="Questrial"/>
              <a:cs typeface="Questrial"/>
              <a:sym typeface="Questrial"/>
            </a:endParaRPr>
          </a:p>
        </p:txBody>
      </p:sp>
      <p:sp>
        <p:nvSpPr>
          <p:cNvPr id="182" name="Google Shape;182;p22"/>
          <p:cNvSpPr txBox="1">
            <a:spLocks noGrp="1"/>
          </p:cNvSpPr>
          <p:nvPr>
            <p:ph type="body" idx="1"/>
          </p:nvPr>
        </p:nvSpPr>
        <p:spPr>
          <a:xfrm>
            <a:off x="249575" y="1600200"/>
            <a:ext cx="8665800" cy="49656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80000"/>
              </a:lnSpc>
              <a:spcBef>
                <a:spcPts val="425"/>
              </a:spcBef>
              <a:spcAft>
                <a:spcPts val="0"/>
              </a:spcAft>
              <a:buClr>
                <a:srgbClr val="1F497D"/>
              </a:buClr>
              <a:buSzPts val="3200"/>
              <a:buChar char="❖"/>
            </a:pPr>
            <a:r>
              <a:rPr lang="en-US">
                <a:solidFill>
                  <a:srgbClr val="1F497D"/>
                </a:solidFill>
              </a:rPr>
              <a:t>CPT Agenda</a:t>
            </a:r>
            <a:endParaRPr>
              <a:solidFill>
                <a:srgbClr val="1F497D"/>
              </a:solidFill>
            </a:endParaRPr>
          </a:p>
          <a:p>
            <a:pPr marL="742950" marR="0" lvl="1" indent="-285750" algn="l" rtl="0">
              <a:lnSpc>
                <a:spcPct val="80000"/>
              </a:lnSpc>
              <a:spcBef>
                <a:spcPts val="425"/>
              </a:spcBef>
              <a:spcAft>
                <a:spcPts val="0"/>
              </a:spcAft>
              <a:buClr>
                <a:srgbClr val="1F497D"/>
              </a:buClr>
              <a:buSzPts val="2800"/>
              <a:buChar char="–"/>
            </a:pPr>
            <a:r>
              <a:rPr lang="en-US">
                <a:solidFill>
                  <a:srgbClr val="1F497D"/>
                </a:solidFill>
              </a:rPr>
              <a:t>Norms </a:t>
            </a:r>
            <a:endParaRPr>
              <a:solidFill>
                <a:srgbClr val="1F497D"/>
              </a:solidFill>
            </a:endParaRPr>
          </a:p>
          <a:p>
            <a:pPr marL="742950" marR="0" lvl="1" indent="-285750" algn="l" rtl="0">
              <a:lnSpc>
                <a:spcPct val="80000"/>
              </a:lnSpc>
              <a:spcBef>
                <a:spcPts val="425"/>
              </a:spcBef>
              <a:spcAft>
                <a:spcPts val="0"/>
              </a:spcAft>
              <a:buClr>
                <a:srgbClr val="1F497D"/>
              </a:buClr>
              <a:buSzPts val="2800"/>
              <a:buChar char="–"/>
            </a:pPr>
            <a:r>
              <a:rPr lang="en-US">
                <a:solidFill>
                  <a:srgbClr val="1F497D"/>
                </a:solidFill>
              </a:rPr>
              <a:t>Mission </a:t>
            </a:r>
            <a:endParaRPr>
              <a:solidFill>
                <a:srgbClr val="1F497D"/>
              </a:solidFill>
            </a:endParaRPr>
          </a:p>
          <a:p>
            <a:pPr marL="742950" marR="0" lvl="1" indent="-285750" algn="l" rtl="0">
              <a:lnSpc>
                <a:spcPct val="80000"/>
              </a:lnSpc>
              <a:spcBef>
                <a:spcPts val="425"/>
              </a:spcBef>
              <a:spcAft>
                <a:spcPts val="0"/>
              </a:spcAft>
              <a:buClr>
                <a:srgbClr val="1F497D"/>
              </a:buClr>
              <a:buSzPts val="2800"/>
              <a:buChar char="–"/>
            </a:pPr>
            <a:r>
              <a:rPr lang="en-US">
                <a:solidFill>
                  <a:srgbClr val="1F497D"/>
                </a:solidFill>
              </a:rPr>
              <a:t>Rolling Agenda </a:t>
            </a:r>
            <a:endParaRPr>
              <a:solidFill>
                <a:srgbClr val="1F497D"/>
              </a:solidFill>
            </a:endParaRPr>
          </a:p>
          <a:p>
            <a:pPr marL="342900" marR="0" lvl="0" indent="400050" algn="l" rtl="0">
              <a:lnSpc>
                <a:spcPct val="80000"/>
              </a:lnSpc>
              <a:spcBef>
                <a:spcPts val="425"/>
              </a:spcBef>
              <a:spcAft>
                <a:spcPts val="0"/>
              </a:spcAft>
              <a:buNone/>
            </a:pPr>
            <a:r>
              <a:rPr lang="en-US" sz="1400" b="0" u="sng">
                <a:solidFill>
                  <a:schemeClr val="hlink"/>
                </a:solidFill>
                <a:latin typeface="Arial"/>
                <a:ea typeface="Arial"/>
                <a:cs typeface="Arial"/>
                <a:sym typeface="Arial"/>
                <a:hlinkClick r:id="rId3"/>
              </a:rPr>
              <a:t>https://docs.google.com/document/d/1-NgK3FihR8K4y0u7fLpudT0-4JHiYKAFjUhDYMPD0Dk/edit</a:t>
            </a:r>
            <a:endParaRPr sz="1400">
              <a:solidFill>
                <a:srgbClr val="1F497D"/>
              </a:solidFill>
            </a:endParaRPr>
          </a:p>
          <a:p>
            <a:pPr marL="742950" marR="0" lvl="1" indent="-285750" algn="l" rtl="0">
              <a:lnSpc>
                <a:spcPct val="80000"/>
              </a:lnSpc>
              <a:spcBef>
                <a:spcPts val="425"/>
              </a:spcBef>
              <a:spcAft>
                <a:spcPts val="0"/>
              </a:spcAft>
              <a:buClr>
                <a:srgbClr val="1F497D"/>
              </a:buClr>
              <a:buSzPts val="2800"/>
              <a:buChar char="–"/>
            </a:pPr>
            <a:r>
              <a:rPr lang="en-US">
                <a:solidFill>
                  <a:srgbClr val="1F497D"/>
                </a:solidFill>
              </a:rPr>
              <a:t>LASW protocol </a:t>
            </a:r>
            <a:r>
              <a:rPr lang="en-US" sz="1400" u="sng">
                <a:solidFill>
                  <a:schemeClr val="hlink"/>
                </a:solidFill>
                <a:latin typeface="Arial"/>
                <a:ea typeface="Arial"/>
                <a:cs typeface="Arial"/>
                <a:sym typeface="Arial"/>
                <a:hlinkClick r:id="rId4"/>
              </a:rPr>
              <a:t>https://docs.google.com/document/d/1opz8eVH8dszqL3JSKM-3HuwlPhYTEDWJ/edit#heading=h.gjdgxs</a:t>
            </a:r>
            <a:endParaRPr sz="1400">
              <a:solidFill>
                <a:srgbClr val="1F497D"/>
              </a:solidFill>
            </a:endParaRPr>
          </a:p>
          <a:p>
            <a:pPr marL="457200" marR="0" lvl="0" indent="0" algn="l" rtl="0">
              <a:lnSpc>
                <a:spcPct val="80000"/>
              </a:lnSpc>
              <a:spcBef>
                <a:spcPts val="425"/>
              </a:spcBef>
              <a:spcAft>
                <a:spcPts val="0"/>
              </a:spcAft>
              <a:buNone/>
            </a:pPr>
            <a:endParaRPr>
              <a:solidFill>
                <a:srgbClr val="1F497D"/>
              </a:solidFill>
            </a:endParaRPr>
          </a:p>
          <a:p>
            <a:pPr marL="457200" marR="0" lvl="0" indent="-431800" algn="l" rtl="0">
              <a:lnSpc>
                <a:spcPct val="80000"/>
              </a:lnSpc>
              <a:spcBef>
                <a:spcPts val="425"/>
              </a:spcBef>
              <a:spcAft>
                <a:spcPts val="0"/>
              </a:spcAft>
              <a:buClr>
                <a:srgbClr val="1F497D"/>
              </a:buClr>
              <a:buSzPts val="3200"/>
              <a:buChar char="❖"/>
            </a:pPr>
            <a:r>
              <a:rPr lang="en-US">
                <a:solidFill>
                  <a:srgbClr val="1F497D"/>
                </a:solidFill>
              </a:rPr>
              <a:t>ELL Facilitator</a:t>
            </a:r>
            <a:endParaRPr>
              <a:solidFill>
                <a:srgbClr val="1F497D"/>
              </a:solidFill>
            </a:endParaRPr>
          </a:p>
          <a:p>
            <a:pPr marL="457200" marR="0" lvl="0" indent="0" algn="l" rtl="0">
              <a:lnSpc>
                <a:spcPct val="80000"/>
              </a:lnSpc>
              <a:spcBef>
                <a:spcPts val="425"/>
              </a:spcBef>
              <a:spcAft>
                <a:spcPts val="0"/>
              </a:spcAft>
              <a:buNone/>
            </a:pPr>
            <a:endParaRPr>
              <a:solidFill>
                <a:srgbClr val="1F497D"/>
              </a:solidFill>
            </a:endParaRPr>
          </a:p>
          <a:p>
            <a:pPr marL="457200" marR="0" lvl="0" indent="-431800" algn="l" rtl="0">
              <a:lnSpc>
                <a:spcPct val="80000"/>
              </a:lnSpc>
              <a:spcBef>
                <a:spcPts val="425"/>
              </a:spcBef>
              <a:spcAft>
                <a:spcPts val="0"/>
              </a:spcAft>
              <a:buClr>
                <a:srgbClr val="1F497D"/>
              </a:buClr>
              <a:buSzPts val="3200"/>
              <a:buChar char="❖"/>
            </a:pPr>
            <a:r>
              <a:rPr lang="en-US">
                <a:solidFill>
                  <a:srgbClr val="1F497D"/>
                </a:solidFill>
              </a:rPr>
              <a:t>Monthly District PD</a:t>
            </a:r>
            <a:endParaRPr>
              <a:solidFill>
                <a:srgbClr val="1F497D"/>
              </a:solidFill>
            </a:endParaRPr>
          </a:p>
          <a:p>
            <a:pPr marL="342900" marR="0" lvl="0" indent="0" algn="l" rtl="0">
              <a:lnSpc>
                <a:spcPct val="80000"/>
              </a:lnSpc>
              <a:spcBef>
                <a:spcPts val="425"/>
              </a:spcBef>
              <a:spcAft>
                <a:spcPts val="0"/>
              </a:spcAft>
              <a:buNone/>
            </a:pPr>
            <a:endParaRPr>
              <a:solidFill>
                <a:srgbClr val="1F497D"/>
              </a:solidFill>
            </a:endParaRPr>
          </a:p>
          <a:p>
            <a:pPr marL="342900" marR="0" lvl="0" indent="-215900" algn="l" rtl="0">
              <a:lnSpc>
                <a:spcPct val="80000"/>
              </a:lnSpc>
              <a:spcBef>
                <a:spcPts val="400"/>
              </a:spcBef>
              <a:spcAft>
                <a:spcPts val="0"/>
              </a:spcAft>
              <a:buClr>
                <a:srgbClr val="974806"/>
              </a:buClr>
              <a:buSzPts val="2000"/>
              <a:buFont typeface="Arial"/>
              <a:buNone/>
            </a:pPr>
            <a:endParaRPr sz="2000" b="1" i="0" u="none" strike="noStrike" cap="none">
              <a:solidFill>
                <a:srgbClr val="974806"/>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1257300" y="554000"/>
            <a:ext cx="6629400" cy="588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Personal Histories </a:t>
            </a:r>
            <a:endParaRPr/>
          </a:p>
        </p:txBody>
      </p:sp>
      <p:sp>
        <p:nvSpPr>
          <p:cNvPr id="189" name="Google Shape;189;p23"/>
          <p:cNvSpPr txBox="1">
            <a:spLocks noGrp="1"/>
          </p:cNvSpPr>
          <p:nvPr>
            <p:ph type="body" idx="1"/>
          </p:nvPr>
        </p:nvSpPr>
        <p:spPr>
          <a:xfrm>
            <a:off x="457200" y="1226826"/>
            <a:ext cx="8229600" cy="4270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sz="2800" u="sng"/>
              <a:t>How it works</a:t>
            </a:r>
            <a:endParaRPr sz="2800" u="sng"/>
          </a:p>
          <a:p>
            <a:pPr marL="0" lvl="0" indent="0" algn="l" rtl="0">
              <a:spcBef>
                <a:spcPts val="640"/>
              </a:spcBef>
              <a:spcAft>
                <a:spcPts val="0"/>
              </a:spcAft>
              <a:buNone/>
            </a:pPr>
            <a:r>
              <a:rPr lang="en-US" sz="2800"/>
              <a:t>Ask three questions:</a:t>
            </a:r>
            <a:endParaRPr sz="2800"/>
          </a:p>
          <a:p>
            <a:pPr marL="457200" lvl="0" indent="-406400" algn="l" rtl="0">
              <a:spcBef>
                <a:spcPts val="640"/>
              </a:spcBef>
              <a:spcAft>
                <a:spcPts val="0"/>
              </a:spcAft>
              <a:buSzPts val="2800"/>
              <a:buAutoNum type="arabicParenR"/>
            </a:pPr>
            <a:r>
              <a:rPr lang="en-US" sz="2800"/>
              <a:t>Where did you grow up?</a:t>
            </a:r>
            <a:endParaRPr sz="2800"/>
          </a:p>
          <a:p>
            <a:pPr marL="0" lvl="0" indent="0" algn="l" rtl="0">
              <a:spcBef>
                <a:spcPts val="640"/>
              </a:spcBef>
              <a:spcAft>
                <a:spcPts val="0"/>
              </a:spcAft>
              <a:buNone/>
            </a:pPr>
            <a:endParaRPr sz="2800"/>
          </a:p>
          <a:p>
            <a:pPr marL="0" lvl="0" indent="0" algn="l" rtl="0">
              <a:spcBef>
                <a:spcPts val="640"/>
              </a:spcBef>
              <a:spcAft>
                <a:spcPts val="0"/>
              </a:spcAft>
              <a:buNone/>
            </a:pPr>
            <a:r>
              <a:rPr lang="en-US" sz="2800"/>
              <a:t>2)    How many kids were in your family?</a:t>
            </a:r>
            <a:endParaRPr sz="2800"/>
          </a:p>
          <a:p>
            <a:pPr marL="0" lvl="0" indent="0" algn="l" rtl="0">
              <a:spcBef>
                <a:spcPts val="640"/>
              </a:spcBef>
              <a:spcAft>
                <a:spcPts val="0"/>
              </a:spcAft>
              <a:buNone/>
            </a:pPr>
            <a:endParaRPr sz="2800"/>
          </a:p>
          <a:p>
            <a:pPr marL="0" lvl="0" indent="0" algn="l" rtl="0">
              <a:spcBef>
                <a:spcPts val="640"/>
              </a:spcBef>
              <a:spcAft>
                <a:spcPts val="0"/>
              </a:spcAft>
              <a:buNone/>
            </a:pPr>
            <a:r>
              <a:rPr lang="en-US" sz="2800"/>
              <a:t>3)     What was the most important challenge of  </a:t>
            </a:r>
            <a:endParaRPr sz="2800"/>
          </a:p>
          <a:p>
            <a:pPr marL="0" lvl="0" indent="0" algn="l" rtl="0">
              <a:spcBef>
                <a:spcPts val="640"/>
              </a:spcBef>
              <a:spcAft>
                <a:spcPts val="0"/>
              </a:spcAft>
              <a:buNone/>
            </a:pPr>
            <a:r>
              <a:rPr lang="en-US" sz="2800"/>
              <a:t>         your childhood?</a:t>
            </a:r>
            <a:r>
              <a:rPr lang="en-US"/>
              <a:t> </a:t>
            </a:r>
            <a:endParaRPr/>
          </a:p>
        </p:txBody>
      </p:sp>
      <p:sp>
        <p:nvSpPr>
          <p:cNvPr id="190" name="Google Shape;190;p23"/>
          <p:cNvSpPr txBox="1">
            <a:spLocks noGrp="1"/>
          </p:cNvSpPr>
          <p:nvPr>
            <p:ph type="body" idx="1"/>
          </p:nvPr>
        </p:nvSpPr>
        <p:spPr>
          <a:xfrm>
            <a:off x="457200" y="5511750"/>
            <a:ext cx="8229600" cy="895200"/>
          </a:xfrm>
          <a:prstGeom prst="rect">
            <a:avLst/>
          </a:prstGeom>
          <a:noFill/>
          <a:ln w="76200" cap="flat" cmpd="sng">
            <a:solidFill>
              <a:srgbClr val="E6913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a:solidFill>
                  <a:srgbClr val="980000"/>
                </a:solidFill>
              </a:rPr>
              <a:t>Key Takeaway: Building trust through shared experiences</a:t>
            </a:r>
            <a:endParaRPr sz="2480" b="0" i="1" u="none" strike="noStrike" cap="none">
              <a:solidFill>
                <a:srgbClr val="366092"/>
              </a:solidFill>
              <a:latin typeface="Calibri"/>
              <a:ea typeface="Calibri"/>
              <a:cs typeface="Calibri"/>
              <a:sym typeface="Calibri"/>
            </a:endParaRPr>
          </a:p>
          <a:p>
            <a:pPr marL="0" marR="0" lvl="0" indent="0" algn="l" rtl="0">
              <a:lnSpc>
                <a:spcPct val="80000"/>
              </a:lnSpc>
              <a:spcBef>
                <a:spcPts val="496"/>
              </a:spcBef>
              <a:spcAft>
                <a:spcPts val="0"/>
              </a:spcAft>
              <a:buClr>
                <a:schemeClr val="accent5"/>
              </a:buClr>
              <a:buSzPts val="2480"/>
              <a:buFont typeface="Noto Sans Symbols"/>
              <a:buNone/>
            </a:pPr>
            <a:r>
              <a:rPr lang="en-US" sz="2480" i="1"/>
              <a:t>(Lencioni, p.19)</a:t>
            </a:r>
            <a:endParaRPr sz="248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title"/>
          </p:nvPr>
        </p:nvSpPr>
        <p:spPr>
          <a:xfrm>
            <a:off x="2778900" y="500450"/>
            <a:ext cx="3586200" cy="6966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366092"/>
              </a:buClr>
              <a:buFont typeface="Questrial"/>
              <a:buNone/>
            </a:pPr>
            <a:r>
              <a:rPr lang="en-US"/>
              <a:t>Trust Building</a:t>
            </a:r>
            <a:endParaRPr sz="2400" b="1" i="1" u="none" strike="noStrike" cap="none">
              <a:solidFill>
                <a:srgbClr val="366092"/>
              </a:solidFill>
              <a:latin typeface="Questrial"/>
              <a:ea typeface="Questrial"/>
              <a:cs typeface="Questrial"/>
              <a:sym typeface="Questrial"/>
            </a:endParaRPr>
          </a:p>
        </p:txBody>
      </p:sp>
      <p:sp>
        <p:nvSpPr>
          <p:cNvPr id="197" name="Google Shape;197;p24"/>
          <p:cNvSpPr txBox="1">
            <a:spLocks noGrp="1"/>
          </p:cNvSpPr>
          <p:nvPr>
            <p:ph type="body" idx="1"/>
          </p:nvPr>
        </p:nvSpPr>
        <p:spPr>
          <a:xfrm>
            <a:off x="457200" y="2024075"/>
            <a:ext cx="8229600" cy="43449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80000"/>
              </a:lnSpc>
              <a:spcBef>
                <a:spcPts val="425"/>
              </a:spcBef>
              <a:spcAft>
                <a:spcPts val="0"/>
              </a:spcAft>
              <a:buClr>
                <a:srgbClr val="1F497D"/>
              </a:buClr>
              <a:buSzPts val="3200"/>
              <a:buChar char="❖"/>
            </a:pPr>
            <a:r>
              <a:rPr lang="en-US" i="1">
                <a:solidFill>
                  <a:srgbClr val="1F497D"/>
                </a:solidFill>
              </a:rPr>
              <a:t>“get comfortable with moderate vulnerability.”</a:t>
            </a:r>
            <a:endParaRPr sz="3000" i="1"/>
          </a:p>
          <a:p>
            <a:pPr marL="457200" marR="0" lvl="0" indent="0" algn="l" rtl="0">
              <a:lnSpc>
                <a:spcPct val="80000"/>
              </a:lnSpc>
              <a:spcBef>
                <a:spcPts val="400"/>
              </a:spcBef>
              <a:spcAft>
                <a:spcPts val="0"/>
              </a:spcAft>
              <a:buNone/>
            </a:pPr>
            <a:r>
              <a:rPr lang="en-US" sz="3000"/>
              <a:t> </a:t>
            </a:r>
            <a:endParaRPr sz="3000"/>
          </a:p>
          <a:p>
            <a:pPr marL="457200" marR="0" lvl="0" indent="0" algn="l" rtl="0">
              <a:lnSpc>
                <a:spcPct val="80000"/>
              </a:lnSpc>
              <a:spcBef>
                <a:spcPts val="400"/>
              </a:spcBef>
              <a:spcAft>
                <a:spcPts val="0"/>
              </a:spcAft>
              <a:buNone/>
            </a:pPr>
            <a:r>
              <a:rPr lang="en-US" sz="3000"/>
              <a:t>* Empathy and Understanding</a:t>
            </a:r>
            <a:endParaRPr sz="3000"/>
          </a:p>
          <a:p>
            <a:pPr marL="457200" marR="0" lvl="0" indent="0" algn="l" rtl="0">
              <a:lnSpc>
                <a:spcPct val="80000"/>
              </a:lnSpc>
              <a:spcBef>
                <a:spcPts val="400"/>
              </a:spcBef>
              <a:spcAft>
                <a:spcPts val="0"/>
              </a:spcAft>
              <a:buNone/>
            </a:pPr>
            <a:endParaRPr sz="3000"/>
          </a:p>
          <a:p>
            <a:pPr marL="457200" marR="0" lvl="0" indent="0" algn="l" rtl="0">
              <a:lnSpc>
                <a:spcPct val="80000"/>
              </a:lnSpc>
              <a:spcBef>
                <a:spcPts val="400"/>
              </a:spcBef>
              <a:spcAft>
                <a:spcPts val="0"/>
              </a:spcAft>
              <a:buNone/>
            </a:pPr>
            <a:r>
              <a:rPr lang="en-US" sz="3000"/>
              <a:t>* Judgement and Accusation  </a:t>
            </a:r>
            <a:endParaRPr sz="3000"/>
          </a:p>
          <a:p>
            <a:pPr marL="0" lvl="0" indent="0" algn="l" rtl="0">
              <a:lnSpc>
                <a:spcPct val="80000"/>
              </a:lnSpc>
              <a:spcBef>
                <a:spcPts val="425"/>
              </a:spcBef>
              <a:spcAft>
                <a:spcPts val="0"/>
              </a:spcAft>
              <a:buNone/>
            </a:pPr>
            <a:endParaRPr i="1">
              <a:solidFill>
                <a:schemeClr val="dk2"/>
              </a:solidFill>
            </a:endParaRPr>
          </a:p>
          <a:p>
            <a:pPr marL="457200" lvl="0" indent="-431800" algn="l" rtl="0">
              <a:lnSpc>
                <a:spcPct val="80000"/>
              </a:lnSpc>
              <a:spcBef>
                <a:spcPts val="425"/>
              </a:spcBef>
              <a:spcAft>
                <a:spcPts val="0"/>
              </a:spcAft>
              <a:buClr>
                <a:schemeClr val="dk2"/>
              </a:buClr>
              <a:buSzPts val="3200"/>
              <a:buChar char="❖"/>
            </a:pPr>
            <a:r>
              <a:rPr lang="en-US" i="1">
                <a:solidFill>
                  <a:schemeClr val="dk2"/>
                </a:solidFill>
              </a:rPr>
              <a:t>Fundamental Attribution Error:</a:t>
            </a:r>
            <a:endParaRPr i="1">
              <a:solidFill>
                <a:schemeClr val="dk2"/>
              </a:solidFill>
            </a:endParaRPr>
          </a:p>
          <a:p>
            <a:pPr marL="914400" lvl="1" indent="-406400" algn="l" rtl="0">
              <a:lnSpc>
                <a:spcPct val="80000"/>
              </a:lnSpc>
              <a:spcBef>
                <a:spcPts val="0"/>
              </a:spcBef>
              <a:spcAft>
                <a:spcPts val="0"/>
              </a:spcAft>
              <a:buClr>
                <a:schemeClr val="dk2"/>
              </a:buClr>
              <a:buSzPts val="2800"/>
              <a:buChar char="➢"/>
            </a:pPr>
            <a:r>
              <a:rPr lang="en-US" i="1">
                <a:solidFill>
                  <a:schemeClr val="dk2"/>
                </a:solidFill>
              </a:rPr>
              <a:t>Negative behavior of others is due to character</a:t>
            </a:r>
            <a:endParaRPr i="1">
              <a:solidFill>
                <a:schemeClr val="dk2"/>
              </a:solidFill>
            </a:endParaRPr>
          </a:p>
          <a:p>
            <a:pPr marL="914400" lvl="1" indent="-406400" algn="l" rtl="0">
              <a:lnSpc>
                <a:spcPct val="80000"/>
              </a:lnSpc>
              <a:spcBef>
                <a:spcPts val="0"/>
              </a:spcBef>
              <a:spcAft>
                <a:spcPts val="0"/>
              </a:spcAft>
              <a:buClr>
                <a:schemeClr val="dk2"/>
              </a:buClr>
              <a:buSzPts val="2800"/>
              <a:buChar char="➢"/>
            </a:pPr>
            <a:r>
              <a:rPr lang="en-US" i="1">
                <a:solidFill>
                  <a:schemeClr val="dk2"/>
                </a:solidFill>
              </a:rPr>
              <a:t>Own negative behavior is due to environment</a:t>
            </a:r>
            <a:endParaRPr sz="1400" i="1">
              <a:solidFill>
                <a:schemeClr val="dk2"/>
              </a:solidFill>
            </a:endParaRPr>
          </a:p>
          <a:p>
            <a:pPr marL="0" lvl="0" indent="0" algn="l" rtl="0">
              <a:lnSpc>
                <a:spcPct val="80000"/>
              </a:lnSpc>
              <a:spcBef>
                <a:spcPts val="425"/>
              </a:spcBef>
              <a:spcAft>
                <a:spcPts val="0"/>
              </a:spcAft>
              <a:buNone/>
            </a:pPr>
            <a:r>
              <a:rPr lang="en-US" sz="1400" i="1">
                <a:solidFill>
                  <a:schemeClr val="dk2"/>
                </a:solidFill>
              </a:rPr>
              <a:t>(Lencioni, p. 19)</a:t>
            </a:r>
            <a:r>
              <a:rPr lang="en-US" i="1">
                <a:solidFill>
                  <a:schemeClr val="dk2"/>
                </a:solidFill>
              </a:rPr>
              <a:t>  </a:t>
            </a:r>
            <a:endParaRPr i="1">
              <a:solidFill>
                <a:schemeClr val="dk2"/>
              </a:solidFill>
            </a:endParaRPr>
          </a:p>
        </p:txBody>
      </p:sp>
      <p:sp>
        <p:nvSpPr>
          <p:cNvPr id="198" name="Google Shape;198;p24"/>
          <p:cNvSpPr/>
          <p:nvPr/>
        </p:nvSpPr>
        <p:spPr>
          <a:xfrm>
            <a:off x="6227075" y="3115125"/>
            <a:ext cx="604200" cy="6201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6227075" y="4060200"/>
            <a:ext cx="604200" cy="62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1587150" y="1376575"/>
            <a:ext cx="5249700" cy="6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366092"/>
              </a:buClr>
              <a:buFont typeface="Questrial"/>
              <a:buNone/>
            </a:pPr>
            <a:r>
              <a:rPr lang="en-US" sz="3000" b="1" i="1">
                <a:solidFill>
                  <a:srgbClr val="366092"/>
                </a:solidFill>
                <a:latin typeface="Questrial"/>
                <a:ea typeface="Questrial"/>
                <a:cs typeface="Questrial"/>
                <a:sym typeface="Questrial"/>
              </a:rPr>
              <a:t>Personal Histories Cont...</a:t>
            </a:r>
            <a:endParaRPr sz="3000" b="1" i="1">
              <a:solidFill>
                <a:srgbClr val="366092"/>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3186150" y="761700"/>
            <a:ext cx="2771700" cy="800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366092"/>
              </a:buClr>
              <a:buFont typeface="Questrial"/>
              <a:buNone/>
            </a:pPr>
            <a:r>
              <a:rPr lang="en-US"/>
              <a:t>Your Turn!</a:t>
            </a:r>
            <a:endParaRPr sz="2400" b="1" i="1" u="none" strike="noStrike" cap="none">
              <a:solidFill>
                <a:srgbClr val="366092"/>
              </a:solidFill>
              <a:latin typeface="Questrial"/>
              <a:ea typeface="Questrial"/>
              <a:cs typeface="Questrial"/>
              <a:sym typeface="Questrial"/>
            </a:endParaRPr>
          </a:p>
        </p:txBody>
      </p:sp>
      <p:sp>
        <p:nvSpPr>
          <p:cNvPr id="207" name="Google Shape;207;p25"/>
          <p:cNvSpPr txBox="1">
            <a:spLocks noGrp="1"/>
          </p:cNvSpPr>
          <p:nvPr>
            <p:ph type="body" idx="1"/>
          </p:nvPr>
        </p:nvSpPr>
        <p:spPr>
          <a:xfrm>
            <a:off x="457200" y="2954325"/>
            <a:ext cx="8229600" cy="2859300"/>
          </a:xfrm>
          <a:prstGeom prst="rect">
            <a:avLst/>
          </a:prstGeom>
          <a:noFill/>
          <a:ln w="76200" cap="flat" cmpd="sng">
            <a:solidFill>
              <a:srgbClr val="E6913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a:solidFill>
                  <a:srgbClr val="980000"/>
                </a:solidFill>
              </a:rPr>
              <a:t>Turn and Talk with a neighbor. </a:t>
            </a:r>
            <a:endParaRPr>
              <a:solidFill>
                <a:srgbClr val="980000"/>
              </a:solidFill>
            </a:endParaRPr>
          </a:p>
          <a:p>
            <a:pPr marL="0" marR="0" lvl="0" indent="0" algn="l" rtl="0">
              <a:lnSpc>
                <a:spcPct val="80000"/>
              </a:lnSpc>
              <a:spcBef>
                <a:spcPts val="0"/>
              </a:spcBef>
              <a:spcAft>
                <a:spcPts val="0"/>
              </a:spcAft>
              <a:buNone/>
            </a:pPr>
            <a:endParaRPr>
              <a:solidFill>
                <a:srgbClr val="980000"/>
              </a:solidFill>
            </a:endParaRPr>
          </a:p>
          <a:p>
            <a:pPr marL="0" marR="0" lvl="0" indent="0" algn="l" rtl="0">
              <a:lnSpc>
                <a:spcPct val="80000"/>
              </a:lnSpc>
              <a:spcBef>
                <a:spcPts val="0"/>
              </a:spcBef>
              <a:spcAft>
                <a:spcPts val="0"/>
              </a:spcAft>
              <a:buNone/>
            </a:pPr>
            <a:r>
              <a:rPr lang="en-US">
                <a:solidFill>
                  <a:srgbClr val="980000"/>
                </a:solidFill>
              </a:rPr>
              <a:t>Ask and Answer the three questions. </a:t>
            </a:r>
            <a:endParaRPr>
              <a:solidFill>
                <a:srgbClr val="980000"/>
              </a:solidFill>
            </a:endParaRPr>
          </a:p>
          <a:p>
            <a:pPr marL="0" marR="0" lvl="0" indent="0" algn="l" rtl="0">
              <a:lnSpc>
                <a:spcPct val="80000"/>
              </a:lnSpc>
              <a:spcBef>
                <a:spcPts val="0"/>
              </a:spcBef>
              <a:spcAft>
                <a:spcPts val="0"/>
              </a:spcAft>
              <a:buNone/>
            </a:pPr>
            <a:endParaRPr>
              <a:solidFill>
                <a:srgbClr val="980000"/>
              </a:solidFill>
            </a:endParaRPr>
          </a:p>
          <a:p>
            <a:pPr marL="0" marR="0" lvl="0" indent="0" algn="l" rtl="0">
              <a:lnSpc>
                <a:spcPct val="80000"/>
              </a:lnSpc>
              <a:spcBef>
                <a:spcPts val="0"/>
              </a:spcBef>
              <a:spcAft>
                <a:spcPts val="0"/>
              </a:spcAft>
              <a:buNone/>
            </a:pPr>
            <a:r>
              <a:rPr lang="en-US" i="1">
                <a:solidFill>
                  <a:srgbClr val="980000"/>
                </a:solidFill>
              </a:rPr>
              <a:t>Remember to have a moderate level of vulnerability.</a:t>
            </a:r>
            <a:endParaRPr sz="2480" b="1" i="1" u="none" strike="noStrike" cap="none">
              <a:solidFill>
                <a:srgbClr val="974806"/>
              </a:solidFill>
              <a:latin typeface="Questrial"/>
              <a:ea typeface="Questrial"/>
              <a:cs typeface="Questrial"/>
              <a:sym typeface="Questrial"/>
            </a:endParaRPr>
          </a:p>
        </p:txBody>
      </p:sp>
      <p:pic>
        <p:nvPicPr>
          <p:cNvPr id="208" name="Google Shape;208;p25"/>
          <p:cNvPicPr preferRelativeResize="0"/>
          <p:nvPr/>
        </p:nvPicPr>
        <p:blipFill>
          <a:blip r:embed="rId3">
            <a:alphaModFix/>
          </a:blip>
          <a:stretch>
            <a:fillRect/>
          </a:stretch>
        </p:blipFill>
        <p:spPr>
          <a:xfrm>
            <a:off x="6934200" y="0"/>
            <a:ext cx="2286000" cy="1562100"/>
          </a:xfrm>
          <a:prstGeom prst="rect">
            <a:avLst/>
          </a:prstGeom>
          <a:noFill/>
          <a:ln>
            <a:noFill/>
          </a:ln>
        </p:spPr>
      </p:pic>
      <p:sp>
        <p:nvSpPr>
          <p:cNvPr id="209" name="Google Shape;209;p25"/>
          <p:cNvSpPr txBox="1"/>
          <p:nvPr/>
        </p:nvSpPr>
        <p:spPr>
          <a:xfrm>
            <a:off x="2936100" y="1782725"/>
            <a:ext cx="3271800" cy="81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366092"/>
              </a:buClr>
              <a:buFont typeface="Questrial"/>
              <a:buNone/>
            </a:pPr>
            <a:r>
              <a:rPr lang="en-US" sz="3000" b="1" i="1">
                <a:solidFill>
                  <a:srgbClr val="366092"/>
                </a:solidFill>
                <a:latin typeface="Questrial"/>
                <a:ea typeface="Questrial"/>
                <a:cs typeface="Questrial"/>
                <a:sym typeface="Questrial"/>
              </a:rPr>
              <a:t>Personal Histories</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a:spLocks noGrp="1"/>
          </p:cNvSpPr>
          <p:nvPr>
            <p:ph type="title"/>
          </p:nvPr>
        </p:nvSpPr>
        <p:spPr>
          <a:xfrm>
            <a:off x="114300" y="619725"/>
            <a:ext cx="8886900" cy="8343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366092"/>
              </a:buClr>
              <a:buFont typeface="Questrial"/>
              <a:buNone/>
            </a:pPr>
            <a:r>
              <a:rPr lang="en-US" sz="3000"/>
              <a:t>Planning Tool: Building Trust Through Communication</a:t>
            </a:r>
            <a:endParaRPr sz="2400" b="1" i="1" u="none" strike="noStrike" cap="none">
              <a:solidFill>
                <a:srgbClr val="366092"/>
              </a:solidFill>
              <a:latin typeface="Questrial"/>
              <a:ea typeface="Questrial"/>
              <a:cs typeface="Questrial"/>
              <a:sym typeface="Questrial"/>
            </a:endParaRPr>
          </a:p>
        </p:txBody>
      </p:sp>
      <p:graphicFrame>
        <p:nvGraphicFramePr>
          <p:cNvPr id="216" name="Google Shape;216;p26"/>
          <p:cNvGraphicFramePr/>
          <p:nvPr/>
        </p:nvGraphicFramePr>
        <p:xfrm>
          <a:off x="114288" y="1821350"/>
          <a:ext cx="8886925" cy="4360470"/>
        </p:xfrm>
        <a:graphic>
          <a:graphicData uri="http://schemas.openxmlformats.org/drawingml/2006/table">
            <a:tbl>
              <a:tblPr>
                <a:noFill/>
                <a:tableStyleId>{BF1BB6BB-233A-420F-B06B-A6CDF348BB52}</a:tableStyleId>
              </a:tblPr>
              <a:tblGrid>
                <a:gridCol w="1441550"/>
                <a:gridCol w="1515825"/>
                <a:gridCol w="1961650"/>
                <a:gridCol w="2024075"/>
                <a:gridCol w="1943825"/>
              </a:tblGrid>
              <a:tr h="458325">
                <a:tc>
                  <a:txBody>
                    <a:bodyPr/>
                    <a:lstStyle/>
                    <a:p>
                      <a:pPr marL="0" lvl="0" indent="0" algn="ctr" rtl="0">
                        <a:spcBef>
                          <a:spcPts val="0"/>
                        </a:spcBef>
                        <a:spcAft>
                          <a:spcPts val="0"/>
                        </a:spcAft>
                        <a:buNone/>
                      </a:pPr>
                      <a:endParaRPr sz="1100" b="1"/>
                    </a:p>
                  </a:txBody>
                  <a:tcPr marL="63500" marR="63500" marT="63500" marB="63500">
                    <a:solidFill>
                      <a:srgbClr val="CCCCCC"/>
                    </a:solidFill>
                  </a:tcPr>
                </a:tc>
                <a:tc>
                  <a:txBody>
                    <a:bodyPr/>
                    <a:lstStyle/>
                    <a:p>
                      <a:pPr marL="0" lvl="0" indent="0" algn="ctr" rtl="0">
                        <a:spcBef>
                          <a:spcPts val="0"/>
                        </a:spcBef>
                        <a:spcAft>
                          <a:spcPts val="0"/>
                        </a:spcAft>
                        <a:buNone/>
                      </a:pPr>
                      <a:r>
                        <a:rPr lang="en-US" sz="1100" b="1"/>
                        <a:t>Clear Topic</a:t>
                      </a:r>
                      <a:endParaRPr sz="1100" b="1"/>
                    </a:p>
                  </a:txBody>
                  <a:tcPr marL="63500" marR="63500" marT="63500" marB="63500">
                    <a:solidFill>
                      <a:srgbClr val="CCCCCC"/>
                    </a:solidFill>
                  </a:tcPr>
                </a:tc>
                <a:tc>
                  <a:txBody>
                    <a:bodyPr/>
                    <a:lstStyle/>
                    <a:p>
                      <a:pPr marL="0" lvl="0" indent="0" algn="ctr" rtl="0">
                        <a:spcBef>
                          <a:spcPts val="0"/>
                        </a:spcBef>
                        <a:spcAft>
                          <a:spcPts val="0"/>
                        </a:spcAft>
                        <a:buNone/>
                      </a:pPr>
                      <a:r>
                        <a:rPr lang="en-US" sz="1100" b="1"/>
                        <a:t>Language Domain (Speaking and Writing)</a:t>
                      </a:r>
                      <a:endParaRPr sz="1100" b="1"/>
                    </a:p>
                  </a:txBody>
                  <a:tcPr marL="63500" marR="63500" marT="63500" marB="63500">
                    <a:solidFill>
                      <a:srgbClr val="CCCCCC"/>
                    </a:solidFill>
                  </a:tcPr>
                </a:tc>
                <a:tc>
                  <a:txBody>
                    <a:bodyPr/>
                    <a:lstStyle/>
                    <a:p>
                      <a:pPr marL="0" lvl="0" indent="0" algn="ctr" rtl="0">
                        <a:spcBef>
                          <a:spcPts val="0"/>
                        </a:spcBef>
                        <a:spcAft>
                          <a:spcPts val="0"/>
                        </a:spcAft>
                        <a:buNone/>
                      </a:pPr>
                      <a:r>
                        <a:rPr lang="en-US" sz="1100" b="1"/>
                        <a:t>Language Function</a:t>
                      </a:r>
                      <a:endParaRPr sz="1100" b="1"/>
                    </a:p>
                  </a:txBody>
                  <a:tcPr marL="63500" marR="63500" marT="63500" marB="63500">
                    <a:solidFill>
                      <a:srgbClr val="CCCCCC"/>
                    </a:solidFill>
                  </a:tcPr>
                </a:tc>
                <a:tc>
                  <a:txBody>
                    <a:bodyPr/>
                    <a:lstStyle/>
                    <a:p>
                      <a:pPr marL="0" lvl="0" indent="0" algn="ctr" rtl="0">
                        <a:spcBef>
                          <a:spcPts val="0"/>
                        </a:spcBef>
                        <a:spcAft>
                          <a:spcPts val="0"/>
                        </a:spcAft>
                        <a:buNone/>
                      </a:pPr>
                      <a:r>
                        <a:rPr lang="en-US" sz="1100" b="1"/>
                        <a:t>Assessments (formative and summative)</a:t>
                      </a:r>
                      <a:endParaRPr sz="1100" b="1"/>
                    </a:p>
                  </a:txBody>
                  <a:tcPr marL="63500" marR="63500" marT="63500" marB="63500">
                    <a:solidFill>
                      <a:srgbClr val="CCCCCC"/>
                    </a:solidFill>
                  </a:tcPr>
                </a:tc>
              </a:tr>
              <a:tr h="1300675">
                <a:tc rowSpan="2">
                  <a:txBody>
                    <a:bodyPr/>
                    <a:lstStyle/>
                    <a:p>
                      <a:pPr marL="0" lvl="0" indent="0" algn="l" rtl="0">
                        <a:spcBef>
                          <a:spcPts val="0"/>
                        </a:spcBef>
                        <a:spcAft>
                          <a:spcPts val="0"/>
                        </a:spcAft>
                        <a:buNone/>
                      </a:pPr>
                      <a:r>
                        <a:rPr lang="en-US" sz="1000" b="1"/>
                        <a:t>Guiding Questions/Tools/</a:t>
                      </a:r>
                      <a:endParaRPr sz="1000" b="1"/>
                    </a:p>
                    <a:p>
                      <a:pPr marL="0" lvl="0" indent="0" algn="l" rtl="0">
                        <a:spcBef>
                          <a:spcPts val="0"/>
                        </a:spcBef>
                        <a:spcAft>
                          <a:spcPts val="0"/>
                        </a:spcAft>
                        <a:buNone/>
                      </a:pPr>
                      <a:r>
                        <a:rPr lang="en-US" sz="1000" b="1"/>
                        <a:t>Resources</a:t>
                      </a:r>
                      <a:endParaRPr sz="1000" b="1"/>
                    </a:p>
                  </a:txBody>
                  <a:tcPr marL="63500" marR="63500" marT="63500" marB="63500">
                    <a:solidFill>
                      <a:srgbClr val="CCCCCC"/>
                    </a:solidFill>
                  </a:tcPr>
                </a:tc>
                <a:tc rowSpan="2">
                  <a:txBody>
                    <a:bodyPr/>
                    <a:lstStyle/>
                    <a:p>
                      <a:pPr marL="0" lvl="0" indent="0" algn="l" rtl="0">
                        <a:spcBef>
                          <a:spcPts val="0"/>
                        </a:spcBef>
                        <a:spcAft>
                          <a:spcPts val="0"/>
                        </a:spcAft>
                        <a:buNone/>
                      </a:pPr>
                      <a:r>
                        <a:rPr lang="en-US" sz="1000"/>
                        <a:t>Is there a plan that includes some version of:a </a:t>
                      </a:r>
                      <a:r>
                        <a:rPr lang="en-US" sz="1000" u="sng"/>
                        <a:t>unit plan</a:t>
                      </a:r>
                      <a:r>
                        <a:rPr lang="en-US" sz="1000"/>
                        <a:t>, </a:t>
                      </a:r>
                      <a:r>
                        <a:rPr lang="en-US" sz="1000" u="sng"/>
                        <a:t>trajectory</a:t>
                      </a:r>
                      <a:r>
                        <a:rPr lang="en-US" sz="1000"/>
                        <a:t> and </a:t>
                      </a:r>
                      <a:r>
                        <a:rPr lang="en-US" sz="1000" u="sng"/>
                        <a:t>lessons?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u="sng"/>
                        <a:t>Tools and Resources</a:t>
                      </a:r>
                      <a:r>
                        <a:rPr lang="en-US" sz="1000"/>
                        <a:t>: Unit Plan, trajectory, lessons, Language Function Tool,  etc.</a:t>
                      </a:r>
                      <a:endParaRPr sz="1000"/>
                    </a:p>
                  </a:txBody>
                  <a:tcPr marL="63500" marR="63500" marT="63500" marB="63500">
                    <a:solidFill>
                      <a:srgbClr val="D9D2E9"/>
                    </a:solidFill>
                  </a:tcPr>
                </a:tc>
                <a:tc rowSpan="2">
                  <a:txBody>
                    <a:bodyPr/>
                    <a:lstStyle/>
                    <a:p>
                      <a:pPr marL="0" lvl="0" indent="0" algn="l" rtl="0">
                        <a:spcBef>
                          <a:spcPts val="0"/>
                        </a:spcBef>
                        <a:spcAft>
                          <a:spcPts val="0"/>
                        </a:spcAft>
                        <a:buNone/>
                      </a:pPr>
                      <a:r>
                        <a:rPr lang="en-US" sz="1000"/>
                        <a:t>Is there a focus on a Language Domain?</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u="sng"/>
                        <a:t>Tools and Resources:</a:t>
                      </a:r>
                      <a:endParaRPr sz="1000" u="sng"/>
                    </a:p>
                    <a:p>
                      <a:pPr marL="0" lvl="0" indent="0" algn="l" rtl="0">
                        <a:spcBef>
                          <a:spcPts val="0"/>
                        </a:spcBef>
                        <a:spcAft>
                          <a:spcPts val="0"/>
                        </a:spcAft>
                        <a:buNone/>
                      </a:pPr>
                      <a:r>
                        <a:rPr lang="en-US" sz="1000"/>
                        <a:t>Lingt.com, WIDA model, writing tasks, Language Function Tool </a:t>
                      </a:r>
                      <a:endParaRPr sz="1000"/>
                    </a:p>
                    <a:p>
                      <a:pPr marL="0" lvl="0" indent="0" algn="l" rtl="0">
                        <a:spcBef>
                          <a:spcPts val="0"/>
                        </a:spcBef>
                        <a:spcAft>
                          <a:spcPts val="0"/>
                        </a:spcAft>
                        <a:buNone/>
                      </a:pPr>
                      <a:endParaRPr sz="1000">
                        <a:solidFill>
                          <a:srgbClr val="0000FF"/>
                        </a:solidFill>
                      </a:endParaRPr>
                    </a:p>
                  </a:txBody>
                  <a:tcPr marL="63500" marR="63500" marT="63500" marB="63500">
                    <a:solidFill>
                      <a:srgbClr val="D9D2E9"/>
                    </a:solidFill>
                  </a:tcPr>
                </a:tc>
                <a:tc rowSpan="2">
                  <a:txBody>
                    <a:bodyPr/>
                    <a:lstStyle/>
                    <a:p>
                      <a:pPr marL="0" lvl="0" indent="0" algn="l" rtl="0">
                        <a:spcBef>
                          <a:spcPts val="0"/>
                        </a:spcBef>
                        <a:spcAft>
                          <a:spcPts val="0"/>
                        </a:spcAft>
                        <a:buNone/>
                      </a:pPr>
                      <a:r>
                        <a:rPr lang="en-US" sz="1000"/>
                        <a:t>Is there a focus on Language Function(s) for the ELD Unit?</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u="sng"/>
                        <a:t>Tools and Resources:</a:t>
                      </a:r>
                      <a:endParaRPr sz="1000" u="sng"/>
                    </a:p>
                    <a:p>
                      <a:pPr marL="0" lvl="0" indent="0" algn="l" rtl="0">
                        <a:spcBef>
                          <a:spcPts val="0"/>
                        </a:spcBef>
                        <a:spcAft>
                          <a:spcPts val="0"/>
                        </a:spcAft>
                        <a:buNone/>
                      </a:pPr>
                      <a:r>
                        <a:rPr lang="en-US" sz="1000"/>
                        <a:t>Language Functions Tool (Confianza), INSIDE Resources</a:t>
                      </a:r>
                      <a:endParaRPr sz="1000">
                        <a:solidFill>
                          <a:srgbClr val="0000FF"/>
                        </a:solidFill>
                      </a:endParaRPr>
                    </a:p>
                  </a:txBody>
                  <a:tcPr marL="63500" marR="63500" marT="63500" marB="63500">
                    <a:solidFill>
                      <a:srgbClr val="D9D2E9"/>
                    </a:solidFill>
                  </a:tcPr>
                </a:tc>
                <a:tc rowSpan="2">
                  <a:txBody>
                    <a:bodyPr/>
                    <a:lstStyle/>
                    <a:p>
                      <a:pPr marL="0" lvl="0" indent="0" algn="l" rtl="0">
                        <a:spcBef>
                          <a:spcPts val="0"/>
                        </a:spcBef>
                        <a:spcAft>
                          <a:spcPts val="0"/>
                        </a:spcAft>
                        <a:buNone/>
                      </a:pPr>
                      <a:r>
                        <a:rPr lang="en-US" sz="1000"/>
                        <a:t>Is there a joyful assessment with an exemplar and rubric?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u="sng"/>
                        <a:t>Tools and Resources: </a:t>
                      </a:r>
                      <a:endParaRPr sz="1000" u="sng"/>
                    </a:p>
                    <a:p>
                      <a:pPr marL="0" lvl="0" indent="0" algn="l" rtl="0">
                        <a:spcBef>
                          <a:spcPts val="0"/>
                        </a:spcBef>
                        <a:spcAft>
                          <a:spcPts val="0"/>
                        </a:spcAft>
                        <a:buNone/>
                      </a:pPr>
                      <a:r>
                        <a:rPr lang="en-US" sz="1000"/>
                        <a:t>PD resources, INSIDE Resources, Language Function Tool</a:t>
                      </a:r>
                      <a:endParaRPr sz="1000">
                        <a:solidFill>
                          <a:srgbClr val="00FF00"/>
                        </a:solidFill>
                      </a:endParaRPr>
                    </a:p>
                  </a:txBody>
                  <a:tcPr marL="63500" marR="63500" marT="63500" marB="63500">
                    <a:solidFill>
                      <a:srgbClr val="D9D2E9"/>
                    </a:solidFill>
                  </a:tcPr>
                </a:tc>
              </a:tr>
              <a:tr h="1610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792800">
                <a:tc rowSpan="4">
                  <a:txBody>
                    <a:bodyPr/>
                    <a:lstStyle/>
                    <a:p>
                      <a:pPr marL="0" lvl="0" indent="0" algn="l" rtl="0">
                        <a:spcBef>
                          <a:spcPts val="0"/>
                        </a:spcBef>
                        <a:spcAft>
                          <a:spcPts val="0"/>
                        </a:spcAft>
                        <a:buNone/>
                      </a:pPr>
                      <a:r>
                        <a:rPr lang="en-US" sz="1100" b="1"/>
                        <a:t>Language and Curriculum Tracker </a:t>
                      </a:r>
                      <a:endParaRPr sz="1100" b="1"/>
                    </a:p>
                  </a:txBody>
                  <a:tcPr marL="63500" marR="63500" marT="63500" marB="63500">
                    <a:solidFill>
                      <a:srgbClr val="CCCCCC"/>
                    </a:solidFill>
                  </a:tcPr>
                </a:tc>
                <a:tc>
                  <a:txBody>
                    <a:bodyPr/>
                    <a:lstStyle/>
                    <a:p>
                      <a:pPr marL="0" lvl="0" indent="0" algn="l" rtl="0">
                        <a:spcBef>
                          <a:spcPts val="0"/>
                        </a:spcBef>
                        <a:spcAft>
                          <a:spcPts val="0"/>
                        </a:spcAft>
                        <a:buNone/>
                      </a:pPr>
                      <a:r>
                        <a:rPr lang="en-US" sz="1100"/>
                        <a:t>Where your Food Comes From </a:t>
                      </a:r>
                      <a:endParaRPr sz="1100"/>
                    </a:p>
                  </a:txBody>
                  <a:tcPr marL="63500" marR="63500" marT="63500" marB="63500">
                    <a:solidFill>
                      <a:srgbClr val="CFE2F3"/>
                    </a:solidFill>
                  </a:tcPr>
                </a:tc>
                <a:tc>
                  <a:txBody>
                    <a:bodyPr/>
                    <a:lstStyle/>
                    <a:p>
                      <a:pPr marL="0" lvl="0" indent="0" algn="l" rtl="0">
                        <a:spcBef>
                          <a:spcPts val="0"/>
                        </a:spcBef>
                        <a:spcAft>
                          <a:spcPts val="0"/>
                        </a:spcAft>
                        <a:buNone/>
                      </a:pPr>
                      <a:r>
                        <a:rPr lang="en-US" sz="1100"/>
                        <a:t>Speaking, Listening, Reading, Writing</a:t>
                      </a:r>
                      <a:endParaRPr sz="1100"/>
                    </a:p>
                  </a:txBody>
                  <a:tcPr marL="63500" marR="63500" marT="63500" marB="63500">
                    <a:solidFill>
                      <a:srgbClr val="CFE2F3"/>
                    </a:solidFill>
                  </a:tcPr>
                </a:tc>
                <a:tc>
                  <a:txBody>
                    <a:bodyPr/>
                    <a:lstStyle/>
                    <a:p>
                      <a:pPr marL="0" lvl="0" indent="0" algn="l" rtl="0">
                        <a:spcBef>
                          <a:spcPts val="0"/>
                        </a:spcBef>
                        <a:spcAft>
                          <a:spcPts val="0"/>
                        </a:spcAft>
                        <a:buNone/>
                      </a:pPr>
                      <a:r>
                        <a:rPr lang="en-US" sz="1100"/>
                        <a:t>Compare and contrast, language words</a:t>
                      </a:r>
                      <a:endParaRPr sz="1100"/>
                    </a:p>
                    <a:p>
                      <a:pPr marL="0" lvl="0" indent="0" algn="l" rtl="0">
                        <a:spcBef>
                          <a:spcPts val="0"/>
                        </a:spcBef>
                        <a:spcAft>
                          <a:spcPts val="0"/>
                        </a:spcAft>
                        <a:buNone/>
                      </a:pPr>
                      <a:r>
                        <a:rPr lang="en-US" sz="1100"/>
                        <a:t>Multi-paragraph report on two different crops</a:t>
                      </a:r>
                      <a:endParaRPr sz="1100"/>
                    </a:p>
                  </a:txBody>
                  <a:tcPr marL="63500" marR="63500" marT="63500" marB="63500">
                    <a:solidFill>
                      <a:srgbClr val="CFE2F3"/>
                    </a:solidFill>
                  </a:tcPr>
                </a:tc>
                <a:tc>
                  <a:txBody>
                    <a:bodyPr/>
                    <a:lstStyle/>
                    <a:p>
                      <a:pPr marL="0" lvl="0" indent="0" algn="l" rtl="0">
                        <a:spcBef>
                          <a:spcPts val="0"/>
                        </a:spcBef>
                        <a:spcAft>
                          <a:spcPts val="0"/>
                        </a:spcAft>
                        <a:buNone/>
                      </a:pPr>
                      <a:r>
                        <a:rPr lang="en-US" sz="1100"/>
                        <a:t>Comparative essays on schoology</a:t>
                      </a:r>
                      <a:endParaRPr sz="1100"/>
                    </a:p>
                  </a:txBody>
                  <a:tcPr marL="63500" marR="63500" marT="63500" marB="63500">
                    <a:solidFill>
                      <a:srgbClr val="CFE2F3"/>
                    </a:solidFill>
                  </a:tcPr>
                </a:tc>
              </a:tr>
              <a:tr h="306575">
                <a:tc vMerge="1">
                  <a:txBody>
                    <a:bodyPr/>
                    <a:lstStyle/>
                    <a:p>
                      <a:endParaRPr lang="en-US"/>
                    </a:p>
                  </a:txBody>
                  <a:tcPr/>
                </a:tc>
                <a:tc>
                  <a:txBody>
                    <a:bodyPr/>
                    <a:lstStyle/>
                    <a:p>
                      <a:pPr marL="0" lvl="0" indent="0" algn="l" rtl="0">
                        <a:spcBef>
                          <a:spcPts val="0"/>
                        </a:spcBef>
                        <a:spcAft>
                          <a:spcPts val="0"/>
                        </a:spcAft>
                        <a:buNone/>
                      </a:pPr>
                      <a:endParaRPr sz="1100"/>
                    </a:p>
                  </a:txBody>
                  <a:tcPr marL="63500" marR="63500" marT="63500" marB="63500">
                    <a:solidFill>
                      <a:srgbClr val="CFE2F3"/>
                    </a:solidFill>
                  </a:tcPr>
                </a:tc>
                <a:tc>
                  <a:txBody>
                    <a:bodyPr/>
                    <a:lstStyle/>
                    <a:p>
                      <a:pPr marL="0" lvl="0" indent="0" algn="l" rtl="0">
                        <a:spcBef>
                          <a:spcPts val="0"/>
                        </a:spcBef>
                        <a:spcAft>
                          <a:spcPts val="0"/>
                        </a:spcAft>
                        <a:buNone/>
                      </a:pPr>
                      <a:endParaRPr sz="1100"/>
                    </a:p>
                  </a:txBody>
                  <a:tcPr marL="63500" marR="63500" marT="63500" marB="63500">
                    <a:solidFill>
                      <a:srgbClr val="CFE2F3"/>
                    </a:solidFill>
                  </a:tcPr>
                </a:tc>
                <a:tc>
                  <a:txBody>
                    <a:bodyPr/>
                    <a:lstStyle/>
                    <a:p>
                      <a:pPr marL="0" lvl="0" indent="0" algn="l" rtl="0">
                        <a:spcBef>
                          <a:spcPts val="0"/>
                        </a:spcBef>
                        <a:spcAft>
                          <a:spcPts val="0"/>
                        </a:spcAft>
                        <a:buNone/>
                      </a:pPr>
                      <a:endParaRPr sz="1100"/>
                    </a:p>
                  </a:txBody>
                  <a:tcPr marL="63500" marR="63500" marT="63500" marB="63500">
                    <a:solidFill>
                      <a:srgbClr val="CFE2F3"/>
                    </a:solidFill>
                  </a:tcPr>
                </a:tc>
                <a:tc>
                  <a:txBody>
                    <a:bodyPr/>
                    <a:lstStyle/>
                    <a:p>
                      <a:pPr marL="0" lvl="0" indent="0" algn="l" rtl="0">
                        <a:spcBef>
                          <a:spcPts val="0"/>
                        </a:spcBef>
                        <a:spcAft>
                          <a:spcPts val="0"/>
                        </a:spcAft>
                        <a:buNone/>
                      </a:pPr>
                      <a:endParaRPr sz="1100"/>
                    </a:p>
                  </a:txBody>
                  <a:tcPr marL="63500" marR="63500" marT="63500" marB="63500">
                    <a:solidFill>
                      <a:srgbClr val="CFE2F3"/>
                    </a:solidFill>
                  </a:tcPr>
                </a:tc>
              </a:tr>
              <a:tr h="325175">
                <a:tc vMerge="1">
                  <a:txBody>
                    <a:bodyPr/>
                    <a:lstStyle/>
                    <a:p>
                      <a:endParaRPr lang="en-US"/>
                    </a:p>
                  </a:txBody>
                  <a:tcPr/>
                </a:tc>
                <a:tc>
                  <a:txBody>
                    <a:bodyPr/>
                    <a:lstStyle/>
                    <a:p>
                      <a:pPr marL="0" lvl="0" indent="0" algn="l" rtl="0">
                        <a:spcBef>
                          <a:spcPts val="0"/>
                        </a:spcBef>
                        <a:spcAft>
                          <a:spcPts val="0"/>
                        </a:spcAft>
                        <a:buNone/>
                      </a:pPr>
                      <a:endParaRPr sz="1100">
                        <a:solidFill>
                          <a:srgbClr val="0000FF"/>
                        </a:solidFill>
                      </a:endParaRPr>
                    </a:p>
                  </a:txBody>
                  <a:tcPr marL="63500" marR="63500" marT="63500" marB="63500">
                    <a:solidFill>
                      <a:srgbClr val="CFE2F3"/>
                    </a:solidFill>
                  </a:tcPr>
                </a:tc>
                <a:tc>
                  <a:txBody>
                    <a:bodyPr/>
                    <a:lstStyle/>
                    <a:p>
                      <a:pPr marL="0" lvl="0" indent="0" algn="l" rtl="0">
                        <a:spcBef>
                          <a:spcPts val="0"/>
                        </a:spcBef>
                        <a:spcAft>
                          <a:spcPts val="0"/>
                        </a:spcAft>
                        <a:buNone/>
                      </a:pPr>
                      <a:endParaRPr sz="1100">
                        <a:solidFill>
                          <a:srgbClr val="0000FF"/>
                        </a:solidFill>
                      </a:endParaRPr>
                    </a:p>
                  </a:txBody>
                  <a:tcPr marL="63500" marR="63500" marT="63500" marB="63500">
                    <a:solidFill>
                      <a:srgbClr val="CFE2F3"/>
                    </a:solidFill>
                  </a:tcPr>
                </a:tc>
                <a:tc>
                  <a:txBody>
                    <a:bodyPr/>
                    <a:lstStyle/>
                    <a:p>
                      <a:pPr marL="0" lvl="0" indent="0" algn="l" rtl="0">
                        <a:spcBef>
                          <a:spcPts val="0"/>
                        </a:spcBef>
                        <a:spcAft>
                          <a:spcPts val="0"/>
                        </a:spcAft>
                        <a:buNone/>
                      </a:pPr>
                      <a:endParaRPr sz="1100">
                        <a:solidFill>
                          <a:srgbClr val="0000FF"/>
                        </a:solidFill>
                      </a:endParaRPr>
                    </a:p>
                  </a:txBody>
                  <a:tcPr marL="63500" marR="63500" marT="63500" marB="63500">
                    <a:solidFill>
                      <a:srgbClr val="CFE2F3"/>
                    </a:solidFill>
                  </a:tcPr>
                </a:tc>
                <a:tc>
                  <a:txBody>
                    <a:bodyPr/>
                    <a:lstStyle/>
                    <a:p>
                      <a:pPr marL="0" lvl="0" indent="0" algn="l" rtl="0">
                        <a:spcBef>
                          <a:spcPts val="0"/>
                        </a:spcBef>
                        <a:spcAft>
                          <a:spcPts val="0"/>
                        </a:spcAft>
                        <a:buNone/>
                      </a:pPr>
                      <a:endParaRPr sz="1100">
                        <a:solidFill>
                          <a:srgbClr val="0000FF"/>
                        </a:solidFill>
                      </a:endParaRPr>
                    </a:p>
                  </a:txBody>
                  <a:tcPr marL="63500" marR="63500" marT="63500" marB="63500">
                    <a:solidFill>
                      <a:srgbClr val="CFE2F3"/>
                    </a:solidFill>
                  </a:tcPr>
                </a:tc>
              </a:tr>
              <a:tr h="287375">
                <a:tc vMerge="1">
                  <a:txBody>
                    <a:bodyPr/>
                    <a:lstStyle/>
                    <a:p>
                      <a:endParaRPr lang="en-US"/>
                    </a:p>
                  </a:txBody>
                  <a:tcPr/>
                </a:tc>
                <a:tc>
                  <a:txBody>
                    <a:bodyPr/>
                    <a:lstStyle/>
                    <a:p>
                      <a:pPr marL="0" lvl="0" indent="0" algn="l" rtl="0">
                        <a:spcBef>
                          <a:spcPts val="0"/>
                        </a:spcBef>
                        <a:spcAft>
                          <a:spcPts val="0"/>
                        </a:spcAft>
                        <a:buNone/>
                      </a:pPr>
                      <a:endParaRPr sz="1100">
                        <a:solidFill>
                          <a:srgbClr val="0000FF"/>
                        </a:solidFill>
                      </a:endParaRPr>
                    </a:p>
                  </a:txBody>
                  <a:tcPr marL="63500" marR="63500" marT="63500" marB="63500">
                    <a:solidFill>
                      <a:srgbClr val="CFE2F3"/>
                    </a:solidFill>
                  </a:tcPr>
                </a:tc>
                <a:tc>
                  <a:txBody>
                    <a:bodyPr/>
                    <a:lstStyle/>
                    <a:p>
                      <a:pPr marL="0" lvl="0" indent="0" algn="l" rtl="0">
                        <a:spcBef>
                          <a:spcPts val="0"/>
                        </a:spcBef>
                        <a:spcAft>
                          <a:spcPts val="0"/>
                        </a:spcAft>
                        <a:buNone/>
                      </a:pPr>
                      <a:endParaRPr sz="1100"/>
                    </a:p>
                  </a:txBody>
                  <a:tcPr marL="63500" marR="63500" marT="63500" marB="63500">
                    <a:solidFill>
                      <a:srgbClr val="CFE2F3"/>
                    </a:solidFill>
                  </a:tcPr>
                </a:tc>
                <a:tc>
                  <a:txBody>
                    <a:bodyPr/>
                    <a:lstStyle/>
                    <a:p>
                      <a:pPr marL="0" lvl="0" indent="0" algn="l" rtl="0">
                        <a:spcBef>
                          <a:spcPts val="0"/>
                        </a:spcBef>
                        <a:spcAft>
                          <a:spcPts val="0"/>
                        </a:spcAft>
                        <a:buNone/>
                      </a:pPr>
                      <a:endParaRPr sz="1100"/>
                    </a:p>
                  </a:txBody>
                  <a:tcPr marL="63500" marR="63500" marT="63500" marB="63500">
                    <a:solidFill>
                      <a:srgbClr val="CFE2F3"/>
                    </a:solidFill>
                  </a:tcPr>
                </a:tc>
                <a:tc>
                  <a:txBody>
                    <a:bodyPr/>
                    <a:lstStyle/>
                    <a:p>
                      <a:pPr marL="0" lvl="0" indent="0" algn="l" rtl="0">
                        <a:spcBef>
                          <a:spcPts val="0"/>
                        </a:spcBef>
                        <a:spcAft>
                          <a:spcPts val="0"/>
                        </a:spcAft>
                        <a:buNone/>
                      </a:pPr>
                      <a:endParaRPr sz="1100">
                        <a:solidFill>
                          <a:srgbClr val="0000FF"/>
                        </a:solidFill>
                      </a:endParaRPr>
                    </a:p>
                  </a:txBody>
                  <a:tcPr marL="63500" marR="63500" marT="63500" marB="63500">
                    <a:solidFill>
                      <a:srgbClr val="CFE2F3"/>
                    </a:solidFill>
                  </a:tcPr>
                </a:tc>
              </a:tr>
              <a:tr h="346850">
                <a:tc rowSpan="2">
                  <a:txBody>
                    <a:bodyPr/>
                    <a:lstStyle/>
                    <a:p>
                      <a:pPr marL="0" lvl="0" indent="0" algn="l" rtl="0">
                        <a:spcBef>
                          <a:spcPts val="0"/>
                        </a:spcBef>
                        <a:spcAft>
                          <a:spcPts val="0"/>
                        </a:spcAft>
                        <a:buNone/>
                      </a:pPr>
                      <a:r>
                        <a:rPr lang="en-US" sz="1200" b="1"/>
                        <a:t>Student Centered Feedback </a:t>
                      </a:r>
                      <a:r>
                        <a:rPr lang="en-US" sz="1200"/>
                        <a:t>(Pluses and Deltas)</a:t>
                      </a:r>
                      <a:endParaRPr sz="1200"/>
                    </a:p>
                  </a:txBody>
                  <a:tcPr marL="63500" marR="63500" marT="63500" marB="63500">
                    <a:solidFill>
                      <a:srgbClr val="CCCCCC"/>
                    </a:solidFill>
                  </a:tcPr>
                </a:tc>
                <a:tc>
                  <a:txBody>
                    <a:bodyPr/>
                    <a:lstStyle/>
                    <a:p>
                      <a:pPr marL="0" lvl="0" indent="0" algn="l" rtl="0">
                        <a:spcBef>
                          <a:spcPts val="0"/>
                        </a:spcBef>
                        <a:spcAft>
                          <a:spcPts val="0"/>
                        </a:spcAft>
                        <a:buNone/>
                      </a:pPr>
                      <a:r>
                        <a:rPr lang="en-US" sz="1200" b="1"/>
                        <a:t>+: </a:t>
                      </a:r>
                      <a:endParaRPr sz="1200"/>
                    </a:p>
                  </a:txBody>
                  <a:tcPr marL="63500" marR="63500" marT="63500" marB="63500">
                    <a:solidFill>
                      <a:srgbClr val="D9EAD3"/>
                    </a:solidFill>
                  </a:tcPr>
                </a:tc>
                <a:tc>
                  <a:txBody>
                    <a:bodyPr/>
                    <a:lstStyle/>
                    <a:p>
                      <a:pPr marL="0" lvl="0" indent="0" algn="l" rtl="0">
                        <a:spcBef>
                          <a:spcPts val="0"/>
                        </a:spcBef>
                        <a:spcAft>
                          <a:spcPts val="0"/>
                        </a:spcAft>
                        <a:buNone/>
                      </a:pPr>
                      <a:r>
                        <a:rPr lang="en-US" sz="1200" b="1"/>
                        <a:t>+:</a:t>
                      </a:r>
                      <a:endParaRPr sz="1200" b="1"/>
                    </a:p>
                  </a:txBody>
                  <a:tcPr marL="63500" marR="63500" marT="63500" marB="63500">
                    <a:solidFill>
                      <a:srgbClr val="D9EAD3"/>
                    </a:solidFill>
                  </a:tcPr>
                </a:tc>
                <a:tc>
                  <a:txBody>
                    <a:bodyPr/>
                    <a:lstStyle/>
                    <a:p>
                      <a:pPr marL="0" lvl="0" indent="0" algn="l" rtl="0">
                        <a:spcBef>
                          <a:spcPts val="0"/>
                        </a:spcBef>
                        <a:spcAft>
                          <a:spcPts val="0"/>
                        </a:spcAft>
                        <a:buNone/>
                      </a:pPr>
                      <a:r>
                        <a:rPr lang="en-US" sz="1200" b="1"/>
                        <a:t>+: </a:t>
                      </a:r>
                      <a:endParaRPr sz="1200" b="1"/>
                    </a:p>
                  </a:txBody>
                  <a:tcPr marL="63500" marR="63500" marT="63500" marB="63500">
                    <a:solidFill>
                      <a:srgbClr val="D9EAD3"/>
                    </a:solidFill>
                  </a:tcPr>
                </a:tc>
                <a:tc>
                  <a:txBody>
                    <a:bodyPr/>
                    <a:lstStyle/>
                    <a:p>
                      <a:pPr marL="0" lvl="0" indent="0" algn="l" rtl="0">
                        <a:spcBef>
                          <a:spcPts val="0"/>
                        </a:spcBef>
                        <a:spcAft>
                          <a:spcPts val="0"/>
                        </a:spcAft>
                        <a:buNone/>
                      </a:pPr>
                      <a:r>
                        <a:rPr lang="en-US" sz="1200" b="1"/>
                        <a:t>+:</a:t>
                      </a:r>
                      <a:endParaRPr sz="1200" b="1"/>
                    </a:p>
                  </a:txBody>
                  <a:tcPr marL="63500" marR="63500" marT="63500" marB="63500">
                    <a:solidFill>
                      <a:srgbClr val="D9EAD3"/>
                    </a:solidFill>
                  </a:tcPr>
                </a:tc>
              </a:tr>
              <a:tr h="306575">
                <a:tc vMerge="1">
                  <a:txBody>
                    <a:bodyPr/>
                    <a:lstStyle/>
                    <a:p>
                      <a:endParaRPr lang="en-US"/>
                    </a:p>
                  </a:txBody>
                  <a:tcPr/>
                </a:tc>
                <a:tc>
                  <a:txBody>
                    <a:bodyPr/>
                    <a:lstStyle/>
                    <a:p>
                      <a:pPr marL="0" lvl="0" indent="0" algn="l" rtl="0">
                        <a:spcBef>
                          <a:spcPts val="0"/>
                        </a:spcBef>
                        <a:spcAft>
                          <a:spcPts val="0"/>
                        </a:spcAft>
                        <a:buNone/>
                      </a:pPr>
                      <a:r>
                        <a:rPr lang="en-US" sz="1200" b="1"/>
                        <a:t>∆: </a:t>
                      </a:r>
                      <a:endParaRPr sz="1200"/>
                    </a:p>
                  </a:txBody>
                  <a:tcPr marL="63500" marR="63500" marT="63500" marB="63500">
                    <a:solidFill>
                      <a:srgbClr val="F4CCCC"/>
                    </a:solidFill>
                  </a:tcPr>
                </a:tc>
                <a:tc>
                  <a:txBody>
                    <a:bodyPr/>
                    <a:lstStyle/>
                    <a:p>
                      <a:pPr marL="0" lvl="0" indent="0" algn="l" rtl="0">
                        <a:spcBef>
                          <a:spcPts val="0"/>
                        </a:spcBef>
                        <a:spcAft>
                          <a:spcPts val="0"/>
                        </a:spcAft>
                        <a:buNone/>
                      </a:pPr>
                      <a:r>
                        <a:rPr lang="en-US" sz="1200" b="1"/>
                        <a:t>∆:</a:t>
                      </a:r>
                      <a:endParaRPr sz="1200" b="1"/>
                    </a:p>
                  </a:txBody>
                  <a:tcPr marL="63500" marR="63500" marT="63500" marB="63500">
                    <a:solidFill>
                      <a:srgbClr val="F4CCCC"/>
                    </a:solidFill>
                  </a:tcPr>
                </a:tc>
                <a:tc>
                  <a:txBody>
                    <a:bodyPr/>
                    <a:lstStyle/>
                    <a:p>
                      <a:pPr marL="0" lvl="0" indent="0" algn="l" rtl="0">
                        <a:spcBef>
                          <a:spcPts val="0"/>
                        </a:spcBef>
                        <a:spcAft>
                          <a:spcPts val="0"/>
                        </a:spcAft>
                        <a:buNone/>
                      </a:pPr>
                      <a:r>
                        <a:rPr lang="en-US" sz="1200" b="1"/>
                        <a:t>∆:</a:t>
                      </a:r>
                      <a:endParaRPr sz="1200" b="1"/>
                    </a:p>
                  </a:txBody>
                  <a:tcPr marL="63500" marR="63500" marT="63500" marB="63500">
                    <a:solidFill>
                      <a:srgbClr val="F4CCCC"/>
                    </a:solidFill>
                  </a:tcPr>
                </a:tc>
                <a:tc>
                  <a:txBody>
                    <a:bodyPr/>
                    <a:lstStyle/>
                    <a:p>
                      <a:pPr marL="0" lvl="0" indent="0" algn="l" rtl="0">
                        <a:spcBef>
                          <a:spcPts val="0"/>
                        </a:spcBef>
                        <a:spcAft>
                          <a:spcPts val="0"/>
                        </a:spcAft>
                        <a:buNone/>
                      </a:pPr>
                      <a:r>
                        <a:rPr lang="en-US" sz="1200" b="1"/>
                        <a:t>∆:</a:t>
                      </a:r>
                      <a:endParaRPr sz="1200" b="1"/>
                    </a:p>
                  </a:txBody>
                  <a:tcPr marL="63500" marR="63500" marT="63500" marB="63500">
                    <a:solidFill>
                      <a:srgbClr val="F4CCCC"/>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a:t>Planning Tool Applications</a:t>
            </a:r>
            <a:endParaRPr sz="3000"/>
          </a:p>
        </p:txBody>
      </p:sp>
      <p:sp>
        <p:nvSpPr>
          <p:cNvPr id="223" name="Google Shape;223;p27"/>
          <p:cNvSpPr txBox="1">
            <a:spLocks noGrp="1"/>
          </p:cNvSpPr>
          <p:nvPr>
            <p:ph type="body" idx="1"/>
          </p:nvPr>
        </p:nvSpPr>
        <p:spPr>
          <a:xfrm>
            <a:off x="457200" y="1090575"/>
            <a:ext cx="82296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0" u="sng">
                <a:solidFill>
                  <a:schemeClr val="dk1"/>
                </a:solidFill>
              </a:rPr>
              <a:t>Depending on the needs on your team, the tool can be used</a:t>
            </a:r>
            <a:endParaRPr sz="1400" b="0" u="sng">
              <a:solidFill>
                <a:schemeClr val="dk1"/>
              </a:solidFill>
            </a:endParaRPr>
          </a:p>
          <a:p>
            <a:pPr marL="457200" lvl="0" indent="-317500" algn="l" rtl="0">
              <a:lnSpc>
                <a:spcPct val="115000"/>
              </a:lnSpc>
              <a:spcBef>
                <a:spcPts val="0"/>
              </a:spcBef>
              <a:spcAft>
                <a:spcPts val="0"/>
              </a:spcAft>
              <a:buSzPts val="1400"/>
              <a:buFont typeface="Questrial"/>
              <a:buChar char="★"/>
            </a:pPr>
            <a:r>
              <a:rPr lang="en-US" sz="1400">
                <a:latin typeface="Questrial"/>
                <a:ea typeface="Questrial"/>
                <a:cs typeface="Questrial"/>
                <a:sym typeface="Questrial"/>
              </a:rPr>
              <a:t>At the beginning of a unit for </a:t>
            </a:r>
            <a:r>
              <a:rPr lang="en-US" sz="1400" b="1">
                <a:latin typeface="Questrial"/>
                <a:ea typeface="Questrial"/>
                <a:cs typeface="Questrial"/>
                <a:sym typeface="Questrial"/>
              </a:rPr>
              <a:t>clearly communicated and student centered planning</a:t>
            </a:r>
            <a:r>
              <a:rPr lang="en-US" sz="1400">
                <a:latin typeface="Questrial"/>
                <a:ea typeface="Questrial"/>
                <a:cs typeface="Questrial"/>
                <a:sym typeface="Questrial"/>
              </a:rPr>
              <a:t> (with less emphasis on pluses and deltas)</a:t>
            </a:r>
            <a:endParaRPr sz="1400">
              <a:latin typeface="Questrial"/>
              <a:ea typeface="Questrial"/>
              <a:cs typeface="Questrial"/>
              <a:sym typeface="Questrial"/>
            </a:endParaRPr>
          </a:p>
          <a:p>
            <a:pPr marL="457200" lvl="0" indent="-317500" algn="l" rtl="0">
              <a:lnSpc>
                <a:spcPct val="115000"/>
              </a:lnSpc>
              <a:spcBef>
                <a:spcPts val="0"/>
              </a:spcBef>
              <a:spcAft>
                <a:spcPts val="0"/>
              </a:spcAft>
              <a:buSzPts val="1400"/>
              <a:buFont typeface="Questrial"/>
              <a:buChar char="★"/>
            </a:pPr>
            <a:r>
              <a:rPr lang="en-US" sz="1400">
                <a:latin typeface="Questrial"/>
                <a:ea typeface="Questrial"/>
                <a:cs typeface="Questrial"/>
                <a:sym typeface="Questrial"/>
              </a:rPr>
              <a:t>Mid unit to </a:t>
            </a:r>
            <a:r>
              <a:rPr lang="en-US" sz="1400" b="1">
                <a:latin typeface="Questrial"/>
                <a:ea typeface="Questrial"/>
                <a:cs typeface="Questrial"/>
                <a:sym typeface="Questrial"/>
              </a:rPr>
              <a:t>make student centered adjustments</a:t>
            </a:r>
            <a:r>
              <a:rPr lang="en-US" sz="1400">
                <a:latin typeface="Questrial"/>
                <a:ea typeface="Questrial"/>
                <a:cs typeface="Questrial"/>
                <a:sym typeface="Questrial"/>
              </a:rPr>
              <a:t> </a:t>
            </a:r>
            <a:endParaRPr sz="1400">
              <a:latin typeface="Questrial"/>
              <a:ea typeface="Questrial"/>
              <a:cs typeface="Questrial"/>
              <a:sym typeface="Questrial"/>
            </a:endParaRPr>
          </a:p>
          <a:p>
            <a:pPr marL="457200" lvl="0" indent="-317500" algn="l" rtl="0">
              <a:lnSpc>
                <a:spcPct val="115000"/>
              </a:lnSpc>
              <a:spcBef>
                <a:spcPts val="0"/>
              </a:spcBef>
              <a:spcAft>
                <a:spcPts val="0"/>
              </a:spcAft>
              <a:buSzPts val="1400"/>
              <a:buFont typeface="Questrial"/>
              <a:buChar char="★"/>
            </a:pPr>
            <a:r>
              <a:rPr lang="en-US" sz="1400">
                <a:latin typeface="Questrial"/>
                <a:ea typeface="Questrial"/>
                <a:cs typeface="Questrial"/>
                <a:sym typeface="Questrial"/>
              </a:rPr>
              <a:t>At the end of a unit to assess what </a:t>
            </a:r>
            <a:r>
              <a:rPr lang="en-US" sz="1400" b="1">
                <a:latin typeface="Questrial"/>
                <a:ea typeface="Questrial"/>
                <a:cs typeface="Questrial"/>
                <a:sym typeface="Questrial"/>
              </a:rPr>
              <a:t>positives can be carried into the next unit </a:t>
            </a:r>
            <a:r>
              <a:rPr lang="en-US" sz="1400">
                <a:latin typeface="Questrial"/>
                <a:ea typeface="Questrial"/>
                <a:cs typeface="Questrial"/>
                <a:sym typeface="Questrial"/>
              </a:rPr>
              <a:t>and what </a:t>
            </a:r>
            <a:r>
              <a:rPr lang="en-US" sz="1400" b="1">
                <a:latin typeface="Questrial"/>
                <a:ea typeface="Questrial"/>
                <a:cs typeface="Questrial"/>
                <a:sym typeface="Questrial"/>
              </a:rPr>
              <a:t>should be changed to improve student engagement and achievement</a:t>
            </a:r>
            <a:endParaRPr sz="1400" b="1">
              <a:latin typeface="Questrial"/>
              <a:ea typeface="Questrial"/>
              <a:cs typeface="Questrial"/>
              <a:sym typeface="Questrial"/>
            </a:endParaRPr>
          </a:p>
          <a:p>
            <a:pPr marL="0" lvl="0" indent="0" algn="l" rtl="0">
              <a:lnSpc>
                <a:spcPct val="115000"/>
              </a:lnSpc>
              <a:spcBef>
                <a:spcPts val="0"/>
              </a:spcBef>
              <a:spcAft>
                <a:spcPts val="0"/>
              </a:spcAft>
              <a:buNone/>
            </a:pPr>
            <a:r>
              <a:rPr lang="en-US" sz="1400" b="0" u="sng">
                <a:solidFill>
                  <a:srgbClr val="000000"/>
                </a:solidFill>
              </a:rPr>
              <a:t>Potential Application</a:t>
            </a:r>
            <a:endParaRPr sz="1400" b="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b="0">
                <a:solidFill>
                  <a:schemeClr val="dk1"/>
                </a:solidFill>
              </a:rPr>
              <a:t>Allow each team member 1 minute to fill in their</a:t>
            </a:r>
            <a:r>
              <a:rPr lang="en-US" sz="1400">
                <a:solidFill>
                  <a:schemeClr val="dk1"/>
                </a:solidFill>
              </a:rPr>
              <a:t> language and curriculum section</a:t>
            </a:r>
            <a:r>
              <a:rPr lang="en-US" sz="1400" b="0">
                <a:solidFill>
                  <a:schemeClr val="dk1"/>
                </a:solidFill>
              </a:rPr>
              <a:t> (1 row per member)</a:t>
            </a:r>
            <a:endParaRPr sz="1400" b="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b="0">
                <a:solidFill>
                  <a:schemeClr val="dk1"/>
                </a:solidFill>
              </a:rPr>
              <a:t>Engage in a 5 minute critical discussion on which aspects of the unit</a:t>
            </a:r>
            <a:r>
              <a:rPr lang="en-US" sz="1400">
                <a:solidFill>
                  <a:schemeClr val="dk1"/>
                </a:solidFill>
              </a:rPr>
              <a:t> reflected positively on the students</a:t>
            </a:r>
            <a:r>
              <a:rPr lang="en-US" sz="1400" b="0">
                <a:solidFill>
                  <a:schemeClr val="dk1"/>
                </a:solidFill>
              </a:rPr>
              <a:t>. Fill in pluses section accordingly</a:t>
            </a:r>
            <a:endParaRPr sz="1400" b="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b="0">
                <a:solidFill>
                  <a:schemeClr val="dk1"/>
                </a:solidFill>
              </a:rPr>
              <a:t>Engage in a 5 minute critical discussion on which aspects of the unit </a:t>
            </a:r>
            <a:r>
              <a:rPr lang="en-US" sz="1400">
                <a:solidFill>
                  <a:schemeClr val="dk1"/>
                </a:solidFill>
              </a:rPr>
              <a:t>were difficult for the student to understand/relate to</a:t>
            </a:r>
            <a:r>
              <a:rPr lang="en-US" sz="1400" b="0">
                <a:solidFill>
                  <a:schemeClr val="dk1"/>
                </a:solidFill>
              </a:rPr>
              <a:t>. From there, gather information from teammates on how these obstacles can be overcome. Fill in the deltas section accordingly</a:t>
            </a:r>
            <a:endParaRPr sz="1400" b="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b="0">
                <a:solidFill>
                  <a:schemeClr val="dk1"/>
                </a:solidFill>
              </a:rPr>
              <a:t>Complete tool once every unit during common planning time/team meetings. After 2 weeks, look back at the tool and have a 5 minute discussion on what</a:t>
            </a:r>
            <a:r>
              <a:rPr lang="en-US" sz="1400">
                <a:solidFill>
                  <a:schemeClr val="dk1"/>
                </a:solidFill>
              </a:rPr>
              <a:t> feedback/information/resources were most helpful </a:t>
            </a:r>
            <a:r>
              <a:rPr lang="en-US" sz="1400" b="0">
                <a:solidFill>
                  <a:schemeClr val="dk1"/>
                </a:solidFill>
              </a:rPr>
              <a:t>and </a:t>
            </a:r>
            <a:r>
              <a:rPr lang="en-US" sz="1400">
                <a:solidFill>
                  <a:schemeClr val="dk1"/>
                </a:solidFill>
              </a:rPr>
              <a:t>what could have been helpful in hindsight </a:t>
            </a:r>
            <a:endParaRPr sz="1400">
              <a:solidFill>
                <a:schemeClr val="dk1"/>
              </a:solidFill>
            </a:endParaRPr>
          </a:p>
          <a:p>
            <a:pPr marL="457200" lvl="0" indent="0" algn="l" rtl="0">
              <a:lnSpc>
                <a:spcPct val="115000"/>
              </a:lnSpc>
              <a:spcBef>
                <a:spcPts val="0"/>
              </a:spcBef>
              <a:spcAft>
                <a:spcPts val="0"/>
              </a:spcAft>
              <a:buNone/>
            </a:pPr>
            <a:endParaRPr sz="1400" b="0">
              <a:solidFill>
                <a:schemeClr val="dk1"/>
              </a:solidFill>
            </a:endParaRPr>
          </a:p>
          <a:p>
            <a:pPr marL="0" lvl="0" indent="0" algn="l" rtl="0">
              <a:lnSpc>
                <a:spcPct val="115000"/>
              </a:lnSpc>
              <a:spcBef>
                <a:spcPts val="0"/>
              </a:spcBef>
              <a:spcAft>
                <a:spcPts val="0"/>
              </a:spcAft>
              <a:buNone/>
            </a:pPr>
            <a:endParaRPr sz="1400" b="1">
              <a:latin typeface="Questrial"/>
              <a:ea typeface="Questrial"/>
              <a:cs typeface="Questrial"/>
              <a:sym typeface="Questrial"/>
            </a:endParaRPr>
          </a:p>
        </p:txBody>
      </p:sp>
      <p:sp>
        <p:nvSpPr>
          <p:cNvPr id="224" name="Google Shape;224;p27"/>
          <p:cNvSpPr txBox="1">
            <a:spLocks noGrp="1"/>
          </p:cNvSpPr>
          <p:nvPr>
            <p:ph type="body" idx="1"/>
          </p:nvPr>
        </p:nvSpPr>
        <p:spPr>
          <a:xfrm>
            <a:off x="457200" y="5616675"/>
            <a:ext cx="8229600" cy="1105800"/>
          </a:xfrm>
          <a:prstGeom prst="rect">
            <a:avLst/>
          </a:prstGeom>
          <a:noFill/>
          <a:ln w="76200" cap="flat" cmpd="sng">
            <a:solidFill>
              <a:srgbClr val="E6913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800">
                <a:solidFill>
                  <a:srgbClr val="984807"/>
                </a:solidFill>
              </a:rPr>
              <a:t>Key Takeaway: </a:t>
            </a:r>
            <a:r>
              <a:rPr lang="en-US" sz="1800" b="0">
                <a:solidFill>
                  <a:srgbClr val="984807"/>
                </a:solidFill>
              </a:rPr>
              <a:t>This tool provides a means of </a:t>
            </a:r>
            <a:r>
              <a:rPr lang="en-US" sz="1800" b="0" u="sng">
                <a:solidFill>
                  <a:srgbClr val="984807"/>
                </a:solidFill>
              </a:rPr>
              <a:t>clear and intentional communication</a:t>
            </a:r>
            <a:r>
              <a:rPr lang="en-US" sz="1800" b="0">
                <a:solidFill>
                  <a:srgbClr val="984807"/>
                </a:solidFill>
              </a:rPr>
              <a:t> that can help </a:t>
            </a:r>
            <a:r>
              <a:rPr lang="en-US" sz="1800" b="0" u="sng">
                <a:solidFill>
                  <a:srgbClr val="984807"/>
                </a:solidFill>
              </a:rPr>
              <a:t>build a sense of trust and transparency</a:t>
            </a:r>
            <a:r>
              <a:rPr lang="en-US" sz="1800" b="0">
                <a:solidFill>
                  <a:srgbClr val="984807"/>
                </a:solidFill>
              </a:rPr>
              <a:t> within your team while also </a:t>
            </a:r>
            <a:r>
              <a:rPr lang="en-US" sz="1800" b="0" u="sng">
                <a:solidFill>
                  <a:srgbClr val="984807"/>
                </a:solidFill>
              </a:rPr>
              <a:t>making unit planning more student centered.</a:t>
            </a:r>
            <a:endParaRPr sz="1800" b="0" i="0" u="none" strike="noStrike" cap="none">
              <a:solidFill>
                <a:srgbClr val="98480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3268100" y="693750"/>
            <a:ext cx="2586000" cy="6033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366092"/>
              </a:buClr>
              <a:buFont typeface="Questrial"/>
              <a:buNone/>
            </a:pPr>
            <a:r>
              <a:rPr lang="en-US" sz="3000"/>
              <a:t>Trust Building</a:t>
            </a:r>
            <a:endParaRPr sz="3000" b="1" i="1" u="none" strike="noStrike" cap="none">
              <a:solidFill>
                <a:srgbClr val="366092"/>
              </a:solidFill>
              <a:latin typeface="Questrial"/>
              <a:ea typeface="Questrial"/>
              <a:cs typeface="Questrial"/>
              <a:sym typeface="Questrial"/>
            </a:endParaRPr>
          </a:p>
        </p:txBody>
      </p:sp>
      <p:sp>
        <p:nvSpPr>
          <p:cNvPr id="231" name="Google Shape;231;p28"/>
          <p:cNvSpPr txBox="1"/>
          <p:nvPr/>
        </p:nvSpPr>
        <p:spPr>
          <a:xfrm>
            <a:off x="235400" y="1536975"/>
            <a:ext cx="8651400" cy="5321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Questrial"/>
              <a:buChar char="●"/>
            </a:pPr>
            <a:r>
              <a:rPr lang="en-US" sz="1800">
                <a:latin typeface="Questrial"/>
                <a:ea typeface="Questrial"/>
                <a:cs typeface="Questrial"/>
                <a:sym typeface="Questrial"/>
              </a:rPr>
              <a:t>“The key ingredient to building trust is not time. It is courage.” (Lencioni pg18)</a:t>
            </a:r>
            <a:endParaRPr sz="1800">
              <a:latin typeface="Questrial"/>
              <a:ea typeface="Questrial"/>
              <a:cs typeface="Questrial"/>
              <a:sym typeface="Questrial"/>
            </a:endParaRPr>
          </a:p>
          <a:p>
            <a:pPr marL="457200" lvl="0" indent="0" algn="l" rtl="0">
              <a:spcBef>
                <a:spcPts val="0"/>
              </a:spcBef>
              <a:spcAft>
                <a:spcPts val="0"/>
              </a:spcAft>
              <a:buNone/>
            </a:pPr>
            <a:endParaRPr sz="180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US" sz="1800">
                <a:latin typeface="Questrial"/>
                <a:ea typeface="Questrial"/>
                <a:cs typeface="Questrial"/>
                <a:sym typeface="Questrial"/>
              </a:rPr>
              <a:t>Vulnerability is not about being “touchy-feely”</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en-US" sz="1800">
                <a:latin typeface="Questrial"/>
                <a:ea typeface="Questrial"/>
                <a:cs typeface="Questrial"/>
                <a:sym typeface="Questrial"/>
              </a:rPr>
              <a:t>being brave</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en-US" sz="1800">
                <a:latin typeface="Questrial"/>
                <a:ea typeface="Questrial"/>
                <a:cs typeface="Questrial"/>
                <a:sym typeface="Questrial"/>
              </a:rPr>
              <a:t>being honest</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en-US" sz="1800">
                <a:latin typeface="Questrial"/>
                <a:ea typeface="Questrial"/>
                <a:cs typeface="Questrial"/>
                <a:sym typeface="Questrial"/>
              </a:rPr>
              <a:t>admitting when you are wrong</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en-US" sz="1800">
                <a:latin typeface="Questrial"/>
                <a:ea typeface="Questrial"/>
                <a:cs typeface="Questrial"/>
                <a:sym typeface="Questrial"/>
              </a:rPr>
              <a:t>knowing your strengths and weaknesses along with those of your teammates</a:t>
            </a:r>
            <a:endParaRPr sz="1800">
              <a:latin typeface="Questrial"/>
              <a:ea typeface="Questrial"/>
              <a:cs typeface="Questrial"/>
              <a:sym typeface="Questrial"/>
            </a:endParaRPr>
          </a:p>
          <a:p>
            <a:pPr marL="914400" lvl="0" indent="0" algn="l" rtl="0">
              <a:spcBef>
                <a:spcPts val="0"/>
              </a:spcBef>
              <a:spcAft>
                <a:spcPts val="0"/>
              </a:spcAft>
              <a:buNone/>
            </a:pPr>
            <a:endParaRPr sz="180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US" sz="1800">
                <a:latin typeface="Questrial"/>
                <a:ea typeface="Questrial"/>
                <a:cs typeface="Questrial"/>
                <a:sym typeface="Questrial"/>
              </a:rPr>
              <a:t>Important not to ask for too much too soon</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en-US" sz="1800">
                <a:latin typeface="Questrial"/>
                <a:ea typeface="Questrial"/>
                <a:cs typeface="Questrial"/>
                <a:sym typeface="Questrial"/>
              </a:rPr>
              <a:t>Why personal history is first step</a:t>
            </a:r>
            <a:endParaRPr sz="1800">
              <a:latin typeface="Questrial"/>
              <a:ea typeface="Questrial"/>
              <a:cs typeface="Questrial"/>
              <a:sym typeface="Questrial"/>
            </a:endParaRPr>
          </a:p>
          <a:p>
            <a:pPr marL="914400" lvl="0" indent="0" algn="l" rtl="0">
              <a:spcBef>
                <a:spcPts val="0"/>
              </a:spcBef>
              <a:spcAft>
                <a:spcPts val="0"/>
              </a:spcAft>
              <a:buNone/>
            </a:pPr>
            <a:endParaRPr sz="180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US" sz="1800">
                <a:latin typeface="Questrial"/>
                <a:ea typeface="Questrial"/>
                <a:cs typeface="Questrial"/>
                <a:sym typeface="Questrial"/>
              </a:rPr>
              <a:t>Personality profiles</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en-US" sz="1800">
                <a:latin typeface="Questrial"/>
                <a:ea typeface="Questrial"/>
                <a:cs typeface="Questrial"/>
                <a:sym typeface="Questrial"/>
              </a:rPr>
              <a:t>next step in getting to know each other after personal histories</a:t>
            </a:r>
            <a:endParaRPr sz="1800">
              <a:latin typeface="Questrial"/>
              <a:ea typeface="Questrial"/>
              <a:cs typeface="Questrial"/>
              <a:sym typeface="Questrial"/>
            </a:endParaRPr>
          </a:p>
          <a:p>
            <a:pPr marL="914400" lvl="1" indent="-342900" algn="l" rtl="0">
              <a:spcBef>
                <a:spcPts val="0"/>
              </a:spcBef>
              <a:spcAft>
                <a:spcPts val="0"/>
              </a:spcAft>
              <a:buSzPts val="1800"/>
              <a:buFont typeface="Calibri"/>
              <a:buChar char="○"/>
            </a:pPr>
            <a:r>
              <a:rPr lang="en-US" sz="1800">
                <a:latin typeface="Questrial"/>
                <a:ea typeface="Questrial"/>
                <a:cs typeface="Questrial"/>
                <a:sym typeface="Questrial"/>
              </a:rPr>
              <a:t>expensive tests available but try this free one: </a:t>
            </a:r>
            <a:r>
              <a:rPr lang="en-US" sz="1800" u="sng">
                <a:solidFill>
                  <a:schemeClr val="hlink"/>
                </a:solidFill>
                <a:latin typeface="Questrial"/>
                <a:ea typeface="Questrial"/>
                <a:cs typeface="Questrial"/>
                <a:sym typeface="Questrial"/>
                <a:hlinkClick r:id="rId3"/>
              </a:rPr>
              <a:t>http://www.viacharacter.org/www/</a:t>
            </a:r>
            <a:r>
              <a:rPr lang="en-US" sz="1800">
                <a:latin typeface="Questrial"/>
                <a:ea typeface="Questrial"/>
                <a:cs typeface="Questrial"/>
                <a:sym typeface="Questrial"/>
              </a:rPr>
              <a:t> or </a:t>
            </a:r>
            <a:r>
              <a:rPr lang="en-US" sz="1800" u="sng">
                <a:solidFill>
                  <a:schemeClr val="hlink"/>
                </a:solidFill>
                <a:latin typeface="Questrial"/>
                <a:ea typeface="Questrial"/>
                <a:cs typeface="Questrial"/>
                <a:sym typeface="Questrial"/>
                <a:hlinkClick r:id="rId4"/>
              </a:rPr>
              <a:t>www.16personalities.com</a:t>
            </a:r>
            <a:endParaRPr sz="1800">
              <a:latin typeface="Questrial"/>
              <a:ea typeface="Questrial"/>
              <a:cs typeface="Questrial"/>
              <a:sym typeface="Questrial"/>
            </a:endParaRPr>
          </a:p>
          <a:p>
            <a:pPr marL="0" lvl="0" indent="0" algn="l" rtl="0">
              <a:spcBef>
                <a:spcPts val="0"/>
              </a:spcBef>
              <a:spcAft>
                <a:spcPts val="0"/>
              </a:spcAft>
              <a:buNone/>
            </a:pPr>
            <a:endParaRPr sz="1800">
              <a:latin typeface="Questrial"/>
              <a:ea typeface="Questrial"/>
              <a:cs typeface="Questrial"/>
              <a:sym typeface="Questrial"/>
            </a:endParaRPr>
          </a:p>
          <a:p>
            <a:pPr marL="0" lvl="0" indent="0" algn="l" rtl="0">
              <a:spcBef>
                <a:spcPts val="0"/>
              </a:spcBef>
              <a:spcAft>
                <a:spcPts val="0"/>
              </a:spcAft>
              <a:buNone/>
            </a:pPr>
            <a:endParaRPr sz="1800">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9"/>
          <p:cNvPicPr preferRelativeResize="0"/>
          <p:nvPr/>
        </p:nvPicPr>
        <p:blipFill rotWithShape="1">
          <a:blip r:embed="rId3">
            <a:alphaModFix/>
          </a:blip>
          <a:srcRect l="6331" t="12184" r="6340" b="9303"/>
          <a:stretch/>
        </p:blipFill>
        <p:spPr>
          <a:xfrm>
            <a:off x="115825" y="522000"/>
            <a:ext cx="3465599" cy="4032001"/>
          </a:xfrm>
          <a:prstGeom prst="rect">
            <a:avLst/>
          </a:prstGeom>
          <a:noFill/>
          <a:ln>
            <a:noFill/>
          </a:ln>
        </p:spPr>
      </p:pic>
      <p:pic>
        <p:nvPicPr>
          <p:cNvPr id="238" name="Google Shape;238;p29"/>
          <p:cNvPicPr preferRelativeResize="0"/>
          <p:nvPr/>
        </p:nvPicPr>
        <p:blipFill rotWithShape="1">
          <a:blip r:embed="rId4">
            <a:alphaModFix/>
          </a:blip>
          <a:srcRect l="6922" t="11843" r="12671" b="11398"/>
          <a:stretch/>
        </p:blipFill>
        <p:spPr>
          <a:xfrm>
            <a:off x="3114000" y="2839800"/>
            <a:ext cx="3190798" cy="3941999"/>
          </a:xfrm>
          <a:prstGeom prst="rect">
            <a:avLst/>
          </a:prstGeom>
          <a:noFill/>
          <a:ln>
            <a:noFill/>
          </a:ln>
        </p:spPr>
      </p:pic>
      <p:pic>
        <p:nvPicPr>
          <p:cNvPr id="239" name="Google Shape;239;p29"/>
          <p:cNvPicPr preferRelativeResize="0"/>
          <p:nvPr/>
        </p:nvPicPr>
        <p:blipFill rotWithShape="1">
          <a:blip r:embed="rId5">
            <a:alphaModFix/>
          </a:blip>
          <a:srcRect l="6187" t="12336" r="12293" b="38844"/>
          <a:stretch/>
        </p:blipFill>
        <p:spPr>
          <a:xfrm>
            <a:off x="6192000" y="530399"/>
            <a:ext cx="4320002" cy="3347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p:nvPr/>
        </p:nvSpPr>
        <p:spPr>
          <a:xfrm>
            <a:off x="3071450" y="574400"/>
            <a:ext cx="3129000" cy="6786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1F497D"/>
                </a:solidFill>
                <a:latin typeface="Questrial"/>
                <a:ea typeface="Questrial"/>
                <a:cs typeface="Questrial"/>
                <a:sym typeface="Questrial"/>
              </a:rPr>
              <a:t>Post Assessment</a:t>
            </a:r>
            <a:endParaRPr sz="3000" b="1">
              <a:solidFill>
                <a:srgbClr val="1F497D"/>
              </a:solidFill>
              <a:latin typeface="Questrial"/>
              <a:ea typeface="Questrial"/>
              <a:cs typeface="Questrial"/>
              <a:sym typeface="Questrial"/>
            </a:endParaRPr>
          </a:p>
        </p:txBody>
      </p:sp>
      <p:pic>
        <p:nvPicPr>
          <p:cNvPr id="246" name="Google Shape;246;p30" title="Chart"/>
          <p:cNvPicPr preferRelativeResize="0"/>
          <p:nvPr/>
        </p:nvPicPr>
        <p:blipFill>
          <a:blip r:embed="rId3">
            <a:alphaModFix/>
          </a:blip>
          <a:stretch>
            <a:fillRect/>
          </a:stretch>
        </p:blipFill>
        <p:spPr>
          <a:xfrm>
            <a:off x="-10675" y="1329200"/>
            <a:ext cx="4151274" cy="5436625"/>
          </a:xfrm>
          <a:prstGeom prst="rect">
            <a:avLst/>
          </a:prstGeom>
          <a:noFill/>
          <a:ln>
            <a:noFill/>
          </a:ln>
        </p:spPr>
      </p:pic>
      <p:sp>
        <p:nvSpPr>
          <p:cNvPr id="247" name="Google Shape;247;p30"/>
          <p:cNvSpPr txBox="1"/>
          <p:nvPr/>
        </p:nvSpPr>
        <p:spPr>
          <a:xfrm>
            <a:off x="4064400" y="1224100"/>
            <a:ext cx="5180700" cy="43956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800" b="1" u="sng">
                <a:solidFill>
                  <a:srgbClr val="595959"/>
                </a:solidFill>
              </a:rPr>
              <a:t>Key Takeaways</a:t>
            </a:r>
            <a:endParaRPr sz="1800" b="1" u="sng">
              <a:solidFill>
                <a:srgbClr val="595959"/>
              </a:solidFill>
            </a:endParaRPr>
          </a:p>
          <a:p>
            <a:pPr marL="457200" lvl="0" indent="-342900" algn="l" rtl="0">
              <a:lnSpc>
                <a:spcPct val="115000"/>
              </a:lnSpc>
              <a:spcBef>
                <a:spcPts val="1600"/>
              </a:spcBef>
              <a:spcAft>
                <a:spcPts val="0"/>
              </a:spcAft>
              <a:buClr>
                <a:srgbClr val="595959"/>
              </a:buClr>
              <a:buSzPts val="1800"/>
              <a:buChar char="❏"/>
            </a:pPr>
            <a:r>
              <a:rPr lang="en-US" sz="1800" b="1">
                <a:solidFill>
                  <a:srgbClr val="595959"/>
                </a:solidFill>
              </a:rPr>
              <a:t>Deeper knowledge of teammates’ personal lives (Q12)</a:t>
            </a:r>
            <a:endParaRPr sz="1800" b="1">
              <a:solidFill>
                <a:srgbClr val="595959"/>
              </a:solidFill>
            </a:endParaRPr>
          </a:p>
          <a:p>
            <a:pPr marL="457200" lvl="0" indent="-342900" algn="l" rtl="0">
              <a:lnSpc>
                <a:spcPct val="115000"/>
              </a:lnSpc>
              <a:spcBef>
                <a:spcPts val="0"/>
              </a:spcBef>
              <a:spcAft>
                <a:spcPts val="0"/>
              </a:spcAft>
              <a:buClr>
                <a:srgbClr val="595959"/>
              </a:buClr>
              <a:buSzPts val="1800"/>
              <a:buChar char="❏"/>
            </a:pPr>
            <a:r>
              <a:rPr lang="en-US" sz="1800" b="1">
                <a:solidFill>
                  <a:srgbClr val="595959"/>
                </a:solidFill>
              </a:rPr>
              <a:t>Give and take between team building and obtaining results (Q13)</a:t>
            </a:r>
            <a:endParaRPr sz="1800" b="1">
              <a:solidFill>
                <a:srgbClr val="595959"/>
              </a:solidFill>
            </a:endParaRPr>
          </a:p>
          <a:p>
            <a:pPr marL="457200" lvl="0" indent="-342900" algn="l" rtl="0">
              <a:lnSpc>
                <a:spcPct val="115000"/>
              </a:lnSpc>
              <a:spcBef>
                <a:spcPts val="0"/>
              </a:spcBef>
              <a:spcAft>
                <a:spcPts val="0"/>
              </a:spcAft>
              <a:buClr>
                <a:srgbClr val="595959"/>
              </a:buClr>
              <a:buSzPts val="1800"/>
              <a:buChar char="❏"/>
            </a:pPr>
            <a:r>
              <a:rPr lang="en-US" sz="1800" b="1">
                <a:solidFill>
                  <a:srgbClr val="595959"/>
                </a:solidFill>
              </a:rPr>
              <a:t>More constructive feedback taking place in CPTs</a:t>
            </a:r>
            <a:endParaRPr sz="1800" b="1">
              <a:solidFill>
                <a:srgbClr val="595959"/>
              </a:solidFill>
            </a:endParaRPr>
          </a:p>
          <a:p>
            <a:pPr marL="0" lvl="0" indent="0" algn="l" rtl="0">
              <a:lnSpc>
                <a:spcPct val="115000"/>
              </a:lnSpc>
              <a:spcBef>
                <a:spcPts val="1600"/>
              </a:spcBef>
              <a:spcAft>
                <a:spcPts val="0"/>
              </a:spcAft>
              <a:buNone/>
            </a:pPr>
            <a:r>
              <a:rPr lang="en-US" sz="1800" b="1">
                <a:solidFill>
                  <a:srgbClr val="595959"/>
                </a:solidFill>
              </a:rPr>
              <a:t>       </a:t>
            </a:r>
            <a:r>
              <a:rPr lang="en-US" sz="1800" b="1" u="sng">
                <a:solidFill>
                  <a:srgbClr val="595959"/>
                </a:solidFill>
              </a:rPr>
              <a:t>Next Steps</a:t>
            </a:r>
            <a:endParaRPr sz="1800" b="1" u="sng">
              <a:solidFill>
                <a:srgbClr val="595959"/>
              </a:solidFill>
            </a:endParaRPr>
          </a:p>
          <a:p>
            <a:pPr marL="457200" lvl="0" indent="-342900" algn="l" rtl="0">
              <a:lnSpc>
                <a:spcPct val="115000"/>
              </a:lnSpc>
              <a:spcBef>
                <a:spcPts val="1600"/>
              </a:spcBef>
              <a:spcAft>
                <a:spcPts val="0"/>
              </a:spcAft>
              <a:buClr>
                <a:srgbClr val="595959"/>
              </a:buClr>
              <a:buSzPts val="1800"/>
              <a:buChar char="❏"/>
            </a:pPr>
            <a:r>
              <a:rPr lang="en-US" sz="1800" b="1">
                <a:solidFill>
                  <a:srgbClr val="595959"/>
                </a:solidFill>
              </a:rPr>
              <a:t>Continue to grow as team and build trust</a:t>
            </a:r>
            <a:endParaRPr sz="1800" b="1">
              <a:solidFill>
                <a:srgbClr val="595959"/>
              </a:solidFill>
            </a:endParaRPr>
          </a:p>
          <a:p>
            <a:pPr marL="457200" lvl="0" indent="-342900" algn="l" rtl="0">
              <a:lnSpc>
                <a:spcPct val="115000"/>
              </a:lnSpc>
              <a:spcBef>
                <a:spcPts val="0"/>
              </a:spcBef>
              <a:spcAft>
                <a:spcPts val="0"/>
              </a:spcAft>
              <a:buClr>
                <a:srgbClr val="595959"/>
              </a:buClr>
              <a:buSzPts val="1800"/>
              <a:buChar char="❏"/>
            </a:pPr>
            <a:r>
              <a:rPr lang="en-US" sz="1800" b="1">
                <a:solidFill>
                  <a:srgbClr val="595959"/>
                </a:solidFill>
              </a:rPr>
              <a:t>Balanced Approach to Team Building vs. Results Orientation</a:t>
            </a:r>
            <a:endParaRPr sz="1800" b="1">
              <a:solidFill>
                <a:srgbClr val="595959"/>
              </a:solidFill>
            </a:endParaRPr>
          </a:p>
          <a:p>
            <a:pPr marL="0" lvl="0" indent="0" algn="l" rtl="0">
              <a:lnSpc>
                <a:spcPct val="115000"/>
              </a:lnSpc>
              <a:spcBef>
                <a:spcPts val="1600"/>
              </a:spcBef>
              <a:spcAft>
                <a:spcPts val="0"/>
              </a:spcAft>
              <a:buNone/>
            </a:pPr>
            <a:r>
              <a:rPr lang="en-US" sz="1800" b="1">
                <a:solidFill>
                  <a:srgbClr val="595959"/>
                </a:solidFill>
              </a:rPr>
              <a:t>(Lencioni, p. 116)</a:t>
            </a:r>
            <a:endParaRPr sz="1800" b="1">
              <a:solidFill>
                <a:srgbClr val="595959"/>
              </a:solidFill>
            </a:endParaRPr>
          </a:p>
          <a:p>
            <a:pPr marL="0" lvl="0" indent="0" algn="l" rtl="0">
              <a:lnSpc>
                <a:spcPct val="115000"/>
              </a:lnSpc>
              <a:spcBef>
                <a:spcPts val="1600"/>
              </a:spcBef>
              <a:spcAft>
                <a:spcPts val="0"/>
              </a:spcAft>
              <a:buNone/>
            </a:pPr>
            <a:r>
              <a:rPr lang="en-US" sz="1800" b="1">
                <a:solidFill>
                  <a:srgbClr val="595959"/>
                </a:solidFill>
              </a:rPr>
              <a:t>Refer to Team Assessment Handout</a:t>
            </a:r>
            <a:endParaRPr sz="1800" b="1">
              <a:solidFill>
                <a:srgbClr val="595959"/>
              </a:solidFill>
            </a:endParaRPr>
          </a:p>
          <a:p>
            <a:pPr marL="0" lvl="0" indent="0" algn="l" rtl="0">
              <a:lnSpc>
                <a:spcPct val="115000"/>
              </a:lnSpc>
              <a:spcBef>
                <a:spcPts val="1600"/>
              </a:spcBef>
              <a:spcAft>
                <a:spcPts val="0"/>
              </a:spcAft>
              <a:buNone/>
            </a:pPr>
            <a:endParaRPr sz="1800" b="1">
              <a:solidFill>
                <a:srgbClr val="595959"/>
              </a:solidFill>
            </a:endParaRPr>
          </a:p>
          <a:p>
            <a:pPr marL="0" lvl="0" indent="0" algn="l" rtl="0">
              <a:lnSpc>
                <a:spcPct val="115000"/>
              </a:lnSpc>
              <a:spcBef>
                <a:spcPts val="1600"/>
              </a:spcBef>
              <a:spcAft>
                <a:spcPts val="0"/>
              </a:spcAft>
              <a:buNone/>
            </a:pPr>
            <a:endParaRPr sz="1800" b="1">
              <a:solidFill>
                <a:srgbClr val="595959"/>
              </a:solidFill>
            </a:endParaRPr>
          </a:p>
          <a:p>
            <a:pPr marL="0" lvl="0" indent="0" algn="l" rtl="0">
              <a:lnSpc>
                <a:spcPct val="115000"/>
              </a:lnSpc>
              <a:spcBef>
                <a:spcPts val="1600"/>
              </a:spcBef>
              <a:spcAft>
                <a:spcPts val="1600"/>
              </a:spcAft>
              <a:buNone/>
            </a:pPr>
            <a:endParaRPr sz="1800" b="1">
              <a:solidFill>
                <a:srgbClr val="59595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aphicFrame>
        <p:nvGraphicFramePr>
          <p:cNvPr id="253" name="Google Shape;253;p31"/>
          <p:cNvGraphicFramePr/>
          <p:nvPr/>
        </p:nvGraphicFramePr>
        <p:xfrm>
          <a:off x="444488" y="1255952"/>
          <a:ext cx="8255050" cy="4684280"/>
        </p:xfrm>
        <a:graphic>
          <a:graphicData uri="http://schemas.openxmlformats.org/drawingml/2006/table">
            <a:tbl>
              <a:tblPr firstRow="1" bandRow="1">
                <a:noFill/>
                <a:tableStyleId>{013CF2C3-09BB-4DF2-A25D-4ECC2401418C}</a:tableStyleId>
              </a:tblPr>
              <a:tblGrid>
                <a:gridCol w="2461625"/>
                <a:gridCol w="5793425"/>
              </a:tblGrid>
              <a:tr h="1158700">
                <a:tc>
                  <a:txBody>
                    <a:bodyPr/>
                    <a:lstStyle/>
                    <a:p>
                      <a:pPr marL="0" marR="0" lvl="0" indent="0" algn="l" rtl="0">
                        <a:spcBef>
                          <a:spcPts val="0"/>
                        </a:spcBef>
                        <a:spcAft>
                          <a:spcPts val="0"/>
                        </a:spcAft>
                        <a:buNone/>
                      </a:pPr>
                      <a:endParaRPr sz="2400" b="0"/>
                    </a:p>
                    <a:p>
                      <a:pPr marL="0" marR="0" lvl="0" indent="0" algn="l" rtl="0">
                        <a:spcBef>
                          <a:spcPts val="0"/>
                        </a:spcBef>
                        <a:spcAft>
                          <a:spcPts val="0"/>
                        </a:spcAft>
                        <a:buNone/>
                      </a:pPr>
                      <a:r>
                        <a:rPr lang="en-US" sz="2400" b="0"/>
                        <a:t>Type of Success  </a:t>
                      </a:r>
                      <a:endParaRPr sz="2400" b="0"/>
                    </a:p>
                  </a:txBody>
                  <a:tcPr marL="91450" marR="91450" marT="45725" marB="45725"/>
                </a:tc>
                <a:tc>
                  <a:txBody>
                    <a:bodyPr/>
                    <a:lstStyle/>
                    <a:p>
                      <a:pPr marL="0" marR="0" lvl="0" indent="0" algn="l" rtl="0">
                        <a:spcBef>
                          <a:spcPts val="0"/>
                        </a:spcBef>
                        <a:spcAft>
                          <a:spcPts val="0"/>
                        </a:spcAft>
                        <a:buNone/>
                      </a:pPr>
                      <a:endParaRPr sz="2400" b="0"/>
                    </a:p>
                    <a:p>
                      <a:pPr marL="0" marR="0" lvl="0" indent="0" algn="l" rtl="0">
                        <a:spcBef>
                          <a:spcPts val="0"/>
                        </a:spcBef>
                        <a:spcAft>
                          <a:spcPts val="0"/>
                        </a:spcAft>
                        <a:buNone/>
                      </a:pPr>
                      <a:r>
                        <a:rPr lang="en-US" sz="2400" b="0"/>
                        <a:t>        Rationale</a:t>
                      </a:r>
                      <a:endParaRPr sz="2400" b="0"/>
                    </a:p>
                  </a:txBody>
                  <a:tcPr marL="91450" marR="91450" marT="45725" marB="45725"/>
                </a:tc>
              </a:tr>
              <a:tr h="696400">
                <a:tc>
                  <a:txBody>
                    <a:bodyPr/>
                    <a:lstStyle/>
                    <a:p>
                      <a:pPr marL="0" marR="0" lvl="0" indent="0" algn="l" rtl="0">
                        <a:spcBef>
                          <a:spcPts val="0"/>
                        </a:spcBef>
                        <a:spcAft>
                          <a:spcPts val="0"/>
                        </a:spcAft>
                        <a:buNone/>
                      </a:pPr>
                      <a:r>
                        <a:rPr lang="en-US" sz="2400"/>
                        <a:t>Teacher Schedule</a:t>
                      </a:r>
                      <a:endParaRPr sz="2400" b="0"/>
                    </a:p>
                  </a:txBody>
                  <a:tcPr marL="91450" marR="91450" marT="45725" marB="45725" anchor="ctr"/>
                </a:tc>
                <a:tc>
                  <a:txBody>
                    <a:bodyPr/>
                    <a:lstStyle/>
                    <a:p>
                      <a:pPr marL="0" marR="0" lvl="0" indent="0" algn="l" rtl="0">
                        <a:spcBef>
                          <a:spcPts val="0"/>
                        </a:spcBef>
                        <a:spcAft>
                          <a:spcPts val="0"/>
                        </a:spcAft>
                        <a:buNone/>
                      </a:pPr>
                      <a:r>
                        <a:rPr lang="en-US" sz="2400"/>
                        <a:t>Had one weekly CPT</a:t>
                      </a:r>
                      <a:endParaRPr sz="2400"/>
                    </a:p>
                    <a:p>
                      <a:pPr marL="0" marR="0" lvl="0" indent="0" algn="l" rtl="0">
                        <a:spcBef>
                          <a:spcPts val="0"/>
                        </a:spcBef>
                        <a:spcAft>
                          <a:spcPts val="0"/>
                        </a:spcAft>
                        <a:buNone/>
                      </a:pPr>
                      <a:r>
                        <a:rPr lang="en-US" sz="2400"/>
                        <a:t>Divided all ELL students for services</a:t>
                      </a:r>
                      <a:endParaRPr sz="2400"/>
                    </a:p>
                    <a:p>
                      <a:pPr marL="0" marR="0" lvl="0" indent="0" algn="l" rtl="0">
                        <a:spcBef>
                          <a:spcPts val="0"/>
                        </a:spcBef>
                        <a:spcAft>
                          <a:spcPts val="0"/>
                        </a:spcAft>
                        <a:buNone/>
                      </a:pPr>
                      <a:r>
                        <a:rPr lang="en-US" sz="2400"/>
                        <a:t>Managed FEL monitoring</a:t>
                      </a:r>
                      <a:endParaRPr sz="2400"/>
                    </a:p>
                  </a:txBody>
                  <a:tcPr marL="91450" marR="91450" marT="45725" marB="45725" anchor="ctr"/>
                </a:tc>
              </a:tr>
              <a:tr h="1168425">
                <a:tc>
                  <a:txBody>
                    <a:bodyPr/>
                    <a:lstStyle/>
                    <a:p>
                      <a:pPr marL="0" marR="0" lvl="0" indent="0" algn="l" rtl="0">
                        <a:spcBef>
                          <a:spcPts val="0"/>
                        </a:spcBef>
                        <a:spcAft>
                          <a:spcPts val="0"/>
                        </a:spcAft>
                        <a:buNone/>
                      </a:pPr>
                      <a:r>
                        <a:rPr lang="en-US" sz="2400"/>
                        <a:t>Integration of ESL teammates</a:t>
                      </a:r>
                      <a:endParaRPr sz="2400" b="0"/>
                    </a:p>
                  </a:txBody>
                  <a:tcPr marL="91450" marR="91450" marT="45725" marB="45725" anchor="ctr"/>
                </a:tc>
                <a:tc>
                  <a:txBody>
                    <a:bodyPr/>
                    <a:lstStyle/>
                    <a:p>
                      <a:pPr marL="0" marR="0" lvl="0" indent="0" algn="l" rtl="0">
                        <a:spcBef>
                          <a:spcPts val="0"/>
                        </a:spcBef>
                        <a:spcAft>
                          <a:spcPts val="0"/>
                        </a:spcAft>
                        <a:buNone/>
                      </a:pPr>
                      <a:r>
                        <a:rPr lang="en-US" sz="2400"/>
                        <a:t>Two Americorps Members</a:t>
                      </a:r>
                      <a:endParaRPr sz="2400"/>
                    </a:p>
                    <a:p>
                      <a:pPr marL="0" marR="0" lvl="0" indent="0" algn="l" rtl="0">
                        <a:spcBef>
                          <a:spcPts val="0"/>
                        </a:spcBef>
                        <a:spcAft>
                          <a:spcPts val="0"/>
                        </a:spcAft>
                        <a:buNone/>
                      </a:pPr>
                      <a:r>
                        <a:rPr lang="en-US" sz="2400"/>
                        <a:t>New teammates</a:t>
                      </a:r>
                      <a:endParaRPr sz="2400"/>
                    </a:p>
                  </a:txBody>
                  <a:tcPr marL="91450" marR="91450" marT="45725" marB="45725" anchor="ctr"/>
                </a:tc>
              </a:tr>
              <a:tr h="1168425">
                <a:tc>
                  <a:txBody>
                    <a:bodyPr/>
                    <a:lstStyle/>
                    <a:p>
                      <a:pPr marL="0" marR="0" lvl="0" indent="0" algn="l" rtl="0">
                        <a:spcBef>
                          <a:spcPts val="0"/>
                        </a:spcBef>
                        <a:spcAft>
                          <a:spcPts val="0"/>
                        </a:spcAft>
                        <a:buNone/>
                      </a:pPr>
                      <a:r>
                        <a:rPr lang="en-US" sz="2400"/>
                        <a:t>Time Management</a:t>
                      </a:r>
                      <a:endParaRPr sz="2400"/>
                    </a:p>
                  </a:txBody>
                  <a:tcPr marL="91450" marR="91450" marT="45725" marB="45725" anchor="ctr"/>
                </a:tc>
                <a:tc>
                  <a:txBody>
                    <a:bodyPr/>
                    <a:lstStyle/>
                    <a:p>
                      <a:pPr marL="0" marR="0" lvl="0" indent="0" algn="l" rtl="0">
                        <a:spcBef>
                          <a:spcPts val="0"/>
                        </a:spcBef>
                        <a:spcAft>
                          <a:spcPts val="0"/>
                        </a:spcAft>
                        <a:buNone/>
                      </a:pPr>
                      <a:r>
                        <a:rPr lang="en-US" sz="2400"/>
                        <a:t>Rolling agenda for meetings</a:t>
                      </a:r>
                      <a:endParaRPr sz="2400"/>
                    </a:p>
                    <a:p>
                      <a:pPr marL="0" marR="0" lvl="0" indent="0" algn="l" rtl="0">
                        <a:spcBef>
                          <a:spcPts val="0"/>
                        </a:spcBef>
                        <a:spcAft>
                          <a:spcPts val="0"/>
                        </a:spcAft>
                        <a:buNone/>
                      </a:pPr>
                      <a:r>
                        <a:rPr lang="en-US" sz="2400"/>
                        <a:t>CPT Meetings should be student-focused</a:t>
                      </a:r>
                      <a:endParaRPr sz="2400"/>
                    </a:p>
                  </a:txBody>
                  <a:tcPr marL="91450" marR="91450" marT="45725" marB="45725" anchor="ctr"/>
                </a:tc>
              </a:tr>
            </a:tbl>
          </a:graphicData>
        </a:graphic>
      </p:graphicFrame>
      <p:sp>
        <p:nvSpPr>
          <p:cNvPr id="254" name="Google Shape;254;p31"/>
          <p:cNvSpPr txBox="1"/>
          <p:nvPr/>
        </p:nvSpPr>
        <p:spPr>
          <a:xfrm>
            <a:off x="3537925" y="512500"/>
            <a:ext cx="2068200" cy="6786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1F497D"/>
                </a:solidFill>
                <a:latin typeface="Questrial"/>
                <a:ea typeface="Questrial"/>
                <a:cs typeface="Questrial"/>
                <a:sym typeface="Questrial"/>
              </a:rPr>
              <a:t>Successes</a:t>
            </a:r>
            <a:endParaRPr sz="3000" b="1">
              <a:solidFill>
                <a:srgbClr val="1F497D"/>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body" idx="1"/>
          </p:nvPr>
        </p:nvSpPr>
        <p:spPr>
          <a:xfrm>
            <a:off x="76200" y="1928825"/>
            <a:ext cx="8888700" cy="1428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76092"/>
              </a:buClr>
              <a:buFont typeface="Arial"/>
              <a:buNone/>
            </a:pPr>
            <a:r>
              <a:rPr lang="en-US" sz="3500">
                <a:solidFill>
                  <a:srgbClr val="376092"/>
                </a:solidFill>
                <a:latin typeface="Calibri"/>
                <a:ea typeface="Calibri"/>
                <a:cs typeface="Calibri"/>
                <a:sym typeface="Calibri"/>
              </a:rPr>
              <a:t>Turn and Talk: </a:t>
            </a:r>
            <a:endParaRPr sz="3500">
              <a:solidFill>
                <a:srgbClr val="376092"/>
              </a:solidFill>
              <a:latin typeface="Calibri"/>
              <a:ea typeface="Calibri"/>
              <a:cs typeface="Calibri"/>
              <a:sym typeface="Calibri"/>
            </a:endParaRPr>
          </a:p>
          <a:p>
            <a:pPr marL="0" marR="0" lvl="0" indent="0" algn="ctr" rtl="0">
              <a:spcBef>
                <a:spcPts val="0"/>
              </a:spcBef>
              <a:spcAft>
                <a:spcPts val="0"/>
              </a:spcAft>
              <a:buClr>
                <a:srgbClr val="376092"/>
              </a:buClr>
              <a:buFont typeface="Arial"/>
              <a:buNone/>
            </a:pPr>
            <a:r>
              <a:rPr lang="en-US" sz="3000" b="0">
                <a:solidFill>
                  <a:srgbClr val="376092"/>
                </a:solidFill>
                <a:latin typeface="Calibri"/>
                <a:ea typeface="Calibri"/>
                <a:cs typeface="Calibri"/>
                <a:sym typeface="Calibri"/>
              </a:rPr>
              <a:t>What is one thing that your team is doing well? </a:t>
            </a:r>
            <a:endParaRPr sz="3000" b="0">
              <a:solidFill>
                <a:srgbClr val="376092"/>
              </a:solidFill>
              <a:latin typeface="Calibri"/>
              <a:ea typeface="Calibri"/>
              <a:cs typeface="Calibri"/>
              <a:sym typeface="Calibri"/>
            </a:endParaRPr>
          </a:p>
          <a:p>
            <a:pPr marL="0" marR="0" lvl="0" indent="0" algn="ctr" rtl="0">
              <a:spcBef>
                <a:spcPts val="0"/>
              </a:spcBef>
              <a:spcAft>
                <a:spcPts val="0"/>
              </a:spcAft>
              <a:buClr>
                <a:srgbClr val="376092"/>
              </a:buClr>
              <a:buFont typeface="Arial"/>
              <a:buNone/>
            </a:pPr>
            <a:r>
              <a:rPr lang="en-US" sz="3000" b="0">
                <a:solidFill>
                  <a:srgbClr val="376092"/>
                </a:solidFill>
                <a:latin typeface="Calibri"/>
                <a:ea typeface="Calibri"/>
                <a:cs typeface="Calibri"/>
                <a:sym typeface="Calibri"/>
              </a:rPr>
              <a:t>What is one thing that your team could improve?</a:t>
            </a:r>
            <a:endParaRPr sz="3000" b="0">
              <a:solidFill>
                <a:srgbClr val="376092"/>
              </a:solidFill>
              <a:latin typeface="Calibri"/>
              <a:ea typeface="Calibri"/>
              <a:cs typeface="Calibri"/>
              <a:sym typeface="Calibri"/>
            </a:endParaRPr>
          </a:p>
          <a:p>
            <a:pPr marL="0" marR="0" lvl="0" indent="0" algn="l" rtl="0">
              <a:spcBef>
                <a:spcPts val="0"/>
              </a:spcBef>
              <a:spcAft>
                <a:spcPts val="0"/>
              </a:spcAft>
              <a:buClr>
                <a:srgbClr val="376092"/>
              </a:buClr>
              <a:buFont typeface="Arial"/>
              <a:buNone/>
            </a:pPr>
            <a:endParaRPr sz="3500" b="0">
              <a:solidFill>
                <a:srgbClr val="376092"/>
              </a:solidFill>
              <a:latin typeface="Calibri"/>
              <a:ea typeface="Calibri"/>
              <a:cs typeface="Calibri"/>
              <a:sym typeface="Calibri"/>
            </a:endParaRPr>
          </a:p>
        </p:txBody>
      </p:sp>
      <p:sp>
        <p:nvSpPr>
          <p:cNvPr id="102" name="Google Shape;102;p14"/>
          <p:cNvSpPr txBox="1">
            <a:spLocks noGrp="1"/>
          </p:cNvSpPr>
          <p:nvPr>
            <p:ph type="title"/>
          </p:nvPr>
        </p:nvSpPr>
        <p:spPr>
          <a:xfrm>
            <a:off x="1778250" y="525550"/>
            <a:ext cx="5484600" cy="5445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366092"/>
              </a:buClr>
              <a:buFont typeface="Questrial"/>
              <a:buNone/>
            </a:pPr>
            <a:r>
              <a:rPr lang="en-US"/>
              <a:t>Welcome!</a:t>
            </a:r>
            <a:endParaRPr sz="3600" u="sng"/>
          </a:p>
        </p:txBody>
      </p:sp>
      <p:pic>
        <p:nvPicPr>
          <p:cNvPr id="103" name="Google Shape;103;p14"/>
          <p:cNvPicPr preferRelativeResize="0"/>
          <p:nvPr/>
        </p:nvPicPr>
        <p:blipFill>
          <a:blip r:embed="rId3">
            <a:alphaModFix/>
          </a:blip>
          <a:stretch>
            <a:fillRect/>
          </a:stretch>
        </p:blipFill>
        <p:spPr>
          <a:xfrm>
            <a:off x="210525" y="3614750"/>
            <a:ext cx="4428150" cy="3243250"/>
          </a:xfrm>
          <a:prstGeom prst="rect">
            <a:avLst/>
          </a:prstGeom>
          <a:noFill/>
          <a:ln>
            <a:noFill/>
          </a:ln>
        </p:spPr>
      </p:pic>
      <p:sp>
        <p:nvSpPr>
          <p:cNvPr id="104" name="Google Shape;104;p14"/>
          <p:cNvSpPr/>
          <p:nvPr/>
        </p:nvSpPr>
        <p:spPr>
          <a:xfrm>
            <a:off x="5389150" y="3795425"/>
            <a:ext cx="2926800" cy="26178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We’ll come back to this later!</a:t>
            </a:r>
            <a:endParaRPr b="1"/>
          </a:p>
        </p:txBody>
      </p:sp>
      <p:sp>
        <p:nvSpPr>
          <p:cNvPr id="105" name="Google Shape;105;p14"/>
          <p:cNvSpPr txBox="1"/>
          <p:nvPr/>
        </p:nvSpPr>
        <p:spPr>
          <a:xfrm>
            <a:off x="3371850" y="1298650"/>
            <a:ext cx="2400300" cy="54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u="sng">
                <a:solidFill>
                  <a:srgbClr val="366092"/>
                </a:solidFill>
                <a:latin typeface="Questrial"/>
                <a:ea typeface="Questrial"/>
                <a:cs typeface="Questrial"/>
                <a:sym typeface="Questrial"/>
              </a:rPr>
              <a:t>Do Now</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aphicFrame>
        <p:nvGraphicFramePr>
          <p:cNvPr id="260" name="Google Shape;260;p32"/>
          <p:cNvGraphicFramePr/>
          <p:nvPr/>
        </p:nvGraphicFramePr>
        <p:xfrm>
          <a:off x="444488" y="1255952"/>
          <a:ext cx="8255050" cy="5380680"/>
        </p:xfrm>
        <a:graphic>
          <a:graphicData uri="http://schemas.openxmlformats.org/drawingml/2006/table">
            <a:tbl>
              <a:tblPr firstRow="1" bandRow="1">
                <a:noFill/>
                <a:tableStyleId>{013CF2C3-09BB-4DF2-A25D-4ECC2401418C}</a:tableStyleId>
              </a:tblPr>
              <a:tblGrid>
                <a:gridCol w="2461625"/>
                <a:gridCol w="5793425"/>
              </a:tblGrid>
              <a:tr h="1158700">
                <a:tc>
                  <a:txBody>
                    <a:bodyPr/>
                    <a:lstStyle/>
                    <a:p>
                      <a:pPr marL="0" marR="0" lvl="0" indent="0" algn="l" rtl="0">
                        <a:spcBef>
                          <a:spcPts val="0"/>
                        </a:spcBef>
                        <a:spcAft>
                          <a:spcPts val="0"/>
                        </a:spcAft>
                        <a:buNone/>
                      </a:pPr>
                      <a:endParaRPr sz="2400" b="0"/>
                    </a:p>
                    <a:p>
                      <a:pPr marL="0" marR="0" lvl="0" indent="0" algn="l" rtl="0">
                        <a:spcBef>
                          <a:spcPts val="0"/>
                        </a:spcBef>
                        <a:spcAft>
                          <a:spcPts val="0"/>
                        </a:spcAft>
                        <a:buNone/>
                      </a:pPr>
                      <a:r>
                        <a:rPr lang="en-US" sz="2400" b="0"/>
                        <a:t>Type of Success   </a:t>
                      </a:r>
                      <a:endParaRPr sz="2400" b="0"/>
                    </a:p>
                  </a:txBody>
                  <a:tcPr marL="91450" marR="91450" marT="45725" marB="45725"/>
                </a:tc>
                <a:tc>
                  <a:txBody>
                    <a:bodyPr/>
                    <a:lstStyle/>
                    <a:p>
                      <a:pPr marL="0" marR="0" lvl="0" indent="0" algn="l" rtl="0">
                        <a:spcBef>
                          <a:spcPts val="0"/>
                        </a:spcBef>
                        <a:spcAft>
                          <a:spcPts val="0"/>
                        </a:spcAft>
                        <a:buNone/>
                      </a:pPr>
                      <a:endParaRPr sz="2400" b="0"/>
                    </a:p>
                    <a:p>
                      <a:pPr marL="0" marR="0" lvl="0" indent="0" algn="l" rtl="0">
                        <a:spcBef>
                          <a:spcPts val="0"/>
                        </a:spcBef>
                        <a:spcAft>
                          <a:spcPts val="0"/>
                        </a:spcAft>
                        <a:buNone/>
                      </a:pPr>
                      <a:r>
                        <a:rPr lang="en-US" sz="2400" b="0"/>
                        <a:t>Example</a:t>
                      </a:r>
                      <a:endParaRPr sz="2400" b="0"/>
                    </a:p>
                  </a:txBody>
                  <a:tcPr marL="91450" marR="91450" marT="45725" marB="45725"/>
                </a:tc>
              </a:tr>
              <a:tr h="696400">
                <a:tc>
                  <a:txBody>
                    <a:bodyPr/>
                    <a:lstStyle/>
                    <a:p>
                      <a:pPr marL="0" marR="0" lvl="0" indent="0" algn="l" rtl="0">
                        <a:spcBef>
                          <a:spcPts val="0"/>
                        </a:spcBef>
                        <a:spcAft>
                          <a:spcPts val="0"/>
                        </a:spcAft>
                        <a:buNone/>
                      </a:pPr>
                      <a:r>
                        <a:rPr lang="en-US" sz="2400"/>
                        <a:t>Scheduling</a:t>
                      </a:r>
                      <a:endParaRPr sz="2400" b="0"/>
                    </a:p>
                  </a:txBody>
                  <a:tcPr marL="91450" marR="91450" marT="45725" marB="45725" anchor="ctr"/>
                </a:tc>
                <a:tc>
                  <a:txBody>
                    <a:bodyPr/>
                    <a:lstStyle/>
                    <a:p>
                      <a:pPr marL="0" marR="0" lvl="0" indent="0" algn="l" rtl="0">
                        <a:spcBef>
                          <a:spcPts val="0"/>
                        </a:spcBef>
                        <a:spcAft>
                          <a:spcPts val="0"/>
                        </a:spcAft>
                        <a:buNone/>
                      </a:pPr>
                      <a:r>
                        <a:rPr lang="en-US" sz="2400"/>
                        <a:t>Avoid Wednesdays and Friday afternoons </a:t>
                      </a:r>
                      <a:endParaRPr sz="2400" b="0"/>
                    </a:p>
                  </a:txBody>
                  <a:tcPr marL="91450" marR="91450" marT="45725" marB="45725" anchor="ctr"/>
                </a:tc>
              </a:tr>
              <a:tr h="1168425">
                <a:tc>
                  <a:txBody>
                    <a:bodyPr/>
                    <a:lstStyle/>
                    <a:p>
                      <a:pPr marL="0" marR="0" lvl="0" indent="0" algn="l" rtl="0">
                        <a:spcBef>
                          <a:spcPts val="0"/>
                        </a:spcBef>
                        <a:spcAft>
                          <a:spcPts val="0"/>
                        </a:spcAft>
                        <a:buNone/>
                      </a:pPr>
                      <a:r>
                        <a:rPr lang="en-US" sz="2400"/>
                        <a:t>Staff Turnover</a:t>
                      </a:r>
                      <a:endParaRPr sz="2400" b="0"/>
                    </a:p>
                  </a:txBody>
                  <a:tcPr marL="91450" marR="91450" marT="45725" marB="45725" anchor="ctr"/>
                </a:tc>
                <a:tc>
                  <a:txBody>
                    <a:bodyPr/>
                    <a:lstStyle/>
                    <a:p>
                      <a:pPr marL="0" marR="0" lvl="0" indent="0" algn="l" rtl="0">
                        <a:spcBef>
                          <a:spcPts val="0"/>
                        </a:spcBef>
                        <a:spcAft>
                          <a:spcPts val="0"/>
                        </a:spcAft>
                        <a:buNone/>
                      </a:pPr>
                      <a:r>
                        <a:rPr lang="en-US" sz="2400"/>
                        <a:t>Many staffing changes throughout the year</a:t>
                      </a:r>
                      <a:endParaRPr sz="2400"/>
                    </a:p>
                  </a:txBody>
                  <a:tcPr marL="91450" marR="91450" marT="45725" marB="45725" anchor="ctr"/>
                </a:tc>
              </a:tr>
              <a:tr h="1168425">
                <a:tc>
                  <a:txBody>
                    <a:bodyPr/>
                    <a:lstStyle/>
                    <a:p>
                      <a:pPr marL="0" marR="0" lvl="0" indent="0" algn="l" rtl="0">
                        <a:spcBef>
                          <a:spcPts val="0"/>
                        </a:spcBef>
                        <a:spcAft>
                          <a:spcPts val="0"/>
                        </a:spcAft>
                        <a:buNone/>
                      </a:pPr>
                      <a:r>
                        <a:rPr lang="en-US" sz="2400"/>
                        <a:t>Coaching</a:t>
                      </a:r>
                      <a:endParaRPr sz="2400"/>
                    </a:p>
                  </a:txBody>
                  <a:tcPr marL="91450" marR="91450" marT="45725" marB="45725" anchor="ctr"/>
                </a:tc>
                <a:tc>
                  <a:txBody>
                    <a:bodyPr/>
                    <a:lstStyle/>
                    <a:p>
                      <a:pPr marL="0" marR="0" lvl="0" indent="0" algn="l" rtl="0">
                        <a:spcBef>
                          <a:spcPts val="0"/>
                        </a:spcBef>
                        <a:spcAft>
                          <a:spcPts val="0"/>
                        </a:spcAft>
                        <a:buNone/>
                      </a:pPr>
                      <a:r>
                        <a:rPr lang="en-US" sz="2400"/>
                        <a:t>Not on-site full time</a:t>
                      </a:r>
                      <a:endParaRPr sz="2400"/>
                    </a:p>
                    <a:p>
                      <a:pPr marL="0" marR="0" lvl="0" indent="0" algn="l" rtl="0">
                        <a:spcBef>
                          <a:spcPts val="0"/>
                        </a:spcBef>
                        <a:spcAft>
                          <a:spcPts val="0"/>
                        </a:spcAft>
                        <a:buNone/>
                      </a:pPr>
                      <a:r>
                        <a:rPr lang="en-US" sz="2400"/>
                        <a:t>WILL be more accessible next year</a:t>
                      </a:r>
                      <a:endParaRPr sz="2400"/>
                    </a:p>
                    <a:p>
                      <a:pPr marL="0" marR="0" lvl="0" indent="0" algn="l" rtl="0">
                        <a:spcBef>
                          <a:spcPts val="0"/>
                        </a:spcBef>
                        <a:spcAft>
                          <a:spcPts val="0"/>
                        </a:spcAft>
                        <a:buNone/>
                      </a:pPr>
                      <a:r>
                        <a:rPr lang="en-US" sz="2400"/>
                        <a:t>Coaching of content level teachers next year </a:t>
                      </a:r>
                      <a:endParaRPr sz="2400"/>
                    </a:p>
                  </a:txBody>
                  <a:tcPr marL="91450" marR="91450" marT="45725" marB="45725" anchor="ctr"/>
                </a:tc>
              </a:tr>
              <a:tr h="1168425">
                <a:tc>
                  <a:txBody>
                    <a:bodyPr/>
                    <a:lstStyle/>
                    <a:p>
                      <a:pPr marL="0" marR="0" lvl="0" indent="0" algn="l" rtl="0">
                        <a:spcBef>
                          <a:spcPts val="0"/>
                        </a:spcBef>
                        <a:spcAft>
                          <a:spcPts val="0"/>
                        </a:spcAft>
                        <a:buNone/>
                      </a:pPr>
                      <a:r>
                        <a:rPr lang="en-US" sz="2400"/>
                        <a:t>MCAS/ACCESS</a:t>
                      </a:r>
                      <a:endParaRPr sz="2400"/>
                    </a:p>
                  </a:txBody>
                  <a:tcPr marL="91450" marR="91450" marT="45725" marB="45725" anchor="ctr"/>
                </a:tc>
                <a:tc>
                  <a:txBody>
                    <a:bodyPr/>
                    <a:lstStyle/>
                    <a:p>
                      <a:pPr marL="0" marR="0" lvl="0" indent="0" algn="l" rtl="0">
                        <a:spcBef>
                          <a:spcPts val="0"/>
                        </a:spcBef>
                        <a:spcAft>
                          <a:spcPts val="0"/>
                        </a:spcAft>
                        <a:buNone/>
                      </a:pPr>
                      <a:r>
                        <a:rPr lang="en-US" sz="2400"/>
                        <a:t>Have “living documents” updated as students arrive </a:t>
                      </a:r>
                      <a:endParaRPr sz="2400"/>
                    </a:p>
                  </a:txBody>
                  <a:tcPr marL="91450" marR="91450" marT="45725" marB="45725" anchor="ctr"/>
                </a:tc>
              </a:tr>
            </a:tbl>
          </a:graphicData>
        </a:graphic>
      </p:graphicFrame>
      <p:sp>
        <p:nvSpPr>
          <p:cNvPr id="261" name="Google Shape;261;p32"/>
          <p:cNvSpPr txBox="1"/>
          <p:nvPr/>
        </p:nvSpPr>
        <p:spPr>
          <a:xfrm>
            <a:off x="2479050" y="517250"/>
            <a:ext cx="4185900" cy="6786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1F497D"/>
                </a:solidFill>
                <a:latin typeface="Questrial"/>
                <a:ea typeface="Questrial"/>
                <a:cs typeface="Questrial"/>
                <a:sym typeface="Questrial"/>
              </a:rPr>
              <a:t>Challenges/Next Steps</a:t>
            </a:r>
            <a:endParaRPr sz="3000" b="1">
              <a:solidFill>
                <a:srgbClr val="1F497D"/>
              </a:solidFill>
              <a:latin typeface="Questrial"/>
              <a:ea typeface="Questrial"/>
              <a:cs typeface="Questrial"/>
              <a:sym typeface="Quest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381000" y="579450"/>
            <a:ext cx="4914900" cy="8685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366092"/>
              </a:buClr>
              <a:buFont typeface="Questrial"/>
              <a:buNone/>
            </a:pPr>
            <a:r>
              <a:rPr lang="en-US" sz="3300"/>
              <a:t>What Else Did We Learn?</a:t>
            </a:r>
            <a:endParaRPr sz="3300" b="1" i="0" u="none" strike="noStrike" cap="none">
              <a:solidFill>
                <a:srgbClr val="366092"/>
              </a:solidFill>
              <a:latin typeface="Questrial"/>
              <a:ea typeface="Questrial"/>
              <a:cs typeface="Questrial"/>
              <a:sym typeface="Questrial"/>
            </a:endParaRPr>
          </a:p>
        </p:txBody>
      </p:sp>
      <p:sp>
        <p:nvSpPr>
          <p:cNvPr id="268" name="Google Shape;268;p33"/>
          <p:cNvSpPr txBox="1">
            <a:spLocks noGrp="1"/>
          </p:cNvSpPr>
          <p:nvPr>
            <p:ph type="body" idx="1"/>
          </p:nvPr>
        </p:nvSpPr>
        <p:spPr>
          <a:xfrm>
            <a:off x="457200" y="1143000"/>
            <a:ext cx="8229600" cy="56403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425"/>
              </a:spcBef>
              <a:spcAft>
                <a:spcPts val="0"/>
              </a:spcAft>
              <a:buNone/>
            </a:pPr>
            <a:endParaRPr sz="1200" b="0">
              <a:solidFill>
                <a:schemeClr val="dk1"/>
              </a:solidFill>
              <a:latin typeface="Calibri"/>
              <a:ea typeface="Calibri"/>
              <a:cs typeface="Calibri"/>
              <a:sym typeface="Calibri"/>
            </a:endParaRPr>
          </a:p>
          <a:p>
            <a:pPr marL="342900" marR="0" lvl="0" indent="-342900" algn="l" rtl="0">
              <a:lnSpc>
                <a:spcPct val="115000"/>
              </a:lnSpc>
              <a:spcBef>
                <a:spcPts val="425"/>
              </a:spcBef>
              <a:spcAft>
                <a:spcPts val="0"/>
              </a:spcAft>
              <a:buClr>
                <a:srgbClr val="4E66B2"/>
              </a:buClr>
              <a:buSzPts val="2125"/>
              <a:buFont typeface="Noto Sans Symbols"/>
              <a:buChar char="❖"/>
            </a:pPr>
            <a:r>
              <a:rPr lang="en-US">
                <a:solidFill>
                  <a:srgbClr val="1F497D"/>
                </a:solidFill>
              </a:rPr>
              <a:t>If one teammate:</a:t>
            </a:r>
            <a:endParaRPr>
              <a:solidFill>
                <a:srgbClr val="1F497D"/>
              </a:solidFill>
            </a:endParaRPr>
          </a:p>
          <a:p>
            <a:pPr marL="742950" marR="0" lvl="1" indent="-285750" algn="l" rtl="0">
              <a:lnSpc>
                <a:spcPct val="115000"/>
              </a:lnSpc>
              <a:spcBef>
                <a:spcPts val="425"/>
              </a:spcBef>
              <a:spcAft>
                <a:spcPts val="0"/>
              </a:spcAft>
              <a:buClr>
                <a:srgbClr val="1F497D"/>
              </a:buClr>
              <a:buSzPts val="2800"/>
              <a:buChar char="➢"/>
            </a:pPr>
            <a:r>
              <a:rPr lang="en-US">
                <a:solidFill>
                  <a:srgbClr val="1F497D"/>
                </a:solidFill>
              </a:rPr>
              <a:t>Disagrees</a:t>
            </a:r>
            <a:endParaRPr>
              <a:solidFill>
                <a:srgbClr val="1F497D"/>
              </a:solidFill>
            </a:endParaRPr>
          </a:p>
          <a:p>
            <a:pPr marL="742950" marR="0" lvl="1" indent="-285750" algn="l" rtl="0">
              <a:lnSpc>
                <a:spcPct val="115000"/>
              </a:lnSpc>
              <a:spcBef>
                <a:spcPts val="425"/>
              </a:spcBef>
              <a:spcAft>
                <a:spcPts val="0"/>
              </a:spcAft>
              <a:buClr>
                <a:srgbClr val="1F497D"/>
              </a:buClr>
              <a:buSzPts val="2800"/>
              <a:buChar char="➢"/>
            </a:pPr>
            <a:r>
              <a:rPr lang="en-US">
                <a:solidFill>
                  <a:srgbClr val="1F497D"/>
                </a:solidFill>
              </a:rPr>
              <a:t>Does not feel welcome/invested…</a:t>
            </a:r>
            <a:endParaRPr>
              <a:solidFill>
                <a:srgbClr val="1F497D"/>
              </a:solidFill>
            </a:endParaRPr>
          </a:p>
          <a:p>
            <a:pPr marL="0" marR="0" lvl="0" indent="457200" algn="l" rtl="0">
              <a:lnSpc>
                <a:spcPct val="115000"/>
              </a:lnSpc>
              <a:spcBef>
                <a:spcPts val="425"/>
              </a:spcBef>
              <a:spcAft>
                <a:spcPts val="0"/>
              </a:spcAft>
              <a:buNone/>
            </a:pPr>
            <a:r>
              <a:rPr lang="en-US">
                <a:solidFill>
                  <a:srgbClr val="1F497D"/>
                </a:solidFill>
              </a:rPr>
              <a:t>IT IS A BIG DEAL!</a:t>
            </a:r>
            <a:endParaRPr>
              <a:solidFill>
                <a:srgbClr val="1F497D"/>
              </a:solidFill>
            </a:endParaRPr>
          </a:p>
          <a:p>
            <a:pPr marL="342900" marR="0" lvl="0" indent="0" algn="l" rtl="0">
              <a:lnSpc>
                <a:spcPct val="115000"/>
              </a:lnSpc>
              <a:spcBef>
                <a:spcPts val="425"/>
              </a:spcBef>
              <a:spcAft>
                <a:spcPts val="0"/>
              </a:spcAft>
              <a:buNone/>
            </a:pPr>
            <a:endParaRPr sz="2400">
              <a:solidFill>
                <a:schemeClr val="dk2"/>
              </a:solidFill>
            </a:endParaRPr>
          </a:p>
          <a:p>
            <a:pPr marL="342900" marR="0" lvl="0" indent="-342900" algn="l" rtl="0">
              <a:lnSpc>
                <a:spcPct val="115000"/>
              </a:lnSpc>
              <a:spcBef>
                <a:spcPts val="425"/>
              </a:spcBef>
              <a:spcAft>
                <a:spcPts val="0"/>
              </a:spcAft>
              <a:buClr>
                <a:srgbClr val="4E66B2"/>
              </a:buClr>
              <a:buSzPts val="2125"/>
              <a:buFont typeface="Noto Sans Symbols"/>
              <a:buChar char="❖"/>
            </a:pPr>
            <a:r>
              <a:rPr lang="en-US">
                <a:solidFill>
                  <a:schemeClr val="dk2"/>
                </a:solidFill>
              </a:rPr>
              <a:t>Change is happening all the time</a:t>
            </a:r>
            <a:endParaRPr>
              <a:solidFill>
                <a:schemeClr val="dk2"/>
              </a:solidFill>
            </a:endParaRPr>
          </a:p>
          <a:p>
            <a:pPr marL="342900" marR="0" lvl="0" indent="0" algn="l" rtl="0">
              <a:lnSpc>
                <a:spcPct val="115000"/>
              </a:lnSpc>
              <a:spcBef>
                <a:spcPts val="425"/>
              </a:spcBef>
              <a:spcAft>
                <a:spcPts val="0"/>
              </a:spcAft>
              <a:buNone/>
            </a:pPr>
            <a:endParaRPr sz="2400">
              <a:solidFill>
                <a:schemeClr val="dk2"/>
              </a:solidFill>
            </a:endParaRPr>
          </a:p>
          <a:p>
            <a:pPr marL="342900" marR="0" lvl="0" indent="-342900" algn="l" rtl="0">
              <a:lnSpc>
                <a:spcPct val="115000"/>
              </a:lnSpc>
              <a:spcBef>
                <a:spcPts val="425"/>
              </a:spcBef>
              <a:spcAft>
                <a:spcPts val="0"/>
              </a:spcAft>
              <a:buClr>
                <a:srgbClr val="4E66B2"/>
              </a:buClr>
              <a:buSzPts val="2125"/>
              <a:buFont typeface="Noto Sans Symbols"/>
              <a:buChar char="❖"/>
            </a:pPr>
            <a:r>
              <a:rPr lang="en-US">
                <a:solidFill>
                  <a:schemeClr val="dk2"/>
                </a:solidFill>
              </a:rPr>
              <a:t>Take advantage of spontaneous connections by being vulnerable</a:t>
            </a:r>
            <a:endParaRPr>
              <a:solidFill>
                <a:schemeClr val="dk2"/>
              </a:solidFill>
            </a:endParaRPr>
          </a:p>
          <a:p>
            <a:pPr marL="342900" marR="0" lvl="0" indent="400050" algn="l" rtl="0">
              <a:lnSpc>
                <a:spcPct val="80000"/>
              </a:lnSpc>
              <a:spcBef>
                <a:spcPts val="425"/>
              </a:spcBef>
              <a:spcAft>
                <a:spcPts val="0"/>
              </a:spcAft>
              <a:buNone/>
            </a:pPr>
            <a:endParaRPr>
              <a:solidFill>
                <a:schemeClr val="dk2"/>
              </a:solidFill>
            </a:endParaRPr>
          </a:p>
          <a:p>
            <a:pPr marL="342900" marR="0" lvl="0" indent="0" algn="l" rtl="0">
              <a:lnSpc>
                <a:spcPct val="80000"/>
              </a:lnSpc>
              <a:spcBef>
                <a:spcPts val="425"/>
              </a:spcBef>
              <a:spcAft>
                <a:spcPts val="0"/>
              </a:spcAft>
              <a:buNone/>
            </a:pPr>
            <a:endParaRPr sz="2400">
              <a:solidFill>
                <a:schemeClr val="dk2"/>
              </a:solidFill>
            </a:endParaRPr>
          </a:p>
          <a:p>
            <a:pPr marL="342900" marR="0" lvl="0" indent="-342900" algn="l" rtl="0">
              <a:lnSpc>
                <a:spcPct val="80000"/>
              </a:lnSpc>
              <a:spcBef>
                <a:spcPts val="425"/>
              </a:spcBef>
              <a:spcAft>
                <a:spcPts val="0"/>
              </a:spcAft>
              <a:buClr>
                <a:srgbClr val="4E66B2"/>
              </a:buClr>
              <a:buSzPts val="2125"/>
              <a:buFont typeface="Noto Sans Symbols"/>
              <a:buChar char="❖"/>
            </a:pPr>
            <a:r>
              <a:rPr lang="en-US">
                <a:solidFill>
                  <a:schemeClr val="dk2"/>
                </a:solidFill>
              </a:rPr>
              <a:t>Utilize resources effectively</a:t>
            </a:r>
            <a:endParaRPr>
              <a:solidFill>
                <a:schemeClr val="dk2"/>
              </a:solidFill>
            </a:endParaRPr>
          </a:p>
          <a:p>
            <a:pPr marL="0" marR="0" lvl="0" indent="0" algn="l" rtl="0">
              <a:lnSpc>
                <a:spcPct val="80000"/>
              </a:lnSpc>
              <a:spcBef>
                <a:spcPts val="425"/>
              </a:spcBef>
              <a:spcAft>
                <a:spcPts val="0"/>
              </a:spcAft>
              <a:buNone/>
            </a:pPr>
            <a:endParaRPr>
              <a:solidFill>
                <a:srgbClr val="1F497D"/>
              </a:solidFill>
            </a:endParaRPr>
          </a:p>
          <a:p>
            <a:pPr marL="0" marR="0" lvl="0" indent="0" algn="l" rtl="0">
              <a:lnSpc>
                <a:spcPct val="80000"/>
              </a:lnSpc>
              <a:spcBef>
                <a:spcPts val="425"/>
              </a:spcBef>
              <a:spcAft>
                <a:spcPts val="0"/>
              </a:spcAft>
              <a:buNone/>
            </a:pPr>
            <a:endParaRPr>
              <a:solidFill>
                <a:srgbClr val="1F497D"/>
              </a:solidFill>
            </a:endParaRPr>
          </a:p>
          <a:p>
            <a:pPr marL="342900" marR="0" lvl="0" indent="400050" algn="l" rtl="0">
              <a:lnSpc>
                <a:spcPct val="80000"/>
              </a:lnSpc>
              <a:spcBef>
                <a:spcPts val="425"/>
              </a:spcBef>
              <a:spcAft>
                <a:spcPts val="0"/>
              </a:spcAft>
              <a:buNone/>
            </a:pPr>
            <a:endParaRPr>
              <a:solidFill>
                <a:srgbClr val="1F497D"/>
              </a:solidFill>
            </a:endParaRPr>
          </a:p>
        </p:txBody>
      </p:sp>
      <p:pic>
        <p:nvPicPr>
          <p:cNvPr id="269" name="Google Shape;269;p33"/>
          <p:cNvPicPr preferRelativeResize="0"/>
          <p:nvPr/>
        </p:nvPicPr>
        <p:blipFill>
          <a:blip r:embed="rId3">
            <a:alphaModFix/>
          </a:blip>
          <a:stretch>
            <a:fillRect/>
          </a:stretch>
        </p:blipFill>
        <p:spPr>
          <a:xfrm>
            <a:off x="5532150" y="638850"/>
            <a:ext cx="3473725" cy="1900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txBox="1">
            <a:spLocks noGrp="1"/>
          </p:cNvSpPr>
          <p:nvPr>
            <p:ph type="title"/>
          </p:nvPr>
        </p:nvSpPr>
        <p:spPr>
          <a:xfrm>
            <a:off x="457200" y="523425"/>
            <a:ext cx="4272000" cy="8925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366092"/>
              </a:buClr>
              <a:buFont typeface="Questrial"/>
              <a:buNone/>
            </a:pPr>
            <a:r>
              <a:rPr lang="en-US" sz="3959"/>
              <a:t>Recap/Resources</a:t>
            </a:r>
            <a:endParaRPr sz="3240" b="1" i="0" u="none" strike="noStrike" cap="none">
              <a:solidFill>
                <a:srgbClr val="366092"/>
              </a:solidFill>
              <a:latin typeface="Questrial"/>
              <a:ea typeface="Questrial"/>
              <a:cs typeface="Questrial"/>
              <a:sym typeface="Questrial"/>
            </a:endParaRPr>
          </a:p>
        </p:txBody>
      </p:sp>
      <p:sp>
        <p:nvSpPr>
          <p:cNvPr id="276" name="Google Shape;276;p34"/>
          <p:cNvSpPr txBox="1">
            <a:spLocks noGrp="1"/>
          </p:cNvSpPr>
          <p:nvPr>
            <p:ph type="body" idx="1"/>
          </p:nvPr>
        </p:nvSpPr>
        <p:spPr>
          <a:xfrm>
            <a:off x="457200" y="1707326"/>
            <a:ext cx="8229600" cy="432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sng">
                <a:solidFill>
                  <a:srgbClr val="980000"/>
                </a:solidFill>
                <a:latin typeface="Calibri"/>
                <a:ea typeface="Calibri"/>
                <a:cs typeface="Calibri"/>
                <a:sym typeface="Calibri"/>
              </a:rPr>
              <a:t>Recap</a:t>
            </a:r>
            <a:endParaRPr u="sng">
              <a:solidFill>
                <a:srgbClr val="980000"/>
              </a:solidFill>
              <a:latin typeface="Calibri"/>
              <a:ea typeface="Calibri"/>
              <a:cs typeface="Calibri"/>
              <a:sym typeface="Calibri"/>
            </a:endParaRPr>
          </a:p>
          <a:p>
            <a:pPr marL="457200" marR="0" lvl="0" indent="-431800" algn="l" rtl="0">
              <a:spcBef>
                <a:spcPts val="0"/>
              </a:spcBef>
              <a:spcAft>
                <a:spcPts val="0"/>
              </a:spcAft>
              <a:buClr>
                <a:srgbClr val="980000"/>
              </a:buClr>
              <a:buSzPts val="3200"/>
              <a:buFont typeface="Calibri"/>
              <a:buChar char="❖"/>
            </a:pPr>
            <a:r>
              <a:rPr lang="en-US">
                <a:solidFill>
                  <a:srgbClr val="980000"/>
                </a:solidFill>
                <a:latin typeface="Calibri"/>
                <a:ea typeface="Calibri"/>
                <a:cs typeface="Calibri"/>
                <a:sym typeface="Calibri"/>
              </a:rPr>
              <a:t>Structured/Student-Focused Team Meetings</a:t>
            </a:r>
            <a:endParaRPr>
              <a:solidFill>
                <a:srgbClr val="980000"/>
              </a:solidFill>
              <a:latin typeface="Calibri"/>
              <a:ea typeface="Calibri"/>
              <a:cs typeface="Calibri"/>
              <a:sym typeface="Calibri"/>
            </a:endParaRPr>
          </a:p>
          <a:p>
            <a:pPr marL="457200" marR="0" lvl="0" indent="0" algn="l" rtl="0">
              <a:spcBef>
                <a:spcPts val="0"/>
              </a:spcBef>
              <a:spcAft>
                <a:spcPts val="0"/>
              </a:spcAft>
              <a:buNone/>
            </a:pPr>
            <a:endParaRPr b="0">
              <a:solidFill>
                <a:srgbClr val="980000"/>
              </a:solidFill>
              <a:latin typeface="Calibri"/>
              <a:ea typeface="Calibri"/>
              <a:cs typeface="Calibri"/>
              <a:sym typeface="Calibri"/>
            </a:endParaRPr>
          </a:p>
          <a:p>
            <a:pPr marL="457200" marR="0" lvl="0" indent="-431800" algn="l" rtl="0">
              <a:spcBef>
                <a:spcPts val="0"/>
              </a:spcBef>
              <a:spcAft>
                <a:spcPts val="0"/>
              </a:spcAft>
              <a:buClr>
                <a:srgbClr val="980000"/>
              </a:buClr>
              <a:buSzPts val="3200"/>
              <a:buFont typeface="Calibri"/>
              <a:buChar char="❖"/>
            </a:pPr>
            <a:r>
              <a:rPr lang="en-US">
                <a:solidFill>
                  <a:srgbClr val="980000"/>
                </a:solidFill>
                <a:latin typeface="Calibri"/>
                <a:ea typeface="Calibri"/>
                <a:cs typeface="Calibri"/>
                <a:sym typeface="Calibri"/>
              </a:rPr>
              <a:t>Team Building is a journey</a:t>
            </a:r>
            <a:endParaRPr>
              <a:solidFill>
                <a:srgbClr val="980000"/>
              </a:solidFill>
              <a:latin typeface="Calibri"/>
              <a:ea typeface="Calibri"/>
              <a:cs typeface="Calibri"/>
              <a:sym typeface="Calibri"/>
            </a:endParaRPr>
          </a:p>
          <a:p>
            <a:pPr marL="0" marR="0" lvl="0" indent="0" algn="l" rtl="0">
              <a:spcBef>
                <a:spcPts val="0"/>
              </a:spcBef>
              <a:spcAft>
                <a:spcPts val="0"/>
              </a:spcAft>
              <a:buNone/>
            </a:pPr>
            <a:endParaRPr>
              <a:solidFill>
                <a:srgbClr val="980000"/>
              </a:solidFill>
              <a:latin typeface="Calibri"/>
              <a:ea typeface="Calibri"/>
              <a:cs typeface="Calibri"/>
              <a:sym typeface="Calibri"/>
            </a:endParaRPr>
          </a:p>
          <a:p>
            <a:pPr marL="0" marR="0" lvl="0" indent="0" algn="l" rtl="0">
              <a:spcBef>
                <a:spcPts val="0"/>
              </a:spcBef>
              <a:spcAft>
                <a:spcPts val="0"/>
              </a:spcAft>
              <a:buNone/>
            </a:pPr>
            <a:r>
              <a:rPr lang="en-US" u="sng">
                <a:solidFill>
                  <a:srgbClr val="980000"/>
                </a:solidFill>
                <a:latin typeface="Calibri"/>
                <a:ea typeface="Calibri"/>
                <a:cs typeface="Calibri"/>
                <a:sym typeface="Calibri"/>
              </a:rPr>
              <a:t>Resources for you:</a:t>
            </a:r>
            <a:endParaRPr u="sng">
              <a:solidFill>
                <a:srgbClr val="980000"/>
              </a:solidFill>
              <a:latin typeface="Calibri"/>
              <a:ea typeface="Calibri"/>
              <a:cs typeface="Calibri"/>
              <a:sym typeface="Calibri"/>
            </a:endParaRPr>
          </a:p>
          <a:p>
            <a:pPr marL="0" marR="0" lvl="0" indent="0" algn="l" rtl="0">
              <a:spcBef>
                <a:spcPts val="0"/>
              </a:spcBef>
              <a:spcAft>
                <a:spcPts val="0"/>
              </a:spcAft>
              <a:buNone/>
            </a:pPr>
            <a:r>
              <a:rPr lang="en-US" b="0">
                <a:solidFill>
                  <a:srgbClr val="980000"/>
                </a:solidFill>
                <a:latin typeface="Calibri"/>
                <a:ea typeface="Calibri"/>
                <a:cs typeface="Calibri"/>
                <a:sym typeface="Calibri"/>
              </a:rPr>
              <a:t>Rolling Agenda</a:t>
            </a:r>
            <a:endParaRPr b="0">
              <a:solidFill>
                <a:srgbClr val="980000"/>
              </a:solidFill>
              <a:latin typeface="Calibri"/>
              <a:ea typeface="Calibri"/>
              <a:cs typeface="Calibri"/>
              <a:sym typeface="Calibri"/>
            </a:endParaRPr>
          </a:p>
          <a:p>
            <a:pPr marL="0" marR="0" lvl="0" indent="0" algn="l" rtl="0">
              <a:spcBef>
                <a:spcPts val="0"/>
              </a:spcBef>
              <a:spcAft>
                <a:spcPts val="0"/>
              </a:spcAft>
              <a:buNone/>
            </a:pPr>
            <a:r>
              <a:rPr lang="en-US" b="0">
                <a:solidFill>
                  <a:srgbClr val="980000"/>
                </a:solidFill>
                <a:latin typeface="Calibri"/>
                <a:ea typeface="Calibri"/>
                <a:cs typeface="Calibri"/>
                <a:sym typeface="Calibri"/>
              </a:rPr>
              <a:t>LASW Protocol</a:t>
            </a:r>
            <a:endParaRPr b="0">
              <a:solidFill>
                <a:srgbClr val="980000"/>
              </a:solidFill>
              <a:latin typeface="Calibri"/>
              <a:ea typeface="Calibri"/>
              <a:cs typeface="Calibri"/>
              <a:sym typeface="Calibri"/>
            </a:endParaRPr>
          </a:p>
          <a:p>
            <a:pPr marL="0" marR="0" lvl="0" indent="0" algn="l" rtl="0">
              <a:spcBef>
                <a:spcPts val="0"/>
              </a:spcBef>
              <a:spcAft>
                <a:spcPts val="0"/>
              </a:spcAft>
              <a:buNone/>
            </a:pPr>
            <a:r>
              <a:rPr lang="en-US" b="0">
                <a:solidFill>
                  <a:srgbClr val="980000"/>
                </a:solidFill>
                <a:latin typeface="Calibri"/>
                <a:ea typeface="Calibri"/>
                <a:cs typeface="Calibri"/>
                <a:sym typeface="Calibri"/>
              </a:rPr>
              <a:t>Team Assessment Questionnaire </a:t>
            </a:r>
            <a:endParaRPr b="0">
              <a:solidFill>
                <a:srgbClr val="980000"/>
              </a:solidFill>
              <a:latin typeface="Calibri"/>
              <a:ea typeface="Calibri"/>
              <a:cs typeface="Calibri"/>
              <a:sym typeface="Calibri"/>
            </a:endParaRPr>
          </a:p>
          <a:p>
            <a:pPr marL="0" marR="0" lvl="0" indent="0" algn="l" rtl="0">
              <a:spcBef>
                <a:spcPts val="0"/>
              </a:spcBef>
              <a:spcAft>
                <a:spcPts val="0"/>
              </a:spcAft>
              <a:buNone/>
            </a:pPr>
            <a:endParaRPr>
              <a:solidFill>
                <a:srgbClr val="980000"/>
              </a:solidFill>
              <a:latin typeface="Calibri"/>
              <a:ea typeface="Calibri"/>
              <a:cs typeface="Calibri"/>
              <a:sym typeface="Calibri"/>
            </a:endParaRPr>
          </a:p>
        </p:txBody>
      </p:sp>
      <p:pic>
        <p:nvPicPr>
          <p:cNvPr id="277" name="Google Shape;277;p34"/>
          <p:cNvPicPr preferRelativeResize="0"/>
          <p:nvPr/>
        </p:nvPicPr>
        <p:blipFill>
          <a:blip r:embed="rId3">
            <a:alphaModFix/>
          </a:blip>
          <a:stretch>
            <a:fillRect/>
          </a:stretch>
        </p:blipFill>
        <p:spPr>
          <a:xfrm>
            <a:off x="6334125" y="65925"/>
            <a:ext cx="2466975" cy="15033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5"/>
          <p:cNvSpPr txBox="1">
            <a:spLocks noGrp="1"/>
          </p:cNvSpPr>
          <p:nvPr>
            <p:ph type="title"/>
          </p:nvPr>
        </p:nvSpPr>
        <p:spPr>
          <a:xfrm>
            <a:off x="1808775" y="652475"/>
            <a:ext cx="6029400" cy="642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Questions + Reflections</a:t>
            </a:r>
            <a:endParaRPr/>
          </a:p>
        </p:txBody>
      </p:sp>
      <p:pic>
        <p:nvPicPr>
          <p:cNvPr id="284" name="Google Shape;284;p35" descr="Screen Shot 2016-08-26 at 8.49.21 AM.png"/>
          <p:cNvPicPr preferRelativeResize="0"/>
          <p:nvPr/>
        </p:nvPicPr>
        <p:blipFill>
          <a:blip r:embed="rId3">
            <a:alphaModFix/>
          </a:blip>
          <a:stretch>
            <a:fillRect/>
          </a:stretch>
        </p:blipFill>
        <p:spPr>
          <a:xfrm>
            <a:off x="3275971" y="1638800"/>
            <a:ext cx="3094975" cy="3309976"/>
          </a:xfrm>
          <a:prstGeom prst="rect">
            <a:avLst/>
          </a:prstGeom>
          <a:noFill/>
          <a:ln>
            <a:noFill/>
          </a:ln>
        </p:spPr>
      </p:pic>
      <p:sp>
        <p:nvSpPr>
          <p:cNvPr id="285" name="Google Shape;285;p35"/>
          <p:cNvSpPr txBox="1">
            <a:spLocks noGrp="1"/>
          </p:cNvSpPr>
          <p:nvPr>
            <p:ph type="body" idx="1"/>
          </p:nvPr>
        </p:nvSpPr>
        <p:spPr>
          <a:xfrm>
            <a:off x="457188" y="5182200"/>
            <a:ext cx="8229600" cy="1510500"/>
          </a:xfrm>
          <a:prstGeom prst="rect">
            <a:avLst/>
          </a:prstGeom>
          <a:noFill/>
          <a:ln w="76200" cap="flat" cmpd="sng">
            <a:solidFill>
              <a:srgbClr val="E6913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a:solidFill>
                  <a:srgbClr val="980000"/>
                </a:solidFill>
              </a:rPr>
              <a:t>One commitment I will make is…</a:t>
            </a:r>
            <a:endParaRPr sz="2480" b="0" i="0" u="none" strike="noStrike" cap="none">
              <a:solidFill>
                <a:srgbClr val="366092"/>
              </a:solidFill>
              <a:latin typeface="Calibri"/>
              <a:ea typeface="Calibri"/>
              <a:cs typeface="Calibri"/>
              <a:sym typeface="Calibri"/>
            </a:endParaRPr>
          </a:p>
          <a:p>
            <a:pPr marL="342900" marR="0" lvl="0" indent="-185420" algn="l" rtl="0">
              <a:lnSpc>
                <a:spcPct val="80000"/>
              </a:lnSpc>
              <a:spcBef>
                <a:spcPts val="496"/>
              </a:spcBef>
              <a:spcAft>
                <a:spcPts val="0"/>
              </a:spcAft>
              <a:buClr>
                <a:schemeClr val="accent5"/>
              </a:buClr>
              <a:buSzPts val="2480"/>
              <a:buFont typeface="Noto Sans Symbols"/>
              <a:buNone/>
            </a:pPr>
            <a:endParaRPr sz="2480" b="1" i="0" u="none" strike="noStrike" cap="none">
              <a:solidFill>
                <a:srgbClr val="974806"/>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2907450" y="519000"/>
            <a:ext cx="3329100" cy="624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366092"/>
              </a:buClr>
              <a:buFont typeface="Questrial"/>
              <a:buNone/>
            </a:pPr>
            <a:r>
              <a:rPr lang="en-US" sz="4400" b="1" i="0" u="none" strike="noStrike" cap="none">
                <a:solidFill>
                  <a:srgbClr val="366092"/>
                </a:solidFill>
                <a:latin typeface="Questrial"/>
                <a:ea typeface="Questrial"/>
                <a:cs typeface="Questrial"/>
                <a:sym typeface="Questrial"/>
              </a:rPr>
              <a:t>Objectives</a:t>
            </a:r>
            <a:endParaRPr sz="4400" b="1" i="0" u="none" strike="noStrike" cap="none">
              <a:solidFill>
                <a:srgbClr val="366092"/>
              </a:solidFill>
              <a:latin typeface="Questrial"/>
              <a:ea typeface="Questrial"/>
              <a:cs typeface="Questrial"/>
              <a:sym typeface="Questrial"/>
            </a:endParaRPr>
          </a:p>
        </p:txBody>
      </p:sp>
      <p:sp>
        <p:nvSpPr>
          <p:cNvPr id="112" name="Google Shape;112;p15"/>
          <p:cNvSpPr txBox="1">
            <a:spLocks noGrp="1"/>
          </p:cNvSpPr>
          <p:nvPr>
            <p:ph type="body" idx="1"/>
          </p:nvPr>
        </p:nvSpPr>
        <p:spPr>
          <a:xfrm>
            <a:off x="457200" y="1143000"/>
            <a:ext cx="8380800" cy="56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E66B2"/>
              </a:buClr>
              <a:buFont typeface="Arial"/>
              <a:buNone/>
            </a:pPr>
            <a:r>
              <a:rPr lang="en-US" sz="3200" b="1" i="0" u="none" strike="noStrike" cap="none">
                <a:solidFill>
                  <a:srgbClr val="376092"/>
                </a:solidFill>
                <a:latin typeface="Calibri"/>
                <a:ea typeface="Calibri"/>
                <a:cs typeface="Calibri"/>
                <a:sym typeface="Calibri"/>
              </a:rPr>
              <a:t>Participants will: </a:t>
            </a:r>
            <a:endParaRPr sz="3200" b="1" i="0" u="none" strike="noStrike" cap="none">
              <a:solidFill>
                <a:srgbClr val="376092"/>
              </a:solidFill>
              <a:latin typeface="Calibri"/>
              <a:ea typeface="Calibri"/>
              <a:cs typeface="Calibri"/>
              <a:sym typeface="Calibri"/>
            </a:endParaRPr>
          </a:p>
          <a:p>
            <a:pPr marL="0" marR="0" lvl="0" indent="0" algn="l" rtl="0">
              <a:spcBef>
                <a:spcPts val="0"/>
              </a:spcBef>
              <a:spcAft>
                <a:spcPts val="0"/>
              </a:spcAft>
              <a:buClr>
                <a:srgbClr val="4E66B2"/>
              </a:buClr>
              <a:buFont typeface="Arial"/>
              <a:buNone/>
            </a:pPr>
            <a:endParaRPr>
              <a:solidFill>
                <a:srgbClr val="376092"/>
              </a:solidFill>
              <a:latin typeface="Calibri"/>
              <a:ea typeface="Calibri"/>
              <a:cs typeface="Calibri"/>
              <a:sym typeface="Calibri"/>
            </a:endParaRPr>
          </a:p>
          <a:p>
            <a:pPr marL="228600" marR="0" lvl="0" indent="-228600" algn="l" rtl="0">
              <a:spcBef>
                <a:spcPts val="640"/>
              </a:spcBef>
              <a:spcAft>
                <a:spcPts val="0"/>
              </a:spcAft>
              <a:buClr>
                <a:srgbClr val="4E66B2"/>
              </a:buClr>
              <a:buSzPts val="3040"/>
              <a:buFont typeface="Noto Sans Symbols"/>
              <a:buChar char="✓"/>
            </a:pPr>
            <a:r>
              <a:rPr lang="en-US" sz="3200" b="0" i="0" u="none" strike="noStrike" cap="none">
                <a:solidFill>
                  <a:srgbClr val="4E66B2"/>
                </a:solidFill>
                <a:latin typeface="Calibri"/>
                <a:ea typeface="Calibri"/>
                <a:cs typeface="Calibri"/>
                <a:sym typeface="Calibri"/>
              </a:rPr>
              <a:t> </a:t>
            </a:r>
            <a:r>
              <a:rPr lang="en-US" b="0">
                <a:solidFill>
                  <a:srgbClr val="4E66B2"/>
                </a:solidFill>
                <a:latin typeface="Calibri"/>
                <a:ea typeface="Calibri"/>
                <a:cs typeface="Calibri"/>
                <a:sym typeface="Calibri"/>
              </a:rPr>
              <a:t>Reflect on the current status of your ELL Team </a:t>
            </a:r>
            <a:endParaRPr b="0">
              <a:solidFill>
                <a:srgbClr val="4E66B2"/>
              </a:solidFill>
              <a:latin typeface="Calibri"/>
              <a:ea typeface="Calibri"/>
              <a:cs typeface="Calibri"/>
              <a:sym typeface="Calibri"/>
            </a:endParaRPr>
          </a:p>
          <a:p>
            <a:pPr marL="228600" marR="0" lvl="0" indent="0" algn="l" rtl="0">
              <a:spcBef>
                <a:spcPts val="640"/>
              </a:spcBef>
              <a:spcAft>
                <a:spcPts val="0"/>
              </a:spcAft>
              <a:buNone/>
            </a:pPr>
            <a:endParaRPr sz="1000" b="0">
              <a:solidFill>
                <a:srgbClr val="4E66B2"/>
              </a:solidFill>
              <a:latin typeface="Calibri"/>
              <a:ea typeface="Calibri"/>
              <a:cs typeface="Calibri"/>
              <a:sym typeface="Calibri"/>
            </a:endParaRPr>
          </a:p>
          <a:p>
            <a:pPr marL="228600" marR="0" lvl="0" indent="-228600" algn="l" rtl="0">
              <a:spcBef>
                <a:spcPts val="640"/>
              </a:spcBef>
              <a:spcAft>
                <a:spcPts val="0"/>
              </a:spcAft>
              <a:buClr>
                <a:srgbClr val="4E66B2"/>
              </a:buClr>
              <a:buSzPts val="3040"/>
              <a:buFont typeface="Calibri"/>
              <a:buChar char="✓"/>
            </a:pPr>
            <a:r>
              <a:rPr lang="en-US" b="0">
                <a:solidFill>
                  <a:srgbClr val="4E66B2"/>
                </a:solidFill>
                <a:latin typeface="Calibri"/>
                <a:ea typeface="Calibri"/>
                <a:cs typeface="Calibri"/>
                <a:sym typeface="Calibri"/>
              </a:rPr>
              <a:t>Be provided with framework for robust structures that lead to strong student outcomes</a:t>
            </a:r>
            <a:endParaRPr b="0">
              <a:solidFill>
                <a:srgbClr val="4E66B2"/>
              </a:solidFill>
              <a:latin typeface="Calibri"/>
              <a:ea typeface="Calibri"/>
              <a:cs typeface="Calibri"/>
              <a:sym typeface="Calibri"/>
            </a:endParaRPr>
          </a:p>
          <a:p>
            <a:pPr marL="228600" marR="0" lvl="0" indent="0" algn="l" rtl="0">
              <a:spcBef>
                <a:spcPts val="640"/>
              </a:spcBef>
              <a:spcAft>
                <a:spcPts val="0"/>
              </a:spcAft>
              <a:buNone/>
            </a:pPr>
            <a:r>
              <a:rPr lang="en-US" sz="1000" b="0">
                <a:solidFill>
                  <a:schemeClr val="dk1"/>
                </a:solidFill>
                <a:latin typeface="Arial"/>
                <a:ea typeface="Arial"/>
                <a:cs typeface="Arial"/>
                <a:sym typeface="Arial"/>
              </a:rPr>
              <a:t>-</a:t>
            </a:r>
            <a:r>
              <a:rPr lang="en-US" sz="700" b="0">
                <a:solidFill>
                  <a:schemeClr val="dk1"/>
                </a:solidFill>
                <a:latin typeface="Times New Roman"/>
                <a:ea typeface="Times New Roman"/>
                <a:cs typeface="Times New Roman"/>
                <a:sym typeface="Times New Roman"/>
              </a:rPr>
              <a:t>  </a:t>
            </a:r>
            <a:endParaRPr sz="700" b="0">
              <a:solidFill>
                <a:schemeClr val="dk1"/>
              </a:solidFill>
              <a:latin typeface="Times New Roman"/>
              <a:ea typeface="Times New Roman"/>
              <a:cs typeface="Times New Roman"/>
              <a:sym typeface="Times New Roman"/>
            </a:endParaRPr>
          </a:p>
          <a:p>
            <a:pPr marL="228600" marR="0" lvl="0" indent="-228600" algn="l" rtl="0">
              <a:spcBef>
                <a:spcPts val="640"/>
              </a:spcBef>
              <a:spcAft>
                <a:spcPts val="0"/>
              </a:spcAft>
              <a:buClr>
                <a:srgbClr val="4E66B2"/>
              </a:buClr>
              <a:buSzPts val="3040"/>
              <a:buFont typeface="Calibri"/>
              <a:buChar char="✓"/>
            </a:pPr>
            <a:r>
              <a:rPr lang="en-US" b="0">
                <a:solidFill>
                  <a:srgbClr val="4E66B2"/>
                </a:solidFill>
                <a:latin typeface="Calibri"/>
                <a:ea typeface="Calibri"/>
                <a:cs typeface="Calibri"/>
                <a:sym typeface="Calibri"/>
              </a:rPr>
              <a:t>Be provided with concrete examples of effective      </a:t>
            </a:r>
            <a:endParaRPr b="0">
              <a:solidFill>
                <a:srgbClr val="4E66B2"/>
              </a:solidFill>
              <a:latin typeface="Calibri"/>
              <a:ea typeface="Calibri"/>
              <a:cs typeface="Calibri"/>
              <a:sym typeface="Calibri"/>
            </a:endParaRPr>
          </a:p>
          <a:p>
            <a:pPr marL="228600" marR="0" lvl="0" indent="0" algn="l" rtl="0">
              <a:spcBef>
                <a:spcPts val="640"/>
              </a:spcBef>
              <a:spcAft>
                <a:spcPts val="0"/>
              </a:spcAft>
              <a:buNone/>
            </a:pPr>
            <a:r>
              <a:rPr lang="en-US" b="0">
                <a:solidFill>
                  <a:srgbClr val="4E66B2"/>
                </a:solidFill>
                <a:latin typeface="Calibri"/>
                <a:ea typeface="Calibri"/>
                <a:cs typeface="Calibri"/>
                <a:sym typeface="Calibri"/>
              </a:rPr>
              <a:t> collaboration between teammates</a:t>
            </a:r>
            <a:endParaRPr b="0">
              <a:solidFill>
                <a:srgbClr val="4E66B2"/>
              </a:solidFill>
              <a:latin typeface="Calibri"/>
              <a:ea typeface="Calibri"/>
              <a:cs typeface="Calibri"/>
              <a:sym typeface="Calibri"/>
            </a:endParaRPr>
          </a:p>
          <a:p>
            <a:pPr marL="228600" marR="0" lvl="0" indent="0" algn="l" rtl="0">
              <a:spcBef>
                <a:spcPts val="640"/>
              </a:spcBef>
              <a:spcAft>
                <a:spcPts val="0"/>
              </a:spcAft>
              <a:buNone/>
            </a:pPr>
            <a:endParaRPr sz="1000" b="0">
              <a:solidFill>
                <a:srgbClr val="4E66B2"/>
              </a:solidFill>
              <a:latin typeface="Calibri"/>
              <a:ea typeface="Calibri"/>
              <a:cs typeface="Calibri"/>
              <a:sym typeface="Calibri"/>
            </a:endParaRPr>
          </a:p>
          <a:p>
            <a:pPr marL="228600" lvl="0" indent="-228600" algn="l" rtl="0">
              <a:spcBef>
                <a:spcPts val="640"/>
              </a:spcBef>
              <a:spcAft>
                <a:spcPts val="0"/>
              </a:spcAft>
              <a:buClr>
                <a:srgbClr val="4E66B2"/>
              </a:buClr>
              <a:buSzPts val="3040"/>
              <a:buFont typeface="Noto Sans Symbols"/>
              <a:buChar char="✓"/>
            </a:pPr>
            <a:r>
              <a:rPr lang="en-US" b="0">
                <a:solidFill>
                  <a:srgbClr val="4E66B2"/>
                </a:solidFill>
                <a:latin typeface="Calibri"/>
                <a:ea typeface="Calibri"/>
                <a:cs typeface="Calibri"/>
                <a:sym typeface="Calibri"/>
              </a:rPr>
              <a:t>Enhance Teamwork practices of ELL Teams for SY 20-21  </a:t>
            </a:r>
            <a:endParaRPr b="0">
              <a:solidFill>
                <a:srgbClr val="4E66B2"/>
              </a:solidFill>
              <a:latin typeface="Calibri"/>
              <a:ea typeface="Calibri"/>
              <a:cs typeface="Calibri"/>
              <a:sym typeface="Calibri"/>
            </a:endParaRPr>
          </a:p>
          <a:p>
            <a:pPr marL="228600" marR="0" lvl="0" indent="0" algn="l" rtl="0">
              <a:spcBef>
                <a:spcPts val="640"/>
              </a:spcBef>
              <a:spcAft>
                <a:spcPts val="0"/>
              </a:spcAft>
              <a:buNone/>
            </a:pPr>
            <a:endParaRPr b="0">
              <a:solidFill>
                <a:srgbClr val="4E66B2"/>
              </a:solidFill>
              <a:latin typeface="Calibri"/>
              <a:ea typeface="Calibri"/>
              <a:cs typeface="Calibri"/>
              <a:sym typeface="Calibri"/>
            </a:endParaRPr>
          </a:p>
          <a:p>
            <a:pPr marL="228600" marR="0" lvl="0" indent="0" algn="l" rtl="0">
              <a:spcBef>
                <a:spcPts val="640"/>
              </a:spcBef>
              <a:spcAft>
                <a:spcPts val="0"/>
              </a:spcAft>
              <a:buNone/>
            </a:pPr>
            <a:endParaRPr b="0">
              <a:solidFill>
                <a:srgbClr val="4E66B2"/>
              </a:solidFill>
              <a:latin typeface="Calibri"/>
              <a:ea typeface="Calibri"/>
              <a:cs typeface="Calibri"/>
              <a:sym typeface="Calibri"/>
            </a:endParaRPr>
          </a:p>
          <a:p>
            <a:pPr marL="228600" marR="0" lvl="0" indent="0" algn="l" rtl="0">
              <a:spcBef>
                <a:spcPts val="640"/>
              </a:spcBef>
              <a:spcAft>
                <a:spcPts val="0"/>
              </a:spcAft>
              <a:buNone/>
            </a:pPr>
            <a:endParaRPr b="0">
              <a:solidFill>
                <a:srgbClr val="4E66B2"/>
              </a:solidFill>
              <a:latin typeface="Calibri"/>
              <a:ea typeface="Calibri"/>
              <a:cs typeface="Calibri"/>
              <a:sym typeface="Calibri"/>
            </a:endParaRPr>
          </a:p>
        </p:txBody>
      </p:sp>
      <p:pic>
        <p:nvPicPr>
          <p:cNvPr id="113" name="Google Shape;113;p15"/>
          <p:cNvPicPr preferRelativeResize="0"/>
          <p:nvPr/>
        </p:nvPicPr>
        <p:blipFill>
          <a:blip r:embed="rId3">
            <a:alphaModFix/>
          </a:blip>
          <a:stretch>
            <a:fillRect/>
          </a:stretch>
        </p:blipFill>
        <p:spPr>
          <a:xfrm>
            <a:off x="6296025" y="0"/>
            <a:ext cx="2908125" cy="1429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457200" y="428625"/>
            <a:ext cx="8229600" cy="53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66092"/>
              </a:buClr>
              <a:buFont typeface="Questrial"/>
              <a:buNone/>
            </a:pPr>
            <a:r>
              <a:rPr lang="en-US" sz="3000"/>
              <a:t>Salem Public School Background Information</a:t>
            </a:r>
            <a:endParaRPr sz="3000" i="0" u="none" strike="noStrike" cap="none">
              <a:solidFill>
                <a:srgbClr val="366092"/>
              </a:solidFill>
            </a:endParaRPr>
          </a:p>
        </p:txBody>
      </p:sp>
      <p:pic>
        <p:nvPicPr>
          <p:cNvPr id="120" name="Google Shape;120;p16"/>
          <p:cNvPicPr preferRelativeResize="0"/>
          <p:nvPr/>
        </p:nvPicPr>
        <p:blipFill>
          <a:blip r:embed="rId3">
            <a:alphaModFix/>
          </a:blip>
          <a:stretch>
            <a:fillRect/>
          </a:stretch>
        </p:blipFill>
        <p:spPr>
          <a:xfrm>
            <a:off x="0" y="960450"/>
            <a:ext cx="9144001" cy="1525125"/>
          </a:xfrm>
          <a:prstGeom prst="rect">
            <a:avLst/>
          </a:prstGeom>
          <a:noFill/>
          <a:ln>
            <a:noFill/>
          </a:ln>
        </p:spPr>
      </p:pic>
      <p:pic>
        <p:nvPicPr>
          <p:cNvPr id="121" name="Google Shape;121;p16"/>
          <p:cNvPicPr preferRelativeResize="0"/>
          <p:nvPr/>
        </p:nvPicPr>
        <p:blipFill>
          <a:blip r:embed="rId4">
            <a:alphaModFix/>
          </a:blip>
          <a:stretch>
            <a:fillRect/>
          </a:stretch>
        </p:blipFill>
        <p:spPr>
          <a:xfrm>
            <a:off x="76200" y="2637975"/>
            <a:ext cx="8961375" cy="3488275"/>
          </a:xfrm>
          <a:prstGeom prst="rect">
            <a:avLst/>
          </a:prstGeom>
          <a:noFill/>
          <a:ln>
            <a:noFill/>
          </a:ln>
        </p:spPr>
      </p:pic>
      <p:sp>
        <p:nvSpPr>
          <p:cNvPr id="122" name="Google Shape;122;p16"/>
          <p:cNvSpPr txBox="1"/>
          <p:nvPr/>
        </p:nvSpPr>
        <p:spPr>
          <a:xfrm>
            <a:off x="6615125" y="2700350"/>
            <a:ext cx="771600" cy="685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457200" y="427049"/>
            <a:ext cx="8229600" cy="62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66092"/>
              </a:buClr>
              <a:buFont typeface="Questrial"/>
              <a:buNone/>
            </a:pPr>
            <a:r>
              <a:rPr lang="en-US" sz="3600"/>
              <a:t>Rationale: What Has Changed?</a:t>
            </a:r>
            <a:endParaRPr sz="3600" b="1" i="0" u="none" strike="noStrike" cap="none">
              <a:solidFill>
                <a:srgbClr val="366092"/>
              </a:solidFill>
              <a:latin typeface="Questrial"/>
              <a:ea typeface="Questrial"/>
              <a:cs typeface="Questrial"/>
              <a:sym typeface="Questrial"/>
            </a:endParaRPr>
          </a:p>
        </p:txBody>
      </p:sp>
      <p:graphicFrame>
        <p:nvGraphicFramePr>
          <p:cNvPr id="129" name="Google Shape;129;p17"/>
          <p:cNvGraphicFramePr/>
          <p:nvPr/>
        </p:nvGraphicFramePr>
        <p:xfrm>
          <a:off x="221200" y="1036612"/>
          <a:ext cx="8721550" cy="5054259"/>
        </p:xfrm>
        <a:graphic>
          <a:graphicData uri="http://schemas.openxmlformats.org/drawingml/2006/table">
            <a:tbl>
              <a:tblPr firstRow="1" bandRow="1">
                <a:noFill/>
                <a:tableStyleId>{013CF2C3-09BB-4DF2-A25D-4ECC2401418C}</a:tableStyleId>
              </a:tblPr>
              <a:tblGrid>
                <a:gridCol w="4360775"/>
                <a:gridCol w="4360775"/>
              </a:tblGrid>
              <a:tr h="428725">
                <a:tc>
                  <a:txBody>
                    <a:bodyPr/>
                    <a:lstStyle/>
                    <a:p>
                      <a:pPr marL="0" marR="0" lvl="0" indent="0" algn="ctr" rtl="0">
                        <a:spcBef>
                          <a:spcPts val="0"/>
                        </a:spcBef>
                        <a:spcAft>
                          <a:spcPts val="0"/>
                        </a:spcAft>
                        <a:buNone/>
                      </a:pPr>
                      <a:r>
                        <a:rPr lang="en-US" sz="2600"/>
                        <a:t>District - Salem Public Schools</a:t>
                      </a:r>
                      <a:endParaRPr sz="2600" u="none" strike="noStrike" cap="none"/>
                    </a:p>
                  </a:txBody>
                  <a:tcPr marL="91450" marR="91450" marT="45725" marB="45725"/>
                </a:tc>
                <a:tc>
                  <a:txBody>
                    <a:bodyPr/>
                    <a:lstStyle/>
                    <a:p>
                      <a:pPr marL="0" marR="0" lvl="0" indent="0" algn="ctr" rtl="0">
                        <a:spcBef>
                          <a:spcPts val="0"/>
                        </a:spcBef>
                        <a:spcAft>
                          <a:spcPts val="0"/>
                        </a:spcAft>
                        <a:buNone/>
                      </a:pPr>
                      <a:r>
                        <a:rPr lang="en-US" sz="2600"/>
                        <a:t>School (Collins Middle School)</a:t>
                      </a:r>
                      <a:endParaRPr sz="2600"/>
                    </a:p>
                  </a:txBody>
                  <a:tcPr marL="91450" marR="91450" marT="45725" marB="45725"/>
                </a:tc>
              </a:tr>
              <a:tr h="1564175">
                <a:tc>
                  <a:txBody>
                    <a:bodyPr/>
                    <a:lstStyle/>
                    <a:p>
                      <a:pPr marL="0" marR="0" lvl="0" indent="0" algn="l" rtl="0">
                        <a:spcBef>
                          <a:spcPts val="0"/>
                        </a:spcBef>
                        <a:spcAft>
                          <a:spcPts val="0"/>
                        </a:spcAft>
                        <a:buNone/>
                      </a:pPr>
                      <a:r>
                        <a:rPr lang="en-US" sz="1800" b="1"/>
                        <a:t>Closed</a:t>
                      </a:r>
                      <a:r>
                        <a:rPr lang="en-US" sz="1800"/>
                        <a:t> </a:t>
                      </a:r>
                      <a:r>
                        <a:rPr lang="en-US" sz="1800" b="1"/>
                        <a:t>K-8 school</a:t>
                      </a:r>
                      <a:endParaRPr sz="1800" b="1"/>
                    </a:p>
                    <a:p>
                      <a:pPr marL="0" marR="0" lvl="0" indent="0" algn="l" rtl="0">
                        <a:spcBef>
                          <a:spcPts val="0"/>
                        </a:spcBef>
                        <a:spcAft>
                          <a:spcPts val="0"/>
                        </a:spcAft>
                        <a:buNone/>
                      </a:pPr>
                      <a:endParaRPr sz="1800" b="1"/>
                    </a:p>
                    <a:p>
                      <a:pPr marL="0" marR="0" lvl="0" indent="0" algn="l" rtl="0">
                        <a:spcBef>
                          <a:spcPts val="0"/>
                        </a:spcBef>
                        <a:spcAft>
                          <a:spcPts val="0"/>
                        </a:spcAft>
                        <a:buNone/>
                      </a:pPr>
                      <a:r>
                        <a:rPr lang="en-US" sz="1800" b="1"/>
                        <a:t>New ESL Coach the high school and Collins</a:t>
                      </a:r>
                      <a:endParaRPr sz="1800" b="1"/>
                    </a:p>
                  </a:txBody>
                  <a:tcPr marL="91450" marR="91450" marT="45725" marB="45725"/>
                </a:tc>
                <a:tc>
                  <a:txBody>
                    <a:bodyPr/>
                    <a:lstStyle/>
                    <a:p>
                      <a:pPr marL="457200" marR="0" lvl="0" indent="-342900" algn="l" rtl="0">
                        <a:spcBef>
                          <a:spcPts val="0"/>
                        </a:spcBef>
                        <a:spcAft>
                          <a:spcPts val="0"/>
                        </a:spcAft>
                        <a:buSzPts val="1800"/>
                        <a:buChar char="●"/>
                      </a:pPr>
                      <a:r>
                        <a:rPr lang="en-US" sz="1800" b="1"/>
                        <a:t>Absorbed 200 new students</a:t>
                      </a:r>
                      <a:endParaRPr sz="1800" b="1"/>
                    </a:p>
                    <a:p>
                      <a:pPr marL="457200" marR="0" lvl="0" indent="-342900" algn="l" rtl="0">
                        <a:spcBef>
                          <a:spcPts val="0"/>
                        </a:spcBef>
                        <a:spcAft>
                          <a:spcPts val="0"/>
                        </a:spcAft>
                        <a:buSzPts val="1800"/>
                        <a:buChar char="●"/>
                      </a:pPr>
                      <a:r>
                        <a:rPr lang="en-US" sz="1800" b="1"/>
                        <a:t>2 New ESL Teachers</a:t>
                      </a:r>
                      <a:endParaRPr sz="1800" b="1"/>
                    </a:p>
                    <a:p>
                      <a:pPr marL="457200" marR="0" lvl="0" indent="-342900" algn="l" rtl="0">
                        <a:spcBef>
                          <a:spcPts val="0"/>
                        </a:spcBef>
                        <a:spcAft>
                          <a:spcPts val="0"/>
                        </a:spcAft>
                        <a:buSzPts val="1800"/>
                        <a:buChar char="●"/>
                      </a:pPr>
                      <a:r>
                        <a:rPr lang="en-US" sz="1800" b="1"/>
                        <a:t>1 ESL Bilingual Math Tutor - from out of district</a:t>
                      </a:r>
                      <a:endParaRPr sz="1800" b="1"/>
                    </a:p>
                    <a:p>
                      <a:pPr marL="457200" marR="0" lvl="0" indent="-342900" algn="l" rtl="0">
                        <a:spcBef>
                          <a:spcPts val="0"/>
                        </a:spcBef>
                        <a:spcAft>
                          <a:spcPts val="0"/>
                        </a:spcAft>
                        <a:buSzPts val="1800"/>
                        <a:buChar char="●"/>
                      </a:pPr>
                      <a:r>
                        <a:rPr lang="en-US" sz="1800" b="1"/>
                        <a:t>2 AmeriCorps Members</a:t>
                      </a:r>
                      <a:endParaRPr sz="1800" b="1"/>
                    </a:p>
                  </a:txBody>
                  <a:tcPr marL="91450" marR="91450" marT="45725" marB="45725"/>
                </a:tc>
              </a:tr>
              <a:tr h="1061125">
                <a:tc>
                  <a:txBody>
                    <a:bodyPr/>
                    <a:lstStyle/>
                    <a:p>
                      <a:pPr marL="0" lvl="0" indent="0" algn="l" rtl="0">
                        <a:spcBef>
                          <a:spcPts val="0"/>
                        </a:spcBef>
                        <a:spcAft>
                          <a:spcPts val="0"/>
                        </a:spcAft>
                        <a:buNone/>
                      </a:pP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US" sz="1800" b="1"/>
                        <a:t>Superintendent Left in May</a:t>
                      </a:r>
                      <a:endParaRPr sz="1800" b="1"/>
                    </a:p>
                  </a:txBody>
                  <a:tcPr marL="91450" marR="91450" marT="45725" marB="45725">
                    <a:lnB w="12700" cap="flat" cmpd="sng">
                      <a:solidFill>
                        <a:schemeClr val="lt1"/>
                      </a:solidFill>
                      <a:prstDash val="solid"/>
                      <a:round/>
                      <a:headEnd type="none" w="sm" len="sm"/>
                      <a:tailEnd type="none" w="sm" len="sm"/>
                    </a:lnB>
                  </a:tcPr>
                </a:tc>
                <a:tc>
                  <a:txBody>
                    <a:bodyPr/>
                    <a:lstStyle/>
                    <a:p>
                      <a:pPr marL="457200" lvl="0" indent="-342900" algn="l" rtl="0">
                        <a:spcBef>
                          <a:spcPts val="0"/>
                        </a:spcBef>
                        <a:spcAft>
                          <a:spcPts val="0"/>
                        </a:spcAft>
                        <a:buSzPts val="1800"/>
                        <a:buChar char="●"/>
                      </a:pPr>
                      <a:r>
                        <a:rPr lang="en-US" sz="1800" b="1"/>
                        <a:t>New Principal and AP in August</a:t>
                      </a:r>
                      <a:endParaRPr sz="1800" b="1"/>
                    </a:p>
                    <a:p>
                      <a:pPr marL="457200" lvl="0" indent="-342900" algn="l" rtl="0">
                        <a:spcBef>
                          <a:spcPts val="0"/>
                        </a:spcBef>
                        <a:spcAft>
                          <a:spcPts val="0"/>
                        </a:spcAft>
                        <a:buSzPts val="1800"/>
                        <a:buChar char="●"/>
                      </a:pPr>
                      <a:r>
                        <a:rPr lang="en-US" sz="1800" b="1"/>
                        <a:t>ESL teacher (from closed school) left in January</a:t>
                      </a:r>
                      <a:endParaRPr sz="1800" b="1"/>
                    </a:p>
                    <a:p>
                      <a:pPr marL="457200" lvl="0" indent="-342900" algn="l" rtl="0">
                        <a:spcBef>
                          <a:spcPts val="0"/>
                        </a:spcBef>
                        <a:spcAft>
                          <a:spcPts val="0"/>
                        </a:spcAft>
                        <a:buSzPts val="1800"/>
                        <a:buChar char="●"/>
                      </a:pPr>
                      <a:r>
                        <a:rPr lang="en-US" sz="1800" b="1"/>
                        <a:t>Math tutor left and came back</a:t>
                      </a:r>
                      <a:endParaRPr sz="1800" b="1"/>
                    </a:p>
                    <a:p>
                      <a:pPr marL="457200" lvl="0" indent="-342900" algn="l" rtl="0">
                        <a:spcBef>
                          <a:spcPts val="0"/>
                        </a:spcBef>
                        <a:spcAft>
                          <a:spcPts val="0"/>
                        </a:spcAft>
                        <a:buSzPts val="1800"/>
                        <a:buChar char="●"/>
                      </a:pPr>
                      <a:r>
                        <a:rPr lang="en-US" sz="1800" b="1"/>
                        <a:t>Long-term sub hired in March for ESL position</a:t>
                      </a:r>
                      <a:endParaRPr sz="1800" b="1"/>
                    </a:p>
                  </a:txBody>
                  <a:tcPr marL="91450" marR="91450" marT="45725" marB="45725">
                    <a:lnB w="12700" cap="flat" cmpd="sng">
                      <a:solidFill>
                        <a:schemeClr val="lt1"/>
                      </a:solidFill>
                      <a:prstDash val="solid"/>
                      <a:round/>
                      <a:headEnd type="none" w="sm" len="sm"/>
                      <a:tailEnd type="none" w="sm" len="sm"/>
                    </a:lnB>
                  </a:tcPr>
                </a:tc>
              </a:tr>
              <a:tr h="1265025">
                <a:tc>
                  <a:txBody>
                    <a:bodyPr/>
                    <a:lstStyle/>
                    <a:p>
                      <a:pPr marL="0" lvl="0" indent="0" algn="l" rtl="0">
                        <a:spcBef>
                          <a:spcPts val="0"/>
                        </a:spcBef>
                        <a:spcAft>
                          <a:spcPts val="0"/>
                        </a:spcAft>
                        <a:buNone/>
                      </a:pPr>
                      <a:endParaRPr sz="1800" b="1"/>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u="sng"/>
                        <a:t>For next year: </a:t>
                      </a:r>
                      <a:endParaRPr sz="1800" b="1" u="sng"/>
                    </a:p>
                    <a:p>
                      <a:pPr marL="457200" marR="0" lvl="0" indent="-342900" algn="l" rtl="0">
                        <a:spcBef>
                          <a:spcPts val="0"/>
                        </a:spcBef>
                        <a:spcAft>
                          <a:spcPts val="0"/>
                        </a:spcAft>
                        <a:buSzPts val="1800"/>
                        <a:buChar char="●"/>
                      </a:pPr>
                      <a:r>
                        <a:rPr lang="en-US" sz="1800" b="1"/>
                        <a:t>1 New Coach hired for just Collins</a:t>
                      </a:r>
                      <a:endParaRPr sz="1800" b="1"/>
                    </a:p>
                    <a:p>
                      <a:pPr marL="457200" marR="0" lvl="0" indent="-342900" algn="l" rtl="0">
                        <a:spcBef>
                          <a:spcPts val="0"/>
                        </a:spcBef>
                        <a:spcAft>
                          <a:spcPts val="0"/>
                        </a:spcAft>
                        <a:buSzPts val="1800"/>
                        <a:buChar char="●"/>
                      </a:pPr>
                      <a:r>
                        <a:rPr lang="en-US" sz="1800" b="1"/>
                        <a:t>1 New ESL Teacher will be hired</a:t>
                      </a:r>
                      <a:endParaRPr sz="1800" b="1"/>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p:nvPr/>
        </p:nvSpPr>
        <p:spPr>
          <a:xfrm>
            <a:off x="233550" y="574400"/>
            <a:ext cx="8676900" cy="6786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1F497D"/>
                </a:solidFill>
                <a:latin typeface="Questrial"/>
                <a:ea typeface="Questrial"/>
                <a:cs typeface="Questrial"/>
                <a:sym typeface="Questrial"/>
              </a:rPr>
              <a:t>Resiliency and Intentionality in the face of Change</a:t>
            </a:r>
            <a:endParaRPr sz="3000" b="1">
              <a:solidFill>
                <a:srgbClr val="1F497D"/>
              </a:solidFill>
              <a:latin typeface="Questrial"/>
              <a:ea typeface="Questrial"/>
              <a:cs typeface="Questrial"/>
              <a:sym typeface="Questrial"/>
            </a:endParaRPr>
          </a:p>
          <a:p>
            <a:pPr marL="0" lvl="0" indent="0" algn="ctr" rtl="0">
              <a:spcBef>
                <a:spcPts val="0"/>
              </a:spcBef>
              <a:spcAft>
                <a:spcPts val="0"/>
              </a:spcAft>
              <a:buNone/>
            </a:pPr>
            <a:endParaRPr sz="3000" b="1">
              <a:solidFill>
                <a:srgbClr val="1F497D"/>
              </a:solidFill>
              <a:latin typeface="Questrial"/>
              <a:ea typeface="Questrial"/>
              <a:cs typeface="Questrial"/>
              <a:sym typeface="Questrial"/>
            </a:endParaRPr>
          </a:p>
        </p:txBody>
      </p:sp>
      <p:sp>
        <p:nvSpPr>
          <p:cNvPr id="136" name="Google Shape;136;p18"/>
          <p:cNvSpPr txBox="1">
            <a:spLocks noGrp="1"/>
          </p:cNvSpPr>
          <p:nvPr>
            <p:ph type="body" idx="1"/>
          </p:nvPr>
        </p:nvSpPr>
        <p:spPr>
          <a:xfrm>
            <a:off x="300050" y="1295400"/>
            <a:ext cx="8538000" cy="543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376092"/>
                </a:solidFill>
                <a:latin typeface="Calibri"/>
                <a:ea typeface="Calibri"/>
                <a:cs typeface="Calibri"/>
                <a:sym typeface="Calibri"/>
              </a:rPr>
              <a:t>Resiliency in the face of changing...</a:t>
            </a:r>
            <a:endParaRPr>
              <a:solidFill>
                <a:srgbClr val="376092"/>
              </a:solidFill>
              <a:latin typeface="Calibri"/>
              <a:ea typeface="Calibri"/>
              <a:cs typeface="Calibri"/>
              <a:sym typeface="Calibri"/>
            </a:endParaRPr>
          </a:p>
          <a:p>
            <a:pPr marL="228600" lvl="0" indent="-228600" algn="l" rtl="0">
              <a:spcBef>
                <a:spcPts val="640"/>
              </a:spcBef>
              <a:spcAft>
                <a:spcPts val="0"/>
              </a:spcAft>
              <a:buClr>
                <a:srgbClr val="4E66B2"/>
              </a:buClr>
              <a:buSzPts val="3040"/>
              <a:buFont typeface="Noto Sans Symbols"/>
              <a:buChar char="✓"/>
            </a:pPr>
            <a:r>
              <a:rPr lang="en-US" b="0">
                <a:solidFill>
                  <a:srgbClr val="4E66B2"/>
                </a:solidFill>
                <a:latin typeface="Calibri"/>
                <a:ea typeface="Calibri"/>
                <a:cs typeface="Calibri"/>
                <a:sym typeface="Calibri"/>
              </a:rPr>
              <a:t>caseloads</a:t>
            </a:r>
            <a:endParaRPr b="0">
              <a:solidFill>
                <a:srgbClr val="4E66B2"/>
              </a:solidFill>
              <a:latin typeface="Calibri"/>
              <a:ea typeface="Calibri"/>
              <a:cs typeface="Calibri"/>
              <a:sym typeface="Calibri"/>
            </a:endParaRPr>
          </a:p>
          <a:p>
            <a:pPr marL="228600" lvl="0" indent="-228600" algn="l" rtl="0">
              <a:spcBef>
                <a:spcPts val="640"/>
              </a:spcBef>
              <a:spcAft>
                <a:spcPts val="0"/>
              </a:spcAft>
              <a:buClr>
                <a:srgbClr val="4E66B2"/>
              </a:buClr>
              <a:buSzPts val="3040"/>
              <a:buFont typeface="Noto Sans Symbols"/>
              <a:buChar char="✓"/>
            </a:pPr>
            <a:r>
              <a:rPr lang="en-US" b="0">
                <a:solidFill>
                  <a:srgbClr val="4E66B2"/>
                </a:solidFill>
                <a:latin typeface="Calibri"/>
                <a:ea typeface="Calibri"/>
                <a:cs typeface="Calibri"/>
                <a:sym typeface="Calibri"/>
              </a:rPr>
              <a:t>curriculum</a:t>
            </a:r>
            <a:endParaRPr b="0">
              <a:solidFill>
                <a:srgbClr val="4E66B2"/>
              </a:solidFill>
              <a:latin typeface="Calibri"/>
              <a:ea typeface="Calibri"/>
              <a:cs typeface="Calibri"/>
              <a:sym typeface="Calibri"/>
            </a:endParaRPr>
          </a:p>
          <a:p>
            <a:pPr marL="228600" lvl="0" indent="-228600" algn="l" rtl="0">
              <a:spcBef>
                <a:spcPts val="640"/>
              </a:spcBef>
              <a:spcAft>
                <a:spcPts val="0"/>
              </a:spcAft>
              <a:buClr>
                <a:srgbClr val="4E66B2"/>
              </a:buClr>
              <a:buSzPts val="3040"/>
              <a:buFont typeface="Noto Sans Symbols"/>
              <a:buChar char="✓"/>
            </a:pPr>
            <a:r>
              <a:rPr lang="en-US" b="0">
                <a:solidFill>
                  <a:srgbClr val="4E66B2"/>
                </a:solidFill>
                <a:latin typeface="Calibri"/>
                <a:ea typeface="Calibri"/>
                <a:cs typeface="Calibri"/>
                <a:sym typeface="Calibri"/>
              </a:rPr>
              <a:t>coaches</a:t>
            </a:r>
            <a:endParaRPr b="0">
              <a:solidFill>
                <a:srgbClr val="4E66B2"/>
              </a:solidFill>
              <a:latin typeface="Calibri"/>
              <a:ea typeface="Calibri"/>
              <a:cs typeface="Calibri"/>
              <a:sym typeface="Calibri"/>
            </a:endParaRPr>
          </a:p>
          <a:p>
            <a:pPr marL="228600" lvl="0" indent="-228600" algn="l" rtl="0">
              <a:spcBef>
                <a:spcPts val="640"/>
              </a:spcBef>
              <a:spcAft>
                <a:spcPts val="0"/>
              </a:spcAft>
              <a:buClr>
                <a:srgbClr val="4E66B2"/>
              </a:buClr>
              <a:buSzPts val="3040"/>
              <a:buFont typeface="Noto Sans Symbols"/>
              <a:buChar char="✓"/>
            </a:pPr>
            <a:r>
              <a:rPr lang="en-US" b="0">
                <a:solidFill>
                  <a:srgbClr val="4E66B2"/>
                </a:solidFill>
                <a:latin typeface="Calibri"/>
                <a:ea typeface="Calibri"/>
                <a:cs typeface="Calibri"/>
                <a:sym typeface="Calibri"/>
              </a:rPr>
              <a:t>colleagues</a:t>
            </a:r>
            <a:endParaRPr>
              <a:solidFill>
                <a:srgbClr val="376092"/>
              </a:solidFill>
              <a:latin typeface="Calibri"/>
              <a:ea typeface="Calibri"/>
              <a:cs typeface="Calibri"/>
              <a:sym typeface="Calibri"/>
            </a:endParaRPr>
          </a:p>
          <a:p>
            <a:pPr marL="228600" lvl="0" indent="-228600" algn="l" rtl="0">
              <a:spcBef>
                <a:spcPts val="0"/>
              </a:spcBef>
              <a:spcAft>
                <a:spcPts val="0"/>
              </a:spcAft>
              <a:buClr>
                <a:srgbClr val="4E66B2"/>
              </a:buClr>
              <a:buSzPts val="3040"/>
              <a:buFont typeface="Noto Sans Symbols"/>
              <a:buChar char="✓"/>
            </a:pPr>
            <a:r>
              <a:rPr lang="en-US" b="0">
                <a:solidFill>
                  <a:srgbClr val="4E66B2"/>
                </a:solidFill>
                <a:latin typeface="Calibri"/>
                <a:ea typeface="Calibri"/>
                <a:cs typeface="Calibri"/>
                <a:sym typeface="Calibri"/>
              </a:rPr>
              <a:t>taking on other classes midyear</a:t>
            </a:r>
            <a:endParaRPr>
              <a:solidFill>
                <a:srgbClr val="376092"/>
              </a:solidFill>
              <a:latin typeface="Calibri"/>
              <a:ea typeface="Calibri"/>
              <a:cs typeface="Calibri"/>
              <a:sym typeface="Calibri"/>
            </a:endParaRPr>
          </a:p>
          <a:p>
            <a:pPr marL="0" lvl="0" indent="0" algn="l" rtl="0">
              <a:spcBef>
                <a:spcPts val="0"/>
              </a:spcBef>
              <a:spcAft>
                <a:spcPts val="0"/>
              </a:spcAft>
              <a:buNone/>
            </a:pPr>
            <a:endParaRPr sz="1800">
              <a:solidFill>
                <a:srgbClr val="376092"/>
              </a:solidFill>
              <a:latin typeface="Calibri"/>
              <a:ea typeface="Calibri"/>
              <a:cs typeface="Calibri"/>
              <a:sym typeface="Calibri"/>
            </a:endParaRPr>
          </a:p>
          <a:p>
            <a:pPr marL="0" lvl="0" indent="0" algn="l" rtl="0">
              <a:spcBef>
                <a:spcPts val="0"/>
              </a:spcBef>
              <a:spcAft>
                <a:spcPts val="0"/>
              </a:spcAft>
              <a:buNone/>
            </a:pPr>
            <a:r>
              <a:rPr lang="en-US">
                <a:solidFill>
                  <a:srgbClr val="376092"/>
                </a:solidFill>
                <a:latin typeface="Calibri"/>
                <a:ea typeface="Calibri"/>
                <a:cs typeface="Calibri"/>
                <a:sym typeface="Calibri"/>
              </a:rPr>
              <a:t>Being intentional about...</a:t>
            </a:r>
            <a:endParaRPr>
              <a:solidFill>
                <a:srgbClr val="376092"/>
              </a:solidFill>
              <a:latin typeface="Calibri"/>
              <a:ea typeface="Calibri"/>
              <a:cs typeface="Calibri"/>
              <a:sym typeface="Calibri"/>
            </a:endParaRPr>
          </a:p>
          <a:p>
            <a:pPr marL="228600" lvl="0" indent="-228600" algn="l" rtl="0">
              <a:spcBef>
                <a:spcPts val="640"/>
              </a:spcBef>
              <a:spcAft>
                <a:spcPts val="0"/>
              </a:spcAft>
              <a:buClr>
                <a:srgbClr val="4E66B2"/>
              </a:buClr>
              <a:buSzPts val="3040"/>
              <a:buFont typeface="Noto Sans Symbols"/>
              <a:buChar char="✓"/>
            </a:pPr>
            <a:r>
              <a:rPr lang="en-US" b="0">
                <a:solidFill>
                  <a:srgbClr val="4E66B2"/>
                </a:solidFill>
                <a:latin typeface="Calibri"/>
                <a:ea typeface="Calibri"/>
                <a:cs typeface="Calibri"/>
                <a:sym typeface="Calibri"/>
              </a:rPr>
              <a:t>making CPTs student-focused </a:t>
            </a:r>
            <a:endParaRPr b="0">
              <a:solidFill>
                <a:srgbClr val="4E66B2"/>
              </a:solidFill>
              <a:latin typeface="Calibri"/>
              <a:ea typeface="Calibri"/>
              <a:cs typeface="Calibri"/>
              <a:sym typeface="Calibri"/>
            </a:endParaRPr>
          </a:p>
          <a:p>
            <a:pPr marL="228600" lvl="0" indent="-228600" algn="l" rtl="0">
              <a:spcBef>
                <a:spcPts val="640"/>
              </a:spcBef>
              <a:spcAft>
                <a:spcPts val="0"/>
              </a:spcAft>
              <a:buClr>
                <a:srgbClr val="4E66B2"/>
              </a:buClr>
              <a:buSzPts val="3040"/>
              <a:buFont typeface="Calibri"/>
              <a:buChar char="✓"/>
            </a:pPr>
            <a:r>
              <a:rPr lang="en-US" b="0">
                <a:solidFill>
                  <a:srgbClr val="4E66B2"/>
                </a:solidFill>
                <a:latin typeface="Calibri"/>
                <a:ea typeface="Calibri"/>
                <a:cs typeface="Calibri"/>
                <a:sym typeface="Calibri"/>
              </a:rPr>
              <a:t>teambuilding</a:t>
            </a:r>
            <a:endParaRPr b="0">
              <a:solidFill>
                <a:srgbClr val="4E66B2"/>
              </a:solidFill>
              <a:latin typeface="Calibri"/>
              <a:ea typeface="Calibri"/>
              <a:cs typeface="Calibri"/>
              <a:sym typeface="Calibri"/>
            </a:endParaRPr>
          </a:p>
          <a:p>
            <a:pPr marL="0" lvl="0" indent="0" algn="l" rtl="0">
              <a:spcBef>
                <a:spcPts val="0"/>
              </a:spcBef>
              <a:spcAft>
                <a:spcPts val="0"/>
              </a:spcAft>
              <a:buNone/>
            </a:pPr>
            <a:endParaRPr sz="1400">
              <a:solidFill>
                <a:srgbClr val="376092"/>
              </a:solidFill>
              <a:latin typeface="Calibri"/>
              <a:ea typeface="Calibri"/>
              <a:cs typeface="Calibri"/>
              <a:sym typeface="Calibri"/>
            </a:endParaRPr>
          </a:p>
          <a:p>
            <a:pPr marL="228600" marR="0" lvl="0" indent="0" algn="l" rtl="0">
              <a:spcBef>
                <a:spcPts val="640"/>
              </a:spcBef>
              <a:spcAft>
                <a:spcPts val="0"/>
              </a:spcAft>
              <a:buNone/>
            </a:pPr>
            <a:endParaRPr b="0">
              <a:solidFill>
                <a:srgbClr val="4E66B2"/>
              </a:solidFill>
              <a:latin typeface="Calibri"/>
              <a:ea typeface="Calibri"/>
              <a:cs typeface="Calibri"/>
              <a:sym typeface="Calibri"/>
            </a:endParaRPr>
          </a:p>
          <a:p>
            <a:pPr marL="228600" marR="0" lvl="0" indent="0" algn="l" rtl="0">
              <a:spcBef>
                <a:spcPts val="640"/>
              </a:spcBef>
              <a:spcAft>
                <a:spcPts val="0"/>
              </a:spcAft>
              <a:buNone/>
            </a:pPr>
            <a:endParaRPr b="0">
              <a:solidFill>
                <a:srgbClr val="4E66B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3330025" y="559575"/>
            <a:ext cx="1926000" cy="8127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366092"/>
              </a:buClr>
              <a:buFont typeface="Questrial"/>
              <a:buNone/>
            </a:pPr>
            <a:r>
              <a:rPr lang="en-US" sz="3000"/>
              <a:t>Approach </a:t>
            </a:r>
            <a:endParaRPr sz="3000" b="1" i="1" u="none" strike="noStrike" cap="none">
              <a:solidFill>
                <a:srgbClr val="366092"/>
              </a:solidFill>
              <a:latin typeface="Questrial"/>
              <a:ea typeface="Questrial"/>
              <a:cs typeface="Questrial"/>
              <a:sym typeface="Questrial"/>
            </a:endParaRPr>
          </a:p>
        </p:txBody>
      </p:sp>
      <p:grpSp>
        <p:nvGrpSpPr>
          <p:cNvPr id="143" name="Google Shape;143;p19"/>
          <p:cNvGrpSpPr/>
          <p:nvPr/>
        </p:nvGrpSpPr>
        <p:grpSpPr>
          <a:xfrm>
            <a:off x="1541829" y="1802633"/>
            <a:ext cx="5502406" cy="4601317"/>
            <a:chOff x="1245580" y="1376"/>
            <a:chExt cx="6158950" cy="5474500"/>
          </a:xfrm>
        </p:grpSpPr>
        <p:sp>
          <p:nvSpPr>
            <p:cNvPr id="144" name="Google Shape;144;p19"/>
            <p:cNvSpPr/>
            <p:nvPr/>
          </p:nvSpPr>
          <p:spPr>
            <a:xfrm>
              <a:off x="3347271" y="1376"/>
              <a:ext cx="1955567" cy="1271118"/>
            </a:xfrm>
            <a:prstGeom prst="roundRect">
              <a:avLst>
                <a:gd name="adj" fmla="val 16667"/>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txBox="1"/>
            <p:nvPr/>
          </p:nvSpPr>
          <p:spPr>
            <a:xfrm>
              <a:off x="3409322" y="63427"/>
              <a:ext cx="1831500" cy="114690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en-US" sz="2300">
                  <a:solidFill>
                    <a:schemeClr val="lt1"/>
                  </a:solidFill>
                  <a:latin typeface="Calibri"/>
                  <a:ea typeface="Calibri"/>
                  <a:cs typeface="Calibri"/>
                  <a:sym typeface="Calibri"/>
                </a:rPr>
                <a:t>     Team Assessment</a:t>
              </a:r>
              <a:endParaRPr sz="2300" b="0" i="0" u="none" strike="noStrike" cap="none">
                <a:solidFill>
                  <a:schemeClr val="lt1"/>
                </a:solidFill>
                <a:latin typeface="Calibri"/>
                <a:ea typeface="Calibri"/>
                <a:cs typeface="Calibri"/>
                <a:sym typeface="Calibri"/>
              </a:endParaRPr>
            </a:p>
          </p:txBody>
        </p:sp>
        <p:sp>
          <p:nvSpPr>
            <p:cNvPr id="146" name="Google Shape;146;p19"/>
            <p:cNvSpPr/>
            <p:nvPr/>
          </p:nvSpPr>
          <p:spPr>
            <a:xfrm>
              <a:off x="2223364" y="636935"/>
              <a:ext cx="4203382" cy="4203382"/>
            </a:xfrm>
            <a:custGeom>
              <a:avLst/>
              <a:gdLst/>
              <a:ahLst/>
              <a:cxnLst/>
              <a:rect l="l" t="t" r="r" b="b"/>
              <a:pathLst>
                <a:path w="120000" h="120000" extrusionOk="0">
                  <a:moveTo>
                    <a:pt x="95634" y="11728"/>
                  </a:moveTo>
                  <a:lnTo>
                    <a:pt x="95634" y="11728"/>
                  </a:lnTo>
                  <a:cubicBezTo>
                    <a:pt x="103324" y="17405"/>
                    <a:pt x="109546" y="24836"/>
                    <a:pt x="113783" y="33404"/>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5448963" y="2103067"/>
              <a:ext cx="1955567" cy="1271118"/>
            </a:xfrm>
            <a:prstGeom prst="roundRect">
              <a:avLst>
                <a:gd name="adj" fmla="val 16667"/>
              </a:avLst>
            </a:prstGeom>
            <a:solidFill>
              <a:srgbClr val="008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txBox="1"/>
            <p:nvPr/>
          </p:nvSpPr>
          <p:spPr>
            <a:xfrm>
              <a:off x="5511014" y="2165118"/>
              <a:ext cx="1831465" cy="1147016"/>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a:solidFill>
                    <a:schemeClr val="lt1"/>
                  </a:solidFill>
                  <a:latin typeface="Calibri"/>
                  <a:ea typeface="Calibri"/>
                  <a:cs typeface="Calibri"/>
                  <a:sym typeface="Calibri"/>
                </a:rPr>
                <a:t>Plan</a:t>
              </a:r>
              <a:endParaRPr sz="2300" b="0" i="0" u="none" strike="noStrike" cap="none">
                <a:solidFill>
                  <a:schemeClr val="lt1"/>
                </a:solidFill>
                <a:latin typeface="Calibri"/>
                <a:ea typeface="Calibri"/>
                <a:cs typeface="Calibri"/>
                <a:sym typeface="Calibri"/>
              </a:endParaRPr>
            </a:p>
          </p:txBody>
        </p:sp>
        <p:sp>
          <p:nvSpPr>
            <p:cNvPr id="149" name="Google Shape;149;p19"/>
            <p:cNvSpPr/>
            <p:nvPr/>
          </p:nvSpPr>
          <p:spPr>
            <a:xfrm>
              <a:off x="2223364" y="636935"/>
              <a:ext cx="4203382" cy="4203382"/>
            </a:xfrm>
            <a:custGeom>
              <a:avLst/>
              <a:gdLst/>
              <a:ahLst/>
              <a:cxnLst/>
              <a:rect l="l" t="t" r="r" b="b"/>
              <a:pathLst>
                <a:path w="120000" h="120000" extrusionOk="0">
                  <a:moveTo>
                    <a:pt x="113783" y="86595"/>
                  </a:moveTo>
                  <a:cubicBezTo>
                    <a:pt x="109546" y="95163"/>
                    <a:pt x="103324" y="102594"/>
                    <a:pt x="95634" y="108271"/>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a:off x="3347271" y="4204758"/>
              <a:ext cx="1955567" cy="1271118"/>
            </a:xfrm>
            <a:prstGeom prst="roundRect">
              <a:avLst>
                <a:gd name="adj" fmla="val 16667"/>
              </a:avLst>
            </a:prstGeom>
            <a:solidFill>
              <a:srgbClr val="0000F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txBox="1"/>
            <p:nvPr/>
          </p:nvSpPr>
          <p:spPr>
            <a:xfrm>
              <a:off x="3409322" y="4266809"/>
              <a:ext cx="1831500" cy="11469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a:solidFill>
                    <a:schemeClr val="lt1"/>
                  </a:solidFill>
                  <a:latin typeface="Calibri"/>
                  <a:ea typeface="Calibri"/>
                  <a:cs typeface="Calibri"/>
                  <a:sym typeface="Calibri"/>
                </a:rPr>
                <a:t>Execute Plan</a:t>
              </a:r>
              <a:endParaRPr sz="2300" b="0" i="0" u="none" strike="noStrike" cap="none">
                <a:solidFill>
                  <a:schemeClr val="lt1"/>
                </a:solidFill>
                <a:latin typeface="Calibri"/>
                <a:ea typeface="Calibri"/>
                <a:cs typeface="Calibri"/>
                <a:sym typeface="Calibri"/>
              </a:endParaRPr>
            </a:p>
          </p:txBody>
        </p:sp>
        <p:sp>
          <p:nvSpPr>
            <p:cNvPr id="152" name="Google Shape;152;p19"/>
            <p:cNvSpPr/>
            <p:nvPr/>
          </p:nvSpPr>
          <p:spPr>
            <a:xfrm>
              <a:off x="2223364" y="636935"/>
              <a:ext cx="4203382" cy="4203382"/>
            </a:xfrm>
            <a:custGeom>
              <a:avLst/>
              <a:gdLst/>
              <a:ahLst/>
              <a:cxnLst/>
              <a:rect l="l" t="t" r="r" b="b"/>
              <a:pathLst>
                <a:path w="120000" h="120000" extrusionOk="0">
                  <a:moveTo>
                    <a:pt x="24365" y="108271"/>
                  </a:moveTo>
                  <a:cubicBezTo>
                    <a:pt x="16675" y="102594"/>
                    <a:pt x="10453" y="95163"/>
                    <a:pt x="6216" y="86595"/>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a:off x="1245580" y="2103067"/>
              <a:ext cx="1955567" cy="1271118"/>
            </a:xfrm>
            <a:prstGeom prst="roundRect">
              <a:avLst>
                <a:gd name="adj" fmla="val 16667"/>
              </a:avLst>
            </a:prstGeom>
            <a:solidFill>
              <a:srgbClr val="FF0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txBox="1"/>
            <p:nvPr/>
          </p:nvSpPr>
          <p:spPr>
            <a:xfrm>
              <a:off x="1307631" y="2165118"/>
              <a:ext cx="1831500" cy="11469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a:solidFill>
                    <a:schemeClr val="lt1"/>
                  </a:solidFill>
                  <a:latin typeface="Calibri"/>
                  <a:ea typeface="Calibri"/>
                  <a:cs typeface="Calibri"/>
                  <a:sym typeface="Calibri"/>
                </a:rPr>
                <a:t>Reflect and Adjust Plan</a:t>
              </a:r>
              <a:endParaRPr sz="2300" b="0" i="0" u="none" strike="noStrike" cap="none">
                <a:solidFill>
                  <a:schemeClr val="lt1"/>
                </a:solidFill>
                <a:latin typeface="Calibri"/>
                <a:ea typeface="Calibri"/>
                <a:cs typeface="Calibri"/>
                <a:sym typeface="Calibri"/>
              </a:endParaRPr>
            </a:p>
          </p:txBody>
        </p:sp>
        <p:sp>
          <p:nvSpPr>
            <p:cNvPr id="155" name="Google Shape;155;p19"/>
            <p:cNvSpPr/>
            <p:nvPr/>
          </p:nvSpPr>
          <p:spPr>
            <a:xfrm>
              <a:off x="2223364" y="636935"/>
              <a:ext cx="4203382" cy="4203382"/>
            </a:xfrm>
            <a:custGeom>
              <a:avLst/>
              <a:gdLst/>
              <a:ahLst/>
              <a:cxnLst/>
              <a:rect l="l" t="t" r="r" b="b"/>
              <a:pathLst>
                <a:path w="120000" h="120000" extrusionOk="0">
                  <a:moveTo>
                    <a:pt x="6216" y="33404"/>
                  </a:moveTo>
                  <a:lnTo>
                    <a:pt x="6216" y="33404"/>
                  </a:lnTo>
                  <a:cubicBezTo>
                    <a:pt x="10453" y="24836"/>
                    <a:pt x="16675" y="17405"/>
                    <a:pt x="24365" y="11728"/>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9"/>
          <p:cNvSpPr/>
          <p:nvPr/>
        </p:nvSpPr>
        <p:spPr>
          <a:xfrm>
            <a:off x="5984200" y="2280250"/>
            <a:ext cx="569100" cy="583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9"/>
          <p:cNvSpPr/>
          <p:nvPr/>
        </p:nvSpPr>
        <p:spPr>
          <a:xfrm>
            <a:off x="5675950" y="5525825"/>
            <a:ext cx="638700" cy="66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9"/>
          <p:cNvSpPr/>
          <p:nvPr/>
        </p:nvSpPr>
        <p:spPr>
          <a:xfrm>
            <a:off x="1972325" y="5202425"/>
            <a:ext cx="638700" cy="6663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p:nvPr/>
        </p:nvSpPr>
        <p:spPr>
          <a:xfrm>
            <a:off x="2276450" y="1999100"/>
            <a:ext cx="638700" cy="66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p:nvPr/>
        </p:nvSpPr>
        <p:spPr>
          <a:xfrm>
            <a:off x="3098250" y="588700"/>
            <a:ext cx="2947500" cy="6786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1F497D"/>
                </a:solidFill>
                <a:latin typeface="Questrial"/>
                <a:ea typeface="Questrial"/>
                <a:cs typeface="Questrial"/>
                <a:sym typeface="Questrial"/>
              </a:rPr>
              <a:t>Pre Assessment</a:t>
            </a:r>
            <a:endParaRPr sz="3000" b="1">
              <a:solidFill>
                <a:srgbClr val="1F497D"/>
              </a:solidFill>
              <a:latin typeface="Questrial"/>
              <a:ea typeface="Questrial"/>
              <a:cs typeface="Questrial"/>
              <a:sym typeface="Questrial"/>
            </a:endParaRPr>
          </a:p>
        </p:txBody>
      </p:sp>
      <p:pic>
        <p:nvPicPr>
          <p:cNvPr id="166" name="Google Shape;166;p20" title="Chart"/>
          <p:cNvPicPr preferRelativeResize="0"/>
          <p:nvPr/>
        </p:nvPicPr>
        <p:blipFill>
          <a:blip r:embed="rId3">
            <a:alphaModFix/>
          </a:blip>
          <a:stretch>
            <a:fillRect/>
          </a:stretch>
        </p:blipFill>
        <p:spPr>
          <a:xfrm>
            <a:off x="76200" y="1329200"/>
            <a:ext cx="4279476" cy="5439275"/>
          </a:xfrm>
          <a:prstGeom prst="rect">
            <a:avLst/>
          </a:prstGeom>
          <a:noFill/>
          <a:ln w="9525" cap="flat" cmpd="sng">
            <a:solidFill>
              <a:srgbClr val="595959"/>
            </a:solidFill>
            <a:prstDash val="solid"/>
            <a:round/>
            <a:headEnd type="none" w="sm" len="sm"/>
            <a:tailEnd type="none" w="sm" len="sm"/>
          </a:ln>
        </p:spPr>
      </p:pic>
      <p:sp>
        <p:nvSpPr>
          <p:cNvPr id="167" name="Google Shape;167;p20"/>
          <p:cNvSpPr txBox="1"/>
          <p:nvPr/>
        </p:nvSpPr>
        <p:spPr>
          <a:xfrm>
            <a:off x="4369200" y="1300300"/>
            <a:ext cx="4684200" cy="439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u="sng">
                <a:solidFill>
                  <a:srgbClr val="595959"/>
                </a:solidFill>
              </a:rPr>
              <a:t>Strengths</a:t>
            </a:r>
            <a:endParaRPr sz="1800" b="1" u="sng">
              <a:solidFill>
                <a:srgbClr val="595959"/>
              </a:solidFill>
            </a:endParaRPr>
          </a:p>
          <a:p>
            <a:pPr marL="457200" lvl="0" indent="-323850" algn="l" rtl="0">
              <a:lnSpc>
                <a:spcPct val="115000"/>
              </a:lnSpc>
              <a:spcBef>
                <a:spcPts val="1600"/>
              </a:spcBef>
              <a:spcAft>
                <a:spcPts val="0"/>
              </a:spcAft>
              <a:buClr>
                <a:srgbClr val="595959"/>
              </a:buClr>
              <a:buSzPts val="1500"/>
              <a:buChar char="❏"/>
            </a:pPr>
            <a:r>
              <a:rPr lang="en-US" sz="1500">
                <a:solidFill>
                  <a:srgbClr val="595959"/>
                </a:solidFill>
              </a:rPr>
              <a:t>Meetings are compelling (not boring) (Q7)</a:t>
            </a:r>
            <a:endParaRPr sz="1500">
              <a:solidFill>
                <a:srgbClr val="595959"/>
              </a:solidFill>
            </a:endParaRPr>
          </a:p>
          <a:p>
            <a:pPr marL="457200" lvl="0" indent="-323850" algn="l" rtl="0">
              <a:lnSpc>
                <a:spcPct val="115000"/>
              </a:lnSpc>
              <a:spcBef>
                <a:spcPts val="0"/>
              </a:spcBef>
              <a:spcAft>
                <a:spcPts val="0"/>
              </a:spcAft>
              <a:buClr>
                <a:srgbClr val="595959"/>
              </a:buClr>
              <a:buSzPts val="1500"/>
              <a:buChar char="❏"/>
            </a:pPr>
            <a:r>
              <a:rPr lang="en-US" sz="1500">
                <a:solidFill>
                  <a:srgbClr val="595959"/>
                </a:solidFill>
              </a:rPr>
              <a:t>Meetings are results-oriented (Q13)</a:t>
            </a:r>
            <a:endParaRPr sz="1500" b="1" u="sng">
              <a:solidFill>
                <a:srgbClr val="595959"/>
              </a:solidFill>
            </a:endParaRPr>
          </a:p>
          <a:p>
            <a:pPr marL="0" lvl="0" indent="0" algn="l" rtl="0">
              <a:lnSpc>
                <a:spcPct val="115000"/>
              </a:lnSpc>
              <a:spcBef>
                <a:spcPts val="1600"/>
              </a:spcBef>
              <a:spcAft>
                <a:spcPts val="0"/>
              </a:spcAft>
              <a:buNone/>
            </a:pPr>
            <a:r>
              <a:rPr lang="en-US" sz="1500" b="1" u="sng">
                <a:solidFill>
                  <a:srgbClr val="595959"/>
                </a:solidFill>
              </a:rPr>
              <a:t>Areas of Development</a:t>
            </a:r>
            <a:endParaRPr sz="1500">
              <a:solidFill>
                <a:srgbClr val="595959"/>
              </a:solidFill>
            </a:endParaRPr>
          </a:p>
          <a:p>
            <a:pPr marL="457200" lvl="0" indent="-323850" algn="l" rtl="0">
              <a:lnSpc>
                <a:spcPct val="115000"/>
              </a:lnSpc>
              <a:spcBef>
                <a:spcPts val="1600"/>
              </a:spcBef>
              <a:spcAft>
                <a:spcPts val="0"/>
              </a:spcAft>
              <a:buClr>
                <a:srgbClr val="595959"/>
              </a:buClr>
              <a:buSzPts val="1500"/>
              <a:buChar char="❏"/>
            </a:pPr>
            <a:r>
              <a:rPr lang="en-US" sz="1500">
                <a:solidFill>
                  <a:srgbClr val="595959"/>
                </a:solidFill>
              </a:rPr>
              <a:t>Teammates do not challenge others’ approaches (Q14) </a:t>
            </a:r>
            <a:endParaRPr sz="1500">
              <a:solidFill>
                <a:srgbClr val="595959"/>
              </a:solidFill>
            </a:endParaRPr>
          </a:p>
          <a:p>
            <a:pPr marL="457200" lvl="0" indent="-323850" algn="l" rtl="0">
              <a:lnSpc>
                <a:spcPct val="115000"/>
              </a:lnSpc>
              <a:spcBef>
                <a:spcPts val="0"/>
              </a:spcBef>
              <a:spcAft>
                <a:spcPts val="0"/>
              </a:spcAft>
              <a:buClr>
                <a:srgbClr val="595959"/>
              </a:buClr>
              <a:buSzPts val="1500"/>
              <a:buChar char="❏"/>
            </a:pPr>
            <a:r>
              <a:rPr lang="en-US" sz="1500">
                <a:solidFill>
                  <a:srgbClr val="595959"/>
                </a:solidFill>
              </a:rPr>
              <a:t>Everyone should feel like they are in a safe space and respected (Q15)</a:t>
            </a:r>
            <a:endParaRPr sz="1500">
              <a:solidFill>
                <a:srgbClr val="595959"/>
              </a:solidFill>
            </a:endParaRPr>
          </a:p>
          <a:p>
            <a:pPr marL="457200" lvl="0" indent="0" algn="l" rtl="0">
              <a:lnSpc>
                <a:spcPct val="115000"/>
              </a:lnSpc>
              <a:spcBef>
                <a:spcPts val="1600"/>
              </a:spcBef>
              <a:spcAft>
                <a:spcPts val="0"/>
              </a:spcAft>
              <a:buNone/>
            </a:pPr>
            <a:r>
              <a:rPr lang="en-US" sz="1800" b="1" i="1">
                <a:solidFill>
                  <a:srgbClr val="FF0000"/>
                </a:solidFill>
              </a:rPr>
              <a:t>What team needs: Trust between teammates and learning about others’ classroom work, practices, classroom environment etc.</a:t>
            </a:r>
            <a:endParaRPr sz="1800" b="1" i="1">
              <a:solidFill>
                <a:srgbClr val="FF0000"/>
              </a:solidFill>
            </a:endParaRPr>
          </a:p>
          <a:p>
            <a:pPr marL="457200" lvl="0" indent="0" algn="l" rtl="0">
              <a:lnSpc>
                <a:spcPct val="115000"/>
              </a:lnSpc>
              <a:spcBef>
                <a:spcPts val="1600"/>
              </a:spcBef>
              <a:spcAft>
                <a:spcPts val="0"/>
              </a:spcAft>
              <a:buNone/>
            </a:pPr>
            <a:r>
              <a:rPr lang="en-US" sz="1800" b="1" i="1">
                <a:solidFill>
                  <a:srgbClr val="FF0000"/>
                </a:solidFill>
              </a:rPr>
              <a:t>(Lencioni, p. 116)</a:t>
            </a:r>
            <a:endParaRPr sz="1800" b="1" i="1">
              <a:solidFill>
                <a:srgbClr val="FF0000"/>
              </a:solidFill>
            </a:endParaRPr>
          </a:p>
          <a:p>
            <a:pPr marL="457200" lvl="0" indent="-342900" algn="l" rtl="0">
              <a:lnSpc>
                <a:spcPct val="115000"/>
              </a:lnSpc>
              <a:spcBef>
                <a:spcPts val="1600"/>
              </a:spcBef>
              <a:spcAft>
                <a:spcPts val="0"/>
              </a:spcAft>
              <a:buClr>
                <a:srgbClr val="FF0000"/>
              </a:buClr>
              <a:buSzPts val="1800"/>
              <a:buChar char="●"/>
            </a:pPr>
            <a:r>
              <a:rPr lang="en-US" sz="1800" b="1" i="1">
                <a:solidFill>
                  <a:srgbClr val="FF0000"/>
                </a:solidFill>
              </a:rPr>
              <a:t>Refer to Team Assessment Handout</a:t>
            </a:r>
            <a:endParaRPr sz="1800" b="1" i="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1793100" y="646100"/>
            <a:ext cx="5557800" cy="6399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366092"/>
              </a:buClr>
              <a:buFont typeface="Questrial"/>
              <a:buNone/>
            </a:pPr>
            <a:r>
              <a:rPr lang="en-US" sz="3800" b="1" i="0" u="none" strike="noStrike" cap="none">
                <a:solidFill>
                  <a:srgbClr val="366092"/>
                </a:solidFill>
                <a:latin typeface="Questrial"/>
                <a:ea typeface="Questrial"/>
                <a:cs typeface="Questrial"/>
                <a:sym typeface="Questrial"/>
              </a:rPr>
              <a:t>Tools for </a:t>
            </a:r>
            <a:r>
              <a:rPr lang="en-US" sz="3800"/>
              <a:t>Building A Team</a:t>
            </a:r>
            <a:endParaRPr sz="3800" b="1" i="0" u="none" strike="noStrike" cap="none">
              <a:solidFill>
                <a:srgbClr val="366092"/>
              </a:solidFill>
              <a:latin typeface="Questrial"/>
              <a:ea typeface="Questrial"/>
              <a:cs typeface="Questrial"/>
              <a:sym typeface="Questrial"/>
            </a:endParaRPr>
          </a:p>
        </p:txBody>
      </p:sp>
      <p:sp>
        <p:nvSpPr>
          <p:cNvPr id="174" name="Google Shape;174;p21"/>
          <p:cNvSpPr txBox="1">
            <a:spLocks noGrp="1"/>
          </p:cNvSpPr>
          <p:nvPr>
            <p:ph type="body" idx="1"/>
          </p:nvPr>
        </p:nvSpPr>
        <p:spPr>
          <a:xfrm>
            <a:off x="457200" y="1828800"/>
            <a:ext cx="8229600" cy="4526100"/>
          </a:xfrm>
          <a:prstGeom prst="rect">
            <a:avLst/>
          </a:prstGeom>
          <a:noFill/>
          <a:ln w="9525" cap="flat" cmpd="sng">
            <a:solidFill>
              <a:srgbClr val="07376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accent5"/>
              </a:buClr>
              <a:buFont typeface="Arial"/>
              <a:buNone/>
            </a:pPr>
            <a:r>
              <a:rPr lang="en-US"/>
              <a:t>Activities</a:t>
            </a:r>
            <a:endParaRPr/>
          </a:p>
          <a:p>
            <a:pPr marL="0" marR="0" lvl="0" indent="0" algn="l" rtl="0">
              <a:spcBef>
                <a:spcPts val="0"/>
              </a:spcBef>
              <a:spcAft>
                <a:spcPts val="0"/>
              </a:spcAft>
              <a:buClr>
                <a:schemeClr val="accent5"/>
              </a:buClr>
              <a:buFont typeface="Arial"/>
              <a:buNone/>
            </a:pPr>
            <a:endParaRPr/>
          </a:p>
          <a:p>
            <a:pPr marL="914400" marR="0" lvl="0" indent="-431800" algn="l" rtl="0">
              <a:spcBef>
                <a:spcPts val="640"/>
              </a:spcBef>
              <a:spcAft>
                <a:spcPts val="0"/>
              </a:spcAft>
              <a:buClr>
                <a:srgbClr val="980000"/>
              </a:buClr>
              <a:buSzPts val="3200"/>
              <a:buFont typeface="Calibri"/>
              <a:buChar char="•"/>
            </a:pPr>
            <a:r>
              <a:rPr lang="en-US" b="0">
                <a:solidFill>
                  <a:srgbClr val="980000"/>
                </a:solidFill>
                <a:latin typeface="Calibri"/>
                <a:ea typeface="Calibri"/>
                <a:cs typeface="Calibri"/>
                <a:sym typeface="Calibri"/>
              </a:rPr>
              <a:t>Trust Building</a:t>
            </a:r>
            <a:endParaRPr b="0">
              <a:solidFill>
                <a:srgbClr val="980000"/>
              </a:solidFill>
              <a:latin typeface="Calibri"/>
              <a:ea typeface="Calibri"/>
              <a:cs typeface="Calibri"/>
              <a:sym typeface="Calibri"/>
            </a:endParaRPr>
          </a:p>
          <a:p>
            <a:pPr marL="914400" marR="0" lvl="0" indent="0" algn="l" rtl="0">
              <a:spcBef>
                <a:spcPts val="640"/>
              </a:spcBef>
              <a:spcAft>
                <a:spcPts val="0"/>
              </a:spcAft>
              <a:buNone/>
            </a:pPr>
            <a:endParaRPr b="0">
              <a:solidFill>
                <a:srgbClr val="980000"/>
              </a:solidFill>
              <a:latin typeface="Calibri"/>
              <a:ea typeface="Calibri"/>
              <a:cs typeface="Calibri"/>
              <a:sym typeface="Calibri"/>
            </a:endParaRPr>
          </a:p>
          <a:p>
            <a:pPr marL="914400" marR="0" lvl="0" indent="-431800" algn="l" rtl="0">
              <a:spcBef>
                <a:spcPts val="640"/>
              </a:spcBef>
              <a:spcAft>
                <a:spcPts val="0"/>
              </a:spcAft>
              <a:buClr>
                <a:srgbClr val="980000"/>
              </a:buClr>
              <a:buSzPts val="3200"/>
              <a:buFont typeface="Calibri"/>
              <a:buChar char="•"/>
            </a:pPr>
            <a:r>
              <a:rPr lang="en-US">
                <a:solidFill>
                  <a:srgbClr val="980000"/>
                </a:solidFill>
              </a:rPr>
              <a:t>Planning Tool</a:t>
            </a:r>
            <a:endParaRPr sz="1000">
              <a:solidFill>
                <a:srgbClr val="980000"/>
              </a:solidFill>
            </a:endParaRPr>
          </a:p>
          <a:p>
            <a:pPr marL="1371600" marR="0" lvl="0" indent="0" algn="l" rtl="0">
              <a:spcBef>
                <a:spcPts val="640"/>
              </a:spcBef>
              <a:spcAft>
                <a:spcPts val="0"/>
              </a:spcAft>
              <a:buNone/>
            </a:pPr>
            <a:endParaRPr b="0">
              <a:solidFill>
                <a:srgbClr val="980000"/>
              </a:solidFill>
              <a:latin typeface="Calibri"/>
              <a:ea typeface="Calibri"/>
              <a:cs typeface="Calibri"/>
              <a:sym typeface="Calibri"/>
            </a:endParaRPr>
          </a:p>
          <a:p>
            <a:pPr marL="914400" marR="0" lvl="0" indent="-431800" algn="l" rtl="0">
              <a:spcBef>
                <a:spcPts val="640"/>
              </a:spcBef>
              <a:spcAft>
                <a:spcPts val="0"/>
              </a:spcAft>
              <a:buClr>
                <a:srgbClr val="980000"/>
              </a:buClr>
              <a:buSzPts val="3200"/>
              <a:buFont typeface="Calibri"/>
              <a:buChar char="•"/>
            </a:pPr>
            <a:r>
              <a:rPr lang="en-US">
                <a:solidFill>
                  <a:srgbClr val="980000"/>
                </a:solidFill>
              </a:rPr>
              <a:t>Sharing &amp; Analyzing </a:t>
            </a:r>
            <a:endParaRPr>
              <a:solidFill>
                <a:srgbClr val="980000"/>
              </a:solidFill>
            </a:endParaRPr>
          </a:p>
          <a:p>
            <a:pPr marL="0" marR="0" lvl="0" indent="0" algn="l" rtl="0">
              <a:spcBef>
                <a:spcPts val="640"/>
              </a:spcBef>
              <a:spcAft>
                <a:spcPts val="0"/>
              </a:spcAft>
              <a:buNone/>
            </a:pPr>
            <a:r>
              <a:rPr lang="en-US">
                <a:solidFill>
                  <a:srgbClr val="980000"/>
                </a:solidFill>
              </a:rPr>
              <a:t>           Student Work</a:t>
            </a:r>
            <a:endParaRPr>
              <a:solidFill>
                <a:srgbClr val="980000"/>
              </a:solidFill>
            </a:endParaRPr>
          </a:p>
          <a:p>
            <a:pPr marL="0" marR="0" lvl="0" indent="0" algn="l" rtl="0">
              <a:spcBef>
                <a:spcPts val="640"/>
              </a:spcBef>
              <a:spcAft>
                <a:spcPts val="0"/>
              </a:spcAft>
              <a:buClr>
                <a:schemeClr val="accent5"/>
              </a:buClr>
              <a:buFont typeface="Arial"/>
              <a:buNone/>
            </a:pPr>
            <a:endParaRPr sz="3200" b="1" i="0" u="none" strike="noStrike" cap="none">
              <a:solidFill>
                <a:srgbClr val="974806"/>
              </a:solidFill>
              <a:latin typeface="Questrial"/>
              <a:ea typeface="Questrial"/>
              <a:cs typeface="Questrial"/>
              <a:sym typeface="Questrial"/>
            </a:endParaRPr>
          </a:p>
        </p:txBody>
      </p:sp>
      <p:pic>
        <p:nvPicPr>
          <p:cNvPr id="175" name="Google Shape;175;p21"/>
          <p:cNvPicPr preferRelativeResize="0"/>
          <p:nvPr/>
        </p:nvPicPr>
        <p:blipFill rotWithShape="1">
          <a:blip r:embed="rId3">
            <a:alphaModFix/>
          </a:blip>
          <a:srcRect/>
          <a:stretch/>
        </p:blipFill>
        <p:spPr>
          <a:xfrm>
            <a:off x="5802575" y="1828800"/>
            <a:ext cx="2884225" cy="4526100"/>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1546</Words>
  <Application>Microsoft Macintosh PowerPoint</Application>
  <PresentationFormat>On-screen Show (4:3)</PresentationFormat>
  <Paragraphs>289</Paragraphs>
  <Slides>23</Slides>
  <Notes>23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Questrial</vt:lpstr>
      <vt:lpstr>1_Office Theme</vt:lpstr>
      <vt:lpstr>Building An ESL Team  Resiliency, Intentionality, and Change</vt:lpstr>
      <vt:lpstr>Welcome!</vt:lpstr>
      <vt:lpstr>Objectives</vt:lpstr>
      <vt:lpstr>Salem Public School Background Information</vt:lpstr>
      <vt:lpstr>Rationale: What Has Changed?</vt:lpstr>
      <vt:lpstr>PowerPoint Presentation</vt:lpstr>
      <vt:lpstr>Approach </vt:lpstr>
      <vt:lpstr>PowerPoint Presentation</vt:lpstr>
      <vt:lpstr>Tools for Building A Team</vt:lpstr>
      <vt:lpstr>Structures</vt:lpstr>
      <vt:lpstr>Personal Histories </vt:lpstr>
      <vt:lpstr>Trust Building</vt:lpstr>
      <vt:lpstr>Your Turn!</vt:lpstr>
      <vt:lpstr>Planning Tool: Building Trust Through Communication</vt:lpstr>
      <vt:lpstr>Planning Tool Applications</vt:lpstr>
      <vt:lpstr>Trust Building</vt:lpstr>
      <vt:lpstr>PowerPoint Presentation</vt:lpstr>
      <vt:lpstr>PowerPoint Presentation</vt:lpstr>
      <vt:lpstr>PowerPoint Presentation</vt:lpstr>
      <vt:lpstr>PowerPoint Presentation</vt:lpstr>
      <vt:lpstr>What Else Did We Learn?</vt:lpstr>
      <vt:lpstr>Recap/Resources</vt:lpstr>
      <vt:lpstr>Questions + Reflections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ESL Team  Resiliency, Intentionality, and Change</dc:title>
  <cp:lastModifiedBy>Mehernush Shroff</cp:lastModifiedBy>
  <cp:revision>1</cp:revision>
  <dcterms:modified xsi:type="dcterms:W3CDTF">2019-05-31T21:45:50Z</dcterms:modified>
</cp:coreProperties>
</file>