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7" r:id="rId38"/>
    <p:sldId id="298" r:id="rId39"/>
    <p:sldId id="299" r:id="rId40"/>
    <p:sldId id="296" r:id="rId41"/>
    <p:sldId id="293" r:id="rId42"/>
    <p:sldId id="294" r:id="rId43"/>
    <p:sldId id="295" r:id="rId44"/>
  </p:sldIdLst>
  <p:sldSz cx="9144000" cy="5143500" type="screen16x9"/>
  <p:notesSz cx="6858000" cy="9144000"/>
  <p:embeddedFontLst>
    <p:embeddedFont>
      <p:font typeface="Pacifico" panose="020B060402020202020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1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9e9239560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9e923956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89a280cf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89a280cf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9e9239560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9e9239560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9e9239560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9e9239560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9e9239560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9e9239560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89a280cfc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89a280cfc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89d008ae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89d008ae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9e923956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9e923956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89d008ae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89d008ae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1647138a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1647138a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89a280cf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89a280cf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9e92395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9e92395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9e92395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9e92395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9e9239560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9e9239560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1647138a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1647138a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9e9239560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9e9239560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89d008ae5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89d008ae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589d008ae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589d008ae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89d008ae5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89d008ae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89d008ae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589d008ae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89a280cfc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89a280cf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89a280cf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89a280cf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89d008ae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89d008ae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9e9239560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9e9239560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89d008ae5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89d008ae5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89a280cf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589a280cf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89a280cfc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89a280cfc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89a280cf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589a280cf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9e9239560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59e9239560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9e9239560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59e9239560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89d008ae5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589d008ae5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89d008ae5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89d008ae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9e923956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9e923956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9e923956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9e923956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9e9239560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9e9239560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1647138a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1647138a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89a280cf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89a280cf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89a280cf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89a280cf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teachingchannel.org/video/writing-in-math-ells"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hyperlink" Target="mailto:keila.colon@lawrence.k12.ma.us"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6850" y="1830800"/>
            <a:ext cx="9239400" cy="3290100"/>
          </a:xfrm>
          <a:prstGeom prst="rect">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311708" y="2115508"/>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4800" i="1" dirty="0">
                <a:solidFill>
                  <a:srgbClr val="F3F3F3"/>
                </a:solidFill>
                <a:latin typeface="Pacifico"/>
                <a:ea typeface="Pacifico"/>
                <a:cs typeface="Pacifico"/>
                <a:sym typeface="Pacifico"/>
              </a:rPr>
              <a:t>Learning Language and Reasoning in Mathematics with English Learners</a:t>
            </a:r>
            <a:endParaRPr sz="4800" dirty="0">
              <a:solidFill>
                <a:srgbClr val="FFFFFF"/>
              </a:solidFill>
            </a:endParaRPr>
          </a:p>
        </p:txBody>
      </p:sp>
      <p:sp>
        <p:nvSpPr>
          <p:cNvPr id="56" name="Google Shape;56;p13"/>
          <p:cNvSpPr txBox="1">
            <a:spLocks noGrp="1"/>
          </p:cNvSpPr>
          <p:nvPr>
            <p:ph type="subTitle" idx="1"/>
          </p:nvPr>
        </p:nvSpPr>
        <p:spPr>
          <a:xfrm>
            <a:off x="311700" y="3215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3600" i="1">
              <a:solidFill>
                <a:srgbClr val="F3F3F3"/>
              </a:solidFill>
              <a:latin typeface="Pacifico"/>
              <a:ea typeface="Pacifico"/>
              <a:cs typeface="Pacifico"/>
              <a:sym typeface="Pacifico"/>
            </a:endParaRPr>
          </a:p>
          <a:p>
            <a:pPr marL="0" lvl="0" indent="0" algn="ctr" rtl="0">
              <a:spcBef>
                <a:spcPts val="0"/>
              </a:spcBef>
              <a:spcAft>
                <a:spcPts val="0"/>
              </a:spcAft>
              <a:buNone/>
            </a:pPr>
            <a:endParaRPr sz="2400" i="1">
              <a:solidFill>
                <a:srgbClr val="F3F3F3"/>
              </a:solidFill>
            </a:endParaRPr>
          </a:p>
          <a:p>
            <a:pPr marL="0" lvl="0" indent="0" algn="ctr" rtl="0">
              <a:spcBef>
                <a:spcPts val="0"/>
              </a:spcBef>
              <a:spcAft>
                <a:spcPts val="0"/>
              </a:spcAft>
              <a:buNone/>
            </a:pPr>
            <a:r>
              <a:rPr lang="en" sz="3600">
                <a:solidFill>
                  <a:srgbClr val="F3F3F3"/>
                </a:solidFill>
              </a:rPr>
              <a:t>Presenters: Keila Colon &amp; Dana Thorsen</a:t>
            </a:r>
            <a:endParaRPr sz="3600">
              <a:solidFill>
                <a:srgbClr val="F3F3F3"/>
              </a:solidFill>
            </a:endParaRPr>
          </a:p>
          <a:p>
            <a:pPr marL="0" lvl="0" indent="0" algn="ctr" rtl="0">
              <a:spcBef>
                <a:spcPts val="0"/>
              </a:spcBef>
              <a:spcAft>
                <a:spcPts val="0"/>
              </a:spcAft>
              <a:buNone/>
            </a:pPr>
            <a:endParaRPr sz="2400" i="1">
              <a:solidFill>
                <a:srgbClr val="F3F3F3"/>
              </a:solidFill>
              <a:latin typeface="Pacifico"/>
              <a:ea typeface="Pacifico"/>
              <a:cs typeface="Pacifico"/>
              <a:sym typeface="Pacifico"/>
            </a:endParaRPr>
          </a:p>
        </p:txBody>
      </p:sp>
      <p:pic>
        <p:nvPicPr>
          <p:cNvPr id="57" name="Google Shape;57;p13"/>
          <p:cNvPicPr preferRelativeResize="0"/>
          <p:nvPr/>
        </p:nvPicPr>
        <p:blipFill>
          <a:blip r:embed="rId3">
            <a:alphaModFix/>
          </a:blip>
          <a:stretch>
            <a:fillRect/>
          </a:stretch>
        </p:blipFill>
        <p:spPr>
          <a:xfrm>
            <a:off x="3573850" y="67998"/>
            <a:ext cx="2278724" cy="1668775"/>
          </a:xfrm>
          <a:prstGeom prst="rect">
            <a:avLst/>
          </a:prstGeom>
          <a:noFill/>
          <a:ln>
            <a:noFill/>
          </a:ln>
        </p:spPr>
      </p:pic>
      <p:pic>
        <p:nvPicPr>
          <p:cNvPr id="58" name="Google Shape;58;p13"/>
          <p:cNvPicPr preferRelativeResize="0"/>
          <p:nvPr/>
        </p:nvPicPr>
        <p:blipFill>
          <a:blip r:embed="rId4">
            <a:alphaModFix/>
          </a:blip>
          <a:stretch>
            <a:fillRect/>
          </a:stretch>
        </p:blipFill>
        <p:spPr>
          <a:xfrm>
            <a:off x="527300" y="365371"/>
            <a:ext cx="1849725" cy="1226425"/>
          </a:xfrm>
          <a:prstGeom prst="rect">
            <a:avLst/>
          </a:prstGeom>
          <a:noFill/>
          <a:ln>
            <a:noFill/>
          </a:ln>
        </p:spPr>
      </p:pic>
      <p:sp>
        <p:nvSpPr>
          <p:cNvPr id="59" name="Google Shape;59;p13"/>
          <p:cNvSpPr/>
          <p:nvPr/>
        </p:nvSpPr>
        <p:spPr>
          <a:xfrm>
            <a:off x="2605325" y="671475"/>
            <a:ext cx="684900" cy="725100"/>
          </a:xfrm>
          <a:prstGeom prst="mathPlus">
            <a:avLst>
              <a:gd name="adj1" fmla="val 2352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065450" y="680225"/>
            <a:ext cx="819300" cy="631200"/>
          </a:xfrm>
          <a:prstGeom prst="mathEqual">
            <a:avLst>
              <a:gd name="adj1" fmla="val 23520"/>
              <a:gd name="adj2" fmla="val 1176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61;p13"/>
          <p:cNvPicPr preferRelativeResize="0"/>
          <p:nvPr/>
        </p:nvPicPr>
        <p:blipFill>
          <a:blip r:embed="rId5">
            <a:alphaModFix/>
          </a:blip>
          <a:stretch>
            <a:fillRect/>
          </a:stretch>
        </p:blipFill>
        <p:spPr>
          <a:xfrm>
            <a:off x="7318738" y="107038"/>
            <a:ext cx="1571625" cy="15906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2"/>
          <p:cNvPicPr preferRelativeResize="0"/>
          <p:nvPr/>
        </p:nvPicPr>
        <p:blipFill>
          <a:blip r:embed="rId3">
            <a:alphaModFix amt="34000"/>
          </a:blip>
          <a:stretch>
            <a:fillRect/>
          </a:stretch>
        </p:blipFill>
        <p:spPr>
          <a:xfrm>
            <a:off x="1482496" y="0"/>
            <a:ext cx="6239176" cy="3332074"/>
          </a:xfrm>
          <a:prstGeom prst="rect">
            <a:avLst/>
          </a:prstGeom>
          <a:noFill/>
          <a:ln>
            <a:noFill/>
          </a:ln>
        </p:spPr>
      </p:pic>
      <p:sp>
        <p:nvSpPr>
          <p:cNvPr id="142" name="Google Shape;142;p22"/>
          <p:cNvSpPr txBox="1">
            <a:spLocks noGrp="1"/>
          </p:cNvSpPr>
          <p:nvPr>
            <p:ph type="subTitle" idx="1"/>
          </p:nvPr>
        </p:nvSpPr>
        <p:spPr>
          <a:xfrm>
            <a:off x="311700" y="3291325"/>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ENLACE (Engaging Newcomers in Language &amp; Content Education) is an academy at Lawrence High School serving recent immigrant English learners ages 14-16. </a:t>
            </a:r>
            <a:endParaRPr/>
          </a:p>
        </p:txBody>
      </p:sp>
      <p:pic>
        <p:nvPicPr>
          <p:cNvPr id="143" name="Google Shape;143;p22"/>
          <p:cNvPicPr preferRelativeResize="0"/>
          <p:nvPr/>
        </p:nvPicPr>
        <p:blipFill>
          <a:blip r:embed="rId4">
            <a:alphaModFix/>
          </a:blip>
          <a:stretch>
            <a:fillRect/>
          </a:stretch>
        </p:blipFill>
        <p:spPr>
          <a:xfrm>
            <a:off x="3276600" y="228600"/>
            <a:ext cx="2714200" cy="25738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ctrTitle"/>
          </p:nvPr>
        </p:nvSpPr>
        <p:spPr>
          <a:xfrm>
            <a:off x="311700" y="58775"/>
            <a:ext cx="85206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School Demographics</a:t>
            </a:r>
            <a:endParaRPr/>
          </a:p>
        </p:txBody>
      </p:sp>
      <p:sp>
        <p:nvSpPr>
          <p:cNvPr id="149" name="Google Shape;149;p23"/>
          <p:cNvSpPr txBox="1">
            <a:spLocks noGrp="1"/>
          </p:cNvSpPr>
          <p:nvPr>
            <p:ph type="subTitle" idx="1"/>
          </p:nvPr>
        </p:nvSpPr>
        <p:spPr>
          <a:xfrm>
            <a:off x="6900" y="952600"/>
            <a:ext cx="8081700" cy="31827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SzPts val="2400"/>
              <a:buChar char="●"/>
            </a:pPr>
            <a:r>
              <a:rPr lang="en" sz="2400"/>
              <a:t>Dominican, Puerto Rican, Vietnamese, Haitian</a:t>
            </a:r>
            <a:endParaRPr sz="2400"/>
          </a:p>
          <a:p>
            <a:pPr marL="457200" lvl="0" indent="-381000" algn="l" rtl="0">
              <a:lnSpc>
                <a:spcPct val="150000"/>
              </a:lnSpc>
              <a:spcBef>
                <a:spcPts val="0"/>
              </a:spcBef>
              <a:spcAft>
                <a:spcPts val="0"/>
              </a:spcAft>
              <a:buSzPts val="2400"/>
              <a:buChar char="●"/>
            </a:pPr>
            <a:r>
              <a:rPr lang="en" sz="2400"/>
              <a:t>Average WIDA Level upon entry: </a:t>
            </a:r>
            <a:endParaRPr sz="2400"/>
          </a:p>
          <a:p>
            <a:pPr marL="457200" lvl="0" indent="-406400" algn="l" rtl="0">
              <a:lnSpc>
                <a:spcPct val="150000"/>
              </a:lnSpc>
              <a:spcBef>
                <a:spcPts val="0"/>
              </a:spcBef>
              <a:spcAft>
                <a:spcPts val="0"/>
              </a:spcAft>
              <a:buSzPts val="2800"/>
              <a:buChar char="●"/>
            </a:pPr>
            <a:r>
              <a:rPr lang="en" sz="2400"/>
              <a:t>Average Common Core Math Grade Level upon entry:</a:t>
            </a:r>
            <a:r>
              <a:rPr lang="en"/>
              <a:t> </a:t>
            </a:r>
            <a:endParaRPr/>
          </a:p>
        </p:txBody>
      </p:sp>
      <p:sp>
        <p:nvSpPr>
          <p:cNvPr id="150" name="Google Shape;150;p23"/>
          <p:cNvSpPr/>
          <p:nvPr/>
        </p:nvSpPr>
        <p:spPr>
          <a:xfrm>
            <a:off x="5130075" y="1534725"/>
            <a:ext cx="698400" cy="52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 name="Google Shape;151;p23"/>
          <p:cNvPicPr preferRelativeResize="0"/>
          <p:nvPr/>
        </p:nvPicPr>
        <p:blipFill>
          <a:blip r:embed="rId3">
            <a:alphaModFix/>
          </a:blip>
          <a:stretch>
            <a:fillRect/>
          </a:stretch>
        </p:blipFill>
        <p:spPr>
          <a:xfrm>
            <a:off x="10550" y="2837690"/>
            <a:ext cx="9144000" cy="2470035"/>
          </a:xfrm>
          <a:prstGeom prst="rect">
            <a:avLst/>
          </a:prstGeom>
          <a:noFill/>
          <a:ln>
            <a:noFill/>
          </a:ln>
        </p:spPr>
      </p:pic>
      <p:sp>
        <p:nvSpPr>
          <p:cNvPr id="152" name="Google Shape;152;p23"/>
          <p:cNvSpPr/>
          <p:nvPr/>
        </p:nvSpPr>
        <p:spPr>
          <a:xfrm>
            <a:off x="8025675" y="2068125"/>
            <a:ext cx="698400" cy="52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23"/>
          <p:cNvPicPr preferRelativeResize="0"/>
          <p:nvPr/>
        </p:nvPicPr>
        <p:blipFill>
          <a:blip r:embed="rId4">
            <a:alphaModFix/>
          </a:blip>
          <a:stretch>
            <a:fillRect/>
          </a:stretch>
        </p:blipFill>
        <p:spPr>
          <a:xfrm>
            <a:off x="1708750" y="3831000"/>
            <a:ext cx="1008675" cy="672450"/>
          </a:xfrm>
          <a:prstGeom prst="rect">
            <a:avLst/>
          </a:prstGeom>
          <a:noFill/>
          <a:ln>
            <a:noFill/>
          </a:ln>
        </p:spPr>
      </p:pic>
      <p:pic>
        <p:nvPicPr>
          <p:cNvPr id="154" name="Google Shape;154;p23"/>
          <p:cNvPicPr preferRelativeResize="0"/>
          <p:nvPr/>
        </p:nvPicPr>
        <p:blipFill>
          <a:blip r:embed="rId5">
            <a:alphaModFix/>
          </a:blip>
          <a:stretch>
            <a:fillRect/>
          </a:stretch>
        </p:blipFill>
        <p:spPr>
          <a:xfrm>
            <a:off x="3626775" y="4445300"/>
            <a:ext cx="1008633" cy="672450"/>
          </a:xfrm>
          <a:prstGeom prst="rect">
            <a:avLst/>
          </a:prstGeom>
          <a:noFill/>
          <a:ln>
            <a:noFill/>
          </a:ln>
        </p:spPr>
      </p:pic>
      <p:pic>
        <p:nvPicPr>
          <p:cNvPr id="155" name="Google Shape;155;p23"/>
          <p:cNvPicPr preferRelativeResize="0"/>
          <p:nvPr/>
        </p:nvPicPr>
        <p:blipFill>
          <a:blip r:embed="rId6">
            <a:alphaModFix/>
          </a:blip>
          <a:stretch>
            <a:fillRect/>
          </a:stretch>
        </p:blipFill>
        <p:spPr>
          <a:xfrm>
            <a:off x="5828476" y="4412678"/>
            <a:ext cx="1057875" cy="705074"/>
          </a:xfrm>
          <a:prstGeom prst="rect">
            <a:avLst/>
          </a:prstGeom>
          <a:noFill/>
          <a:ln>
            <a:noFill/>
          </a:ln>
        </p:spPr>
      </p:pic>
      <p:pic>
        <p:nvPicPr>
          <p:cNvPr id="156" name="Google Shape;156;p23"/>
          <p:cNvPicPr preferRelativeResize="0"/>
          <p:nvPr/>
        </p:nvPicPr>
        <p:blipFill>
          <a:blip r:embed="rId7">
            <a:alphaModFix/>
          </a:blip>
          <a:stretch>
            <a:fillRect/>
          </a:stretch>
        </p:blipFill>
        <p:spPr>
          <a:xfrm>
            <a:off x="7114950" y="3169225"/>
            <a:ext cx="1057875" cy="710404"/>
          </a:xfrm>
          <a:prstGeom prst="rect">
            <a:avLst/>
          </a:prstGeom>
          <a:noFill/>
          <a:ln>
            <a:noFill/>
          </a:ln>
        </p:spPr>
      </p:pic>
      <p:sp>
        <p:nvSpPr>
          <p:cNvPr id="157" name="Google Shape;157;p23"/>
          <p:cNvSpPr/>
          <p:nvPr/>
        </p:nvSpPr>
        <p:spPr>
          <a:xfrm rot="-759937">
            <a:off x="2953419" y="3537893"/>
            <a:ext cx="1362761" cy="486761"/>
          </a:xfrm>
          <a:prstGeom prst="rightArrow">
            <a:avLst>
              <a:gd name="adj1" fmla="val 50000"/>
              <a:gd name="adj2" fmla="val 50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rot="-3229732">
            <a:off x="4316547" y="3823811"/>
            <a:ext cx="659269" cy="486456"/>
          </a:xfrm>
          <a:prstGeom prst="rightArrow">
            <a:avLst>
              <a:gd name="adj1" fmla="val 50000"/>
              <a:gd name="adj2" fmla="val 50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p:nvPr/>
        </p:nvSpPr>
        <p:spPr>
          <a:xfrm rot="2838857" flipH="1">
            <a:off x="5203300" y="3834886"/>
            <a:ext cx="656660" cy="486615"/>
          </a:xfrm>
          <a:prstGeom prst="rightArrow">
            <a:avLst>
              <a:gd name="adj1" fmla="val 50000"/>
              <a:gd name="adj2" fmla="val 50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rot="10583929">
            <a:off x="5731734" y="3284249"/>
            <a:ext cx="1251371" cy="486644"/>
          </a:xfrm>
          <a:prstGeom prst="rightArrow">
            <a:avLst>
              <a:gd name="adj1" fmla="val 50000"/>
              <a:gd name="adj2" fmla="val 50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txBox="1"/>
          <p:nvPr/>
        </p:nvSpPr>
        <p:spPr>
          <a:xfrm>
            <a:off x="5260000" y="1462600"/>
            <a:ext cx="644700" cy="5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CC0000"/>
                </a:solidFill>
              </a:rPr>
              <a:t>1</a:t>
            </a:r>
            <a:endParaRPr sz="3000" b="1" dirty="0">
              <a:solidFill>
                <a:srgbClr val="CC0000"/>
              </a:solidFill>
            </a:endParaRPr>
          </a:p>
        </p:txBody>
      </p:sp>
      <p:sp>
        <p:nvSpPr>
          <p:cNvPr id="162" name="Google Shape;162;p23"/>
          <p:cNvSpPr txBox="1"/>
          <p:nvPr/>
        </p:nvSpPr>
        <p:spPr>
          <a:xfrm>
            <a:off x="8155600" y="1996000"/>
            <a:ext cx="644700" cy="5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CC0000"/>
                </a:solidFill>
              </a:rPr>
              <a:t>3</a:t>
            </a:r>
            <a:endParaRPr sz="3000" b="1">
              <a:solidFill>
                <a:srgbClr val="CC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Benefits of Explanatory Essays</a:t>
            </a:r>
            <a:endParaRPr/>
          </a:p>
        </p:txBody>
      </p:sp>
      <p:sp>
        <p:nvSpPr>
          <p:cNvPr id="168" name="Google Shape;168;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“..students need to explain not only the “</a:t>
            </a:r>
            <a:r>
              <a:rPr lang="en" b="1" dirty="0"/>
              <a:t>What</a:t>
            </a:r>
            <a:r>
              <a:rPr lang="en" dirty="0"/>
              <a:t>” of a process/concept but also the “</a:t>
            </a:r>
            <a:r>
              <a:rPr lang="en" b="1" dirty="0"/>
              <a:t>Whys</a:t>
            </a:r>
            <a:r>
              <a:rPr lang="en" dirty="0"/>
              <a:t>”</a:t>
            </a:r>
            <a:endParaRPr dirty="0"/>
          </a:p>
          <a:p>
            <a:pPr marL="0" lvl="0" indent="0" algn="l" rtl="0">
              <a:spcBef>
                <a:spcPts val="1600"/>
              </a:spcBef>
              <a:spcAft>
                <a:spcPts val="0"/>
              </a:spcAft>
              <a:buNone/>
            </a:pPr>
            <a:endParaRPr dirty="0"/>
          </a:p>
          <a:p>
            <a:pPr marL="0" lvl="0" indent="0" algn="l" rtl="0">
              <a:spcBef>
                <a:spcPts val="1600"/>
              </a:spcBef>
              <a:spcAft>
                <a:spcPts val="0"/>
              </a:spcAft>
              <a:buNone/>
            </a:pPr>
            <a:r>
              <a:rPr lang="en" dirty="0"/>
              <a:t>This will help </a:t>
            </a:r>
            <a:r>
              <a:rPr lang="en" b="1" dirty="0"/>
              <a:t>formulate students thinking</a:t>
            </a:r>
            <a:r>
              <a:rPr lang="en" dirty="0"/>
              <a:t> and understanding of mathematical concepts and terms.</a:t>
            </a:r>
            <a:endParaRPr dirty="0"/>
          </a:p>
          <a:p>
            <a:pPr marL="0" lvl="0" indent="0" algn="l" rtl="0">
              <a:spcBef>
                <a:spcPts val="1600"/>
              </a:spcBef>
              <a:spcAft>
                <a:spcPts val="0"/>
              </a:spcAft>
              <a:buNone/>
            </a:pPr>
            <a:endParaRPr dirty="0"/>
          </a:p>
          <a:p>
            <a:pPr marL="0" lvl="0" indent="0" algn="l" rtl="0">
              <a:spcBef>
                <a:spcPts val="1600"/>
              </a:spcBef>
              <a:spcAft>
                <a:spcPts val="1600"/>
              </a:spcAft>
              <a:buNone/>
            </a:pPr>
            <a:r>
              <a:rPr lang="en" dirty="0"/>
              <a:t>Thinking and </a:t>
            </a:r>
            <a:r>
              <a:rPr lang="en" b="1" dirty="0" smtClean="0"/>
              <a:t>communicating </a:t>
            </a:r>
            <a:r>
              <a:rPr lang="en" dirty="0" smtClean="0"/>
              <a:t>with </a:t>
            </a:r>
            <a:r>
              <a:rPr lang="en" dirty="0"/>
              <a:t>clarity and precision.</a:t>
            </a:r>
            <a:endParaRPr dirty="0"/>
          </a:p>
        </p:txBody>
      </p:sp>
      <p:pic>
        <p:nvPicPr>
          <p:cNvPr id="169" name="Google Shape;169;p24"/>
          <p:cNvPicPr preferRelativeResize="0"/>
          <p:nvPr/>
        </p:nvPicPr>
        <p:blipFill>
          <a:blip r:embed="rId3">
            <a:alphaModFix/>
          </a:blip>
          <a:stretch>
            <a:fillRect/>
          </a:stretch>
        </p:blipFill>
        <p:spPr>
          <a:xfrm>
            <a:off x="3152775" y="2905125"/>
            <a:ext cx="2418176" cy="930075"/>
          </a:xfrm>
          <a:prstGeom prst="rect">
            <a:avLst/>
          </a:prstGeom>
          <a:noFill/>
          <a:ln>
            <a:noFill/>
          </a:ln>
        </p:spPr>
      </p:pic>
      <p:pic>
        <p:nvPicPr>
          <p:cNvPr id="170" name="Google Shape;170;p24"/>
          <p:cNvPicPr preferRelativeResize="0"/>
          <p:nvPr/>
        </p:nvPicPr>
        <p:blipFill>
          <a:blip r:embed="rId4">
            <a:alphaModFix/>
          </a:blip>
          <a:stretch>
            <a:fillRect/>
          </a:stretch>
        </p:blipFill>
        <p:spPr>
          <a:xfrm>
            <a:off x="3348925" y="1575300"/>
            <a:ext cx="1936876" cy="968438"/>
          </a:xfrm>
          <a:prstGeom prst="rect">
            <a:avLst/>
          </a:prstGeom>
          <a:noFill/>
          <a:ln>
            <a:noFill/>
          </a:ln>
        </p:spPr>
      </p:pic>
      <p:pic>
        <p:nvPicPr>
          <p:cNvPr id="171" name="Google Shape;171;p24"/>
          <p:cNvPicPr preferRelativeResize="0"/>
          <p:nvPr/>
        </p:nvPicPr>
        <p:blipFill>
          <a:blip r:embed="rId5">
            <a:alphaModFix/>
          </a:blip>
          <a:stretch>
            <a:fillRect/>
          </a:stretch>
        </p:blipFill>
        <p:spPr>
          <a:xfrm>
            <a:off x="1820050" y="4287825"/>
            <a:ext cx="1140901" cy="855676"/>
          </a:xfrm>
          <a:prstGeom prst="rect">
            <a:avLst/>
          </a:prstGeom>
          <a:noFill/>
          <a:ln>
            <a:noFill/>
          </a:ln>
        </p:spPr>
      </p:pic>
      <p:pic>
        <p:nvPicPr>
          <p:cNvPr id="172" name="Google Shape;172;p24"/>
          <p:cNvPicPr preferRelativeResize="0"/>
          <p:nvPr/>
        </p:nvPicPr>
        <p:blipFill>
          <a:blip r:embed="rId6">
            <a:alphaModFix/>
          </a:blip>
          <a:stretch>
            <a:fillRect/>
          </a:stretch>
        </p:blipFill>
        <p:spPr>
          <a:xfrm>
            <a:off x="3480650" y="4297106"/>
            <a:ext cx="1936875" cy="838444"/>
          </a:xfrm>
          <a:prstGeom prst="rect">
            <a:avLst/>
          </a:prstGeom>
          <a:noFill/>
          <a:ln>
            <a:noFill/>
          </a:ln>
        </p:spPr>
      </p:pic>
      <p:pic>
        <p:nvPicPr>
          <p:cNvPr id="173" name="Google Shape;173;p24"/>
          <p:cNvPicPr preferRelativeResize="0"/>
          <p:nvPr/>
        </p:nvPicPr>
        <p:blipFill>
          <a:blip r:embed="rId7">
            <a:alphaModFix/>
          </a:blip>
          <a:stretch>
            <a:fillRect/>
          </a:stretch>
        </p:blipFill>
        <p:spPr>
          <a:xfrm>
            <a:off x="5969525" y="4297350"/>
            <a:ext cx="1017665" cy="855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fade">
                                      <p:cBhvr>
                                        <p:cTn id="17" dur="1000"/>
                                        <p:tgtEl>
                                          <p:spTgt spid="171"/>
                                        </p:tgtEl>
                                      </p:cBhvr>
                                    </p:animEffect>
                                  </p:childTnLst>
                                </p:cTn>
                              </p:par>
                              <p:par>
                                <p:cTn id="18" presetID="10" presetClass="entr" presetSubtype="0" fill="hold" nodeType="withEffect">
                                  <p:stCondLst>
                                    <p:cond delay="0"/>
                                  </p:stCondLst>
                                  <p:childTnLst>
                                    <p:set>
                                      <p:cBhvr>
                                        <p:cTn id="19" dur="1" fill="hold">
                                          <p:stCondLst>
                                            <p:cond delay="0"/>
                                          </p:stCondLst>
                                        </p:cTn>
                                        <p:tgtEl>
                                          <p:spTgt spid="172"/>
                                        </p:tgtEl>
                                        <p:attrNameLst>
                                          <p:attrName>style.visibility</p:attrName>
                                        </p:attrNameLst>
                                      </p:cBhvr>
                                      <p:to>
                                        <p:strVal val="visible"/>
                                      </p:to>
                                    </p:set>
                                    <p:animEffect transition="in" filter="fade">
                                      <p:cBhvr>
                                        <p:cTn id="20" dur="1000"/>
                                        <p:tgtEl>
                                          <p:spTgt spid="172"/>
                                        </p:tgtEl>
                                      </p:cBhvr>
                                    </p:animEffect>
                                  </p:childTnLst>
                                </p:cTn>
                              </p:par>
                              <p:par>
                                <p:cTn id="21" presetID="10" presetClass="entr" presetSubtype="0" fill="hold" nodeType="withEffect">
                                  <p:stCondLst>
                                    <p:cond delay="0"/>
                                  </p:stCondLst>
                                  <p:childTnLst>
                                    <p:set>
                                      <p:cBhvr>
                                        <p:cTn id="22" dur="1" fill="hold">
                                          <p:stCondLst>
                                            <p:cond delay="0"/>
                                          </p:stCondLst>
                                        </p:cTn>
                                        <p:tgtEl>
                                          <p:spTgt spid="173"/>
                                        </p:tgtEl>
                                        <p:attrNameLst>
                                          <p:attrName>style.visibility</p:attrName>
                                        </p:attrNameLst>
                                      </p:cBhvr>
                                      <p:to>
                                        <p:strVal val="visible"/>
                                      </p:to>
                                    </p:set>
                                    <p:animEffect transition="in" filter="fade">
                                      <p:cBhvr>
                                        <p:cTn id="23"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do we do it?</a:t>
            </a:r>
            <a:endParaRPr/>
          </a:p>
        </p:txBody>
      </p:sp>
      <p:sp>
        <p:nvSpPr>
          <p:cNvPr id="179" name="Google Shape;179;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311700" y="445025"/>
            <a:ext cx="213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Word Wall</a:t>
            </a:r>
            <a:endParaRPr/>
          </a:p>
        </p:txBody>
      </p:sp>
      <p:sp>
        <p:nvSpPr>
          <p:cNvPr id="185" name="Google Shape;185;p26"/>
          <p:cNvSpPr txBox="1">
            <a:spLocks noGrp="1"/>
          </p:cNvSpPr>
          <p:nvPr>
            <p:ph type="body" idx="1"/>
          </p:nvPr>
        </p:nvSpPr>
        <p:spPr>
          <a:xfrm>
            <a:off x="311700" y="1152475"/>
            <a:ext cx="2441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Keeping an updated word wall allows students to work independently. </a:t>
            </a:r>
            <a:endParaRPr/>
          </a:p>
          <a:p>
            <a:pPr marL="0" lvl="0" indent="0" algn="l" rtl="0">
              <a:spcBef>
                <a:spcPts val="1600"/>
              </a:spcBef>
              <a:spcAft>
                <a:spcPts val="1600"/>
              </a:spcAft>
              <a:buNone/>
            </a:pPr>
            <a:r>
              <a:rPr lang="en"/>
              <a:t>We target word choice towards cognates in order to increase early literacy accessibility and confidence.  </a:t>
            </a:r>
            <a:endParaRPr/>
          </a:p>
        </p:txBody>
      </p:sp>
      <p:pic>
        <p:nvPicPr>
          <p:cNvPr id="186" name="Google Shape;186;p26"/>
          <p:cNvPicPr preferRelativeResize="0"/>
          <p:nvPr/>
        </p:nvPicPr>
        <p:blipFill>
          <a:blip r:embed="rId3">
            <a:alphaModFix/>
          </a:blip>
          <a:stretch>
            <a:fillRect/>
          </a:stretch>
        </p:blipFill>
        <p:spPr>
          <a:xfrm>
            <a:off x="2829300" y="457200"/>
            <a:ext cx="1924750" cy="453525"/>
          </a:xfrm>
          <a:prstGeom prst="rect">
            <a:avLst/>
          </a:prstGeom>
          <a:noFill/>
          <a:ln>
            <a:noFill/>
          </a:ln>
        </p:spPr>
      </p:pic>
      <p:pic>
        <p:nvPicPr>
          <p:cNvPr id="187" name="Google Shape;187;p26"/>
          <p:cNvPicPr preferRelativeResize="0"/>
          <p:nvPr/>
        </p:nvPicPr>
        <p:blipFill>
          <a:blip r:embed="rId4">
            <a:alphaModFix/>
          </a:blip>
          <a:stretch>
            <a:fillRect/>
          </a:stretch>
        </p:blipFill>
        <p:spPr>
          <a:xfrm>
            <a:off x="4962900" y="453525"/>
            <a:ext cx="1896063" cy="453525"/>
          </a:xfrm>
          <a:prstGeom prst="rect">
            <a:avLst/>
          </a:prstGeom>
          <a:noFill/>
          <a:ln>
            <a:noFill/>
          </a:ln>
        </p:spPr>
      </p:pic>
      <p:pic>
        <p:nvPicPr>
          <p:cNvPr id="188" name="Google Shape;188;p26"/>
          <p:cNvPicPr preferRelativeResize="0"/>
          <p:nvPr/>
        </p:nvPicPr>
        <p:blipFill>
          <a:blip r:embed="rId5">
            <a:alphaModFix/>
          </a:blip>
          <a:stretch>
            <a:fillRect/>
          </a:stretch>
        </p:blipFill>
        <p:spPr>
          <a:xfrm>
            <a:off x="7096500" y="453525"/>
            <a:ext cx="1896075" cy="460325"/>
          </a:xfrm>
          <a:prstGeom prst="rect">
            <a:avLst/>
          </a:prstGeom>
          <a:noFill/>
          <a:ln>
            <a:noFill/>
          </a:ln>
        </p:spPr>
      </p:pic>
      <p:pic>
        <p:nvPicPr>
          <p:cNvPr id="189" name="Google Shape;189;p26"/>
          <p:cNvPicPr preferRelativeResize="0"/>
          <p:nvPr/>
        </p:nvPicPr>
        <p:blipFill>
          <a:blip r:embed="rId6">
            <a:alphaModFix/>
          </a:blip>
          <a:stretch>
            <a:fillRect/>
          </a:stretch>
        </p:blipFill>
        <p:spPr>
          <a:xfrm>
            <a:off x="3282817" y="913850"/>
            <a:ext cx="5639538" cy="4229654"/>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p:nvPr>
        </p:nvSpPr>
        <p:spPr>
          <a:xfrm>
            <a:off x="6165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Cognates</a:t>
            </a:r>
            <a:endParaRPr/>
          </a:p>
        </p:txBody>
      </p:sp>
      <p:pic>
        <p:nvPicPr>
          <p:cNvPr id="272" name="Google Shape;272;p36"/>
          <p:cNvPicPr preferRelativeResize="0"/>
          <p:nvPr/>
        </p:nvPicPr>
        <p:blipFill>
          <a:blip r:embed="rId3">
            <a:alphaModFix/>
          </a:blip>
          <a:stretch>
            <a:fillRect/>
          </a:stretch>
        </p:blipFill>
        <p:spPr>
          <a:xfrm>
            <a:off x="555225" y="2294550"/>
            <a:ext cx="1940750" cy="2456975"/>
          </a:xfrm>
          <a:prstGeom prst="rect">
            <a:avLst/>
          </a:prstGeom>
          <a:noFill/>
          <a:ln>
            <a:noFill/>
          </a:ln>
        </p:spPr>
      </p:pic>
      <p:pic>
        <p:nvPicPr>
          <p:cNvPr id="273" name="Google Shape;273;p36"/>
          <p:cNvPicPr preferRelativeResize="0"/>
          <p:nvPr/>
        </p:nvPicPr>
        <p:blipFill>
          <a:blip r:embed="rId4">
            <a:alphaModFix/>
          </a:blip>
          <a:stretch>
            <a:fillRect/>
          </a:stretch>
        </p:blipFill>
        <p:spPr>
          <a:xfrm>
            <a:off x="2090800" y="2293842"/>
            <a:ext cx="1940750" cy="2458720"/>
          </a:xfrm>
          <a:prstGeom prst="rect">
            <a:avLst/>
          </a:prstGeom>
          <a:noFill/>
          <a:ln>
            <a:noFill/>
          </a:ln>
        </p:spPr>
      </p:pic>
      <p:pic>
        <p:nvPicPr>
          <p:cNvPr id="274" name="Google Shape;274;p36"/>
          <p:cNvPicPr preferRelativeResize="0"/>
          <p:nvPr/>
        </p:nvPicPr>
        <p:blipFill>
          <a:blip r:embed="rId5">
            <a:alphaModFix/>
          </a:blip>
          <a:stretch>
            <a:fillRect/>
          </a:stretch>
        </p:blipFill>
        <p:spPr>
          <a:xfrm>
            <a:off x="3518550" y="2304400"/>
            <a:ext cx="1867767" cy="2437600"/>
          </a:xfrm>
          <a:prstGeom prst="rect">
            <a:avLst/>
          </a:prstGeom>
          <a:noFill/>
          <a:ln>
            <a:noFill/>
          </a:ln>
        </p:spPr>
      </p:pic>
      <p:pic>
        <p:nvPicPr>
          <p:cNvPr id="275" name="Google Shape;275;p36"/>
          <p:cNvPicPr preferRelativeResize="0"/>
          <p:nvPr/>
        </p:nvPicPr>
        <p:blipFill>
          <a:blip r:embed="rId6">
            <a:alphaModFix/>
          </a:blip>
          <a:stretch>
            <a:fillRect/>
          </a:stretch>
        </p:blipFill>
        <p:spPr>
          <a:xfrm>
            <a:off x="5027299" y="2304400"/>
            <a:ext cx="1867775" cy="2380609"/>
          </a:xfrm>
          <a:prstGeom prst="rect">
            <a:avLst/>
          </a:prstGeom>
          <a:noFill/>
          <a:ln>
            <a:noFill/>
          </a:ln>
        </p:spPr>
      </p:pic>
      <p:pic>
        <p:nvPicPr>
          <p:cNvPr id="276" name="Google Shape;276;p36"/>
          <p:cNvPicPr preferRelativeResize="0"/>
          <p:nvPr/>
        </p:nvPicPr>
        <p:blipFill>
          <a:blip r:embed="rId7">
            <a:alphaModFix/>
          </a:blip>
          <a:stretch>
            <a:fillRect/>
          </a:stretch>
        </p:blipFill>
        <p:spPr>
          <a:xfrm>
            <a:off x="6626524" y="2284844"/>
            <a:ext cx="1867775" cy="2391508"/>
          </a:xfrm>
          <a:prstGeom prst="rect">
            <a:avLst/>
          </a:prstGeom>
          <a:noFill/>
          <a:ln>
            <a:noFill/>
          </a:ln>
        </p:spPr>
      </p:pic>
      <p:pic>
        <p:nvPicPr>
          <p:cNvPr id="277" name="Google Shape;277;p36"/>
          <p:cNvPicPr preferRelativeResize="0"/>
          <p:nvPr/>
        </p:nvPicPr>
        <p:blipFill>
          <a:blip r:embed="rId8">
            <a:alphaModFix/>
          </a:blip>
          <a:stretch>
            <a:fillRect/>
          </a:stretch>
        </p:blipFill>
        <p:spPr>
          <a:xfrm>
            <a:off x="2749800" y="151625"/>
            <a:ext cx="5683651" cy="2057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1000"/>
                                        <p:tgtEl>
                                          <p:spTgt spid="2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1000"/>
                                        <p:tgtEl>
                                          <p:spTgt spid="2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5"/>
                                        </p:tgtEl>
                                        <p:attrNameLst>
                                          <p:attrName>style.visibility</p:attrName>
                                        </p:attrNameLst>
                                      </p:cBhvr>
                                      <p:to>
                                        <p:strVal val="visible"/>
                                      </p:to>
                                    </p:set>
                                    <p:animEffect transition="in" filter="fade">
                                      <p:cBhvr>
                                        <p:cTn id="17" dur="1000"/>
                                        <p:tgtEl>
                                          <p:spTgt spid="2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
                                        </p:tgtEl>
                                        <p:attrNameLst>
                                          <p:attrName>style.visibility</p:attrName>
                                        </p:attrNameLst>
                                      </p:cBhvr>
                                      <p:to>
                                        <p:strVal val="visible"/>
                                      </p:to>
                                    </p:set>
                                    <p:animEffect transition="in" filter="fade">
                                      <p:cBhvr>
                                        <p:cTn id="22" dur="1000"/>
                                        <p:tgtEl>
                                          <p:spTgt spid="2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7"/>
                                        </p:tgtEl>
                                        <p:attrNameLst>
                                          <p:attrName>style.visibility</p:attrName>
                                        </p:attrNameLst>
                                      </p:cBhvr>
                                      <p:to>
                                        <p:strVal val="visible"/>
                                      </p:to>
                                    </p:set>
                                    <p:animEffect transition="in" filter="fade">
                                      <p:cBhvr>
                                        <p:cTn id="27" dur="1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206375" y="-89208"/>
            <a:ext cx="4726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Word Bank &amp; Sentence Frames on the Whiteboard</a:t>
            </a:r>
            <a:endParaRPr dirty="0"/>
          </a:p>
        </p:txBody>
      </p:sp>
      <p:sp>
        <p:nvSpPr>
          <p:cNvPr id="195" name="Google Shape;195;p27"/>
          <p:cNvSpPr txBox="1">
            <a:spLocks noGrp="1"/>
          </p:cNvSpPr>
          <p:nvPr>
            <p:ph type="body" idx="1"/>
          </p:nvPr>
        </p:nvSpPr>
        <p:spPr>
          <a:xfrm>
            <a:off x="311700" y="774342"/>
            <a:ext cx="2441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Keeping an updated word bank and sentence stems allows students to work independently. </a:t>
            </a:r>
            <a:endParaRPr/>
          </a:p>
          <a:p>
            <a:pPr marL="0" lvl="0" indent="0" algn="l" rtl="0">
              <a:spcBef>
                <a:spcPts val="1600"/>
              </a:spcBef>
              <a:spcAft>
                <a:spcPts val="1600"/>
              </a:spcAft>
              <a:buNone/>
            </a:pPr>
            <a:r>
              <a:rPr lang="en"/>
              <a:t>We change these on a weekly/biweekly basis to ensure students are actively referring to these words. Students WILL and DO use these often.</a:t>
            </a:r>
            <a:endParaRPr/>
          </a:p>
        </p:txBody>
      </p:sp>
      <p:pic>
        <p:nvPicPr>
          <p:cNvPr id="196" name="Google Shape;196;p27"/>
          <p:cNvPicPr preferRelativeResize="0"/>
          <p:nvPr/>
        </p:nvPicPr>
        <p:blipFill>
          <a:blip r:embed="rId3">
            <a:alphaModFix/>
          </a:blip>
          <a:stretch>
            <a:fillRect/>
          </a:stretch>
        </p:blipFill>
        <p:spPr>
          <a:xfrm>
            <a:off x="3572575" y="1021125"/>
            <a:ext cx="5233133" cy="392485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ctrTitle"/>
          </p:nvPr>
        </p:nvSpPr>
        <p:spPr>
          <a:xfrm>
            <a:off x="42150" y="-244200"/>
            <a:ext cx="9059700" cy="140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Weekly Lesson Plans!</a:t>
            </a:r>
            <a:endParaRPr sz="4800"/>
          </a:p>
        </p:txBody>
      </p:sp>
      <p:sp>
        <p:nvSpPr>
          <p:cNvPr id="202" name="Google Shape;202;p28"/>
          <p:cNvSpPr txBox="1"/>
          <p:nvPr/>
        </p:nvSpPr>
        <p:spPr>
          <a:xfrm>
            <a:off x="244425" y="1158000"/>
            <a:ext cx="3922500" cy="24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We create lesson plans that allow us to support our students through an entire week that allows them to become successful mathematicians at the end of the week.  These lesson plans allow us to have consistent structures on our handouts that that include sentence frames, word banks, visual supports, and graphic organizers. </a:t>
            </a:r>
            <a:endParaRPr sz="2000"/>
          </a:p>
        </p:txBody>
      </p:sp>
      <p:pic>
        <p:nvPicPr>
          <p:cNvPr id="203" name="Google Shape;203;p28"/>
          <p:cNvPicPr preferRelativeResize="0"/>
          <p:nvPr/>
        </p:nvPicPr>
        <p:blipFill>
          <a:blip r:embed="rId3">
            <a:alphaModFix/>
          </a:blip>
          <a:stretch>
            <a:fillRect/>
          </a:stretch>
        </p:blipFill>
        <p:spPr>
          <a:xfrm>
            <a:off x="5384064" y="1081700"/>
            <a:ext cx="3086886" cy="39855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ctrTitle"/>
          </p:nvPr>
        </p:nvSpPr>
        <p:spPr>
          <a:xfrm>
            <a:off x="311700" y="592175"/>
            <a:ext cx="8520600" cy="45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Lesson Plan Overview: </a:t>
            </a:r>
            <a:endParaRPr/>
          </a:p>
        </p:txBody>
      </p:sp>
      <p:sp>
        <p:nvSpPr>
          <p:cNvPr id="209" name="Google Shape;209;p29"/>
          <p:cNvSpPr txBox="1">
            <a:spLocks noGrp="1"/>
          </p:cNvSpPr>
          <p:nvPr>
            <p:ph type="subTitle" idx="1"/>
          </p:nvPr>
        </p:nvSpPr>
        <p:spPr>
          <a:xfrm>
            <a:off x="402825" y="1142575"/>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0000"/>
                </a:solidFill>
              </a:rPr>
              <a:t>Day 1: </a:t>
            </a:r>
            <a:r>
              <a:rPr lang="en" sz="1800"/>
              <a:t>Students learn to evaluate function for a specified input. Students learn to use thinking grid with the support of teacher.</a:t>
            </a:r>
            <a:endParaRPr sz="1800"/>
          </a:p>
        </p:txBody>
      </p:sp>
      <p:sp>
        <p:nvSpPr>
          <p:cNvPr id="210" name="Google Shape;210;p29"/>
          <p:cNvSpPr txBox="1">
            <a:spLocks noGrp="1"/>
          </p:cNvSpPr>
          <p:nvPr>
            <p:ph type="ctrTitle"/>
          </p:nvPr>
        </p:nvSpPr>
        <p:spPr>
          <a:xfrm>
            <a:off x="311700" y="1358025"/>
            <a:ext cx="8520600" cy="127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rgbClr val="FF0000"/>
                </a:solidFill>
              </a:rPr>
              <a:t>First View of the Problem</a:t>
            </a:r>
            <a:endParaRPr sz="2400">
              <a:solidFill>
                <a:srgbClr val="FF0000"/>
              </a:solidFill>
            </a:endParaRPr>
          </a:p>
        </p:txBody>
      </p:sp>
      <p:sp>
        <p:nvSpPr>
          <p:cNvPr id="211" name="Google Shape;211;p29"/>
          <p:cNvSpPr/>
          <p:nvPr/>
        </p:nvSpPr>
        <p:spPr>
          <a:xfrm>
            <a:off x="13425" y="-5675"/>
            <a:ext cx="389400" cy="5143500"/>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2" name="Google Shape;212;p29"/>
          <p:cNvPicPr preferRelativeResize="0"/>
          <p:nvPr/>
        </p:nvPicPr>
        <p:blipFill>
          <a:blip r:embed="rId3">
            <a:alphaModFix/>
          </a:blip>
          <a:stretch>
            <a:fillRect/>
          </a:stretch>
        </p:blipFill>
        <p:spPr>
          <a:xfrm>
            <a:off x="2356200" y="2637225"/>
            <a:ext cx="3725895" cy="25006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title"/>
          </p:nvPr>
        </p:nvSpPr>
        <p:spPr>
          <a:xfrm>
            <a:off x="5403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Thinking Grid </a:t>
            </a:r>
            <a:endParaRPr/>
          </a:p>
        </p:txBody>
      </p:sp>
      <p:sp>
        <p:nvSpPr>
          <p:cNvPr id="218" name="Google Shape;218;p30"/>
          <p:cNvSpPr txBox="1">
            <a:spLocks noGrp="1"/>
          </p:cNvSpPr>
          <p:nvPr>
            <p:ph type="body" idx="1"/>
          </p:nvPr>
        </p:nvSpPr>
        <p:spPr>
          <a:xfrm>
            <a:off x="7245900" y="4645075"/>
            <a:ext cx="1965000" cy="449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*Gillette 2018</a:t>
            </a:r>
            <a:endParaRPr/>
          </a:p>
        </p:txBody>
      </p:sp>
      <p:sp>
        <p:nvSpPr>
          <p:cNvPr id="219" name="Google Shape;219;p30"/>
          <p:cNvSpPr txBox="1"/>
          <p:nvPr/>
        </p:nvSpPr>
        <p:spPr>
          <a:xfrm>
            <a:off x="588050" y="791350"/>
            <a:ext cx="2740500" cy="298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I do. We do. You do.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The Thinking Grid helps to take students through the problem solving process so they do not become overwhelmed.</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Activates problem solving skills.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Students are able to annotate and take information directly from the problem. </a:t>
            </a:r>
            <a:endParaRPr sz="1800"/>
          </a:p>
        </p:txBody>
      </p:sp>
      <p:pic>
        <p:nvPicPr>
          <p:cNvPr id="220" name="Google Shape;220;p30"/>
          <p:cNvPicPr preferRelativeResize="0"/>
          <p:nvPr/>
        </p:nvPicPr>
        <p:blipFill>
          <a:blip r:embed="rId3">
            <a:alphaModFix/>
          </a:blip>
          <a:stretch>
            <a:fillRect/>
          </a:stretch>
        </p:blipFill>
        <p:spPr>
          <a:xfrm>
            <a:off x="3614738" y="1266825"/>
            <a:ext cx="4352925" cy="2609850"/>
          </a:xfrm>
          <a:prstGeom prst="rect">
            <a:avLst/>
          </a:prstGeom>
          <a:noFill/>
          <a:ln>
            <a:noFill/>
          </a:ln>
        </p:spPr>
      </p:pic>
      <p:sp>
        <p:nvSpPr>
          <p:cNvPr id="221" name="Google Shape;221;p30"/>
          <p:cNvSpPr/>
          <p:nvPr/>
        </p:nvSpPr>
        <p:spPr>
          <a:xfrm>
            <a:off x="13425" y="-5675"/>
            <a:ext cx="389400" cy="5143500"/>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subTitle" idx="1"/>
          </p:nvPr>
        </p:nvSpPr>
        <p:spPr>
          <a:xfrm>
            <a:off x="5320800" y="1275425"/>
            <a:ext cx="3823200" cy="185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A4C2F4"/>
                </a:solidFill>
              </a:rPr>
              <a:t>How long do you think this student has lived in the U.S.?</a:t>
            </a:r>
            <a:endParaRPr>
              <a:solidFill>
                <a:srgbClr val="A4C2F4"/>
              </a:solidFill>
            </a:endParaRPr>
          </a:p>
        </p:txBody>
      </p:sp>
      <p:sp>
        <p:nvSpPr>
          <p:cNvPr id="67" name="Google Shape;67;p14"/>
          <p:cNvSpPr txBox="1"/>
          <p:nvPr/>
        </p:nvSpPr>
        <p:spPr>
          <a:xfrm>
            <a:off x="5789875" y="3348200"/>
            <a:ext cx="3048600" cy="118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a:solidFill>
                  <a:srgbClr val="674EA7"/>
                </a:solidFill>
              </a:rPr>
              <a:t>6 months</a:t>
            </a:r>
            <a:endParaRPr sz="4800" b="1">
              <a:solidFill>
                <a:srgbClr val="674EA7"/>
              </a:solidFill>
            </a:endParaRPr>
          </a:p>
        </p:txBody>
      </p:sp>
      <p:pic>
        <p:nvPicPr>
          <p:cNvPr id="68" name="Google Shape;68;p14"/>
          <p:cNvPicPr preferRelativeResize="0"/>
          <p:nvPr/>
        </p:nvPicPr>
        <p:blipFill>
          <a:blip r:embed="rId3">
            <a:alphaModFix/>
          </a:blip>
          <a:stretch>
            <a:fillRect/>
          </a:stretch>
        </p:blipFill>
        <p:spPr>
          <a:xfrm>
            <a:off x="0" y="553600"/>
            <a:ext cx="5431050" cy="4404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7" name="Google Shape;227;p31"/>
          <p:cNvPicPr preferRelativeResize="0"/>
          <p:nvPr/>
        </p:nvPicPr>
        <p:blipFill>
          <a:blip r:embed="rId3">
            <a:alphaModFix/>
          </a:blip>
          <a:stretch>
            <a:fillRect/>
          </a:stretch>
        </p:blipFill>
        <p:spPr>
          <a:xfrm>
            <a:off x="4197425" y="552259"/>
            <a:ext cx="4273550" cy="4061975"/>
          </a:xfrm>
          <a:prstGeom prst="rect">
            <a:avLst/>
          </a:prstGeom>
          <a:noFill/>
          <a:ln>
            <a:noFill/>
          </a:ln>
        </p:spPr>
      </p:pic>
      <p:sp>
        <p:nvSpPr>
          <p:cNvPr id="228" name="Google Shape;228;p31"/>
          <p:cNvSpPr/>
          <p:nvPr/>
        </p:nvSpPr>
        <p:spPr>
          <a:xfrm>
            <a:off x="13425" y="-5675"/>
            <a:ext cx="389400" cy="5143500"/>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1"/>
          <p:cNvSpPr txBox="1">
            <a:spLocks noGrp="1"/>
          </p:cNvSpPr>
          <p:nvPr>
            <p:ph type="subTitle" idx="1"/>
          </p:nvPr>
        </p:nvSpPr>
        <p:spPr>
          <a:xfrm rot="-617226">
            <a:off x="1425554" y="1806338"/>
            <a:ext cx="4419848" cy="79274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FF0000"/>
                </a:solidFill>
              </a:rPr>
              <a:t>Student Sample</a:t>
            </a:r>
            <a:endParaRPr b="1" dirty="0">
              <a:solidFill>
                <a:srgbClr val="FF0000"/>
              </a:solidFill>
            </a:endParaRPr>
          </a:p>
        </p:txBody>
      </p:sp>
      <p:sp>
        <p:nvSpPr>
          <p:cNvPr id="2" name="Subtitle 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a:spLocks noGrp="1"/>
          </p:cNvSpPr>
          <p:nvPr>
            <p:ph type="title"/>
          </p:nvPr>
        </p:nvSpPr>
        <p:spPr>
          <a:xfrm>
            <a:off x="540300" y="679196"/>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b="1" dirty="0">
                <a:solidFill>
                  <a:srgbClr val="FF9900"/>
                </a:solidFill>
              </a:rPr>
              <a:t>Day 2: </a:t>
            </a:r>
            <a:r>
              <a:rPr lang="en" sz="1800" dirty="0">
                <a:solidFill>
                  <a:schemeClr val="dk2"/>
                </a:solidFill>
              </a:rPr>
              <a:t>Students continue to evaluate functions for a specified input and engage in whole-class discussion using thinking grid and sequencing language through peer collaboration.</a:t>
            </a:r>
            <a:endParaRPr sz="1800" dirty="0">
              <a:solidFill>
                <a:schemeClr val="dk2"/>
              </a:solidFill>
            </a:endParaRPr>
          </a:p>
          <a:p>
            <a:pPr marL="0" lvl="0" indent="0" algn="l" rtl="0">
              <a:lnSpc>
                <a:spcPct val="115000"/>
              </a:lnSpc>
              <a:spcBef>
                <a:spcPts val="1600"/>
              </a:spcBef>
              <a:spcAft>
                <a:spcPts val="1600"/>
              </a:spcAft>
              <a:buClr>
                <a:schemeClr val="dk1"/>
              </a:buClr>
              <a:buSzPts val="1100"/>
              <a:buFont typeface="Arial"/>
              <a:buNone/>
            </a:pPr>
            <a:endParaRPr sz="1800" dirty="0">
              <a:solidFill>
                <a:schemeClr val="dk2"/>
              </a:solidFill>
            </a:endParaRPr>
          </a:p>
        </p:txBody>
      </p:sp>
      <p:sp>
        <p:nvSpPr>
          <p:cNvPr id="235" name="Google Shape;235;p32"/>
          <p:cNvSpPr txBox="1"/>
          <p:nvPr/>
        </p:nvSpPr>
        <p:spPr>
          <a:xfrm>
            <a:off x="3743125" y="1282600"/>
            <a:ext cx="2303400" cy="10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32"/>
          <p:cNvSpPr/>
          <p:nvPr/>
        </p:nvSpPr>
        <p:spPr>
          <a:xfrm>
            <a:off x="13425" y="-5675"/>
            <a:ext cx="389400" cy="51435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32"/>
          <p:cNvPicPr preferRelativeResize="0"/>
          <p:nvPr/>
        </p:nvPicPr>
        <p:blipFill>
          <a:blip r:embed="rId3">
            <a:alphaModFix/>
          </a:blip>
          <a:stretch>
            <a:fillRect/>
          </a:stretch>
        </p:blipFill>
        <p:spPr>
          <a:xfrm>
            <a:off x="718475" y="3325450"/>
            <a:ext cx="1528425" cy="1528425"/>
          </a:xfrm>
          <a:prstGeom prst="rect">
            <a:avLst/>
          </a:prstGeom>
          <a:noFill/>
          <a:ln>
            <a:noFill/>
          </a:ln>
        </p:spPr>
      </p:pic>
      <p:pic>
        <p:nvPicPr>
          <p:cNvPr id="238" name="Google Shape;238;p32"/>
          <p:cNvPicPr preferRelativeResize="0"/>
          <p:nvPr/>
        </p:nvPicPr>
        <p:blipFill>
          <a:blip r:embed="rId4">
            <a:alphaModFix/>
          </a:blip>
          <a:stretch>
            <a:fillRect/>
          </a:stretch>
        </p:blipFill>
        <p:spPr>
          <a:xfrm>
            <a:off x="3254124" y="3413678"/>
            <a:ext cx="2148600" cy="1592722"/>
          </a:xfrm>
          <a:prstGeom prst="rect">
            <a:avLst/>
          </a:prstGeom>
          <a:noFill/>
          <a:ln>
            <a:noFill/>
          </a:ln>
        </p:spPr>
      </p:pic>
      <p:pic>
        <p:nvPicPr>
          <p:cNvPr id="240" name="Google Shape;240;p32"/>
          <p:cNvPicPr preferRelativeResize="0"/>
          <p:nvPr/>
        </p:nvPicPr>
        <p:blipFill>
          <a:blip r:embed="rId5">
            <a:alphaModFix/>
          </a:blip>
          <a:stretch>
            <a:fillRect/>
          </a:stretch>
        </p:blipFill>
        <p:spPr>
          <a:xfrm>
            <a:off x="7592803" y="3227350"/>
            <a:ext cx="1160447" cy="1781175"/>
          </a:xfrm>
          <a:prstGeom prst="rect">
            <a:avLst/>
          </a:prstGeom>
          <a:noFill/>
          <a:ln>
            <a:noFill/>
          </a:ln>
        </p:spPr>
      </p:pic>
      <p:pic>
        <p:nvPicPr>
          <p:cNvPr id="241" name="Google Shape;241;p32"/>
          <p:cNvPicPr preferRelativeResize="0"/>
          <p:nvPr/>
        </p:nvPicPr>
        <p:blipFill>
          <a:blip r:embed="rId6">
            <a:alphaModFix/>
          </a:blip>
          <a:stretch>
            <a:fillRect/>
          </a:stretch>
        </p:blipFill>
        <p:spPr>
          <a:xfrm>
            <a:off x="2543175" y="1499084"/>
            <a:ext cx="4514850" cy="1781175"/>
          </a:xfrm>
          <a:prstGeom prst="rect">
            <a:avLst/>
          </a:prstGeom>
          <a:noFill/>
          <a:ln>
            <a:noFill/>
          </a:ln>
        </p:spPr>
      </p:pic>
      <p:pic>
        <p:nvPicPr>
          <p:cNvPr id="242" name="Google Shape;242;p32"/>
          <p:cNvPicPr preferRelativeResize="0"/>
          <p:nvPr/>
        </p:nvPicPr>
        <p:blipFill>
          <a:blip r:embed="rId7">
            <a:alphaModFix/>
          </a:blip>
          <a:stretch>
            <a:fillRect/>
          </a:stretch>
        </p:blipFill>
        <p:spPr>
          <a:xfrm>
            <a:off x="3298425" y="2775896"/>
            <a:ext cx="1059700" cy="223100"/>
          </a:xfrm>
          <a:prstGeom prst="rect">
            <a:avLst/>
          </a:prstGeom>
          <a:noFill/>
          <a:ln>
            <a:noFill/>
          </a:ln>
        </p:spPr>
      </p:pic>
      <p:pic>
        <p:nvPicPr>
          <p:cNvPr id="239" name="Google Shape;239;p32"/>
          <p:cNvPicPr preferRelativeResize="0"/>
          <p:nvPr/>
        </p:nvPicPr>
        <p:blipFill>
          <a:blip r:embed="rId8">
            <a:alphaModFix/>
          </a:blip>
          <a:stretch>
            <a:fillRect/>
          </a:stretch>
        </p:blipFill>
        <p:spPr>
          <a:xfrm>
            <a:off x="5952650" y="3046100"/>
            <a:ext cx="994275" cy="1979600"/>
          </a:xfrm>
          <a:prstGeom prst="rect">
            <a:avLst/>
          </a:prstGeom>
          <a:noFill/>
          <a:ln>
            <a:noFill/>
          </a:ln>
        </p:spPr>
      </p:pic>
      <p:sp>
        <p:nvSpPr>
          <p:cNvPr id="11" name="Google Shape;306;p40"/>
          <p:cNvSpPr txBox="1">
            <a:spLocks/>
          </p:cNvSpPr>
          <p:nvPr/>
        </p:nvSpPr>
        <p:spPr>
          <a:xfrm>
            <a:off x="311700" y="291096"/>
            <a:ext cx="8520600" cy="450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mtClean="0"/>
              <a:t>Lesson Plan Overview: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xfrm>
            <a:off x="5403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Turn &amp; Talk</a:t>
            </a:r>
            <a:endParaRPr/>
          </a:p>
        </p:txBody>
      </p:sp>
      <p:sp>
        <p:nvSpPr>
          <p:cNvPr id="248" name="Google Shape;248;p33"/>
          <p:cNvSpPr txBox="1">
            <a:spLocks noGrp="1"/>
          </p:cNvSpPr>
          <p:nvPr>
            <p:ph type="body" idx="1"/>
          </p:nvPr>
        </p:nvSpPr>
        <p:spPr>
          <a:xfrm>
            <a:off x="5403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a:t>When we do </a:t>
            </a:r>
            <a:r>
              <a:rPr lang="en" b="1"/>
              <a:t>Turn &amp; Talks</a:t>
            </a:r>
            <a:r>
              <a:rPr lang="en"/>
              <a:t>, students use sentence frames that may be projected on the board and/or handout materials.Turn &amp; Talks are crucial for their learning and for this reason students can be intentionally arranged in homogenous or heterogenous groupings.</a:t>
            </a:r>
            <a:endParaRPr/>
          </a:p>
        </p:txBody>
      </p:sp>
      <p:sp>
        <p:nvSpPr>
          <p:cNvPr id="249" name="Google Shape;249;p33"/>
          <p:cNvSpPr/>
          <p:nvPr/>
        </p:nvSpPr>
        <p:spPr>
          <a:xfrm>
            <a:off x="13425" y="-5675"/>
            <a:ext cx="389400" cy="51435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33"/>
          <p:cNvPicPr preferRelativeResize="0"/>
          <p:nvPr/>
        </p:nvPicPr>
        <p:blipFill>
          <a:blip r:embed="rId3">
            <a:alphaModFix/>
          </a:blip>
          <a:stretch>
            <a:fillRect/>
          </a:stretch>
        </p:blipFill>
        <p:spPr>
          <a:xfrm>
            <a:off x="1819529" y="2683960"/>
            <a:ext cx="2227625" cy="1343375"/>
          </a:xfrm>
          <a:prstGeom prst="rect">
            <a:avLst/>
          </a:prstGeom>
          <a:noFill/>
          <a:ln>
            <a:noFill/>
          </a:ln>
        </p:spPr>
      </p:pic>
      <p:pic>
        <p:nvPicPr>
          <p:cNvPr id="7" name="Picture 6"/>
          <p:cNvPicPr>
            <a:picLocks noChangeAspect="1"/>
          </p:cNvPicPr>
          <p:nvPr/>
        </p:nvPicPr>
        <p:blipFill>
          <a:blip r:embed="rId4"/>
          <a:stretch>
            <a:fillRect/>
          </a:stretch>
        </p:blipFill>
        <p:spPr>
          <a:xfrm rot="5400000">
            <a:off x="4127706" y="2786316"/>
            <a:ext cx="3336073" cy="248203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a:spLocks noGrp="1"/>
          </p:cNvSpPr>
          <p:nvPr>
            <p:ph type="title"/>
          </p:nvPr>
        </p:nvSpPr>
        <p:spPr>
          <a:xfrm>
            <a:off x="464325" y="383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Consistent Sequencing Language</a:t>
            </a:r>
            <a:endParaRPr/>
          </a:p>
          <a:p>
            <a:pPr marL="0" lvl="0" indent="0" algn="l" rtl="0">
              <a:spcBef>
                <a:spcPts val="0"/>
              </a:spcBef>
              <a:spcAft>
                <a:spcPts val="0"/>
              </a:spcAft>
              <a:buNone/>
            </a:pPr>
            <a:endParaRPr/>
          </a:p>
        </p:txBody>
      </p:sp>
      <p:sp>
        <p:nvSpPr>
          <p:cNvPr id="256" name="Google Shape;256;p34"/>
          <p:cNvSpPr txBox="1">
            <a:spLocks noGrp="1"/>
          </p:cNvSpPr>
          <p:nvPr>
            <p:ph type="body" idx="1"/>
          </p:nvPr>
        </p:nvSpPr>
        <p:spPr>
          <a:xfrm>
            <a:off x="1544400" y="1622400"/>
            <a:ext cx="7892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First…</a:t>
            </a:r>
            <a:endParaRPr sz="2400"/>
          </a:p>
          <a:p>
            <a:pPr marL="0" lvl="0" indent="0" algn="l" rtl="0">
              <a:spcBef>
                <a:spcPts val="1600"/>
              </a:spcBef>
              <a:spcAft>
                <a:spcPts val="0"/>
              </a:spcAft>
              <a:buNone/>
            </a:pPr>
            <a:r>
              <a:rPr lang="en" sz="2400"/>
              <a:t>Next... </a:t>
            </a:r>
            <a:endParaRPr sz="2400"/>
          </a:p>
          <a:p>
            <a:pPr marL="0" lvl="0" indent="0" algn="l" rtl="0">
              <a:spcBef>
                <a:spcPts val="1600"/>
              </a:spcBef>
              <a:spcAft>
                <a:spcPts val="0"/>
              </a:spcAft>
              <a:buNone/>
            </a:pPr>
            <a:r>
              <a:rPr lang="en" sz="2400"/>
              <a:t>Then…</a:t>
            </a:r>
            <a:endParaRPr sz="2400"/>
          </a:p>
          <a:p>
            <a:pPr marL="0" lvl="0" indent="0" algn="l" rtl="0">
              <a:spcBef>
                <a:spcPts val="1600"/>
              </a:spcBef>
              <a:spcAft>
                <a:spcPts val="0"/>
              </a:spcAft>
              <a:buNone/>
            </a:pPr>
            <a:r>
              <a:rPr lang="en" sz="2400"/>
              <a:t>After…</a:t>
            </a:r>
            <a:endParaRPr sz="2400"/>
          </a:p>
          <a:p>
            <a:pPr marL="0" lvl="0" indent="0" algn="l" rtl="0">
              <a:spcBef>
                <a:spcPts val="1600"/>
              </a:spcBef>
              <a:spcAft>
                <a:spcPts val="1600"/>
              </a:spcAft>
              <a:buNone/>
            </a:pPr>
            <a:r>
              <a:rPr lang="en" sz="2400"/>
              <a:t>Finally…</a:t>
            </a:r>
            <a:r>
              <a:rPr lang="en"/>
              <a:t> </a:t>
            </a:r>
            <a:endParaRPr/>
          </a:p>
        </p:txBody>
      </p:sp>
      <p:sp>
        <p:nvSpPr>
          <p:cNvPr id="257" name="Google Shape;257;p34"/>
          <p:cNvSpPr/>
          <p:nvPr/>
        </p:nvSpPr>
        <p:spPr>
          <a:xfrm>
            <a:off x="13425" y="-5675"/>
            <a:ext cx="389400" cy="51435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p:nvPicPr>
        <p:blipFill>
          <a:blip r:embed="rId3"/>
          <a:stretch>
            <a:fillRect/>
          </a:stretch>
        </p:blipFill>
        <p:spPr>
          <a:xfrm>
            <a:off x="3548945" y="1272166"/>
            <a:ext cx="4781550" cy="35623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title"/>
          </p:nvPr>
        </p:nvSpPr>
        <p:spPr>
          <a:xfrm>
            <a:off x="6165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Whole-Class Discussion</a:t>
            </a:r>
            <a:endParaRPr/>
          </a:p>
        </p:txBody>
      </p:sp>
      <p:sp>
        <p:nvSpPr>
          <p:cNvPr id="263" name="Google Shape;263;p35"/>
          <p:cNvSpPr txBox="1">
            <a:spLocks noGrp="1"/>
          </p:cNvSpPr>
          <p:nvPr>
            <p:ph type="body" idx="1"/>
          </p:nvPr>
        </p:nvSpPr>
        <p:spPr>
          <a:xfrm>
            <a:off x="616500" y="1152475"/>
            <a:ext cx="4684200" cy="4044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a:t>In addition, students participate in whole-class discussions and then reflect on how their discussions went in accordance to a student-friendly rubric with criteria that depicts Can Do items from WIDA Levels 1-3, since the goal is for our Newcomers to reach a Level 3 English at the end of their journey at ENLACE. </a:t>
            </a:r>
            <a:endParaRPr/>
          </a:p>
        </p:txBody>
      </p:sp>
      <p:pic>
        <p:nvPicPr>
          <p:cNvPr id="264" name="Google Shape;264;p35"/>
          <p:cNvPicPr preferRelativeResize="0"/>
          <p:nvPr/>
        </p:nvPicPr>
        <p:blipFill>
          <a:blip r:embed="rId3">
            <a:alphaModFix/>
          </a:blip>
          <a:stretch>
            <a:fillRect/>
          </a:stretch>
        </p:blipFill>
        <p:spPr>
          <a:xfrm>
            <a:off x="5318475" y="-55075"/>
            <a:ext cx="3442225" cy="5283450"/>
          </a:xfrm>
          <a:prstGeom prst="rect">
            <a:avLst/>
          </a:prstGeom>
          <a:noFill/>
          <a:ln>
            <a:noFill/>
          </a:ln>
        </p:spPr>
      </p:pic>
      <p:sp>
        <p:nvSpPr>
          <p:cNvPr id="265" name="Google Shape;265;p35"/>
          <p:cNvSpPr/>
          <p:nvPr/>
        </p:nvSpPr>
        <p:spPr>
          <a:xfrm>
            <a:off x="13425" y="-5675"/>
            <a:ext cx="389400" cy="51435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7"/>
          <p:cNvSpPr txBox="1">
            <a:spLocks noGrp="1"/>
          </p:cNvSpPr>
          <p:nvPr>
            <p:ph type="title"/>
          </p:nvPr>
        </p:nvSpPr>
        <p:spPr>
          <a:xfrm>
            <a:off x="623400" y="399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9900"/>
                </a:solidFill>
              </a:rPr>
              <a:t>Student Sample</a:t>
            </a:r>
            <a:endParaRPr b="1">
              <a:solidFill>
                <a:srgbClr val="FF9900"/>
              </a:solidFill>
            </a:endParaRPr>
          </a:p>
        </p:txBody>
      </p:sp>
      <p:sp>
        <p:nvSpPr>
          <p:cNvPr id="283" name="Google Shape;283;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84" name="Google Shape;284;p37"/>
          <p:cNvPicPr preferRelativeResize="0"/>
          <p:nvPr/>
        </p:nvPicPr>
        <p:blipFill>
          <a:blip r:embed="rId3">
            <a:alphaModFix/>
          </a:blip>
          <a:stretch>
            <a:fillRect/>
          </a:stretch>
        </p:blipFill>
        <p:spPr>
          <a:xfrm>
            <a:off x="2506925" y="1528500"/>
            <a:ext cx="5907350" cy="3040375"/>
          </a:xfrm>
          <a:prstGeom prst="rect">
            <a:avLst/>
          </a:prstGeom>
          <a:noFill/>
          <a:ln>
            <a:noFill/>
          </a:ln>
        </p:spPr>
      </p:pic>
      <p:sp>
        <p:nvSpPr>
          <p:cNvPr id="285" name="Google Shape;285;p37"/>
          <p:cNvSpPr txBox="1"/>
          <p:nvPr/>
        </p:nvSpPr>
        <p:spPr>
          <a:xfrm>
            <a:off x="623400" y="3805675"/>
            <a:ext cx="4358100" cy="7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Students were not required to label their steps, but some students do so in order to help them when sharing with their partner how they solved the problem. </a:t>
            </a:r>
            <a:endParaRPr sz="1800"/>
          </a:p>
        </p:txBody>
      </p:sp>
      <p:sp>
        <p:nvSpPr>
          <p:cNvPr id="286" name="Google Shape;286;p37"/>
          <p:cNvSpPr/>
          <p:nvPr/>
        </p:nvSpPr>
        <p:spPr>
          <a:xfrm>
            <a:off x="13425" y="-5675"/>
            <a:ext cx="389400" cy="51435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38"/>
          <p:cNvSpPr txBox="1">
            <a:spLocks noGrp="1"/>
          </p:cNvSpPr>
          <p:nvPr>
            <p:ph type="subTitle" idx="1"/>
          </p:nvPr>
        </p:nvSpPr>
        <p:spPr>
          <a:xfrm>
            <a:off x="494850" y="1076412"/>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FFE70F"/>
                </a:solidFill>
              </a:rPr>
              <a:t>Day 3: </a:t>
            </a:r>
            <a:r>
              <a:rPr lang="en" sz="1800" dirty="0"/>
              <a:t>Students evaluate functions for a specified input and explain the process on how it was solved using sequencing words; teacher uses sequencing words when modeling. </a:t>
            </a:r>
            <a:endParaRPr sz="1800" dirty="0"/>
          </a:p>
        </p:txBody>
      </p:sp>
      <p:pic>
        <p:nvPicPr>
          <p:cNvPr id="293" name="Google Shape;293;p38"/>
          <p:cNvPicPr preferRelativeResize="0"/>
          <p:nvPr/>
        </p:nvPicPr>
        <p:blipFill>
          <a:blip r:embed="rId3">
            <a:alphaModFix/>
          </a:blip>
          <a:stretch>
            <a:fillRect/>
          </a:stretch>
        </p:blipFill>
        <p:spPr>
          <a:xfrm>
            <a:off x="2655475" y="1947854"/>
            <a:ext cx="3740133" cy="3195649"/>
          </a:xfrm>
          <a:prstGeom prst="rect">
            <a:avLst/>
          </a:prstGeom>
          <a:noFill/>
          <a:ln>
            <a:noFill/>
          </a:ln>
        </p:spPr>
      </p:pic>
      <p:sp>
        <p:nvSpPr>
          <p:cNvPr id="294" name="Google Shape;294;p38"/>
          <p:cNvSpPr/>
          <p:nvPr/>
        </p:nvSpPr>
        <p:spPr>
          <a:xfrm>
            <a:off x="13425" y="-5675"/>
            <a:ext cx="389400" cy="5143500"/>
          </a:xfrm>
          <a:prstGeom prst="rect">
            <a:avLst/>
          </a:prstGeom>
          <a:solidFill>
            <a:srgbClr val="FFE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ctrTitle"/>
          </p:nvPr>
        </p:nvSpPr>
        <p:spPr>
          <a:xfrm>
            <a:off x="311708" y="365435"/>
            <a:ext cx="4996272" cy="1931716"/>
          </a:xfrm>
        </p:spPr>
        <p:txBody>
          <a:bodyPr/>
          <a:lstStyle/>
          <a:p>
            <a:endParaRPr lang="en-US" dirty="0"/>
          </a:p>
        </p:txBody>
      </p:sp>
      <p:sp>
        <p:nvSpPr>
          <p:cNvPr id="7" name="Google Shape;306;p40"/>
          <p:cNvSpPr txBox="1">
            <a:spLocks/>
          </p:cNvSpPr>
          <p:nvPr/>
        </p:nvSpPr>
        <p:spPr>
          <a:xfrm>
            <a:off x="311700" y="592175"/>
            <a:ext cx="8520600" cy="450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mtClean="0"/>
              <a:t>Lesson Plan Overview: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E70F"/>
                </a:solidFill>
              </a:rPr>
              <a:t>Student Sample</a:t>
            </a:r>
            <a:endParaRPr>
              <a:solidFill>
                <a:srgbClr val="FFE70F"/>
              </a:solidFill>
            </a:endParaRPr>
          </a:p>
        </p:txBody>
      </p:sp>
      <p:pic>
        <p:nvPicPr>
          <p:cNvPr id="300" name="Google Shape;300;p39"/>
          <p:cNvPicPr preferRelativeResize="0"/>
          <p:nvPr/>
        </p:nvPicPr>
        <p:blipFill>
          <a:blip r:embed="rId3">
            <a:alphaModFix/>
          </a:blip>
          <a:stretch>
            <a:fillRect/>
          </a:stretch>
        </p:blipFill>
        <p:spPr>
          <a:xfrm>
            <a:off x="3310292" y="0"/>
            <a:ext cx="5650558" cy="5143500"/>
          </a:xfrm>
          <a:prstGeom prst="rect">
            <a:avLst/>
          </a:prstGeom>
          <a:noFill/>
          <a:ln>
            <a:noFill/>
          </a:ln>
        </p:spPr>
      </p:pic>
      <p:sp>
        <p:nvSpPr>
          <p:cNvPr id="301" name="Google Shape;301;p39"/>
          <p:cNvSpPr/>
          <p:nvPr/>
        </p:nvSpPr>
        <p:spPr>
          <a:xfrm>
            <a:off x="13425" y="-5675"/>
            <a:ext cx="389400" cy="5143500"/>
          </a:xfrm>
          <a:prstGeom prst="rect">
            <a:avLst/>
          </a:prstGeom>
          <a:solidFill>
            <a:srgbClr val="FFE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0"/>
          <p:cNvSpPr txBox="1">
            <a:spLocks noGrp="1"/>
          </p:cNvSpPr>
          <p:nvPr>
            <p:ph type="ctrTitle"/>
          </p:nvPr>
        </p:nvSpPr>
        <p:spPr>
          <a:xfrm>
            <a:off x="311700" y="592175"/>
            <a:ext cx="8520600" cy="45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Lesson Plan Overview: </a:t>
            </a:r>
            <a:endParaRPr dirty="0"/>
          </a:p>
        </p:txBody>
      </p:sp>
      <p:sp>
        <p:nvSpPr>
          <p:cNvPr id="307" name="Google Shape;307;p40"/>
          <p:cNvSpPr txBox="1">
            <a:spLocks noGrp="1"/>
          </p:cNvSpPr>
          <p:nvPr>
            <p:ph type="subTitle" idx="1"/>
          </p:nvPr>
        </p:nvSpPr>
        <p:spPr>
          <a:xfrm>
            <a:off x="402825" y="1042175"/>
            <a:ext cx="27411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FF00"/>
                </a:solidFill>
              </a:rPr>
              <a:t>Day 4:</a:t>
            </a:r>
            <a:r>
              <a:rPr lang="en" sz="1800" b="1"/>
              <a:t> </a:t>
            </a:r>
            <a:r>
              <a:rPr lang="en" sz="1800"/>
              <a:t>Students practice writing an explanatory essay with the support of sentence frames and word bank.  </a:t>
            </a:r>
            <a:endParaRPr sz="1800"/>
          </a:p>
        </p:txBody>
      </p:sp>
      <p:pic>
        <p:nvPicPr>
          <p:cNvPr id="308" name="Google Shape;308;p40"/>
          <p:cNvPicPr preferRelativeResize="0"/>
          <p:nvPr/>
        </p:nvPicPr>
        <p:blipFill>
          <a:blip r:embed="rId3">
            <a:alphaModFix/>
          </a:blip>
          <a:stretch>
            <a:fillRect/>
          </a:stretch>
        </p:blipFill>
        <p:spPr>
          <a:xfrm>
            <a:off x="5088625" y="920075"/>
            <a:ext cx="3743663" cy="4101325"/>
          </a:xfrm>
          <a:prstGeom prst="rect">
            <a:avLst/>
          </a:prstGeom>
          <a:noFill/>
          <a:ln>
            <a:noFill/>
          </a:ln>
        </p:spPr>
      </p:pic>
      <p:sp>
        <p:nvSpPr>
          <p:cNvPr id="309" name="Google Shape;309;p40"/>
          <p:cNvSpPr/>
          <p:nvPr/>
        </p:nvSpPr>
        <p:spPr>
          <a:xfrm>
            <a:off x="13425" y="-5675"/>
            <a:ext cx="389400" cy="5143500"/>
          </a:xfrm>
          <a:prstGeom prst="rect">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p:nvPicPr>
        <p:blipFill>
          <a:blip r:embed="rId4"/>
          <a:stretch>
            <a:fillRect/>
          </a:stretch>
        </p:blipFill>
        <p:spPr>
          <a:xfrm>
            <a:off x="529219" y="2717185"/>
            <a:ext cx="4559394" cy="339218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2"/>
          <p:cNvSpPr/>
          <p:nvPr/>
        </p:nvSpPr>
        <p:spPr>
          <a:xfrm>
            <a:off x="13425" y="-5675"/>
            <a:ext cx="389400" cy="5143500"/>
          </a:xfrm>
          <a:prstGeom prst="rect">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2"/>
          <p:cNvSpPr txBox="1">
            <a:spLocks noGrp="1"/>
          </p:cNvSpPr>
          <p:nvPr>
            <p:ph type="subTitle" idx="1"/>
          </p:nvPr>
        </p:nvSpPr>
        <p:spPr>
          <a:xfrm>
            <a:off x="-442675" y="0"/>
            <a:ext cx="44199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FF00"/>
                </a:solidFill>
              </a:rPr>
              <a:t>Student Sample</a:t>
            </a:r>
            <a:endParaRPr b="1">
              <a:solidFill>
                <a:srgbClr val="00FF00"/>
              </a:solidFill>
            </a:endParaRPr>
          </a:p>
        </p:txBody>
      </p:sp>
      <p:pic>
        <p:nvPicPr>
          <p:cNvPr id="323" name="Google Shape;323;p42"/>
          <p:cNvPicPr preferRelativeResize="0"/>
          <p:nvPr/>
        </p:nvPicPr>
        <p:blipFill>
          <a:blip r:embed="rId3">
            <a:alphaModFix amt="82000"/>
          </a:blip>
          <a:stretch>
            <a:fillRect/>
          </a:stretch>
        </p:blipFill>
        <p:spPr>
          <a:xfrm rot="5400000">
            <a:off x="4267862" y="376637"/>
            <a:ext cx="5062200" cy="432732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311700" y="744575"/>
            <a:ext cx="8520600" cy="92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do we do it?</a:t>
            </a:r>
            <a:endParaRPr/>
          </a:p>
        </p:txBody>
      </p:sp>
      <p:sp>
        <p:nvSpPr>
          <p:cNvPr id="74" name="Google Shape;74;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75" name="Google Shape;75;p15"/>
          <p:cNvPicPr preferRelativeResize="0"/>
          <p:nvPr/>
        </p:nvPicPr>
        <p:blipFill>
          <a:blip r:embed="rId3">
            <a:alphaModFix/>
          </a:blip>
          <a:stretch>
            <a:fillRect/>
          </a:stretch>
        </p:blipFill>
        <p:spPr>
          <a:xfrm>
            <a:off x="2533650" y="1917813"/>
            <a:ext cx="4381500" cy="3286125"/>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txBox="1">
            <a:spLocks noGrp="1"/>
          </p:cNvSpPr>
          <p:nvPr>
            <p:ph type="subTitle" idx="1"/>
          </p:nvPr>
        </p:nvSpPr>
        <p:spPr>
          <a:xfrm>
            <a:off x="311700" y="624600"/>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5"/>
                </a:solidFill>
              </a:rPr>
              <a:t>Day 5:</a:t>
            </a:r>
            <a:r>
              <a:rPr lang="en" sz="1800" b="1">
                <a:solidFill>
                  <a:srgbClr val="00FFFF"/>
                </a:solidFill>
              </a:rPr>
              <a:t> </a:t>
            </a:r>
            <a:r>
              <a:rPr lang="en" sz="1800"/>
              <a:t>Post instruction-Students evaluate a function for a specified input independently with limited to no scaffolds. </a:t>
            </a:r>
            <a:endParaRPr sz="1800"/>
          </a:p>
        </p:txBody>
      </p:sp>
      <p:pic>
        <p:nvPicPr>
          <p:cNvPr id="329" name="Google Shape;329;p43"/>
          <p:cNvPicPr preferRelativeResize="0"/>
          <p:nvPr/>
        </p:nvPicPr>
        <p:blipFill>
          <a:blip r:embed="rId3">
            <a:alphaModFix/>
          </a:blip>
          <a:stretch>
            <a:fillRect/>
          </a:stretch>
        </p:blipFill>
        <p:spPr>
          <a:xfrm>
            <a:off x="5082225" y="1411425"/>
            <a:ext cx="3048000" cy="3196909"/>
          </a:xfrm>
          <a:prstGeom prst="rect">
            <a:avLst/>
          </a:prstGeom>
          <a:noFill/>
          <a:ln>
            <a:noFill/>
          </a:ln>
        </p:spPr>
      </p:pic>
      <p:pic>
        <p:nvPicPr>
          <p:cNvPr id="330" name="Google Shape;330;p43"/>
          <p:cNvPicPr preferRelativeResize="0"/>
          <p:nvPr/>
        </p:nvPicPr>
        <p:blipFill>
          <a:blip r:embed="rId4">
            <a:alphaModFix/>
          </a:blip>
          <a:stretch>
            <a:fillRect/>
          </a:stretch>
        </p:blipFill>
        <p:spPr>
          <a:xfrm>
            <a:off x="625550" y="1417200"/>
            <a:ext cx="3387444" cy="3196900"/>
          </a:xfrm>
          <a:prstGeom prst="rect">
            <a:avLst/>
          </a:prstGeom>
          <a:noFill/>
          <a:ln>
            <a:noFill/>
          </a:ln>
        </p:spPr>
      </p:pic>
      <p:sp>
        <p:nvSpPr>
          <p:cNvPr id="331" name="Google Shape;331;p43"/>
          <p:cNvSpPr txBox="1"/>
          <p:nvPr/>
        </p:nvSpPr>
        <p:spPr>
          <a:xfrm>
            <a:off x="5422975" y="1112800"/>
            <a:ext cx="2671500" cy="5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Accommodated Version</a:t>
            </a:r>
            <a:endParaRPr b="1">
              <a:solidFill>
                <a:srgbClr val="FF0000"/>
              </a:solidFill>
            </a:endParaRPr>
          </a:p>
        </p:txBody>
      </p:sp>
      <p:sp>
        <p:nvSpPr>
          <p:cNvPr id="332" name="Google Shape;332;p43"/>
          <p:cNvSpPr/>
          <p:nvPr/>
        </p:nvSpPr>
        <p:spPr>
          <a:xfrm>
            <a:off x="13425" y="-5675"/>
            <a:ext cx="3894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4"/>
          <p:cNvSpPr txBox="1">
            <a:spLocks noGrp="1"/>
          </p:cNvSpPr>
          <p:nvPr>
            <p:ph type="ctrTitle"/>
          </p:nvPr>
        </p:nvSpPr>
        <p:spPr>
          <a:xfrm>
            <a:off x="402825" y="-5675"/>
            <a:ext cx="3946500" cy="72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t>Student Sample 1</a:t>
            </a:r>
            <a:endParaRPr sz="3000" b="1"/>
          </a:p>
        </p:txBody>
      </p:sp>
      <p:pic>
        <p:nvPicPr>
          <p:cNvPr id="338" name="Google Shape;338;p44"/>
          <p:cNvPicPr preferRelativeResize="0"/>
          <p:nvPr/>
        </p:nvPicPr>
        <p:blipFill>
          <a:blip r:embed="rId3">
            <a:alphaModFix/>
          </a:blip>
          <a:stretch>
            <a:fillRect/>
          </a:stretch>
        </p:blipFill>
        <p:spPr>
          <a:xfrm>
            <a:off x="5474148" y="-5675"/>
            <a:ext cx="3669854" cy="5143499"/>
          </a:xfrm>
          <a:prstGeom prst="rect">
            <a:avLst/>
          </a:prstGeom>
          <a:noFill/>
          <a:ln>
            <a:noFill/>
          </a:ln>
        </p:spPr>
      </p:pic>
      <p:sp>
        <p:nvSpPr>
          <p:cNvPr id="339" name="Google Shape;339;p44"/>
          <p:cNvSpPr/>
          <p:nvPr/>
        </p:nvSpPr>
        <p:spPr>
          <a:xfrm>
            <a:off x="13425" y="-5675"/>
            <a:ext cx="3894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0" name="Google Shape;340;p44"/>
          <p:cNvSpPr txBox="1"/>
          <p:nvPr/>
        </p:nvSpPr>
        <p:spPr>
          <a:xfrm>
            <a:off x="625500" y="631750"/>
            <a:ext cx="4106100" cy="29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About the student:</a:t>
            </a:r>
            <a:r>
              <a:rPr lang="en" sz="1800"/>
              <a:t> </a:t>
            </a:r>
            <a:r>
              <a:rPr lang="en" sz="1800">
                <a:solidFill>
                  <a:schemeClr val="dk1"/>
                </a:solidFill>
                <a:highlight>
                  <a:srgbClr val="FFFFFF"/>
                </a:highlight>
              </a:rPr>
              <a:t>Jennifer M.-This is the work of an English Learner who at the time, was a WIDA level 2.5. She had been at the country for about 6 months. In her work, I was able to observe her annotating skills for her steps; she was able to use sequencing words through her step-by-step solutions to evaluating the function. In her explanatory essay, I was able to see how the use of annotation facilitated her skills for her written product. This shows that she was able to use what she had learned during instructional time to producing the written product.</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5"/>
          <p:cNvSpPr txBox="1">
            <a:spLocks noGrp="1"/>
          </p:cNvSpPr>
          <p:nvPr>
            <p:ph type="ctrTitle"/>
          </p:nvPr>
        </p:nvSpPr>
        <p:spPr>
          <a:xfrm>
            <a:off x="402825" y="-5675"/>
            <a:ext cx="3946500" cy="72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t>Student Sample 2</a:t>
            </a:r>
            <a:endParaRPr sz="3000" b="1"/>
          </a:p>
        </p:txBody>
      </p:sp>
      <p:sp>
        <p:nvSpPr>
          <p:cNvPr id="346" name="Google Shape;346;p45"/>
          <p:cNvSpPr/>
          <p:nvPr/>
        </p:nvSpPr>
        <p:spPr>
          <a:xfrm>
            <a:off x="13425" y="-5675"/>
            <a:ext cx="3894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7" name="Google Shape;347;p45"/>
          <p:cNvSpPr txBox="1"/>
          <p:nvPr/>
        </p:nvSpPr>
        <p:spPr>
          <a:xfrm>
            <a:off x="625500" y="631750"/>
            <a:ext cx="4106100" cy="29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About the student:</a:t>
            </a:r>
            <a:r>
              <a:rPr lang="en" sz="1800"/>
              <a:t> </a:t>
            </a:r>
            <a:r>
              <a:rPr lang="en" sz="1800">
                <a:solidFill>
                  <a:schemeClr val="dk1"/>
                </a:solidFill>
                <a:highlight>
                  <a:srgbClr val="FFFFFF"/>
                </a:highlight>
              </a:rPr>
              <a:t>Miguel A. - This is the work of an English Learner who was a WIDA level 2.5. At the time, he had been at the country for about 5 months. In his work, I am able to see that he remembers that the input represents the x-coordinate, and the output, is the y-coordinate. He was able to explain his step-by-step process to solving this answer and go beyond the right answer and stating that the result is 21. </a:t>
            </a:r>
            <a:endParaRPr sz="1800"/>
          </a:p>
        </p:txBody>
      </p:sp>
      <p:pic>
        <p:nvPicPr>
          <p:cNvPr id="348" name="Google Shape;348;p45"/>
          <p:cNvPicPr preferRelativeResize="0"/>
          <p:nvPr/>
        </p:nvPicPr>
        <p:blipFill>
          <a:blip r:embed="rId3">
            <a:alphaModFix/>
          </a:blip>
          <a:stretch>
            <a:fillRect/>
          </a:stretch>
        </p:blipFill>
        <p:spPr>
          <a:xfrm>
            <a:off x="5571075" y="34700"/>
            <a:ext cx="3495150" cy="5289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6"/>
          <p:cNvSpPr txBox="1">
            <a:spLocks noGrp="1"/>
          </p:cNvSpPr>
          <p:nvPr>
            <p:ph type="ctrTitle"/>
          </p:nvPr>
        </p:nvSpPr>
        <p:spPr>
          <a:xfrm>
            <a:off x="402825" y="-5675"/>
            <a:ext cx="3946500" cy="72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t>Student Sample 3</a:t>
            </a:r>
            <a:endParaRPr sz="3000" b="1"/>
          </a:p>
        </p:txBody>
      </p:sp>
      <p:sp>
        <p:nvSpPr>
          <p:cNvPr id="354" name="Google Shape;354;p46"/>
          <p:cNvSpPr/>
          <p:nvPr/>
        </p:nvSpPr>
        <p:spPr>
          <a:xfrm>
            <a:off x="13425" y="-5675"/>
            <a:ext cx="3894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55" name="Google Shape;355;p46"/>
          <p:cNvSpPr txBox="1"/>
          <p:nvPr/>
        </p:nvSpPr>
        <p:spPr>
          <a:xfrm>
            <a:off x="625500" y="631750"/>
            <a:ext cx="4430700" cy="29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t>About the student:</a:t>
            </a:r>
            <a:r>
              <a:rPr lang="en" sz="1700"/>
              <a:t> </a:t>
            </a:r>
            <a:r>
              <a:rPr lang="en" sz="1700">
                <a:solidFill>
                  <a:schemeClr val="dk1"/>
                </a:solidFill>
                <a:highlight>
                  <a:srgbClr val="FFFFFF"/>
                </a:highlight>
              </a:rPr>
              <a:t>Pedro R. - This is the work of an English Learner who was a WIDA level 1.9. Pedro had been at the country for about 6 months. He had a good understanding on how to use sequencing words, such as </a:t>
            </a:r>
            <a:r>
              <a:rPr lang="en" sz="1700" i="1">
                <a:solidFill>
                  <a:schemeClr val="dk1"/>
                </a:solidFill>
                <a:highlight>
                  <a:srgbClr val="FFFFFF"/>
                </a:highlight>
              </a:rPr>
              <a:t>first, second, third, finally</a:t>
            </a:r>
            <a:r>
              <a:rPr lang="en" sz="1700">
                <a:solidFill>
                  <a:schemeClr val="dk1"/>
                </a:solidFill>
                <a:highlight>
                  <a:srgbClr val="FFFFFF"/>
                </a:highlight>
              </a:rPr>
              <a:t> and even found a place to include the word </a:t>
            </a:r>
            <a:r>
              <a:rPr lang="en" sz="1700" i="1">
                <a:solidFill>
                  <a:schemeClr val="dk1"/>
                </a:solidFill>
                <a:highlight>
                  <a:srgbClr val="FFFFFF"/>
                </a:highlight>
              </a:rPr>
              <a:t>therefore</a:t>
            </a:r>
            <a:r>
              <a:rPr lang="en" sz="1700">
                <a:solidFill>
                  <a:schemeClr val="dk1"/>
                </a:solidFill>
                <a:highlight>
                  <a:srgbClr val="FFFFFF"/>
                </a:highlight>
              </a:rPr>
              <a:t>, which pushed him to think of other words to use when explaining how he derived to his answer. While there was some misuse of vocabulary words, such as </a:t>
            </a:r>
            <a:r>
              <a:rPr lang="en" sz="1700" i="1">
                <a:solidFill>
                  <a:schemeClr val="dk1"/>
                </a:solidFill>
                <a:highlight>
                  <a:srgbClr val="FFFFFF"/>
                </a:highlight>
              </a:rPr>
              <a:t>y-intercept</a:t>
            </a:r>
            <a:r>
              <a:rPr lang="en" sz="1700">
                <a:solidFill>
                  <a:schemeClr val="dk1"/>
                </a:solidFill>
                <a:highlight>
                  <a:srgbClr val="FFFFFF"/>
                </a:highlight>
              </a:rPr>
              <a:t> rather than saying </a:t>
            </a:r>
            <a:r>
              <a:rPr lang="en" sz="1700" i="1">
                <a:solidFill>
                  <a:schemeClr val="dk1"/>
                </a:solidFill>
                <a:highlight>
                  <a:srgbClr val="FFFFFF"/>
                </a:highlight>
              </a:rPr>
              <a:t>y-coordinate</a:t>
            </a:r>
            <a:r>
              <a:rPr lang="en" sz="1700">
                <a:solidFill>
                  <a:schemeClr val="dk1"/>
                </a:solidFill>
                <a:highlight>
                  <a:srgbClr val="FFFFFF"/>
                </a:highlight>
              </a:rPr>
              <a:t>, I was still able to understand that a student like Pedro was thinking beyond the correct answer, and considering that the number 21 for this problem, is the y-coordinate or output. </a:t>
            </a:r>
            <a:endParaRPr sz="1700"/>
          </a:p>
        </p:txBody>
      </p:sp>
      <p:pic>
        <p:nvPicPr>
          <p:cNvPr id="356" name="Google Shape;356;p46"/>
          <p:cNvPicPr preferRelativeResize="0"/>
          <p:nvPr/>
        </p:nvPicPr>
        <p:blipFill>
          <a:blip r:embed="rId3">
            <a:alphaModFix/>
          </a:blip>
          <a:stretch>
            <a:fillRect/>
          </a:stretch>
        </p:blipFill>
        <p:spPr>
          <a:xfrm rot="5400000">
            <a:off x="4730334" y="877066"/>
            <a:ext cx="5054875" cy="3444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7"/>
          <p:cNvSpPr txBox="1">
            <a:spLocks noGrp="1"/>
          </p:cNvSpPr>
          <p:nvPr>
            <p:ph type="ctrTitle"/>
          </p:nvPr>
        </p:nvSpPr>
        <p:spPr>
          <a:xfrm>
            <a:off x="402825" y="-5675"/>
            <a:ext cx="3946500" cy="72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t>Student Sample 4</a:t>
            </a:r>
            <a:endParaRPr sz="3000" b="1"/>
          </a:p>
        </p:txBody>
      </p:sp>
      <p:sp>
        <p:nvSpPr>
          <p:cNvPr id="362" name="Google Shape;362;p47"/>
          <p:cNvSpPr/>
          <p:nvPr/>
        </p:nvSpPr>
        <p:spPr>
          <a:xfrm>
            <a:off x="13425" y="-5675"/>
            <a:ext cx="3894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63" name="Google Shape;363;p47"/>
          <p:cNvSpPr txBox="1"/>
          <p:nvPr/>
        </p:nvSpPr>
        <p:spPr>
          <a:xfrm>
            <a:off x="625500" y="631750"/>
            <a:ext cx="4747200" cy="29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About the student:</a:t>
            </a:r>
            <a:r>
              <a:rPr lang="en" sz="1600"/>
              <a:t> </a:t>
            </a:r>
            <a:r>
              <a:rPr lang="en" sz="1600">
                <a:solidFill>
                  <a:schemeClr val="dk1"/>
                </a:solidFill>
                <a:highlight>
                  <a:srgbClr val="FFFFFF"/>
                </a:highlight>
              </a:rPr>
              <a:t>Wilmy D. - This is the work of an English Learner who was a WIDA level 1.3. Wilmy had been at the country for about 3 months at the time. Unlike his peers, Wilmy had scaffolds provided on his problem in order to help him derive an answer. This scaffold was one he was familiar with because it was one similar to the one used in class during instructional time. He was given a graphic organizer that included sequencing words and a math term, as well as, two sentence starters that would help him to begin his explanatory essay. As noted, Wilmy disregarded his sentence starters, and went on his was to write his paragraph independently. His explanatory essay was shorter than his peers, but nonetheless carried the same idea as others. He used sequencing words, and even provided a claim, “</a:t>
            </a:r>
            <a:r>
              <a:rPr lang="en" sz="1600" i="1">
                <a:solidFill>
                  <a:schemeClr val="dk1"/>
                </a:solidFill>
                <a:highlight>
                  <a:srgbClr val="FFFFFF"/>
                </a:highlight>
              </a:rPr>
              <a:t>According to my calculations…</a:t>
            </a:r>
            <a:r>
              <a:rPr lang="en" sz="1600">
                <a:solidFill>
                  <a:schemeClr val="dk1"/>
                </a:solidFill>
                <a:highlight>
                  <a:srgbClr val="FFFFFF"/>
                </a:highlight>
              </a:rPr>
              <a:t>” </a:t>
            </a:r>
            <a:endParaRPr sz="1600"/>
          </a:p>
        </p:txBody>
      </p:sp>
      <p:pic>
        <p:nvPicPr>
          <p:cNvPr id="364" name="Google Shape;364;p47"/>
          <p:cNvPicPr preferRelativeResize="0"/>
          <p:nvPr/>
        </p:nvPicPr>
        <p:blipFill>
          <a:blip r:embed="rId3">
            <a:alphaModFix amt="50000"/>
          </a:blip>
          <a:stretch>
            <a:fillRect/>
          </a:stretch>
        </p:blipFill>
        <p:spPr>
          <a:xfrm rot="5400000">
            <a:off x="5278550" y="427650"/>
            <a:ext cx="3917175" cy="37897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8"/>
          <p:cNvSpPr txBox="1">
            <a:spLocks noGrp="1"/>
          </p:cNvSpPr>
          <p:nvPr>
            <p:ph type="ctrTitle"/>
          </p:nvPr>
        </p:nvSpPr>
        <p:spPr>
          <a:xfrm>
            <a:off x="311708" y="2873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can you incorporate these skills as a push in? </a:t>
            </a:r>
            <a:endParaRPr/>
          </a:p>
        </p:txBody>
      </p:sp>
      <p:sp>
        <p:nvSpPr>
          <p:cNvPr id="370" name="Google Shape;370;p48"/>
          <p:cNvSpPr txBox="1">
            <a:spLocks noGrp="1"/>
          </p:cNvSpPr>
          <p:nvPr>
            <p:ph type="subTitle" idx="1"/>
          </p:nvPr>
        </p:nvSpPr>
        <p:spPr>
          <a:xfrm>
            <a:off x="540300" y="2376925"/>
            <a:ext cx="7496100" cy="831000"/>
          </a:xfrm>
          <a:prstGeom prst="rect">
            <a:avLst/>
          </a:prstGeom>
        </p:spPr>
        <p:txBody>
          <a:bodyPr spcFirstLastPara="1" wrap="square" lIns="91425" tIns="91425" rIns="91425" bIns="91425" anchor="t" anchorCtr="0">
            <a:noAutofit/>
          </a:bodyPr>
          <a:lstStyle/>
          <a:p>
            <a:pPr marL="457200" lvl="0" indent="-406400" algn="ctr" rtl="0">
              <a:spcBef>
                <a:spcPts val="0"/>
              </a:spcBef>
              <a:spcAft>
                <a:spcPts val="0"/>
              </a:spcAft>
              <a:buSzPts val="2800"/>
              <a:buChar char="●"/>
            </a:pPr>
            <a:r>
              <a:rPr lang="en"/>
              <a:t>Cognates </a:t>
            </a:r>
            <a:endParaRPr/>
          </a:p>
          <a:p>
            <a:pPr marL="457200" lvl="0" indent="-406400" algn="ctr" rtl="0">
              <a:spcBef>
                <a:spcPts val="0"/>
              </a:spcBef>
              <a:spcAft>
                <a:spcPts val="0"/>
              </a:spcAft>
              <a:buSzPts val="2800"/>
              <a:buChar char="●"/>
            </a:pPr>
            <a:r>
              <a:rPr lang="en"/>
              <a:t>Sentence frames</a:t>
            </a:r>
            <a:endParaRPr/>
          </a:p>
          <a:p>
            <a:pPr marL="457200" lvl="0" indent="-406400" algn="ctr" rtl="0">
              <a:spcBef>
                <a:spcPts val="0"/>
              </a:spcBef>
              <a:spcAft>
                <a:spcPts val="0"/>
              </a:spcAft>
              <a:buSzPts val="2800"/>
              <a:buChar char="●"/>
            </a:pPr>
            <a:r>
              <a:rPr lang="en"/>
              <a:t>Sequencing</a:t>
            </a:r>
            <a:endParaRPr/>
          </a:p>
          <a:p>
            <a:pPr marL="457200" lvl="0" indent="-406400" algn="ctr" rtl="0">
              <a:spcBef>
                <a:spcPts val="0"/>
              </a:spcBef>
              <a:spcAft>
                <a:spcPts val="0"/>
              </a:spcAft>
              <a:buSzPts val="2800"/>
              <a:buChar char="●"/>
            </a:pPr>
            <a:r>
              <a:rPr lang="en"/>
              <a:t>Accomodations </a:t>
            </a:r>
            <a:endParaRPr/>
          </a:p>
          <a:p>
            <a:pPr marL="457200" lvl="0" indent="-406400" algn="ctr" rtl="0">
              <a:spcBef>
                <a:spcPts val="0"/>
              </a:spcBef>
              <a:spcAft>
                <a:spcPts val="0"/>
              </a:spcAft>
              <a:buSzPts val="2800"/>
              <a:buChar char="●"/>
            </a:pPr>
            <a:r>
              <a:rPr lang="en"/>
              <a:t>Mirrored problem solving and writing</a:t>
            </a:r>
            <a:endParaRPr/>
          </a:p>
          <a:p>
            <a:pPr marL="457200" lvl="0" indent="-406400" algn="ctr" rtl="0">
              <a:spcBef>
                <a:spcPts val="0"/>
              </a:spcBef>
              <a:spcAft>
                <a:spcPts val="0"/>
              </a:spcAft>
              <a:buSzPts val="2800"/>
              <a:buChar char="●"/>
            </a:pPr>
            <a:r>
              <a:rPr lang="en"/>
              <a:t>Practice labeling work</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77" name="Google Shape;377;p49"/>
          <p:cNvPicPr preferRelativeResize="0"/>
          <p:nvPr/>
        </p:nvPicPr>
        <p:blipFill>
          <a:blip r:embed="rId3">
            <a:alphaModFix/>
          </a:blip>
          <a:stretch>
            <a:fillRect/>
          </a:stretch>
        </p:blipFill>
        <p:spPr>
          <a:xfrm>
            <a:off x="2133600" y="133350"/>
            <a:ext cx="4876800" cy="4876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59" y="177085"/>
            <a:ext cx="8520600" cy="841800"/>
          </a:xfrm>
        </p:spPr>
        <p:txBody>
          <a:bodyPr/>
          <a:lstStyle/>
          <a:p>
            <a:r>
              <a:rPr lang="en-US" dirty="0" smtClean="0"/>
              <a:t>How to expand into real world problems…</a:t>
            </a:r>
            <a:endParaRPr lang="en-US" dirty="0"/>
          </a:p>
        </p:txBody>
      </p:sp>
      <p:pic>
        <p:nvPicPr>
          <p:cNvPr id="3" name="Picture 2"/>
          <p:cNvPicPr>
            <a:picLocks noChangeAspect="1"/>
          </p:cNvPicPr>
          <p:nvPr/>
        </p:nvPicPr>
        <p:blipFill>
          <a:blip r:embed="rId2"/>
          <a:stretch>
            <a:fillRect/>
          </a:stretch>
        </p:blipFill>
        <p:spPr>
          <a:xfrm>
            <a:off x="635617" y="1149157"/>
            <a:ext cx="3941574" cy="2842981"/>
          </a:xfrm>
          <a:prstGeom prst="rect">
            <a:avLst/>
          </a:prstGeom>
        </p:spPr>
      </p:pic>
      <p:pic>
        <p:nvPicPr>
          <p:cNvPr id="4" name="Picture 3"/>
          <p:cNvPicPr>
            <a:picLocks noChangeAspect="1"/>
          </p:cNvPicPr>
          <p:nvPr/>
        </p:nvPicPr>
        <p:blipFill>
          <a:blip r:embed="rId3"/>
          <a:stretch>
            <a:fillRect/>
          </a:stretch>
        </p:blipFill>
        <p:spPr>
          <a:xfrm>
            <a:off x="4577191" y="1411094"/>
            <a:ext cx="3381244" cy="2319106"/>
          </a:xfrm>
          <a:prstGeom prst="rect">
            <a:avLst/>
          </a:prstGeom>
        </p:spPr>
      </p:pic>
    </p:spTree>
    <p:extLst>
      <p:ext uri="{BB962C8B-B14F-4D97-AF65-F5344CB8AC3E}">
        <p14:creationId xmlns:p14="http://schemas.microsoft.com/office/powerpoint/2010/main" val="267396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59" y="177085"/>
            <a:ext cx="8520600" cy="841800"/>
          </a:xfrm>
        </p:spPr>
        <p:txBody>
          <a:bodyPr/>
          <a:lstStyle/>
          <a:p>
            <a:r>
              <a:rPr lang="en-US" dirty="0" smtClean="0"/>
              <a:t>How to expand into real world problems…</a:t>
            </a:r>
            <a:endParaRPr lang="en-US" dirty="0"/>
          </a:p>
        </p:txBody>
      </p:sp>
      <p:pic>
        <p:nvPicPr>
          <p:cNvPr id="5" name="Picture 4"/>
          <p:cNvPicPr>
            <a:picLocks noChangeAspect="1"/>
          </p:cNvPicPr>
          <p:nvPr/>
        </p:nvPicPr>
        <p:blipFill>
          <a:blip r:embed="rId2"/>
          <a:stretch>
            <a:fillRect/>
          </a:stretch>
        </p:blipFill>
        <p:spPr>
          <a:xfrm>
            <a:off x="389759" y="1619250"/>
            <a:ext cx="5086350" cy="3524250"/>
          </a:xfrm>
          <a:prstGeom prst="rect">
            <a:avLst/>
          </a:prstGeom>
        </p:spPr>
      </p:pic>
      <p:pic>
        <p:nvPicPr>
          <p:cNvPr id="6" name="image2.jpg" descr="Task_1_3436be7008e0522a94139d530633c02e"/>
          <p:cNvPicPr/>
          <p:nvPr/>
        </p:nvPicPr>
        <p:blipFill>
          <a:blip r:embed="rId3"/>
          <a:srcRect/>
          <a:stretch>
            <a:fillRect/>
          </a:stretch>
        </p:blipFill>
        <p:spPr>
          <a:xfrm>
            <a:off x="5192341" y="1791924"/>
            <a:ext cx="3718018" cy="2367481"/>
          </a:xfrm>
          <a:prstGeom prst="rect">
            <a:avLst/>
          </a:prstGeom>
          <a:ln/>
        </p:spPr>
      </p:pic>
    </p:spTree>
    <p:extLst>
      <p:ext uri="{BB962C8B-B14F-4D97-AF65-F5344CB8AC3E}">
        <p14:creationId xmlns:p14="http://schemas.microsoft.com/office/powerpoint/2010/main" val="5685613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159052" y="-29836"/>
            <a:ext cx="3925578" cy="5191342"/>
          </a:xfrm>
          <a:prstGeom prst="rect">
            <a:avLst/>
          </a:prstGeom>
        </p:spPr>
      </p:pic>
      <p:sp>
        <p:nvSpPr>
          <p:cNvPr id="5" name="Google Shape;229;p31"/>
          <p:cNvSpPr txBox="1">
            <a:spLocks/>
          </p:cNvSpPr>
          <p:nvPr/>
        </p:nvSpPr>
        <p:spPr>
          <a:xfrm rot="-617226">
            <a:off x="-91013" y="2175374"/>
            <a:ext cx="4419848" cy="79274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smtClean="0">
                <a:solidFill>
                  <a:srgbClr val="FF0000"/>
                </a:solidFill>
              </a:rPr>
              <a:t>Student Sample</a:t>
            </a:r>
            <a:endParaRPr lang="en-US" sz="3200" b="1" dirty="0">
              <a:solidFill>
                <a:srgbClr val="FF0000"/>
              </a:solidFill>
            </a:endParaRPr>
          </a:p>
        </p:txBody>
      </p:sp>
    </p:spTree>
    <p:extLst>
      <p:ext uri="{BB962C8B-B14F-4D97-AF65-F5344CB8AC3E}">
        <p14:creationId xmlns:p14="http://schemas.microsoft.com/office/powerpoint/2010/main" val="3897565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ctrTitle"/>
          </p:nvPr>
        </p:nvSpPr>
        <p:spPr>
          <a:xfrm>
            <a:off x="508033" y="235937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can we as educators assess students’ mathematical understandings beyond calculations?</a:t>
            </a:r>
            <a:endParaRPr/>
          </a:p>
        </p:txBody>
      </p:sp>
      <p:pic>
        <p:nvPicPr>
          <p:cNvPr id="81" name="Google Shape;81;p16"/>
          <p:cNvPicPr preferRelativeResize="0"/>
          <p:nvPr/>
        </p:nvPicPr>
        <p:blipFill>
          <a:blip r:embed="rId3">
            <a:alphaModFix/>
          </a:blip>
          <a:stretch>
            <a:fillRect/>
          </a:stretch>
        </p:blipFill>
        <p:spPr>
          <a:xfrm>
            <a:off x="5833300" y="1251775"/>
            <a:ext cx="3310700" cy="1535900"/>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56" y="2039339"/>
            <a:ext cx="4159939" cy="841800"/>
          </a:xfrm>
        </p:spPr>
        <p:txBody>
          <a:bodyPr/>
          <a:lstStyle/>
          <a:p>
            <a:r>
              <a:rPr lang="en-US" dirty="0" smtClean="0"/>
              <a:t>How to expand into real world problems…</a:t>
            </a:r>
            <a:endParaRPr lang="en-US" dirty="0"/>
          </a:p>
        </p:txBody>
      </p:sp>
      <p:pic>
        <p:nvPicPr>
          <p:cNvPr id="5" name="Picture 4"/>
          <p:cNvPicPr>
            <a:picLocks noChangeAspect="1"/>
          </p:cNvPicPr>
          <p:nvPr/>
        </p:nvPicPr>
        <p:blipFill>
          <a:blip r:embed="rId2"/>
          <a:stretch>
            <a:fillRect/>
          </a:stretch>
        </p:blipFill>
        <p:spPr>
          <a:xfrm>
            <a:off x="4935227" y="349173"/>
            <a:ext cx="3667125" cy="4400550"/>
          </a:xfrm>
          <a:prstGeom prst="rect">
            <a:avLst/>
          </a:prstGeom>
        </p:spPr>
      </p:pic>
    </p:spTree>
    <p:extLst>
      <p:ext uri="{BB962C8B-B14F-4D97-AF65-F5344CB8AC3E}">
        <p14:creationId xmlns:p14="http://schemas.microsoft.com/office/powerpoint/2010/main" val="3679287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Resources</a:t>
            </a:r>
            <a:endParaRPr/>
          </a:p>
        </p:txBody>
      </p:sp>
      <p:sp>
        <p:nvSpPr>
          <p:cNvPr id="383" name="Google Shape;383;p50"/>
          <p:cNvSpPr txBox="1">
            <a:spLocks noGrp="1"/>
          </p:cNvSpPr>
          <p:nvPr>
            <p:ph type="body" idx="1"/>
          </p:nvPr>
        </p:nvSpPr>
        <p:spPr>
          <a:xfrm>
            <a:off x="311700" y="3049475"/>
            <a:ext cx="8520600" cy="178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https://www.teachingchannel.org/video/writing-in-math-ells</a:t>
            </a:r>
            <a:r>
              <a:rPr lang="en"/>
              <a:t> </a:t>
            </a:r>
            <a:endParaRPr/>
          </a:p>
          <a:p>
            <a:pPr marL="0" lvl="0" indent="0" algn="ctr" rtl="0">
              <a:spcBef>
                <a:spcPts val="1600"/>
              </a:spcBef>
              <a:spcAft>
                <a:spcPts val="0"/>
              </a:spcAft>
              <a:buNone/>
            </a:pPr>
            <a:endParaRPr/>
          </a:p>
          <a:p>
            <a:pPr marL="0" lvl="0" indent="0" algn="ctr" rtl="0">
              <a:spcBef>
                <a:spcPts val="1600"/>
              </a:spcBef>
              <a:spcAft>
                <a:spcPts val="1600"/>
              </a:spcAft>
              <a:buNone/>
            </a:pPr>
            <a:endParaRPr/>
          </a:p>
        </p:txBody>
      </p:sp>
      <p:pic>
        <p:nvPicPr>
          <p:cNvPr id="384" name="Google Shape;384;p50"/>
          <p:cNvPicPr preferRelativeResize="0"/>
          <p:nvPr/>
        </p:nvPicPr>
        <p:blipFill>
          <a:blip r:embed="rId4">
            <a:alphaModFix/>
          </a:blip>
          <a:stretch>
            <a:fillRect/>
          </a:stretch>
        </p:blipFill>
        <p:spPr>
          <a:xfrm>
            <a:off x="2608050" y="1676250"/>
            <a:ext cx="3414707" cy="118616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Information	</a:t>
            </a:r>
            <a:endParaRPr/>
          </a:p>
        </p:txBody>
      </p:sp>
      <p:sp>
        <p:nvSpPr>
          <p:cNvPr id="390" name="Google Shape;390;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Keila Colon</a:t>
            </a:r>
            <a:endParaRPr b="1" dirty="0"/>
          </a:p>
          <a:p>
            <a:pPr marL="0" lvl="0" indent="0" algn="l" rtl="0">
              <a:spcBef>
                <a:spcPts val="1600"/>
              </a:spcBef>
              <a:spcAft>
                <a:spcPts val="0"/>
              </a:spcAft>
              <a:buNone/>
            </a:pPr>
            <a:r>
              <a:rPr lang="en" dirty="0"/>
              <a:t>E-Mail: </a:t>
            </a:r>
            <a:r>
              <a:rPr lang="en" dirty="0">
                <a:solidFill>
                  <a:srgbClr val="000000"/>
                </a:solidFill>
                <a:uFill>
                  <a:noFill/>
                </a:uFill>
                <a:hlinkClick r:id="rId3"/>
              </a:rPr>
              <a:t>keila.colon@lawrence.k12.ma.us</a:t>
            </a:r>
            <a:endParaRPr dirty="0">
              <a:solidFill>
                <a:srgbClr val="000000"/>
              </a:solidFill>
            </a:endParaRPr>
          </a:p>
          <a:p>
            <a:pPr marL="0" lvl="0" indent="0" algn="l" rtl="0">
              <a:spcBef>
                <a:spcPts val="1600"/>
              </a:spcBef>
              <a:spcAft>
                <a:spcPts val="0"/>
              </a:spcAft>
              <a:buNone/>
            </a:pPr>
            <a:endParaRPr dirty="0"/>
          </a:p>
          <a:p>
            <a:pPr marL="0" lvl="0" indent="0" algn="l" rtl="0">
              <a:spcBef>
                <a:spcPts val="1600"/>
              </a:spcBef>
              <a:spcAft>
                <a:spcPts val="0"/>
              </a:spcAft>
              <a:buNone/>
            </a:pPr>
            <a:r>
              <a:rPr lang="en" b="1" dirty="0"/>
              <a:t>Dana Thorsen</a:t>
            </a:r>
            <a:endParaRPr b="1" dirty="0"/>
          </a:p>
          <a:p>
            <a:pPr marL="0" lvl="0" indent="0" algn="l" rtl="0">
              <a:spcBef>
                <a:spcPts val="1600"/>
              </a:spcBef>
              <a:spcAft>
                <a:spcPts val="1600"/>
              </a:spcAft>
              <a:buNone/>
            </a:pPr>
            <a:r>
              <a:rPr lang="en" dirty="0"/>
              <a:t>E-Mail: </a:t>
            </a:r>
            <a:r>
              <a:rPr lang="en" dirty="0">
                <a:solidFill>
                  <a:schemeClr val="accent5"/>
                </a:solidFill>
              </a:rPr>
              <a:t>dana.thorsen@lawrence.k12.ma.us</a:t>
            </a:r>
            <a:endParaRPr dirty="0">
              <a:solidFill>
                <a:schemeClr val="accent5"/>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2"/>
          <p:cNvSpPr txBox="1">
            <a:spLocks noGrp="1"/>
          </p:cNvSpPr>
          <p:nvPr>
            <p:ph type="body" idx="1"/>
          </p:nvPr>
        </p:nvSpPr>
        <p:spPr>
          <a:xfrm>
            <a:off x="419500" y="1152475"/>
            <a:ext cx="5255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Think about your students. Which one of your students would benefit from having the first handout, accommodated handout?             </a:t>
            </a:r>
            <a:endParaRPr/>
          </a:p>
          <a:p>
            <a:pPr marL="0" lvl="0" indent="0" algn="l" rtl="0">
              <a:spcBef>
                <a:spcPts val="1600"/>
              </a:spcBef>
              <a:spcAft>
                <a:spcPts val="0"/>
              </a:spcAft>
              <a:buNone/>
            </a:pPr>
            <a:r>
              <a:rPr lang="en"/>
              <a:t>What will they write? What supports will they need?</a:t>
            </a:r>
            <a:endParaRPr/>
          </a:p>
          <a:p>
            <a:pPr marL="457200" lvl="0" indent="-342900" algn="l" rtl="0">
              <a:spcBef>
                <a:spcPts val="1600"/>
              </a:spcBef>
              <a:spcAft>
                <a:spcPts val="0"/>
              </a:spcAft>
              <a:buSzPts val="1800"/>
              <a:buChar char="●"/>
            </a:pPr>
            <a:r>
              <a:rPr lang="en"/>
              <a:t>Cognates</a:t>
            </a:r>
            <a:endParaRPr/>
          </a:p>
          <a:p>
            <a:pPr marL="457200" lvl="0" indent="-342900" algn="l" rtl="0">
              <a:spcBef>
                <a:spcPts val="0"/>
              </a:spcBef>
              <a:spcAft>
                <a:spcPts val="0"/>
              </a:spcAft>
              <a:buSzPts val="1800"/>
              <a:buChar char="●"/>
            </a:pPr>
            <a:r>
              <a:rPr lang="en"/>
              <a:t>Sentence frames</a:t>
            </a:r>
            <a:endParaRPr/>
          </a:p>
          <a:p>
            <a:pPr marL="457200" lvl="0" indent="-342900" algn="l" rtl="0">
              <a:spcBef>
                <a:spcPts val="0"/>
              </a:spcBef>
              <a:spcAft>
                <a:spcPts val="0"/>
              </a:spcAft>
              <a:buSzPts val="1800"/>
              <a:buChar char="●"/>
            </a:pPr>
            <a:r>
              <a:rPr lang="en"/>
              <a:t>Word bank </a:t>
            </a:r>
            <a:endParaRPr/>
          </a:p>
          <a:p>
            <a:pPr marL="0" lvl="0" indent="0" algn="l" rtl="0">
              <a:spcBef>
                <a:spcPts val="1600"/>
              </a:spcBef>
              <a:spcAft>
                <a:spcPts val="1600"/>
              </a:spcAft>
              <a:buNone/>
            </a:pPr>
            <a:endParaRPr/>
          </a:p>
        </p:txBody>
      </p:sp>
      <p:pic>
        <p:nvPicPr>
          <p:cNvPr id="396" name="Google Shape;396;p52"/>
          <p:cNvPicPr preferRelativeResize="0"/>
          <p:nvPr/>
        </p:nvPicPr>
        <p:blipFill>
          <a:blip r:embed="rId3">
            <a:alphaModFix/>
          </a:blip>
          <a:stretch>
            <a:fillRect/>
          </a:stretch>
        </p:blipFill>
        <p:spPr>
          <a:xfrm>
            <a:off x="5674525" y="865650"/>
            <a:ext cx="2476500" cy="2457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ctrTitle"/>
          </p:nvPr>
        </p:nvSpPr>
        <p:spPr>
          <a:xfrm>
            <a:off x="311705" y="287375"/>
            <a:ext cx="3699000" cy="205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Problem</a:t>
            </a:r>
            <a:endParaRPr/>
          </a:p>
        </p:txBody>
      </p:sp>
      <p:sp>
        <p:nvSpPr>
          <p:cNvPr id="87" name="Google Shape;87;p17"/>
          <p:cNvSpPr txBox="1">
            <a:spLocks noGrp="1"/>
          </p:cNvSpPr>
          <p:nvPr>
            <p:ph type="subTitle" idx="1"/>
          </p:nvPr>
        </p:nvSpPr>
        <p:spPr>
          <a:xfrm>
            <a:off x="311700" y="2453125"/>
            <a:ext cx="4764600" cy="166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become overwhelmed with the process of problem solving. </a:t>
            </a:r>
            <a:endParaRPr/>
          </a:p>
        </p:txBody>
      </p:sp>
      <p:pic>
        <p:nvPicPr>
          <p:cNvPr id="88" name="Google Shape;88;p17"/>
          <p:cNvPicPr preferRelativeResize="0"/>
          <p:nvPr/>
        </p:nvPicPr>
        <p:blipFill>
          <a:blip r:embed="rId3">
            <a:alphaModFix/>
          </a:blip>
          <a:stretch>
            <a:fillRect/>
          </a:stretch>
        </p:blipFill>
        <p:spPr>
          <a:xfrm>
            <a:off x="4207075" y="120875"/>
            <a:ext cx="5143500" cy="51435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ctrTitle"/>
          </p:nvPr>
        </p:nvSpPr>
        <p:spPr>
          <a:xfrm>
            <a:off x="311705" y="-93625"/>
            <a:ext cx="3676800" cy="200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Solution </a:t>
            </a:r>
            <a:endParaRPr/>
          </a:p>
        </p:txBody>
      </p:sp>
      <p:sp>
        <p:nvSpPr>
          <p:cNvPr id="94" name="Google Shape;94;p18"/>
          <p:cNvSpPr txBox="1">
            <a:spLocks noGrp="1"/>
          </p:cNvSpPr>
          <p:nvPr>
            <p:ph type="subTitle" idx="1"/>
          </p:nvPr>
        </p:nvSpPr>
        <p:spPr>
          <a:xfrm>
            <a:off x="311700" y="1995925"/>
            <a:ext cx="4260300" cy="18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create a way to break down problems and form solutions before putting pencil to paper using </a:t>
            </a:r>
            <a:r>
              <a:rPr lang="en" b="1"/>
              <a:t>explanatory essays</a:t>
            </a:r>
            <a:r>
              <a:rPr lang="en"/>
              <a:t>. </a:t>
            </a:r>
            <a:endParaRPr/>
          </a:p>
        </p:txBody>
      </p:sp>
      <p:pic>
        <p:nvPicPr>
          <p:cNvPr id="95" name="Google Shape;95;p18"/>
          <p:cNvPicPr preferRelativeResize="0"/>
          <p:nvPr/>
        </p:nvPicPr>
        <p:blipFill>
          <a:blip r:embed="rId3">
            <a:alphaModFix/>
          </a:blip>
          <a:stretch>
            <a:fillRect/>
          </a:stretch>
        </p:blipFill>
        <p:spPr>
          <a:xfrm>
            <a:off x="5552350" y="756125"/>
            <a:ext cx="2830875" cy="364815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ctrTitle"/>
          </p:nvPr>
        </p:nvSpPr>
        <p:spPr>
          <a:xfrm>
            <a:off x="311700" y="24175"/>
            <a:ext cx="8520600" cy="72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MCAS Open Response ELs</a:t>
            </a:r>
            <a:endParaRPr sz="3600"/>
          </a:p>
        </p:txBody>
      </p:sp>
      <p:pic>
        <p:nvPicPr>
          <p:cNvPr id="101" name="Google Shape;101;p19"/>
          <p:cNvPicPr preferRelativeResize="0"/>
          <p:nvPr/>
        </p:nvPicPr>
        <p:blipFill>
          <a:blip r:embed="rId3">
            <a:alphaModFix/>
          </a:blip>
          <a:stretch>
            <a:fillRect/>
          </a:stretch>
        </p:blipFill>
        <p:spPr>
          <a:xfrm>
            <a:off x="1322575" y="850550"/>
            <a:ext cx="2905125" cy="3781425"/>
          </a:xfrm>
          <a:prstGeom prst="rect">
            <a:avLst/>
          </a:prstGeom>
          <a:noFill/>
          <a:ln>
            <a:noFill/>
          </a:ln>
        </p:spPr>
      </p:pic>
      <p:pic>
        <p:nvPicPr>
          <p:cNvPr id="102" name="Google Shape;102;p19"/>
          <p:cNvPicPr preferRelativeResize="0"/>
          <p:nvPr/>
        </p:nvPicPr>
        <p:blipFill>
          <a:blip r:embed="rId4">
            <a:alphaModFix/>
          </a:blip>
          <a:stretch>
            <a:fillRect/>
          </a:stretch>
        </p:blipFill>
        <p:spPr>
          <a:xfrm>
            <a:off x="4837300" y="932675"/>
            <a:ext cx="2971800" cy="3705225"/>
          </a:xfrm>
          <a:prstGeom prst="rect">
            <a:avLst/>
          </a:prstGeom>
          <a:noFill/>
          <a:ln>
            <a:noFill/>
          </a:ln>
        </p:spPr>
      </p:pic>
      <p:sp>
        <p:nvSpPr>
          <p:cNvPr id="103" name="Google Shape;103;p19"/>
          <p:cNvSpPr txBox="1"/>
          <p:nvPr/>
        </p:nvSpPr>
        <p:spPr>
          <a:xfrm>
            <a:off x="1226375" y="4515475"/>
            <a:ext cx="3105900" cy="3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Percentage of ELLs scoring </a:t>
            </a:r>
            <a:r>
              <a:rPr lang="en" i="1"/>
              <a:t>proficient </a:t>
            </a:r>
            <a:r>
              <a:rPr lang="en"/>
              <a:t>or higher. </a:t>
            </a:r>
            <a:endParaRPr/>
          </a:p>
        </p:txBody>
      </p:sp>
      <p:sp>
        <p:nvSpPr>
          <p:cNvPr id="104" name="Google Shape;104;p19"/>
          <p:cNvSpPr txBox="1"/>
          <p:nvPr/>
        </p:nvSpPr>
        <p:spPr>
          <a:xfrm>
            <a:off x="4960175" y="4515475"/>
            <a:ext cx="3105900" cy="3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Percentage of ELLs scoring </a:t>
            </a:r>
            <a:r>
              <a:rPr lang="en" i="1"/>
              <a:t>2 </a:t>
            </a:r>
            <a:r>
              <a:rPr lang="en"/>
              <a:t>or higher. </a:t>
            </a:r>
            <a:endParaRPr/>
          </a:p>
        </p:txBody>
      </p:sp>
      <p:sp>
        <p:nvSpPr>
          <p:cNvPr id="105" name="Google Shape;105;p19"/>
          <p:cNvSpPr/>
          <p:nvPr/>
        </p:nvSpPr>
        <p:spPr>
          <a:xfrm>
            <a:off x="1025900" y="3414950"/>
            <a:ext cx="3386700" cy="191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9"/>
          <p:cNvSpPr/>
          <p:nvPr/>
        </p:nvSpPr>
        <p:spPr>
          <a:xfrm>
            <a:off x="1025900" y="4314350"/>
            <a:ext cx="3386700" cy="191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9"/>
          <p:cNvSpPr/>
          <p:nvPr/>
        </p:nvSpPr>
        <p:spPr>
          <a:xfrm>
            <a:off x="4607300" y="3491150"/>
            <a:ext cx="3386700" cy="2529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p:nvPr/>
        </p:nvSpPr>
        <p:spPr>
          <a:xfrm>
            <a:off x="4607300" y="4390550"/>
            <a:ext cx="3386700" cy="191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1000"/>
                                        <p:tgtEl>
                                          <p:spTgt spid="1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05"/>
                                        </p:tgtEl>
                                      </p:cBhvr>
                                    </p:animEffect>
                                    <p:set>
                                      <p:cBhvr>
                                        <p:cTn id="17" dur="1" fill="hold">
                                          <p:stCondLst>
                                            <p:cond delay="1000"/>
                                          </p:stCondLst>
                                        </p:cTn>
                                        <p:tgtEl>
                                          <p:spTgt spid="105"/>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1000"/>
                                        <p:tgtEl>
                                          <p:spTgt spid="106"/>
                                        </p:tgtEl>
                                      </p:cBhvr>
                                    </p:animEffect>
                                    <p:set>
                                      <p:cBhvr>
                                        <p:cTn id="20" dur="1" fill="hold">
                                          <p:stCondLst>
                                            <p:cond delay="1000"/>
                                          </p:stCondLst>
                                        </p:cTn>
                                        <p:tgtEl>
                                          <p:spTgt spid="10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fade">
                                      <p:cBhvr>
                                        <p:cTn id="30"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p:cNvPicPr preferRelativeResize="0"/>
          <p:nvPr/>
        </p:nvPicPr>
        <p:blipFill>
          <a:blip r:embed="rId3">
            <a:alphaModFix/>
          </a:blip>
          <a:stretch>
            <a:fillRect/>
          </a:stretch>
        </p:blipFill>
        <p:spPr>
          <a:xfrm>
            <a:off x="4930875" y="833125"/>
            <a:ext cx="1268875" cy="1999200"/>
          </a:xfrm>
          <a:prstGeom prst="rect">
            <a:avLst/>
          </a:prstGeom>
          <a:noFill/>
          <a:ln>
            <a:noFill/>
          </a:ln>
        </p:spPr>
      </p:pic>
      <p:sp>
        <p:nvSpPr>
          <p:cNvPr id="114" name="Google Shape;114;p20"/>
          <p:cNvSpPr txBox="1">
            <a:spLocks noGrp="1"/>
          </p:cNvSpPr>
          <p:nvPr>
            <p:ph type="ctrTitle"/>
          </p:nvPr>
        </p:nvSpPr>
        <p:spPr>
          <a:xfrm>
            <a:off x="311701" y="211175"/>
            <a:ext cx="3327600" cy="152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What does this do for our </a:t>
            </a:r>
            <a:r>
              <a:rPr lang="en" sz="3600">
                <a:solidFill>
                  <a:srgbClr val="4A86E8"/>
                </a:solidFill>
              </a:rPr>
              <a:t>students</a:t>
            </a:r>
            <a:r>
              <a:rPr lang="en" sz="3600"/>
              <a:t>?</a:t>
            </a:r>
            <a:endParaRPr sz="3600"/>
          </a:p>
        </p:txBody>
      </p:sp>
      <p:sp>
        <p:nvSpPr>
          <p:cNvPr id="115" name="Google Shape;115;p20"/>
          <p:cNvSpPr txBox="1">
            <a:spLocks noGrp="1"/>
          </p:cNvSpPr>
          <p:nvPr>
            <p:ph type="subTitle" idx="1"/>
          </p:nvPr>
        </p:nvSpPr>
        <p:spPr>
          <a:xfrm>
            <a:off x="311700" y="2895100"/>
            <a:ext cx="3744000" cy="1005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a:t>Connects </a:t>
            </a:r>
            <a:r>
              <a:rPr lang="en" sz="1800"/>
              <a:t>mathematical operations to English language</a:t>
            </a:r>
            <a:endParaRPr sz="1800"/>
          </a:p>
          <a:p>
            <a:pPr marL="457200" lvl="0" indent="0" algn="l" rtl="0">
              <a:spcBef>
                <a:spcPts val="0"/>
              </a:spcBef>
              <a:spcAft>
                <a:spcPts val="0"/>
              </a:spcAft>
              <a:buNone/>
            </a:pPr>
            <a:endParaRPr sz="1800"/>
          </a:p>
          <a:p>
            <a:pPr marL="0" lvl="0" indent="0" algn="l" rtl="0">
              <a:spcBef>
                <a:spcPts val="0"/>
              </a:spcBef>
              <a:spcAft>
                <a:spcPts val="0"/>
              </a:spcAft>
              <a:buNone/>
            </a:pPr>
            <a:endParaRPr sz="1800" b="1"/>
          </a:p>
        </p:txBody>
      </p:sp>
      <p:sp>
        <p:nvSpPr>
          <p:cNvPr id="116" name="Google Shape;116;p20"/>
          <p:cNvSpPr txBox="1">
            <a:spLocks noGrp="1"/>
          </p:cNvSpPr>
          <p:nvPr>
            <p:ph type="ctrTitle"/>
          </p:nvPr>
        </p:nvSpPr>
        <p:spPr>
          <a:xfrm>
            <a:off x="5264701" y="-550825"/>
            <a:ext cx="3210000" cy="231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What does this do for </a:t>
            </a:r>
            <a:r>
              <a:rPr lang="en" sz="3600">
                <a:solidFill>
                  <a:srgbClr val="E06666"/>
                </a:solidFill>
              </a:rPr>
              <a:t>ourselves</a:t>
            </a:r>
            <a:r>
              <a:rPr lang="en" sz="3600"/>
              <a:t>?</a:t>
            </a:r>
            <a:endParaRPr sz="3600"/>
          </a:p>
        </p:txBody>
      </p:sp>
      <p:sp>
        <p:nvSpPr>
          <p:cNvPr id="117" name="Google Shape;117;p20"/>
          <p:cNvSpPr txBox="1">
            <a:spLocks noGrp="1"/>
          </p:cNvSpPr>
          <p:nvPr>
            <p:ph type="subTitle" idx="1"/>
          </p:nvPr>
        </p:nvSpPr>
        <p:spPr>
          <a:xfrm>
            <a:off x="5720975" y="1928175"/>
            <a:ext cx="3384600" cy="74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Allows us to </a:t>
            </a:r>
            <a:r>
              <a:rPr lang="en" sz="1800" b="1"/>
              <a:t>identify point of error</a:t>
            </a:r>
            <a:endParaRPr sz="1800"/>
          </a:p>
          <a:p>
            <a:pPr marL="457200" lvl="0" indent="0" algn="l" rtl="0">
              <a:spcBef>
                <a:spcPts val="0"/>
              </a:spcBef>
              <a:spcAft>
                <a:spcPts val="0"/>
              </a:spcAft>
              <a:buNone/>
            </a:pPr>
            <a:endParaRPr sz="1800" b="1"/>
          </a:p>
        </p:txBody>
      </p:sp>
      <p:pic>
        <p:nvPicPr>
          <p:cNvPr id="118" name="Google Shape;118;p20"/>
          <p:cNvPicPr preferRelativeResize="0"/>
          <p:nvPr/>
        </p:nvPicPr>
        <p:blipFill>
          <a:blip r:embed="rId4">
            <a:alphaModFix/>
          </a:blip>
          <a:stretch>
            <a:fillRect/>
          </a:stretch>
        </p:blipFill>
        <p:spPr>
          <a:xfrm>
            <a:off x="668800" y="1668325"/>
            <a:ext cx="2491800" cy="1004925"/>
          </a:xfrm>
          <a:prstGeom prst="rect">
            <a:avLst/>
          </a:prstGeom>
          <a:noFill/>
          <a:ln>
            <a:noFill/>
          </a:ln>
        </p:spPr>
      </p:pic>
      <p:sp>
        <p:nvSpPr>
          <p:cNvPr id="119" name="Google Shape;119;p20"/>
          <p:cNvSpPr txBox="1"/>
          <p:nvPr/>
        </p:nvSpPr>
        <p:spPr>
          <a:xfrm>
            <a:off x="323400" y="3866925"/>
            <a:ext cx="3696000" cy="446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en" sz="1800">
                <a:solidFill>
                  <a:schemeClr val="dk2"/>
                </a:solidFill>
              </a:rPr>
              <a:t>Gives students language to </a:t>
            </a:r>
            <a:r>
              <a:rPr lang="en" sz="1800" b="1">
                <a:solidFill>
                  <a:schemeClr val="dk2"/>
                </a:solidFill>
              </a:rPr>
              <a:t>ask specific questions</a:t>
            </a:r>
            <a:endParaRPr/>
          </a:p>
        </p:txBody>
      </p:sp>
      <p:sp>
        <p:nvSpPr>
          <p:cNvPr id="120" name="Google Shape;120;p20"/>
          <p:cNvSpPr txBox="1"/>
          <p:nvPr/>
        </p:nvSpPr>
        <p:spPr>
          <a:xfrm>
            <a:off x="5744100" y="2665750"/>
            <a:ext cx="3511200" cy="754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en" sz="1800">
                <a:solidFill>
                  <a:schemeClr val="dk2"/>
                </a:solidFill>
              </a:rPr>
              <a:t>Builds </a:t>
            </a:r>
            <a:r>
              <a:rPr lang="en" sz="1800" b="1">
                <a:solidFill>
                  <a:schemeClr val="dk2"/>
                </a:solidFill>
              </a:rPr>
              <a:t>common language</a:t>
            </a:r>
            <a:endParaRPr sz="1800" b="1">
              <a:solidFill>
                <a:schemeClr val="dk2"/>
              </a:solidFill>
            </a:endParaRPr>
          </a:p>
        </p:txBody>
      </p:sp>
      <p:sp>
        <p:nvSpPr>
          <p:cNvPr id="121" name="Google Shape;121;p20"/>
          <p:cNvSpPr txBox="1"/>
          <p:nvPr/>
        </p:nvSpPr>
        <p:spPr>
          <a:xfrm>
            <a:off x="5738875" y="3289050"/>
            <a:ext cx="3384600" cy="654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en" sz="1800" b="1">
                <a:solidFill>
                  <a:schemeClr val="dk2"/>
                </a:solidFill>
              </a:rPr>
              <a:t>Increases EL opportunities </a:t>
            </a:r>
            <a:r>
              <a:rPr lang="en" sz="1800">
                <a:solidFill>
                  <a:schemeClr val="dk2"/>
                </a:solidFill>
              </a:rPr>
              <a:t>to practice English language</a:t>
            </a:r>
            <a:endParaRPr sz="1800">
              <a:solidFill>
                <a:schemeClr val="dk2"/>
              </a:solidFill>
            </a:endParaRPr>
          </a:p>
          <a:p>
            <a:pPr marL="0" lvl="0" indent="0" algn="l" rtl="0">
              <a:spcBef>
                <a:spcPts val="0"/>
              </a:spcBef>
              <a:spcAft>
                <a:spcPts val="0"/>
              </a:spcAft>
              <a:buNone/>
            </a:pPr>
            <a:endParaRPr/>
          </a:p>
        </p:txBody>
      </p:sp>
      <p:sp>
        <p:nvSpPr>
          <p:cNvPr id="122" name="Google Shape;122;p20"/>
          <p:cNvSpPr txBox="1"/>
          <p:nvPr/>
        </p:nvSpPr>
        <p:spPr>
          <a:xfrm>
            <a:off x="323400" y="4628925"/>
            <a:ext cx="3696000" cy="446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en" sz="1800">
                <a:solidFill>
                  <a:schemeClr val="dk2"/>
                </a:solidFill>
              </a:rPr>
              <a:t>Builds </a:t>
            </a:r>
            <a:r>
              <a:rPr lang="en" sz="1800" b="1">
                <a:solidFill>
                  <a:schemeClr val="dk2"/>
                </a:solidFill>
              </a:rPr>
              <a:t>confidence</a:t>
            </a:r>
            <a:endParaRPr b="1"/>
          </a:p>
        </p:txBody>
      </p:sp>
      <p:sp>
        <p:nvSpPr>
          <p:cNvPr id="123" name="Google Shape;123;p20"/>
          <p:cNvSpPr/>
          <p:nvPr/>
        </p:nvSpPr>
        <p:spPr>
          <a:xfrm>
            <a:off x="339600" y="1493775"/>
            <a:ext cx="400500" cy="354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0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fade">
                                      <p:cBhvr>
                                        <p:cTn id="17" dur="1000"/>
                                        <p:tgtEl>
                                          <p:spTgt spid="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10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1000"/>
                                        <p:tgtEl>
                                          <p:spTgt spid="1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fade">
                                      <p:cBhvr>
                                        <p:cTn id="32"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29" name="Google Shape;129;p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30" name="Google Shape;130;p21"/>
          <p:cNvPicPr preferRelativeResize="0"/>
          <p:nvPr/>
        </p:nvPicPr>
        <p:blipFill>
          <a:blip r:embed="rId3">
            <a:alphaModFix/>
          </a:blip>
          <a:stretch>
            <a:fillRect/>
          </a:stretch>
        </p:blipFill>
        <p:spPr>
          <a:xfrm>
            <a:off x="590550" y="285750"/>
            <a:ext cx="8520601" cy="4800338"/>
          </a:xfrm>
          <a:prstGeom prst="rect">
            <a:avLst/>
          </a:prstGeom>
          <a:noFill/>
          <a:ln>
            <a:noFill/>
          </a:ln>
        </p:spPr>
      </p:pic>
      <p:sp>
        <p:nvSpPr>
          <p:cNvPr id="131" name="Google Shape;131;p21"/>
          <p:cNvSpPr txBox="1"/>
          <p:nvPr/>
        </p:nvSpPr>
        <p:spPr>
          <a:xfrm>
            <a:off x="1162740" y="1114650"/>
            <a:ext cx="39717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Percent of ELs in </a:t>
            </a:r>
            <a:r>
              <a:rPr lang="en" sz="1800" b="1">
                <a:solidFill>
                  <a:srgbClr val="1155CC"/>
                </a:solidFill>
              </a:rPr>
              <a:t>Massachusetts</a:t>
            </a:r>
            <a:r>
              <a:rPr lang="en" sz="1800" b="1"/>
              <a:t>: </a:t>
            </a:r>
            <a:endParaRPr sz="1800" b="1"/>
          </a:p>
        </p:txBody>
      </p:sp>
      <p:sp>
        <p:nvSpPr>
          <p:cNvPr id="132" name="Google Shape;132;p21"/>
          <p:cNvSpPr txBox="1"/>
          <p:nvPr/>
        </p:nvSpPr>
        <p:spPr>
          <a:xfrm>
            <a:off x="656820" y="1952850"/>
            <a:ext cx="39717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Percent of ELs in </a:t>
            </a:r>
            <a:r>
              <a:rPr lang="en" sz="1800" b="1">
                <a:solidFill>
                  <a:srgbClr val="3C78D8"/>
                </a:solidFill>
              </a:rPr>
              <a:t>Lawrence:</a:t>
            </a:r>
            <a:r>
              <a:rPr lang="en" sz="1800" b="1"/>
              <a:t> </a:t>
            </a:r>
            <a:endParaRPr sz="1800" b="1"/>
          </a:p>
        </p:txBody>
      </p:sp>
      <p:sp>
        <p:nvSpPr>
          <p:cNvPr id="133" name="Google Shape;133;p21"/>
          <p:cNvSpPr txBox="1"/>
          <p:nvPr/>
        </p:nvSpPr>
        <p:spPr>
          <a:xfrm>
            <a:off x="74700" y="2867250"/>
            <a:ext cx="39717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Percent of ELs in </a:t>
            </a:r>
            <a:r>
              <a:rPr lang="en" sz="1800" b="1">
                <a:solidFill>
                  <a:srgbClr val="6D9EEB"/>
                </a:solidFill>
              </a:rPr>
              <a:t>Enlace</a:t>
            </a:r>
            <a:r>
              <a:rPr lang="en" sz="1800" b="1"/>
              <a:t>: </a:t>
            </a:r>
            <a:endParaRPr sz="1800" b="1"/>
          </a:p>
        </p:txBody>
      </p:sp>
      <p:sp>
        <p:nvSpPr>
          <p:cNvPr id="134" name="Google Shape;134;p21"/>
          <p:cNvSpPr txBox="1"/>
          <p:nvPr/>
        </p:nvSpPr>
        <p:spPr>
          <a:xfrm>
            <a:off x="5049500" y="1087800"/>
            <a:ext cx="9564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1155CC"/>
                </a:solidFill>
              </a:rPr>
              <a:t>19%</a:t>
            </a:r>
            <a:endParaRPr sz="2600" b="1">
              <a:solidFill>
                <a:srgbClr val="1155CC"/>
              </a:solidFill>
            </a:endParaRPr>
          </a:p>
        </p:txBody>
      </p:sp>
      <p:sp>
        <p:nvSpPr>
          <p:cNvPr id="135" name="Google Shape;135;p21"/>
          <p:cNvSpPr txBox="1"/>
          <p:nvPr/>
        </p:nvSpPr>
        <p:spPr>
          <a:xfrm>
            <a:off x="4046400" y="1952850"/>
            <a:ext cx="10881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3C78D8"/>
                </a:solidFill>
              </a:rPr>
              <a:t>34%</a:t>
            </a:r>
            <a:endParaRPr sz="2600" b="1">
              <a:solidFill>
                <a:srgbClr val="3C78D8"/>
              </a:solidFill>
            </a:endParaRPr>
          </a:p>
        </p:txBody>
      </p:sp>
      <p:sp>
        <p:nvSpPr>
          <p:cNvPr id="136" name="Google Shape;136;p21"/>
          <p:cNvSpPr txBox="1"/>
          <p:nvPr/>
        </p:nvSpPr>
        <p:spPr>
          <a:xfrm>
            <a:off x="3204600" y="2867250"/>
            <a:ext cx="10302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6D9EEB"/>
                </a:solidFill>
              </a:rPr>
              <a:t>100%</a:t>
            </a:r>
            <a:endParaRPr sz="2600" b="1">
              <a:solidFill>
                <a:srgbClr val="6D9EE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100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1387</Words>
  <Application>Microsoft Office PowerPoint</Application>
  <PresentationFormat>On-screen Show (16:9)</PresentationFormat>
  <Paragraphs>119</Paragraphs>
  <Slides>43</Slides>
  <Notes>39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Pacifico</vt:lpstr>
      <vt:lpstr>Simple Light</vt:lpstr>
      <vt:lpstr>Learning Language and Reasoning in Mathematics with English Learners</vt:lpstr>
      <vt:lpstr>PowerPoint Presentation</vt:lpstr>
      <vt:lpstr>How do we do it?</vt:lpstr>
      <vt:lpstr>How can we as educators assess students’ mathematical understandings beyond calculations?</vt:lpstr>
      <vt:lpstr>Problem</vt:lpstr>
      <vt:lpstr>Solution </vt:lpstr>
      <vt:lpstr>MCAS Open Response ELs</vt:lpstr>
      <vt:lpstr>What does this do for our students?</vt:lpstr>
      <vt:lpstr>PowerPoint Presentation</vt:lpstr>
      <vt:lpstr>PowerPoint Presentation</vt:lpstr>
      <vt:lpstr>School Demographics</vt:lpstr>
      <vt:lpstr>Benefits of Explanatory Essays</vt:lpstr>
      <vt:lpstr>How do we do it?</vt:lpstr>
      <vt:lpstr>Word Wall</vt:lpstr>
      <vt:lpstr>Cognates</vt:lpstr>
      <vt:lpstr>Word Bank &amp; Sentence Frames on the Whiteboard</vt:lpstr>
      <vt:lpstr>Weekly Lesson Plans!</vt:lpstr>
      <vt:lpstr>Lesson Plan Overview: </vt:lpstr>
      <vt:lpstr>Thinking Grid </vt:lpstr>
      <vt:lpstr>PowerPoint Presentation</vt:lpstr>
      <vt:lpstr>Day 2: Students continue to evaluate functions for a specified input and engage in whole-class discussion using thinking grid and sequencing language through peer collaboration. </vt:lpstr>
      <vt:lpstr>Turn &amp; Talk</vt:lpstr>
      <vt:lpstr>Consistent Sequencing Language </vt:lpstr>
      <vt:lpstr>Whole-Class Discussion</vt:lpstr>
      <vt:lpstr>Student Sample</vt:lpstr>
      <vt:lpstr>PowerPoint Presentation</vt:lpstr>
      <vt:lpstr>Student Sample</vt:lpstr>
      <vt:lpstr>Lesson Plan Overview: </vt:lpstr>
      <vt:lpstr>PowerPoint Presentation</vt:lpstr>
      <vt:lpstr>PowerPoint Presentation</vt:lpstr>
      <vt:lpstr>Student Sample 1</vt:lpstr>
      <vt:lpstr>Student Sample 2</vt:lpstr>
      <vt:lpstr>Student Sample 3</vt:lpstr>
      <vt:lpstr>Student Sample 4</vt:lpstr>
      <vt:lpstr>How can you incorporate these skills as a push in? </vt:lpstr>
      <vt:lpstr>PowerPoint Presentation</vt:lpstr>
      <vt:lpstr>How to expand into real world problems…</vt:lpstr>
      <vt:lpstr>How to expand into real world problems…</vt:lpstr>
      <vt:lpstr>PowerPoint Presentation</vt:lpstr>
      <vt:lpstr>How to expand into real world problems…</vt:lpstr>
      <vt:lpstr>Other Resources</vt:lpstr>
      <vt:lpstr>Contact Information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Language and Reasoning in Mathematics with English Learners</dc:title>
  <dc:creator>Dana Thorsen</dc:creator>
  <cp:lastModifiedBy>Dana Thorsen</cp:lastModifiedBy>
  <cp:revision>6</cp:revision>
  <dcterms:modified xsi:type="dcterms:W3CDTF">2019-06-03T19:18:53Z</dcterms:modified>
</cp:coreProperties>
</file>