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5143500" type="screen16x9"/>
  <p:notesSz cx="6858000" cy="9144000"/>
  <p:embeddedFontLst>
    <p:embeddedFont>
      <p:font typeface="Old Standard TT" panose="020B0604020202020204" charset="0"/>
      <p:regular r:id="rId54"/>
      <p:bold r:id="rId55"/>
      <p:italic r:id="rId56"/>
    </p:embeddedFont>
    <p:embeddedFont>
      <p:font typeface="Roboto" panose="020B060402020202020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BD009A-9ECD-4D0D-9557-0B8375C21127}">
  <a:tblStyle styleId="{10BD009A-9ECD-4D0D-9557-0B8375C2112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F7F3703-2C63-4EFC-8377-962EDC2F81A6}"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7" d="100"/>
          <a:sy n="127" d="100"/>
        </p:scale>
        <p:origin x="108" y="1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Welcome! - Mandie Bauer - English Instructor at ASC English in Boston - TOEFL, Academic Writing, Grammar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When I was a new teacher, one of my biggest challenges as I read through all the grammar explanations was quite simple: what do all of these stupid words mean?!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Prepwork. Really look at the grammar point you’re given. Sometimes we don’t get to choose! Can you complete the activities without looking at the answer key?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875d67651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875d67651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875d6765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5875d67651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If your students do not understand the vocab you and the book use, they will not understand the lesson.</a:t>
            </a:r>
            <a:endParaRPr/>
          </a:p>
          <a:p>
            <a:pPr marL="0" lvl="0" indent="0" algn="l" rtl="0">
              <a:lnSpc>
                <a:spcPct val="100000"/>
              </a:lnSpc>
              <a:spcBef>
                <a:spcPts val="0"/>
              </a:spcBef>
              <a:spcAft>
                <a:spcPts val="0"/>
              </a:spcAft>
              <a:buSzPts val="1100"/>
              <a:buNone/>
            </a:pPr>
            <a:r>
              <a:rPr lang="en"/>
              <a:t>Simple? Learned a long time ago in their native language? Assume they will figure it out?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see if you can define these. They should be “simple,” but are they really?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5011d6ea5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55011d6ea5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b1483e84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b1483e8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wrong with this paragraph?</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0bf4c797f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0bf4c797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look at the different clauses in this single sentence.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5011d6ea5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5011d6ea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Sometimes, defining vocabulary is not enough.</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These all mean essentially the same thing, and yet every book calls them something different.</a:t>
            </a:r>
            <a:endParaRPr/>
          </a:p>
          <a:p>
            <a:pPr marL="0" lvl="0" indent="0" algn="l" rtl="0">
              <a:lnSpc>
                <a:spcPct val="100000"/>
              </a:lnSpc>
              <a:spcBef>
                <a:spcPts val="0"/>
              </a:spcBef>
              <a:spcAft>
                <a:spcPts val="0"/>
              </a:spcAft>
              <a:buSzPts val="1100"/>
              <a:buNone/>
            </a:pPr>
            <a:r>
              <a:rPr lang="en"/>
              <a:t>Explain the vocab you use, and possible synonyms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5875d67651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5875d6765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Who enjoys teaching grammar? Who absolutely hates it? Why? What are some problems we encounter?</a:t>
            </a:r>
            <a:endParaRPr>
              <a:solidFill>
                <a:schemeClr val="dk1"/>
              </a:solidFill>
            </a:endParaRPr>
          </a:p>
          <a:p>
            <a:pPr marL="0" lvl="0" indent="0" algn="l" rtl="0">
              <a:spcBef>
                <a:spcPts val="0"/>
              </a:spcBef>
              <a:spcAft>
                <a:spcPts val="0"/>
              </a:spcAft>
              <a:buNone/>
            </a:pPr>
            <a:r>
              <a:rPr lang="en">
                <a:solidFill>
                  <a:schemeClr val="dk1"/>
                </a:solidFill>
              </a:rPr>
              <a:t>High-level students know too much - so many books to choose from - puzzle - exceptions - different knowledges between students - things taught a long time ago. HISTORY example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How can we bring these people together, different knowledges and all, and successfully teach them all equally?</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47ec691b7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47ec691b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0bf4c797f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50bf4c797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latin typeface="Roboto"/>
                <a:ea typeface="Roboto"/>
                <a:cs typeface="Roboto"/>
                <a:sym typeface="Roboto"/>
              </a:rPr>
              <a:t>In your opinion, what is the most difficult part of learning a new grammar point?</a:t>
            </a:r>
            <a:endParaRPr>
              <a:latin typeface="Roboto"/>
              <a:ea typeface="Roboto"/>
              <a:cs typeface="Roboto"/>
              <a:sym typeface="Roboto"/>
            </a:endParaRPr>
          </a:p>
          <a:p>
            <a:pPr marL="0" lvl="0" indent="0" algn="l" rtl="0">
              <a:lnSpc>
                <a:spcPct val="100000"/>
              </a:lnSpc>
              <a:spcBef>
                <a:spcPts val="0"/>
              </a:spcBef>
              <a:spcAft>
                <a:spcPts val="0"/>
              </a:spcAft>
              <a:buSzPts val="1100"/>
              <a:buNone/>
            </a:pPr>
            <a:r>
              <a:rPr lang="en">
                <a:latin typeface="Roboto"/>
                <a:ea typeface="Roboto"/>
                <a:cs typeface="Roboto"/>
                <a:sym typeface="Roboto"/>
              </a:rPr>
              <a:t>Advanced students know too much.</a:t>
            </a:r>
            <a:endParaRPr>
              <a:latin typeface="Roboto"/>
              <a:ea typeface="Roboto"/>
              <a:cs typeface="Roboto"/>
              <a:sym typeface="Roboto"/>
            </a:endParaRPr>
          </a:p>
          <a:p>
            <a:pPr marL="0" lvl="0" indent="0" algn="l" rtl="0">
              <a:lnSpc>
                <a:spcPct val="100000"/>
              </a:lnSpc>
              <a:spcBef>
                <a:spcPts val="0"/>
              </a:spcBef>
              <a:spcAft>
                <a:spcPts val="0"/>
              </a:spcAft>
              <a:buSzPts val="1100"/>
              <a:buNone/>
            </a:pPr>
            <a:r>
              <a:rPr lang="en">
                <a:latin typeface="Roboto"/>
                <a:ea typeface="Roboto"/>
                <a:cs typeface="Roboto"/>
                <a:sym typeface="Roboto"/>
              </a:rPr>
              <a:t>Fix the foundation.</a:t>
            </a:r>
            <a:endParaRPr>
              <a:latin typeface="Roboto"/>
              <a:ea typeface="Roboto"/>
              <a:cs typeface="Roboto"/>
              <a:sym typeface="Robo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47ec691b7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547ec691b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Form they can do. They often struggle with Function.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594909c0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5594909c0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594909c0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5594909c0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Is there are anything else we use Present Continuous for?</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875d67651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875d67651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875d67651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5875d67651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Eliminate exceptions. Acknowledge the questions but show them why it matters to build the foundation first before talking about the exceptions.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50bf4c797f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50bf4c797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Roboto"/>
                <a:ea typeface="Roboto"/>
                <a:cs typeface="Roboto"/>
                <a:sym typeface="Roboto"/>
              </a:rPr>
              <a:t>Where are your students likely to </a:t>
            </a:r>
            <a:r>
              <a:rPr lang="en" u="sng">
                <a:solidFill>
                  <a:schemeClr val="dk1"/>
                </a:solidFill>
                <a:latin typeface="Roboto"/>
                <a:ea typeface="Roboto"/>
                <a:cs typeface="Roboto"/>
                <a:sym typeface="Roboto"/>
              </a:rPr>
              <a:t>see, hear, or read</a:t>
            </a:r>
            <a:r>
              <a:rPr lang="en">
                <a:solidFill>
                  <a:schemeClr val="dk1"/>
                </a:solidFill>
                <a:latin typeface="Roboto"/>
                <a:ea typeface="Roboto"/>
                <a:cs typeface="Roboto"/>
                <a:sym typeface="Roboto"/>
              </a:rPr>
              <a:t> these grammar points?</a:t>
            </a:r>
            <a:br>
              <a:rPr lang="en">
                <a:solidFill>
                  <a:schemeClr val="dk1"/>
                </a:solidFill>
                <a:latin typeface="Roboto"/>
                <a:ea typeface="Roboto"/>
                <a:cs typeface="Roboto"/>
                <a:sym typeface="Roboto"/>
              </a:rPr>
            </a:br>
            <a:r>
              <a:rPr lang="en">
                <a:solidFill>
                  <a:schemeClr val="dk1"/>
                </a:solidFill>
                <a:latin typeface="Roboto"/>
                <a:ea typeface="Roboto"/>
                <a:cs typeface="Roboto"/>
                <a:sym typeface="Roboto"/>
              </a:rPr>
              <a:t>How and when will </a:t>
            </a:r>
            <a:r>
              <a:rPr lang="en" u="sng">
                <a:solidFill>
                  <a:schemeClr val="dk1"/>
                </a:solidFill>
                <a:latin typeface="Roboto"/>
                <a:ea typeface="Roboto"/>
                <a:cs typeface="Roboto"/>
                <a:sym typeface="Roboto"/>
              </a:rPr>
              <a:t>they</a:t>
            </a:r>
            <a:r>
              <a:rPr lang="en">
                <a:solidFill>
                  <a:schemeClr val="dk1"/>
                </a:solidFill>
                <a:latin typeface="Roboto"/>
                <a:ea typeface="Roboto"/>
                <a:cs typeface="Roboto"/>
                <a:sym typeface="Roboto"/>
              </a:rPr>
              <a:t> use these grammar points?</a:t>
            </a:r>
            <a:endParaRPr>
              <a:latin typeface="Roboto"/>
              <a:ea typeface="Roboto"/>
              <a:cs typeface="Roboto"/>
              <a:sym typeface="Robo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Grammar books often force the point by giving examples that are not something a native speaker would normally say.</a:t>
            </a:r>
            <a:endParaRPr/>
          </a:p>
          <a:p>
            <a:pPr marL="0" lvl="0" indent="0" algn="l" rtl="0">
              <a:lnSpc>
                <a:spcPct val="100000"/>
              </a:lnSpc>
              <a:spcBef>
                <a:spcPts val="0"/>
              </a:spcBef>
              <a:spcAft>
                <a:spcPts val="0"/>
              </a:spcAft>
              <a:buSzPts val="1100"/>
              <a:buNone/>
            </a:pPr>
            <a:r>
              <a:rPr lang="en"/>
              <a:t>Too easy - ridiculous - unnatural - exceptions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b0d97f51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g4b0d97f51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583737d0e0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583737d0e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practice! What’s the first thing we do?</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5875d67651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g5875d67651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Your turn!</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83737d0e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583737d0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875d67651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g5875d67651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If your students do not understand the vocab you and the book use, they will not understand the lesson.</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875d67651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5875d67651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875d67651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g5875d67651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latin typeface="Roboto"/>
                <a:ea typeface="Roboto"/>
                <a:cs typeface="Roboto"/>
                <a:sym typeface="Roboto"/>
              </a:rPr>
              <a:t>What is the most important part of forming conditionals? TENSES. Change the tense, change the conditional.</a:t>
            </a:r>
            <a:endParaRPr>
              <a:latin typeface="Roboto"/>
              <a:ea typeface="Roboto"/>
              <a:cs typeface="Roboto"/>
              <a:sym typeface="Roboto"/>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875d67651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5875d6765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875d67651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5875d67651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5875d67651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5875d6765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Is this the most general use of auxiliary verbs? What are they primarily used for?</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5875d67651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5875d6765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5875d67651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5875d6765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5875d67651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5875d6765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Roboto"/>
                <a:ea typeface="Roboto"/>
                <a:cs typeface="Roboto"/>
                <a:sym typeface="Roboto"/>
              </a:rPr>
              <a:t>Where are your students likely to </a:t>
            </a:r>
            <a:r>
              <a:rPr lang="en" u="sng">
                <a:solidFill>
                  <a:schemeClr val="dk1"/>
                </a:solidFill>
                <a:latin typeface="Roboto"/>
                <a:ea typeface="Roboto"/>
                <a:cs typeface="Roboto"/>
                <a:sym typeface="Roboto"/>
              </a:rPr>
              <a:t>see, hear, or read</a:t>
            </a:r>
            <a:r>
              <a:rPr lang="en">
                <a:solidFill>
                  <a:schemeClr val="dk1"/>
                </a:solidFill>
                <a:latin typeface="Roboto"/>
                <a:ea typeface="Roboto"/>
                <a:cs typeface="Roboto"/>
                <a:sym typeface="Roboto"/>
              </a:rPr>
              <a:t> these grammar points?</a:t>
            </a:r>
            <a:br>
              <a:rPr lang="en">
                <a:solidFill>
                  <a:schemeClr val="dk1"/>
                </a:solidFill>
                <a:latin typeface="Roboto"/>
                <a:ea typeface="Roboto"/>
                <a:cs typeface="Roboto"/>
                <a:sym typeface="Roboto"/>
              </a:rPr>
            </a:br>
            <a:r>
              <a:rPr lang="en">
                <a:solidFill>
                  <a:schemeClr val="dk1"/>
                </a:solidFill>
                <a:latin typeface="Roboto"/>
                <a:ea typeface="Roboto"/>
                <a:cs typeface="Roboto"/>
                <a:sym typeface="Roboto"/>
              </a:rPr>
              <a:t>How and when will </a:t>
            </a:r>
            <a:r>
              <a:rPr lang="en" u="sng">
                <a:solidFill>
                  <a:schemeClr val="dk1"/>
                </a:solidFill>
                <a:latin typeface="Roboto"/>
                <a:ea typeface="Roboto"/>
                <a:cs typeface="Roboto"/>
                <a:sym typeface="Roboto"/>
              </a:rPr>
              <a:t>they</a:t>
            </a:r>
            <a:r>
              <a:rPr lang="en">
                <a:solidFill>
                  <a:schemeClr val="dk1"/>
                </a:solidFill>
                <a:latin typeface="Roboto"/>
                <a:ea typeface="Roboto"/>
                <a:cs typeface="Roboto"/>
                <a:sym typeface="Roboto"/>
              </a:rPr>
              <a:t> use these grammar points?</a:t>
            </a:r>
            <a:endParaRPr>
              <a:latin typeface="Roboto"/>
              <a:ea typeface="Roboto"/>
              <a:cs typeface="Roboto"/>
              <a:sym typeface="Roboto"/>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5875d67651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5875d67651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Small talk! Essay questions. Very common on applications.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5875d67651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5875d67651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Small talk! Essay questions. Very common on applications.</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50bf4c797f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50bf4c797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sounds all fine and good, but we don’t have weeks to cover </a:t>
            </a:r>
            <a:r>
              <a:rPr lang="en" u="sng"/>
              <a:t>all</a:t>
            </a:r>
            <a:r>
              <a:rPr lang="en"/>
              <a:t> potential vocab, etc. So how is this method practical?</a:t>
            </a:r>
            <a:endParaRPr/>
          </a:p>
          <a:p>
            <a:pPr marL="0" lvl="0" indent="0" algn="l" rtl="0">
              <a:spcBef>
                <a:spcPts val="0"/>
              </a:spcBef>
              <a:spcAft>
                <a:spcPts val="0"/>
              </a:spcAft>
              <a:buNone/>
            </a:pPr>
            <a:r>
              <a:rPr lang="en"/>
              <a:t>Build that foundation! You cannot cover everything in one class period.</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History class: don’t assume students connect their knowledge NOW to their knowledge in the PAST.</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Help can also be followed by a bfv</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4.jpg"/><Relationship Id="rId4" Type="http://schemas.openxmlformats.org/officeDocument/2006/relationships/image" Target="../media/image6.jp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512700" y="608125"/>
            <a:ext cx="8118600" cy="1805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
                <a:latin typeface="Roboto"/>
                <a:ea typeface="Roboto"/>
                <a:cs typeface="Roboto"/>
                <a:sym typeface="Roboto"/>
              </a:rPr>
              <a:t>The Problem in Our Textbooks</a:t>
            </a:r>
            <a:endParaRPr>
              <a:latin typeface="Roboto"/>
              <a:ea typeface="Roboto"/>
              <a:cs typeface="Roboto"/>
              <a:sym typeface="Roboto"/>
            </a:endParaRPr>
          </a:p>
        </p:txBody>
      </p:sp>
      <p:sp>
        <p:nvSpPr>
          <p:cNvPr id="55" name="Google Shape;55;p13"/>
          <p:cNvSpPr txBox="1">
            <a:spLocks noGrp="1"/>
          </p:cNvSpPr>
          <p:nvPr>
            <p:ph type="subTitle" idx="1"/>
          </p:nvPr>
        </p:nvSpPr>
        <p:spPr>
          <a:xfrm>
            <a:off x="512700" y="2413225"/>
            <a:ext cx="8118600" cy="2343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
                <a:solidFill>
                  <a:srgbClr val="000000"/>
                </a:solidFill>
                <a:latin typeface="Roboto"/>
                <a:ea typeface="Roboto"/>
                <a:cs typeface="Roboto"/>
                <a:sym typeface="Roboto"/>
              </a:rPr>
              <a:t>Encouraging Simplified Grammar</a:t>
            </a:r>
            <a:endParaRPr>
              <a:solidFill>
                <a:srgbClr val="000000"/>
              </a:solidFill>
              <a:latin typeface="Roboto"/>
              <a:ea typeface="Roboto"/>
              <a:cs typeface="Roboto"/>
              <a:sym typeface="Roboto"/>
            </a:endParaRPr>
          </a:p>
          <a:p>
            <a:pPr marL="0" lvl="0" indent="0" algn="r" rtl="0">
              <a:lnSpc>
                <a:spcPct val="100000"/>
              </a:lnSpc>
              <a:spcBef>
                <a:spcPts val="0"/>
              </a:spcBef>
              <a:spcAft>
                <a:spcPts val="0"/>
              </a:spcAft>
              <a:buSzPts val="2400"/>
              <a:buNone/>
            </a:pPr>
            <a:endParaRPr>
              <a:solidFill>
                <a:srgbClr val="000000"/>
              </a:solidFill>
              <a:latin typeface="Roboto"/>
              <a:ea typeface="Roboto"/>
              <a:cs typeface="Roboto"/>
              <a:sym typeface="Roboto"/>
            </a:endParaRPr>
          </a:p>
          <a:p>
            <a:pPr marL="0" lvl="0" indent="0" algn="r" rtl="0">
              <a:lnSpc>
                <a:spcPct val="100000"/>
              </a:lnSpc>
              <a:spcBef>
                <a:spcPts val="0"/>
              </a:spcBef>
              <a:spcAft>
                <a:spcPts val="0"/>
              </a:spcAft>
              <a:buSzPts val="2400"/>
              <a:buNone/>
            </a:pPr>
            <a:endParaRPr>
              <a:solidFill>
                <a:srgbClr val="000000"/>
              </a:solidFill>
              <a:latin typeface="Roboto"/>
              <a:ea typeface="Roboto"/>
              <a:cs typeface="Roboto"/>
              <a:sym typeface="Roboto"/>
            </a:endParaRPr>
          </a:p>
          <a:p>
            <a:pPr marL="0" lvl="0" indent="0" algn="l" rtl="0">
              <a:lnSpc>
                <a:spcPct val="100000"/>
              </a:lnSpc>
              <a:spcBef>
                <a:spcPts val="0"/>
              </a:spcBef>
              <a:spcAft>
                <a:spcPts val="0"/>
              </a:spcAft>
              <a:buSzPts val="2400"/>
              <a:buNone/>
            </a:pPr>
            <a:endParaRPr sz="1800">
              <a:solidFill>
                <a:srgbClr val="000000"/>
              </a:solidFill>
              <a:latin typeface="Roboto"/>
              <a:ea typeface="Roboto"/>
              <a:cs typeface="Roboto"/>
              <a:sym typeface="Roboto"/>
            </a:endParaRPr>
          </a:p>
          <a:p>
            <a:pPr marL="0" lvl="0" indent="0" algn="l" rtl="0">
              <a:lnSpc>
                <a:spcPct val="100000"/>
              </a:lnSpc>
              <a:spcBef>
                <a:spcPts val="0"/>
              </a:spcBef>
              <a:spcAft>
                <a:spcPts val="0"/>
              </a:spcAft>
              <a:buSzPts val="2400"/>
              <a:buNone/>
            </a:pPr>
            <a:endParaRPr sz="1800">
              <a:solidFill>
                <a:srgbClr val="000000"/>
              </a:solidFill>
              <a:latin typeface="Roboto"/>
              <a:ea typeface="Roboto"/>
              <a:cs typeface="Roboto"/>
              <a:sym typeface="Roboto"/>
            </a:endParaRPr>
          </a:p>
          <a:p>
            <a:pPr marL="0" lvl="0" indent="0" algn="l" rtl="0">
              <a:lnSpc>
                <a:spcPct val="100000"/>
              </a:lnSpc>
              <a:spcBef>
                <a:spcPts val="0"/>
              </a:spcBef>
              <a:spcAft>
                <a:spcPts val="0"/>
              </a:spcAft>
              <a:buSzPts val="2400"/>
              <a:buNone/>
            </a:pPr>
            <a:r>
              <a:rPr lang="en" sz="1800">
                <a:solidFill>
                  <a:srgbClr val="000000"/>
                </a:solidFill>
                <a:latin typeface="Roboto"/>
                <a:ea typeface="Roboto"/>
                <a:cs typeface="Roboto"/>
                <a:sym typeface="Roboto"/>
              </a:rPr>
              <a:t>Mandie Bauer | ASC English | Boston, MA</a:t>
            </a:r>
            <a:endParaRPr sz="1800">
              <a:solidFill>
                <a:srgbClr val="000000"/>
              </a:solidFill>
              <a:latin typeface="Roboto"/>
              <a:ea typeface="Roboto"/>
              <a:cs typeface="Roboto"/>
              <a:sym typeface="Roboto"/>
            </a:endParaRPr>
          </a:p>
        </p:txBody>
      </p:sp>
      <p:pic>
        <p:nvPicPr>
          <p:cNvPr id="56" name="Google Shape;56;p13"/>
          <p:cNvPicPr preferRelativeResize="0"/>
          <p:nvPr/>
        </p:nvPicPr>
        <p:blipFill>
          <a:blip r:embed="rId3">
            <a:alphaModFix/>
          </a:blip>
          <a:stretch>
            <a:fillRect/>
          </a:stretch>
        </p:blipFill>
        <p:spPr>
          <a:xfrm>
            <a:off x="6413725" y="2413225"/>
            <a:ext cx="2730275" cy="2730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p:nvPr/>
        </p:nvSpPr>
        <p:spPr>
          <a:xfrm>
            <a:off x="3033600" y="2749675"/>
            <a:ext cx="5600400" cy="65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2" name="Google Shape;112;p22"/>
          <p:cNvPicPr preferRelativeResize="0"/>
          <p:nvPr/>
        </p:nvPicPr>
        <p:blipFill rotWithShape="1">
          <a:blip r:embed="rId3">
            <a:alphaModFix/>
          </a:blip>
          <a:srcRect/>
          <a:stretch/>
        </p:blipFill>
        <p:spPr>
          <a:xfrm>
            <a:off x="6001300" y="0"/>
            <a:ext cx="3142700" cy="2532933"/>
          </a:xfrm>
          <a:prstGeom prst="rect">
            <a:avLst/>
          </a:prstGeom>
          <a:noFill/>
          <a:ln>
            <a:noFill/>
          </a:ln>
        </p:spPr>
      </p:pic>
      <p:pic>
        <p:nvPicPr>
          <p:cNvPr id="113" name="Google Shape;113;p22"/>
          <p:cNvPicPr preferRelativeResize="0"/>
          <p:nvPr/>
        </p:nvPicPr>
        <p:blipFill rotWithShape="1">
          <a:blip r:embed="rId4">
            <a:alphaModFix/>
          </a:blip>
          <a:srcRect/>
          <a:stretch/>
        </p:blipFill>
        <p:spPr>
          <a:xfrm>
            <a:off x="2" y="0"/>
            <a:ext cx="3555749" cy="3957675"/>
          </a:xfrm>
          <a:prstGeom prst="rect">
            <a:avLst/>
          </a:prstGeom>
          <a:noFill/>
          <a:ln>
            <a:noFill/>
          </a:ln>
        </p:spPr>
      </p:pic>
      <p:pic>
        <p:nvPicPr>
          <p:cNvPr id="114" name="Google Shape;114;p22"/>
          <p:cNvPicPr preferRelativeResize="0"/>
          <p:nvPr/>
        </p:nvPicPr>
        <p:blipFill rotWithShape="1">
          <a:blip r:embed="rId5">
            <a:alphaModFix/>
          </a:blip>
          <a:srcRect/>
          <a:stretch/>
        </p:blipFill>
        <p:spPr>
          <a:xfrm>
            <a:off x="2847869" y="-1"/>
            <a:ext cx="3695756" cy="2241424"/>
          </a:xfrm>
          <a:prstGeom prst="rect">
            <a:avLst/>
          </a:prstGeom>
          <a:noFill/>
          <a:ln>
            <a:noFill/>
          </a:ln>
        </p:spPr>
      </p:pic>
      <p:pic>
        <p:nvPicPr>
          <p:cNvPr id="115" name="Google Shape;115;p22"/>
          <p:cNvPicPr preferRelativeResize="0"/>
          <p:nvPr/>
        </p:nvPicPr>
        <p:blipFill rotWithShape="1">
          <a:blip r:embed="rId6">
            <a:alphaModFix/>
          </a:blip>
          <a:srcRect/>
          <a:stretch/>
        </p:blipFill>
        <p:spPr>
          <a:xfrm>
            <a:off x="4902882" y="2637374"/>
            <a:ext cx="4241124" cy="2506124"/>
          </a:xfrm>
          <a:prstGeom prst="rect">
            <a:avLst/>
          </a:prstGeom>
          <a:noFill/>
          <a:ln>
            <a:noFill/>
          </a:ln>
        </p:spPr>
      </p:pic>
      <p:pic>
        <p:nvPicPr>
          <p:cNvPr id="116" name="Google Shape;116;p22"/>
          <p:cNvPicPr preferRelativeResize="0"/>
          <p:nvPr/>
        </p:nvPicPr>
        <p:blipFill rotWithShape="1">
          <a:blip r:embed="rId7">
            <a:alphaModFix/>
          </a:blip>
          <a:srcRect/>
          <a:stretch/>
        </p:blipFill>
        <p:spPr>
          <a:xfrm>
            <a:off x="-6" y="2637375"/>
            <a:ext cx="4405000" cy="2506125"/>
          </a:xfrm>
          <a:prstGeom prst="rect">
            <a:avLst/>
          </a:prstGeom>
          <a:noFill/>
          <a:ln>
            <a:noFill/>
          </a:ln>
        </p:spPr>
      </p:pic>
      <p:pic>
        <p:nvPicPr>
          <p:cNvPr id="117" name="Google Shape;117;p22"/>
          <p:cNvPicPr preferRelativeResize="0"/>
          <p:nvPr/>
        </p:nvPicPr>
        <p:blipFill rotWithShape="1">
          <a:blip r:embed="rId8">
            <a:alphaModFix/>
          </a:blip>
          <a:srcRect/>
          <a:stretch/>
        </p:blipFill>
        <p:spPr>
          <a:xfrm>
            <a:off x="3124401" y="1930350"/>
            <a:ext cx="3142700" cy="3260501"/>
          </a:xfrm>
          <a:prstGeom prst="rect">
            <a:avLst/>
          </a:prstGeom>
          <a:noFill/>
          <a:ln>
            <a:noFill/>
          </a:ln>
        </p:spPr>
      </p:pic>
      <p:pic>
        <p:nvPicPr>
          <p:cNvPr id="118" name="Google Shape;118;p22"/>
          <p:cNvPicPr preferRelativeResize="0"/>
          <p:nvPr/>
        </p:nvPicPr>
        <p:blipFill>
          <a:blip r:embed="rId9">
            <a:alphaModFix/>
          </a:blip>
          <a:stretch>
            <a:fillRect/>
          </a:stretch>
        </p:blipFill>
        <p:spPr>
          <a:xfrm>
            <a:off x="2333925" y="613075"/>
            <a:ext cx="3790950" cy="3790950"/>
          </a:xfrm>
          <a:prstGeom prst="rect">
            <a:avLst/>
          </a:prstGeom>
          <a:noFill/>
          <a:ln>
            <a:noFill/>
          </a:ln>
        </p:spPr>
      </p:pic>
      <p:sp>
        <p:nvSpPr>
          <p:cNvPr id="119" name="Google Shape;119;p22"/>
          <p:cNvSpPr txBox="1"/>
          <p:nvPr/>
        </p:nvSpPr>
        <p:spPr>
          <a:xfrm>
            <a:off x="379250" y="181800"/>
            <a:ext cx="2212200" cy="4416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adjective</a:t>
            </a:r>
            <a:endParaRPr sz="1800" b="1">
              <a:solidFill>
                <a:schemeClr val="dk1"/>
              </a:solidFill>
              <a:highlight>
                <a:srgbClr val="FFFF00"/>
              </a:highlight>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adverb</a:t>
            </a:r>
            <a:endParaRPr sz="1800" b="1">
              <a:solidFill>
                <a:schemeClr val="dk1"/>
              </a:solidFill>
              <a:highlight>
                <a:srgbClr val="FFFF00"/>
              </a:highlight>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agent</a:t>
            </a:r>
            <a:endParaRPr sz="1800" b="1">
              <a:solidFill>
                <a:schemeClr val="dk1"/>
              </a:solidFill>
              <a:highlight>
                <a:srgbClr val="FFFF00"/>
              </a:highlight>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auxiliary verb</a:t>
            </a:r>
            <a:endParaRPr sz="1800" b="1">
              <a:solidFill>
                <a:schemeClr val="dk1"/>
              </a:solidFill>
              <a:highlight>
                <a:srgbClr val="FFFF00"/>
              </a:highlight>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base form</a:t>
            </a:r>
            <a:endParaRPr sz="1800" b="1">
              <a:solidFill>
                <a:schemeClr val="dk1"/>
              </a:solidFill>
              <a:highlight>
                <a:srgbClr val="FFFF00"/>
              </a:highlight>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clause</a:t>
            </a:r>
            <a:endParaRPr sz="1800" b="1">
              <a:solidFill>
                <a:schemeClr val="dk1"/>
              </a:solidFill>
              <a:highlight>
                <a:srgbClr val="FFFF00"/>
              </a:highlight>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defining</a:t>
            </a:r>
            <a:endParaRPr sz="1800" b="1">
              <a:solidFill>
                <a:schemeClr val="dk1"/>
              </a:solidFill>
              <a:highlight>
                <a:srgbClr val="FFFF00"/>
              </a:highlight>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doer</a:t>
            </a:r>
            <a:endParaRPr sz="1800" b="1">
              <a:solidFill>
                <a:schemeClr val="dk1"/>
              </a:solidFill>
              <a:highlight>
                <a:srgbClr val="FFFF00"/>
              </a:highlight>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gerund</a:t>
            </a:r>
            <a:endParaRPr sz="1800" b="1">
              <a:solidFill>
                <a:schemeClr val="dk1"/>
              </a:solidFill>
              <a:highlight>
                <a:srgbClr val="FFFF00"/>
              </a:highlight>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identifying</a:t>
            </a:r>
            <a:endParaRPr sz="1800" b="1">
              <a:solidFill>
                <a:schemeClr val="dk1"/>
              </a:solidFill>
              <a:highlight>
                <a:srgbClr val="FFFF00"/>
              </a:highlight>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indefinite</a:t>
            </a:r>
            <a:endParaRPr sz="1800" b="1">
              <a:solidFill>
                <a:schemeClr val="dk1"/>
              </a:solidFill>
              <a:highlight>
                <a:srgbClr val="FFFF00"/>
              </a:highlight>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infinitive</a:t>
            </a:r>
            <a:endParaRPr sz="1800" b="1">
              <a:solidFill>
                <a:schemeClr val="dk1"/>
              </a:solidFill>
              <a:highlight>
                <a:srgbClr val="FFFF00"/>
              </a:highlight>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main verb</a:t>
            </a:r>
            <a:endParaRPr sz="1800" b="1">
              <a:solidFill>
                <a:schemeClr val="dk1"/>
              </a:solidFill>
              <a:highlight>
                <a:srgbClr val="FFFF00"/>
              </a:highlight>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modal</a:t>
            </a:r>
            <a:endParaRPr sz="1800" b="1">
              <a:solidFill>
                <a:schemeClr val="dk1"/>
              </a:solidFill>
              <a:highlight>
                <a:srgbClr val="FFFF00"/>
              </a:highlight>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noun</a:t>
            </a:r>
            <a:endParaRPr sz="1800" b="1">
              <a:highlight>
                <a:srgbClr val="FFFF00"/>
              </a:highlight>
              <a:latin typeface="Roboto"/>
              <a:ea typeface="Roboto"/>
              <a:cs typeface="Roboto"/>
              <a:sym typeface="Roboto"/>
            </a:endParaRPr>
          </a:p>
        </p:txBody>
      </p:sp>
      <p:sp>
        <p:nvSpPr>
          <p:cNvPr id="120" name="Google Shape;120;p22"/>
          <p:cNvSpPr txBox="1"/>
          <p:nvPr/>
        </p:nvSpPr>
        <p:spPr>
          <a:xfrm>
            <a:off x="6182125" y="181800"/>
            <a:ext cx="2686200" cy="4779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object</a:t>
            </a:r>
            <a:endParaRPr sz="1800" b="1">
              <a:solidFill>
                <a:schemeClr val="dk1"/>
              </a:solidFill>
              <a:highlight>
                <a:srgbClr val="FFFF00"/>
              </a:highlight>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passive</a:t>
            </a:r>
            <a:endParaRPr sz="1800" b="1">
              <a:solidFill>
                <a:schemeClr val="dk1"/>
              </a:solidFill>
              <a:highlight>
                <a:srgbClr val="FFFF00"/>
              </a:highlight>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past participle</a:t>
            </a:r>
            <a:endParaRPr sz="1800" b="1">
              <a:solidFill>
                <a:schemeClr val="dk1"/>
              </a:solidFill>
              <a:highlight>
                <a:srgbClr val="FFFF00"/>
              </a:highlight>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phrase</a:t>
            </a:r>
            <a:endParaRPr sz="1800" b="1">
              <a:solidFill>
                <a:schemeClr val="dk1"/>
              </a:solidFill>
              <a:highlight>
                <a:srgbClr val="FFFF00"/>
              </a:highlight>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possessive</a:t>
            </a:r>
            <a:endParaRPr sz="1800" b="1">
              <a:solidFill>
                <a:schemeClr val="dk1"/>
              </a:solidFill>
              <a:highlight>
                <a:srgbClr val="FFFF00"/>
              </a:highlight>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present participle</a:t>
            </a:r>
            <a:endParaRPr sz="1800" b="1">
              <a:solidFill>
                <a:schemeClr val="dk1"/>
              </a:solidFill>
              <a:highlight>
                <a:srgbClr val="FFFF00"/>
              </a:highlight>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pronoun</a:t>
            </a:r>
            <a:endParaRPr sz="1800" b="1">
              <a:solidFill>
                <a:schemeClr val="dk1"/>
              </a:solidFill>
              <a:highlight>
                <a:srgbClr val="FFFF00"/>
              </a:highlight>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restrictive</a:t>
            </a:r>
            <a:endParaRPr sz="1800" b="1">
              <a:solidFill>
                <a:schemeClr val="dk1"/>
              </a:solidFill>
              <a:highlight>
                <a:srgbClr val="FFFF00"/>
              </a:highlight>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sentence</a:t>
            </a:r>
            <a:endParaRPr sz="1800" b="1">
              <a:solidFill>
                <a:schemeClr val="dk1"/>
              </a:solidFill>
              <a:highlight>
                <a:srgbClr val="FFFF00"/>
              </a:highlight>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subject</a:t>
            </a:r>
            <a:endParaRPr sz="1800" b="1">
              <a:solidFill>
                <a:schemeClr val="dk1"/>
              </a:solidFill>
              <a:highlight>
                <a:srgbClr val="FFFF00"/>
              </a:highlight>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tag question</a:t>
            </a:r>
            <a:endParaRPr sz="1800" b="1">
              <a:solidFill>
                <a:schemeClr val="dk1"/>
              </a:solidFill>
              <a:highlight>
                <a:srgbClr val="FFFF00"/>
              </a:highlight>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tense</a:t>
            </a:r>
            <a:endParaRPr sz="1800" b="1">
              <a:solidFill>
                <a:schemeClr val="dk1"/>
              </a:solidFill>
              <a:highlight>
                <a:srgbClr val="FFFF00"/>
              </a:highlight>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verb</a:t>
            </a:r>
            <a:endParaRPr sz="1800" b="1">
              <a:solidFill>
                <a:schemeClr val="dk1"/>
              </a:solidFill>
              <a:highlight>
                <a:srgbClr val="FFFF00"/>
              </a:highlight>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verb + ing</a:t>
            </a:r>
            <a:endParaRPr sz="1800" b="1">
              <a:solidFill>
                <a:schemeClr val="dk1"/>
              </a:solidFill>
              <a:highlight>
                <a:srgbClr val="FFFF00"/>
              </a:highlight>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sz="1800" b="1">
                <a:solidFill>
                  <a:schemeClr val="dk1"/>
                </a:solidFill>
                <a:highlight>
                  <a:srgbClr val="FFFF00"/>
                </a:highlight>
                <a:latin typeface="Roboto"/>
                <a:ea typeface="Roboto"/>
                <a:cs typeface="Roboto"/>
                <a:sym typeface="Roboto"/>
              </a:rPr>
              <a:t>wh - clause</a:t>
            </a:r>
            <a:endParaRPr sz="1800" b="1">
              <a:highlight>
                <a:srgbClr val="FFFF00"/>
              </a:highlight>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409575" y="1285200"/>
            <a:ext cx="5403600" cy="1653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400"/>
              <a:buNone/>
            </a:pPr>
            <a:r>
              <a:rPr lang="en" sz="6000">
                <a:solidFill>
                  <a:srgbClr val="000000"/>
                </a:solidFill>
                <a:latin typeface="Roboto"/>
                <a:ea typeface="Roboto"/>
                <a:cs typeface="Roboto"/>
                <a:sym typeface="Roboto"/>
              </a:rPr>
              <a:t>Step 0:</a:t>
            </a:r>
            <a:endParaRPr sz="6000">
              <a:solidFill>
                <a:srgbClr val="000000"/>
              </a:solidFill>
              <a:latin typeface="Roboto"/>
              <a:ea typeface="Roboto"/>
              <a:cs typeface="Roboto"/>
              <a:sym typeface="Roboto"/>
            </a:endParaRPr>
          </a:p>
          <a:p>
            <a:pPr marL="0" lvl="0" indent="0" algn="ctr" rtl="0">
              <a:lnSpc>
                <a:spcPct val="100000"/>
              </a:lnSpc>
              <a:spcBef>
                <a:spcPts val="0"/>
              </a:spcBef>
              <a:spcAft>
                <a:spcPts val="0"/>
              </a:spcAft>
              <a:buSzPts val="5400"/>
              <a:buNone/>
            </a:pPr>
            <a:r>
              <a:rPr lang="en">
                <a:solidFill>
                  <a:srgbClr val="000000"/>
                </a:solidFill>
                <a:latin typeface="Roboto"/>
                <a:ea typeface="Roboto"/>
                <a:cs typeface="Roboto"/>
                <a:sym typeface="Roboto"/>
              </a:rPr>
              <a:t>Required Pre-Knowledge</a:t>
            </a:r>
            <a:endParaRPr>
              <a:solidFill>
                <a:srgbClr val="000000"/>
              </a:solidFill>
              <a:latin typeface="Roboto"/>
              <a:ea typeface="Roboto"/>
              <a:cs typeface="Roboto"/>
              <a:sym typeface="Roboto"/>
            </a:endParaRPr>
          </a:p>
        </p:txBody>
      </p:sp>
      <p:sp>
        <p:nvSpPr>
          <p:cNvPr id="126" name="Google Shape;126;p23"/>
          <p:cNvSpPr txBox="1"/>
          <p:nvPr/>
        </p:nvSpPr>
        <p:spPr>
          <a:xfrm>
            <a:off x="570825" y="3650550"/>
            <a:ext cx="5081100" cy="963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a:solidFill>
                  <a:schemeClr val="dk1"/>
                </a:solidFill>
                <a:latin typeface="Roboto"/>
                <a:ea typeface="Roboto"/>
                <a:cs typeface="Roboto"/>
                <a:sym typeface="Roboto"/>
              </a:rPr>
              <a:t>What do your students need to know </a:t>
            </a:r>
            <a:r>
              <a:rPr lang="en" sz="1800" b="1">
                <a:solidFill>
                  <a:schemeClr val="dk1"/>
                </a:solidFill>
                <a:latin typeface="Roboto"/>
                <a:ea typeface="Roboto"/>
                <a:cs typeface="Roboto"/>
                <a:sym typeface="Roboto"/>
              </a:rPr>
              <a:t>before</a:t>
            </a:r>
            <a:r>
              <a:rPr lang="en" sz="1800">
                <a:solidFill>
                  <a:schemeClr val="dk1"/>
                </a:solidFill>
                <a:latin typeface="Roboto"/>
                <a:ea typeface="Roboto"/>
                <a:cs typeface="Roboto"/>
                <a:sym typeface="Roboto"/>
              </a:rPr>
              <a:t> they can successfully understand this point?</a:t>
            </a:r>
            <a:endParaRPr sz="2000" b="0" i="0" u="none" strike="noStrike" cap="none">
              <a:solidFill>
                <a:srgbClr val="000000"/>
              </a:solidFill>
              <a:latin typeface="Arial"/>
              <a:ea typeface="Arial"/>
              <a:cs typeface="Arial"/>
              <a:sym typeface="Arial"/>
            </a:endParaRPr>
          </a:p>
        </p:txBody>
      </p:sp>
      <p:pic>
        <p:nvPicPr>
          <p:cNvPr id="127" name="Google Shape;127;p23"/>
          <p:cNvPicPr preferRelativeResize="0"/>
          <p:nvPr/>
        </p:nvPicPr>
        <p:blipFill>
          <a:blip r:embed="rId3">
            <a:alphaModFix/>
          </a:blip>
          <a:stretch>
            <a:fillRect/>
          </a:stretch>
        </p:blipFill>
        <p:spPr>
          <a:xfrm>
            <a:off x="5562500" y="948150"/>
            <a:ext cx="3246675" cy="3246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00000"/>
                </a:solidFill>
              </a:rPr>
              <a:t>Required</a:t>
            </a:r>
            <a:endParaRPr>
              <a:solidFill>
                <a:srgbClr val="000000"/>
              </a:solidFill>
            </a:endParaRPr>
          </a:p>
          <a:p>
            <a:pPr marL="0" lvl="0" indent="0" algn="ctr" rtl="0">
              <a:spcBef>
                <a:spcPts val="0"/>
              </a:spcBef>
              <a:spcAft>
                <a:spcPts val="0"/>
              </a:spcAft>
              <a:buNone/>
            </a:pPr>
            <a:r>
              <a:rPr lang="en">
                <a:solidFill>
                  <a:srgbClr val="000000"/>
                </a:solidFill>
              </a:rPr>
              <a:t>Pre-Knowledge</a:t>
            </a:r>
            <a:endParaRPr>
              <a:solidFill>
                <a:srgbClr val="000000"/>
              </a:solidFill>
            </a:endParaRPr>
          </a:p>
        </p:txBody>
      </p:sp>
      <p:sp>
        <p:nvSpPr>
          <p:cNvPr id="133" name="Google Shape;133;p2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rPr>
              <a:t>What do your students need to know before they begin studying these grammar points?</a:t>
            </a:r>
            <a:endParaRPr>
              <a:solidFill>
                <a:srgbClr val="000000"/>
              </a:solidFill>
            </a:endParaRPr>
          </a:p>
        </p:txBody>
      </p:sp>
      <p:sp>
        <p:nvSpPr>
          <p:cNvPr id="134" name="Google Shape;134;p24"/>
          <p:cNvSpPr txBox="1">
            <a:spLocks noGrp="1"/>
          </p:cNvSpPr>
          <p:nvPr>
            <p:ph type="body" idx="2"/>
          </p:nvPr>
        </p:nvSpPr>
        <p:spPr>
          <a:xfrm>
            <a:off x="4994425" y="0"/>
            <a:ext cx="3837000" cy="5143500"/>
          </a:xfrm>
          <a:prstGeom prst="rect">
            <a:avLst/>
          </a:prstGeom>
        </p:spPr>
        <p:txBody>
          <a:bodyPr spcFirstLastPara="1" wrap="square" lIns="91425" tIns="91425" rIns="91425" bIns="91425" anchor="ctr" anchorCtr="0">
            <a:noAutofit/>
          </a:bodyPr>
          <a:lstStyle/>
          <a:p>
            <a:pPr marL="457200" lvl="0" indent="-342900" algn="l" rtl="0">
              <a:lnSpc>
                <a:spcPct val="100000"/>
              </a:lnSpc>
              <a:spcBef>
                <a:spcPts val="0"/>
              </a:spcBef>
              <a:spcAft>
                <a:spcPts val="0"/>
              </a:spcAft>
              <a:buClr>
                <a:srgbClr val="000000"/>
              </a:buClr>
              <a:buSzPts val="1800"/>
              <a:buAutoNum type="arabicPeriod"/>
            </a:pPr>
            <a:r>
              <a:rPr lang="en">
                <a:solidFill>
                  <a:srgbClr val="000000"/>
                </a:solidFill>
              </a:rPr>
              <a:t>Passive Voice</a:t>
            </a:r>
            <a:br>
              <a:rPr lang="en">
                <a:solidFill>
                  <a:srgbClr val="000000"/>
                </a:solidFill>
              </a:rPr>
            </a:br>
            <a:br>
              <a:rPr lang="en">
                <a:solidFill>
                  <a:srgbClr val="000000"/>
                </a:solidFill>
              </a:rPr>
            </a:br>
            <a:br>
              <a:rPr lang="en">
                <a:solidFill>
                  <a:srgbClr val="000000"/>
                </a:solidFill>
              </a:rPr>
            </a:br>
            <a:br>
              <a:rPr lang="en">
                <a:solidFill>
                  <a:srgbClr val="000000"/>
                </a:solidFill>
              </a:rPr>
            </a:br>
            <a:endParaRPr>
              <a:solidFill>
                <a:srgbClr val="000000"/>
              </a:solidFill>
            </a:endParaRPr>
          </a:p>
          <a:p>
            <a:pPr marL="457200" lvl="0" indent="-342900" algn="l" rtl="0">
              <a:lnSpc>
                <a:spcPct val="100000"/>
              </a:lnSpc>
              <a:spcBef>
                <a:spcPts val="0"/>
              </a:spcBef>
              <a:spcAft>
                <a:spcPts val="0"/>
              </a:spcAft>
              <a:buClr>
                <a:srgbClr val="000000"/>
              </a:buClr>
              <a:buSzPts val="1800"/>
              <a:buAutoNum type="arabicPeriod"/>
            </a:pPr>
            <a:r>
              <a:rPr lang="en">
                <a:solidFill>
                  <a:srgbClr val="000000"/>
                </a:solidFill>
              </a:rPr>
              <a:t>Gerunds and Infinitives</a:t>
            </a:r>
            <a:br>
              <a:rPr lang="en">
                <a:solidFill>
                  <a:srgbClr val="000000"/>
                </a:solidFill>
              </a:rPr>
            </a:br>
            <a:br>
              <a:rPr lang="en">
                <a:solidFill>
                  <a:srgbClr val="000000"/>
                </a:solidFill>
              </a:rPr>
            </a:br>
            <a:br>
              <a:rPr lang="en">
                <a:solidFill>
                  <a:srgbClr val="000000"/>
                </a:solidFill>
              </a:rPr>
            </a:br>
            <a:br>
              <a:rPr lang="en">
                <a:solidFill>
                  <a:srgbClr val="000000"/>
                </a:solidFill>
              </a:rPr>
            </a:br>
            <a:endParaRPr>
              <a:solidFill>
                <a:srgbClr val="000000"/>
              </a:solidFill>
            </a:endParaRPr>
          </a:p>
          <a:p>
            <a:pPr marL="457200" lvl="0" indent="-342900" algn="l" rtl="0">
              <a:lnSpc>
                <a:spcPct val="100000"/>
              </a:lnSpc>
              <a:spcBef>
                <a:spcPts val="0"/>
              </a:spcBef>
              <a:spcAft>
                <a:spcPts val="0"/>
              </a:spcAft>
              <a:buClr>
                <a:srgbClr val="000000"/>
              </a:buClr>
              <a:buSzPts val="1800"/>
              <a:buAutoNum type="arabicPeriod"/>
            </a:pPr>
            <a:r>
              <a:rPr lang="en">
                <a:solidFill>
                  <a:srgbClr val="000000"/>
                </a:solidFill>
              </a:rPr>
              <a:t>Reported Speech</a:t>
            </a:r>
            <a:br>
              <a:rPr lang="en">
                <a:solidFill>
                  <a:srgbClr val="000000"/>
                </a:solidFill>
              </a:rPr>
            </a:br>
            <a:br>
              <a:rPr lang="en">
                <a:solidFill>
                  <a:srgbClr val="000000"/>
                </a:solidFill>
              </a:rPr>
            </a:br>
            <a:br>
              <a:rPr lang="en">
                <a:solidFill>
                  <a:srgbClr val="000000"/>
                </a:solidFill>
              </a:rPr>
            </a:br>
            <a:br>
              <a:rPr lang="en">
                <a:solidFill>
                  <a:srgbClr val="000000"/>
                </a:solidFill>
              </a:rPr>
            </a:br>
            <a:endParaRPr>
              <a:solidFill>
                <a:srgbClr val="000000"/>
              </a:solidFill>
            </a:endParaRPr>
          </a:p>
        </p:txBody>
      </p:sp>
      <p:sp>
        <p:nvSpPr>
          <p:cNvPr id="135" name="Google Shape;135;p24"/>
          <p:cNvSpPr txBox="1">
            <a:spLocks noGrp="1"/>
          </p:cNvSpPr>
          <p:nvPr>
            <p:ph type="body" idx="2"/>
          </p:nvPr>
        </p:nvSpPr>
        <p:spPr>
          <a:xfrm>
            <a:off x="5307000" y="734300"/>
            <a:ext cx="3837000" cy="3455100"/>
          </a:xfrm>
          <a:prstGeom prst="rect">
            <a:avLst/>
          </a:prstGeom>
        </p:spPr>
        <p:txBody>
          <a:bodyPr spcFirstLastPara="1" wrap="square" lIns="91425" tIns="91425" rIns="91425" bIns="91425" anchor="ctr" anchorCtr="0">
            <a:noAutofit/>
          </a:bodyPr>
          <a:lstStyle/>
          <a:p>
            <a:pPr marL="457200" lvl="0" indent="-342900" algn="l" rtl="0">
              <a:lnSpc>
                <a:spcPct val="100000"/>
              </a:lnSpc>
              <a:spcBef>
                <a:spcPts val="0"/>
              </a:spcBef>
              <a:spcAft>
                <a:spcPts val="0"/>
              </a:spcAft>
              <a:buClr>
                <a:srgbClr val="000000"/>
              </a:buClr>
              <a:buSzPts val="1800"/>
              <a:buChar char="●"/>
            </a:pPr>
            <a:r>
              <a:rPr lang="en">
                <a:solidFill>
                  <a:srgbClr val="000000"/>
                </a:solidFill>
              </a:rPr>
              <a:t>tenses, active voice, parts of speech, transitive and intransitive verbs</a:t>
            </a:r>
            <a:br>
              <a:rPr lang="en">
                <a:solidFill>
                  <a:srgbClr val="000000"/>
                </a:solidFill>
              </a:rPr>
            </a:br>
            <a:br>
              <a:rPr lang="en">
                <a:solidFill>
                  <a:srgbClr val="000000"/>
                </a:solidFill>
              </a:rPr>
            </a:b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
                <a:solidFill>
                  <a:srgbClr val="000000"/>
                </a:solidFill>
              </a:rPr>
              <a:t>parts of speech, parts of a sentence, verb forms, continuous tense</a:t>
            </a:r>
            <a:br>
              <a:rPr lang="en">
                <a:solidFill>
                  <a:srgbClr val="000000"/>
                </a:solidFill>
              </a:rPr>
            </a:br>
            <a:br>
              <a:rPr lang="en">
                <a:solidFill>
                  <a:srgbClr val="000000"/>
                </a:solidFill>
              </a:rPr>
            </a:b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
                <a:solidFill>
                  <a:srgbClr val="000000"/>
                </a:solidFill>
              </a:rPr>
              <a:t>tenses, shifting tenses, direct and indirect speech</a:t>
            </a:r>
            <a:endParaRP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570825" y="1113525"/>
            <a:ext cx="5081100" cy="1653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400"/>
              <a:buNone/>
            </a:pPr>
            <a:r>
              <a:rPr lang="en" sz="6000">
                <a:solidFill>
                  <a:srgbClr val="000000"/>
                </a:solidFill>
                <a:latin typeface="Roboto"/>
                <a:ea typeface="Roboto"/>
                <a:cs typeface="Roboto"/>
                <a:sym typeface="Roboto"/>
              </a:rPr>
              <a:t>Step 1: Vocabulary</a:t>
            </a:r>
            <a:endParaRPr sz="6000">
              <a:solidFill>
                <a:srgbClr val="000000"/>
              </a:solidFill>
              <a:latin typeface="Roboto"/>
              <a:ea typeface="Roboto"/>
              <a:cs typeface="Roboto"/>
              <a:sym typeface="Roboto"/>
            </a:endParaRPr>
          </a:p>
        </p:txBody>
      </p:sp>
      <p:sp>
        <p:nvSpPr>
          <p:cNvPr id="141" name="Google Shape;141;p25"/>
          <p:cNvSpPr txBox="1"/>
          <p:nvPr/>
        </p:nvSpPr>
        <p:spPr>
          <a:xfrm>
            <a:off x="570825" y="2895175"/>
            <a:ext cx="5081100" cy="1072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2000" b="0" i="0" u="none" strike="noStrike" cap="none">
                <a:solidFill>
                  <a:srgbClr val="000000"/>
                </a:solidFill>
                <a:latin typeface="Arial"/>
                <a:ea typeface="Arial"/>
                <a:cs typeface="Arial"/>
                <a:sym typeface="Arial"/>
              </a:rPr>
              <a:t>If </a:t>
            </a:r>
            <a:r>
              <a:rPr lang="en" sz="2000"/>
              <a:t>your students</a:t>
            </a:r>
            <a:r>
              <a:rPr lang="en" sz="2000" b="0" i="0" u="none" strike="noStrike" cap="none">
                <a:solidFill>
                  <a:srgbClr val="000000"/>
                </a:solidFill>
                <a:latin typeface="Arial"/>
                <a:ea typeface="Arial"/>
                <a:cs typeface="Arial"/>
                <a:sym typeface="Arial"/>
              </a:rPr>
              <a:t> don’t understand the vocabular</a:t>
            </a:r>
            <a:r>
              <a:rPr lang="en" sz="2000"/>
              <a:t>y you use</a:t>
            </a:r>
            <a:r>
              <a:rPr lang="en" sz="2000" b="0" i="0" u="none" strike="noStrike" cap="none">
                <a:solidFill>
                  <a:srgbClr val="000000"/>
                </a:solidFill>
                <a:latin typeface="Arial"/>
                <a:ea typeface="Arial"/>
                <a:cs typeface="Arial"/>
                <a:sym typeface="Arial"/>
              </a:rPr>
              <a:t>, they will not understand the lesson.</a:t>
            </a:r>
            <a:endParaRPr sz="2000" b="0" i="0" u="none" strike="noStrike" cap="none">
              <a:solidFill>
                <a:srgbClr val="000000"/>
              </a:solidFill>
              <a:latin typeface="Arial"/>
              <a:ea typeface="Arial"/>
              <a:cs typeface="Arial"/>
              <a:sym typeface="Arial"/>
            </a:endParaRPr>
          </a:p>
        </p:txBody>
      </p:sp>
      <p:pic>
        <p:nvPicPr>
          <p:cNvPr id="142" name="Google Shape;142;p25"/>
          <p:cNvPicPr preferRelativeResize="0"/>
          <p:nvPr/>
        </p:nvPicPr>
        <p:blipFill>
          <a:blip r:embed="rId3">
            <a:alphaModFix/>
          </a:blip>
          <a:stretch>
            <a:fillRect/>
          </a:stretch>
        </p:blipFill>
        <p:spPr>
          <a:xfrm>
            <a:off x="5283675" y="978113"/>
            <a:ext cx="3187276" cy="31872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311700" y="4285625"/>
            <a:ext cx="8520600" cy="61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b="1">
                <a:latin typeface="Roboto"/>
                <a:ea typeface="Roboto"/>
                <a:cs typeface="Roboto"/>
                <a:sym typeface="Roboto"/>
              </a:rPr>
              <a:t>Simple definitions... Or maybe not?</a:t>
            </a:r>
            <a:endParaRPr b="1">
              <a:latin typeface="Roboto"/>
              <a:ea typeface="Roboto"/>
              <a:cs typeface="Roboto"/>
              <a:sym typeface="Roboto"/>
            </a:endParaRPr>
          </a:p>
        </p:txBody>
      </p:sp>
      <p:graphicFrame>
        <p:nvGraphicFramePr>
          <p:cNvPr id="148" name="Google Shape;148;p26"/>
          <p:cNvGraphicFramePr/>
          <p:nvPr/>
        </p:nvGraphicFramePr>
        <p:xfrm>
          <a:off x="402275" y="425550"/>
          <a:ext cx="3000000" cy="3000000"/>
        </p:xfrm>
        <a:graphic>
          <a:graphicData uri="http://schemas.openxmlformats.org/drawingml/2006/table">
            <a:tbl>
              <a:tblPr>
                <a:noFill/>
                <a:tableStyleId>{10BD009A-9ECD-4D0D-9557-0B8375C21127}</a:tableStyleId>
              </a:tblPr>
              <a:tblGrid>
                <a:gridCol w="4169725">
                  <a:extLst>
                    <a:ext uri="{9D8B030D-6E8A-4147-A177-3AD203B41FA5}">
                      <a16:colId xmlns:a16="http://schemas.microsoft.com/office/drawing/2014/main" val="20000"/>
                    </a:ext>
                  </a:extLst>
                </a:gridCol>
                <a:gridCol w="4169725">
                  <a:extLst>
                    <a:ext uri="{9D8B030D-6E8A-4147-A177-3AD203B41FA5}">
                      <a16:colId xmlns:a16="http://schemas.microsoft.com/office/drawing/2014/main" val="20001"/>
                    </a:ext>
                  </a:extLst>
                </a:gridCol>
              </a:tblGrid>
              <a:tr h="1183925">
                <a:tc>
                  <a:txBody>
                    <a:bodyPr/>
                    <a:lstStyle/>
                    <a:p>
                      <a:pPr marL="0" lvl="0" indent="0" algn="l" rtl="0">
                        <a:spcBef>
                          <a:spcPts val="0"/>
                        </a:spcBef>
                        <a:spcAft>
                          <a:spcPts val="0"/>
                        </a:spcAft>
                        <a:buNone/>
                      </a:pPr>
                      <a:r>
                        <a:rPr lang="en" b="1"/>
                        <a:t>Noun</a:t>
                      </a:r>
                      <a:endParaRPr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b="1"/>
                        <a:t>Sentence</a:t>
                      </a:r>
                      <a:endParaRPr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183925">
                <a:tc>
                  <a:txBody>
                    <a:bodyPr/>
                    <a:lstStyle/>
                    <a:p>
                      <a:pPr marL="0" lvl="0" indent="0" algn="l" rtl="0">
                        <a:spcBef>
                          <a:spcPts val="0"/>
                        </a:spcBef>
                        <a:spcAft>
                          <a:spcPts val="0"/>
                        </a:spcAft>
                        <a:buNone/>
                      </a:pPr>
                      <a:r>
                        <a:rPr lang="en" b="1"/>
                        <a:t>Subject</a:t>
                      </a:r>
                      <a:endParaRPr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b="1"/>
                        <a:t>Clause</a:t>
                      </a:r>
                      <a:endParaRPr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183925">
                <a:tc>
                  <a:txBody>
                    <a:bodyPr/>
                    <a:lstStyle/>
                    <a:p>
                      <a:pPr marL="0" lvl="0" indent="0" algn="l" rtl="0">
                        <a:spcBef>
                          <a:spcPts val="0"/>
                        </a:spcBef>
                        <a:spcAft>
                          <a:spcPts val="0"/>
                        </a:spcAft>
                        <a:buNone/>
                      </a:pPr>
                      <a:r>
                        <a:rPr lang="en" b="1"/>
                        <a:t>Object</a:t>
                      </a:r>
                      <a:endParaRPr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b="1"/>
                        <a:t>Phrase</a:t>
                      </a:r>
                      <a:endParaRPr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311700" y="4285625"/>
            <a:ext cx="8520600" cy="61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b="1">
                <a:latin typeface="Roboto"/>
                <a:ea typeface="Roboto"/>
                <a:cs typeface="Roboto"/>
                <a:sym typeface="Roboto"/>
              </a:rPr>
              <a:t>Simple definitions... Or maybe not?</a:t>
            </a:r>
            <a:endParaRPr b="1">
              <a:latin typeface="Roboto"/>
              <a:ea typeface="Roboto"/>
              <a:cs typeface="Roboto"/>
              <a:sym typeface="Roboto"/>
            </a:endParaRPr>
          </a:p>
        </p:txBody>
      </p:sp>
      <p:graphicFrame>
        <p:nvGraphicFramePr>
          <p:cNvPr id="154" name="Google Shape;154;p27"/>
          <p:cNvGraphicFramePr/>
          <p:nvPr/>
        </p:nvGraphicFramePr>
        <p:xfrm>
          <a:off x="402275" y="235625"/>
          <a:ext cx="3000000" cy="3000000"/>
        </p:xfrm>
        <a:graphic>
          <a:graphicData uri="http://schemas.openxmlformats.org/drawingml/2006/table">
            <a:tbl>
              <a:tblPr>
                <a:noFill/>
                <a:tableStyleId>{10BD009A-9ECD-4D0D-9557-0B8375C21127}</a:tableStyleId>
              </a:tblPr>
              <a:tblGrid>
                <a:gridCol w="4169725">
                  <a:extLst>
                    <a:ext uri="{9D8B030D-6E8A-4147-A177-3AD203B41FA5}">
                      <a16:colId xmlns:a16="http://schemas.microsoft.com/office/drawing/2014/main" val="20000"/>
                    </a:ext>
                  </a:extLst>
                </a:gridCol>
                <a:gridCol w="4169725">
                  <a:extLst>
                    <a:ext uri="{9D8B030D-6E8A-4147-A177-3AD203B41FA5}">
                      <a16:colId xmlns:a16="http://schemas.microsoft.com/office/drawing/2014/main" val="20001"/>
                    </a:ext>
                  </a:extLst>
                </a:gridCol>
              </a:tblGrid>
              <a:tr h="1121725">
                <a:tc>
                  <a:txBody>
                    <a:bodyPr/>
                    <a:lstStyle/>
                    <a:p>
                      <a:pPr marL="0" lvl="0" indent="0" algn="l" rtl="0">
                        <a:spcBef>
                          <a:spcPts val="0"/>
                        </a:spcBef>
                        <a:spcAft>
                          <a:spcPts val="0"/>
                        </a:spcAft>
                        <a:buNone/>
                      </a:pPr>
                      <a:r>
                        <a:rPr lang="en" b="1"/>
                        <a:t>Noun:</a:t>
                      </a:r>
                      <a:r>
                        <a:rPr lang="en"/>
                        <a:t> person, place, or thing</a:t>
                      </a:r>
                      <a:br>
                        <a:rPr lang="en"/>
                      </a:br>
                      <a:br>
                        <a:rPr lang="en"/>
                      </a:br>
                      <a:br>
                        <a:rPr lang="en"/>
                      </a:br>
                      <a:br>
                        <a:rPr lang="en"/>
                      </a:b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b="1"/>
                        <a:t>Sentence:</a:t>
                      </a:r>
                      <a:r>
                        <a:rPr lang="en"/>
                        <a:t> must include at least </a:t>
                      </a:r>
                      <a:r>
                        <a:rPr lang="en" u="sng"/>
                        <a:t>one</a:t>
                      </a:r>
                      <a:r>
                        <a:rPr lang="en"/>
                        <a:t> independent clause</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121725">
                <a:tc>
                  <a:txBody>
                    <a:bodyPr/>
                    <a:lstStyle/>
                    <a:p>
                      <a:pPr marL="0" lvl="0" indent="0" algn="l" rtl="0">
                        <a:spcBef>
                          <a:spcPts val="0"/>
                        </a:spcBef>
                        <a:spcAft>
                          <a:spcPts val="0"/>
                        </a:spcAft>
                        <a:buNone/>
                      </a:pPr>
                      <a:r>
                        <a:rPr lang="en" b="1"/>
                        <a:t>Subject:</a:t>
                      </a:r>
                      <a:r>
                        <a:rPr lang="en"/>
                        <a:t> noun doing the action</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b="1"/>
                        <a:t>Clause:</a:t>
                      </a:r>
                      <a:r>
                        <a:rPr lang="en"/>
                        <a:t> </a:t>
                      </a:r>
                      <a:r>
                        <a:rPr lang="en" u="sng"/>
                        <a:t>must</a:t>
                      </a:r>
                      <a:r>
                        <a:rPr lang="en"/>
                        <a:t> contain a subject and a verb. An independent clause is a </a:t>
                      </a:r>
                      <a:r>
                        <a:rPr lang="en" u="sng"/>
                        <a:t>complete</a:t>
                      </a:r>
                      <a:r>
                        <a:rPr lang="en"/>
                        <a:t> thought. Dependent, relative, and noun clauses are </a:t>
                      </a:r>
                      <a:r>
                        <a:rPr lang="en" u="sng"/>
                        <a:t>incomplete</a:t>
                      </a:r>
                      <a:r>
                        <a:rPr lang="en"/>
                        <a:t> thoughts.</a:t>
                      </a:r>
                      <a:br>
                        <a:rPr lang="en"/>
                      </a:b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121725">
                <a:tc>
                  <a:txBody>
                    <a:bodyPr/>
                    <a:lstStyle/>
                    <a:p>
                      <a:pPr marL="0" lvl="0" indent="0" algn="l" rtl="0">
                        <a:spcBef>
                          <a:spcPts val="0"/>
                        </a:spcBef>
                        <a:spcAft>
                          <a:spcPts val="0"/>
                        </a:spcAft>
                        <a:buNone/>
                      </a:pPr>
                      <a:r>
                        <a:rPr lang="en" b="1"/>
                        <a:t>Object:</a:t>
                      </a:r>
                      <a:r>
                        <a:rPr lang="en"/>
                        <a:t> noun receiving the action</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b="1"/>
                        <a:t>Phrase:</a:t>
                      </a:r>
                      <a:r>
                        <a:rPr lang="en"/>
                        <a:t> expression; a group of words without a subject and/or a verb. Ex: gerund phrase, prepositional phrase, idiom</a:t>
                      </a:r>
                      <a:br>
                        <a:rPr lang="en"/>
                      </a:br>
                      <a:br>
                        <a:rPr lang="en"/>
                      </a:b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p:nvPr/>
        </p:nvSpPr>
        <p:spPr>
          <a:xfrm>
            <a:off x="745350" y="325350"/>
            <a:ext cx="7653300" cy="45159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Clr>
                <a:schemeClr val="dk1"/>
              </a:buClr>
              <a:buSzPts val="1100"/>
              <a:buFont typeface="Arial"/>
              <a:buNone/>
            </a:pPr>
            <a:r>
              <a:rPr lang="en" sz="2400" b="1">
                <a:solidFill>
                  <a:schemeClr val="dk1"/>
                </a:solidFill>
              </a:rPr>
              <a:t>After I finish my lesson planning for the week, I’ll go to the store to buy groceries because I'm trying to save money by cooking at home and not eating at restaurants so often so I can travel to Europe next year for a 2-week vacation with Jenn, who has been my roommate for 3 years, before I teach English abroad in Japan for a year and she moves to London for work.</a:t>
            </a:r>
            <a:endParaRPr b="1">
              <a:latin typeface="Old Standard TT"/>
              <a:ea typeface="Old Standard TT"/>
              <a:cs typeface="Old Standard TT"/>
              <a:sym typeface="Old Standard T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p:nvPr/>
        </p:nvSpPr>
        <p:spPr>
          <a:xfrm>
            <a:off x="745350" y="325350"/>
            <a:ext cx="7653300" cy="45159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Clr>
                <a:schemeClr val="dk1"/>
              </a:buClr>
              <a:buSzPts val="1100"/>
              <a:buFont typeface="Arial"/>
              <a:buNone/>
            </a:pPr>
            <a:r>
              <a:rPr lang="en" sz="2400" b="1">
                <a:solidFill>
                  <a:schemeClr val="dk1"/>
                </a:solidFill>
                <a:highlight>
                  <a:srgbClr val="FFF2CC"/>
                </a:highlight>
              </a:rPr>
              <a:t>After I finish my lesson planning for the week,</a:t>
            </a:r>
            <a:r>
              <a:rPr lang="en" sz="2400" b="1">
                <a:solidFill>
                  <a:schemeClr val="dk1"/>
                </a:solidFill>
              </a:rPr>
              <a:t> </a:t>
            </a:r>
            <a:r>
              <a:rPr lang="en" sz="2400" b="1">
                <a:solidFill>
                  <a:schemeClr val="dk1"/>
                </a:solidFill>
                <a:highlight>
                  <a:srgbClr val="F4CCCC"/>
                </a:highlight>
              </a:rPr>
              <a:t>I’ll go to the store to buy groceries</a:t>
            </a:r>
            <a:r>
              <a:rPr lang="en" sz="2400" b="1">
                <a:solidFill>
                  <a:schemeClr val="dk1"/>
                </a:solidFill>
              </a:rPr>
              <a:t> </a:t>
            </a:r>
            <a:r>
              <a:rPr lang="en" sz="2400" b="1">
                <a:solidFill>
                  <a:schemeClr val="dk1"/>
                </a:solidFill>
                <a:highlight>
                  <a:srgbClr val="B6D7A8"/>
                </a:highlight>
              </a:rPr>
              <a:t>because I'm trying to save money by cooking at home and not eating at restaurants so often</a:t>
            </a:r>
            <a:r>
              <a:rPr lang="en" sz="2400" b="1">
                <a:solidFill>
                  <a:schemeClr val="dk1"/>
                </a:solidFill>
              </a:rPr>
              <a:t> </a:t>
            </a:r>
            <a:r>
              <a:rPr lang="en" sz="2400" b="1">
                <a:solidFill>
                  <a:schemeClr val="dk1"/>
                </a:solidFill>
                <a:highlight>
                  <a:srgbClr val="9FC5E8"/>
                </a:highlight>
              </a:rPr>
              <a:t>so I can travel to Europe next year for a 2-week vacation with Jenn</a:t>
            </a:r>
            <a:r>
              <a:rPr lang="en" sz="2400" b="1">
                <a:solidFill>
                  <a:schemeClr val="dk1"/>
                </a:solidFill>
              </a:rPr>
              <a:t>, </a:t>
            </a:r>
            <a:r>
              <a:rPr lang="en" sz="2400" b="1">
                <a:solidFill>
                  <a:schemeClr val="dk1"/>
                </a:solidFill>
                <a:highlight>
                  <a:srgbClr val="F9CB9C"/>
                </a:highlight>
              </a:rPr>
              <a:t>who has been my roommate for 3 years</a:t>
            </a:r>
            <a:r>
              <a:rPr lang="en" sz="2400" b="1">
                <a:solidFill>
                  <a:schemeClr val="dk1"/>
                </a:solidFill>
              </a:rPr>
              <a:t>, </a:t>
            </a:r>
            <a:r>
              <a:rPr lang="en" sz="2400" b="1">
                <a:solidFill>
                  <a:schemeClr val="dk1"/>
                </a:solidFill>
                <a:highlight>
                  <a:srgbClr val="B4A7D6"/>
                </a:highlight>
              </a:rPr>
              <a:t>before I teach English abroad in Japan for a year and she moves to London for work.</a:t>
            </a:r>
            <a:endParaRPr b="1">
              <a:highlight>
                <a:srgbClr val="B4A7D6"/>
              </a:highlight>
              <a:latin typeface="Old Standard TT"/>
              <a:ea typeface="Old Standard TT"/>
              <a:cs typeface="Old Standard TT"/>
              <a:sym typeface="Old Standard TT"/>
            </a:endParaRPr>
          </a:p>
        </p:txBody>
      </p:sp>
      <p:pic>
        <p:nvPicPr>
          <p:cNvPr id="165" name="Google Shape;165;p29"/>
          <p:cNvPicPr preferRelativeResize="0"/>
          <p:nvPr/>
        </p:nvPicPr>
        <p:blipFill>
          <a:blip r:embed="rId3">
            <a:alphaModFix/>
          </a:blip>
          <a:stretch>
            <a:fillRect/>
          </a:stretch>
        </p:blipFill>
        <p:spPr>
          <a:xfrm>
            <a:off x="0" y="3766625"/>
            <a:ext cx="1376875" cy="1376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169"/>
        <p:cNvGrpSpPr/>
        <p:nvPr/>
      </p:nvGrpSpPr>
      <p:grpSpPr>
        <a:xfrm>
          <a:off x="0" y="0"/>
          <a:ext cx="0" cy="0"/>
          <a:chOff x="0" y="0"/>
          <a:chExt cx="0" cy="0"/>
        </a:xfrm>
      </p:grpSpPr>
      <p:sp>
        <p:nvSpPr>
          <p:cNvPr id="170" name="Google Shape;170;p30"/>
          <p:cNvSpPr txBox="1">
            <a:spLocks noGrp="1"/>
          </p:cNvSpPr>
          <p:nvPr>
            <p:ph type="title"/>
          </p:nvPr>
        </p:nvSpPr>
        <p:spPr>
          <a:xfrm>
            <a:off x="490250" y="450150"/>
            <a:ext cx="69912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Problematic Vocabulary</a:t>
            </a:r>
            <a:endParaRPr/>
          </a:p>
        </p:txBody>
      </p:sp>
      <p:pic>
        <p:nvPicPr>
          <p:cNvPr id="171" name="Google Shape;171;p30"/>
          <p:cNvPicPr preferRelativeResize="0"/>
          <p:nvPr/>
        </p:nvPicPr>
        <p:blipFill>
          <a:blip r:embed="rId3">
            <a:alphaModFix/>
          </a:blip>
          <a:stretch>
            <a:fillRect/>
          </a:stretch>
        </p:blipFill>
        <p:spPr>
          <a:xfrm>
            <a:off x="6609675" y="2609175"/>
            <a:ext cx="2534325" cy="2534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31"/>
          <p:cNvPicPr preferRelativeResize="0"/>
          <p:nvPr/>
        </p:nvPicPr>
        <p:blipFill rotWithShape="1">
          <a:blip r:embed="rId3">
            <a:alphaModFix/>
          </a:blip>
          <a:srcRect/>
          <a:stretch/>
        </p:blipFill>
        <p:spPr>
          <a:xfrm>
            <a:off x="6987250" y="2986750"/>
            <a:ext cx="2156750" cy="2156750"/>
          </a:xfrm>
          <a:prstGeom prst="rect">
            <a:avLst/>
          </a:prstGeom>
          <a:noFill/>
          <a:ln>
            <a:noFill/>
          </a:ln>
        </p:spPr>
      </p:pic>
      <p:sp>
        <p:nvSpPr>
          <p:cNvPr id="177" name="Google Shape;177;p31"/>
          <p:cNvSpPr txBox="1"/>
          <p:nvPr/>
        </p:nvSpPr>
        <p:spPr>
          <a:xfrm>
            <a:off x="515625" y="370200"/>
            <a:ext cx="7495500" cy="44031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rgbClr val="000000"/>
              </a:buClr>
              <a:buSzPts val="3000"/>
              <a:buFont typeface="Roboto"/>
              <a:buChar char="★"/>
            </a:pPr>
            <a:r>
              <a:rPr lang="en" sz="3000" b="0" i="0" u="none" strike="noStrike" cap="none">
                <a:solidFill>
                  <a:srgbClr val="000000"/>
                </a:solidFill>
                <a:latin typeface="Roboto"/>
                <a:ea typeface="Roboto"/>
                <a:cs typeface="Roboto"/>
                <a:sym typeface="Roboto"/>
              </a:rPr>
              <a:t>Present Continuous </a:t>
            </a:r>
            <a:r>
              <a:rPr lang="en" sz="3000">
                <a:latin typeface="Roboto"/>
                <a:ea typeface="Roboto"/>
                <a:cs typeface="Roboto"/>
                <a:sym typeface="Roboto"/>
              </a:rPr>
              <a:t>or</a:t>
            </a:r>
            <a:r>
              <a:rPr lang="en" sz="3000" b="0" i="0" u="none" strike="noStrike" cap="none">
                <a:solidFill>
                  <a:srgbClr val="000000"/>
                </a:solidFill>
                <a:latin typeface="Roboto"/>
                <a:ea typeface="Roboto"/>
                <a:cs typeface="Roboto"/>
                <a:sym typeface="Roboto"/>
              </a:rPr>
              <a:t> Present Progressive?</a:t>
            </a:r>
            <a:br>
              <a:rPr lang="en" sz="3000" b="0" i="0" u="none" strike="noStrike" cap="none">
                <a:solidFill>
                  <a:srgbClr val="000000"/>
                </a:solidFill>
                <a:latin typeface="Roboto"/>
                <a:ea typeface="Roboto"/>
                <a:cs typeface="Roboto"/>
                <a:sym typeface="Roboto"/>
              </a:rPr>
            </a:br>
            <a:endParaRPr sz="3000" b="0" i="0" u="none" strike="noStrike" cap="none">
              <a:solidFill>
                <a:srgbClr val="000000"/>
              </a:solidFill>
              <a:latin typeface="Roboto"/>
              <a:ea typeface="Roboto"/>
              <a:cs typeface="Roboto"/>
              <a:sym typeface="Roboto"/>
            </a:endParaRPr>
          </a:p>
          <a:p>
            <a:pPr marL="457200" lvl="0" indent="-419100" algn="l" rtl="0">
              <a:spcBef>
                <a:spcPts val="0"/>
              </a:spcBef>
              <a:spcAft>
                <a:spcPts val="0"/>
              </a:spcAft>
              <a:buSzPts val="3000"/>
              <a:buFont typeface="Roboto"/>
              <a:buChar char="★"/>
            </a:pPr>
            <a:r>
              <a:rPr lang="en" sz="3000">
                <a:solidFill>
                  <a:schemeClr val="dk1"/>
                </a:solidFill>
                <a:latin typeface="Roboto"/>
                <a:ea typeface="Roboto"/>
                <a:cs typeface="Roboto"/>
                <a:sym typeface="Roboto"/>
              </a:rPr>
              <a:t>Conjunctions or Transitions or Subordinators or Adverb Clause Words?</a:t>
            </a:r>
            <a:br>
              <a:rPr lang="en" sz="3000">
                <a:solidFill>
                  <a:schemeClr val="dk1"/>
                </a:solidFill>
                <a:latin typeface="Roboto"/>
                <a:ea typeface="Roboto"/>
                <a:cs typeface="Roboto"/>
                <a:sym typeface="Roboto"/>
              </a:rPr>
            </a:br>
            <a:endParaRPr sz="3000">
              <a:latin typeface="Roboto"/>
              <a:ea typeface="Roboto"/>
              <a:cs typeface="Roboto"/>
              <a:sym typeface="Roboto"/>
            </a:endParaRPr>
          </a:p>
          <a:p>
            <a:pPr marL="457200" marR="0" lvl="0" indent="-419100" algn="l" rtl="0">
              <a:lnSpc>
                <a:spcPct val="100000"/>
              </a:lnSpc>
              <a:spcBef>
                <a:spcPts val="0"/>
              </a:spcBef>
              <a:spcAft>
                <a:spcPts val="0"/>
              </a:spcAft>
              <a:buClr>
                <a:srgbClr val="000000"/>
              </a:buClr>
              <a:buSzPts val="3000"/>
              <a:buFont typeface="Roboto"/>
              <a:buChar char="★"/>
            </a:pPr>
            <a:r>
              <a:rPr lang="en" sz="3000" b="0" i="0" u="none" strike="noStrike" cap="none">
                <a:solidFill>
                  <a:srgbClr val="000000"/>
                </a:solidFill>
                <a:latin typeface="Roboto"/>
                <a:ea typeface="Roboto"/>
                <a:cs typeface="Roboto"/>
                <a:sym typeface="Roboto"/>
              </a:rPr>
              <a:t>Relative Clause </a:t>
            </a:r>
            <a:r>
              <a:rPr lang="en" sz="3000">
                <a:latin typeface="Roboto"/>
                <a:ea typeface="Roboto"/>
                <a:cs typeface="Roboto"/>
                <a:sym typeface="Roboto"/>
              </a:rPr>
              <a:t>or</a:t>
            </a:r>
            <a:r>
              <a:rPr lang="en" sz="3000" b="0" i="0" u="none" strike="noStrike" cap="none">
                <a:solidFill>
                  <a:srgbClr val="000000"/>
                </a:solidFill>
                <a:latin typeface="Roboto"/>
                <a:ea typeface="Roboto"/>
                <a:cs typeface="Roboto"/>
                <a:sym typeface="Roboto"/>
              </a:rPr>
              <a:t> Adjective Clause?</a:t>
            </a:r>
            <a:endParaRPr sz="3000" b="0" i="0" u="none" strike="noStrike" cap="none">
              <a:solidFill>
                <a:srgbClr val="000000"/>
              </a:solidFill>
              <a:latin typeface="Roboto"/>
              <a:ea typeface="Roboto"/>
              <a:cs typeface="Roboto"/>
              <a:sym typeface="Roboto"/>
            </a:endParaRPr>
          </a:p>
          <a:p>
            <a:pPr marL="457200" marR="0" lvl="0" indent="0" algn="l" rtl="0">
              <a:lnSpc>
                <a:spcPct val="100000"/>
              </a:lnSpc>
              <a:spcBef>
                <a:spcPts val="0"/>
              </a:spcBef>
              <a:spcAft>
                <a:spcPts val="0"/>
              </a:spcAft>
              <a:buNone/>
            </a:pPr>
            <a:r>
              <a:rPr lang="en" sz="3000">
                <a:latin typeface="Roboto"/>
                <a:ea typeface="Roboto"/>
                <a:cs typeface="Roboto"/>
                <a:sym typeface="Roboto"/>
              </a:rPr>
              <a:t>→ </a:t>
            </a:r>
            <a:r>
              <a:rPr lang="en" sz="3000" b="0" i="0" u="none" strike="noStrike" cap="none">
                <a:solidFill>
                  <a:srgbClr val="000000"/>
                </a:solidFill>
                <a:latin typeface="Roboto"/>
                <a:ea typeface="Roboto"/>
                <a:cs typeface="Roboto"/>
                <a:sym typeface="Roboto"/>
              </a:rPr>
              <a:t>Identifying, Restrictive, Defining, or   </a:t>
            </a:r>
            <a:endParaRPr sz="3000">
              <a:latin typeface="Roboto"/>
              <a:ea typeface="Roboto"/>
              <a:cs typeface="Roboto"/>
              <a:sym typeface="Roboto"/>
            </a:endParaRPr>
          </a:p>
          <a:p>
            <a:pPr marL="457200" marR="0" lvl="0" indent="0" algn="l" rtl="0">
              <a:lnSpc>
                <a:spcPct val="100000"/>
              </a:lnSpc>
              <a:spcBef>
                <a:spcPts val="0"/>
              </a:spcBef>
              <a:spcAft>
                <a:spcPts val="0"/>
              </a:spcAft>
              <a:buNone/>
            </a:pPr>
            <a:r>
              <a:rPr lang="en" sz="3000" b="0" i="0" u="none" strike="noStrike" cap="none">
                <a:solidFill>
                  <a:srgbClr val="000000"/>
                </a:solidFill>
                <a:latin typeface="Roboto"/>
                <a:ea typeface="Roboto"/>
                <a:cs typeface="Roboto"/>
                <a:sym typeface="Roboto"/>
              </a:rPr>
              <a:t>Essential?</a:t>
            </a:r>
            <a:endParaRPr sz="3000" b="0" i="0" u="none" strike="noStrike" cap="none">
              <a:solidFill>
                <a:srgbClr val="00000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t>Oh, Grammar.</a:t>
            </a:r>
            <a:endParaRPr sz="6000"/>
          </a:p>
        </p:txBody>
      </p:sp>
      <p:pic>
        <p:nvPicPr>
          <p:cNvPr id="62" name="Google Shape;62;p14"/>
          <p:cNvPicPr preferRelativeResize="0"/>
          <p:nvPr/>
        </p:nvPicPr>
        <p:blipFill>
          <a:blip r:embed="rId3">
            <a:alphaModFix/>
          </a:blip>
          <a:stretch>
            <a:fillRect/>
          </a:stretch>
        </p:blipFill>
        <p:spPr>
          <a:xfrm>
            <a:off x="0" y="2123750"/>
            <a:ext cx="3019750" cy="3019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What’s the Difference?</a:t>
            </a:r>
            <a:endParaRPr/>
          </a:p>
        </p:txBody>
      </p:sp>
      <p:sp>
        <p:nvSpPr>
          <p:cNvPr id="183" name="Google Shape;183;p32"/>
          <p:cNvSpPr txBox="1">
            <a:spLocks noGrp="1"/>
          </p:cNvSpPr>
          <p:nvPr>
            <p:ph type="body" idx="1"/>
          </p:nvPr>
        </p:nvSpPr>
        <p:spPr>
          <a:xfrm>
            <a:off x="311700" y="1152475"/>
            <a:ext cx="8520600" cy="35874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Clr>
                <a:srgbClr val="000000"/>
              </a:buClr>
              <a:buSzPts val="2400"/>
              <a:buAutoNum type="arabicPeriod"/>
            </a:pPr>
            <a:r>
              <a:rPr lang="en" sz="2400">
                <a:solidFill>
                  <a:srgbClr val="000000"/>
                </a:solidFill>
                <a:highlight>
                  <a:srgbClr val="FFFF00"/>
                </a:highlight>
              </a:rPr>
              <a:t>Swimming</a:t>
            </a:r>
            <a:r>
              <a:rPr lang="en" sz="2400">
                <a:solidFill>
                  <a:srgbClr val="000000"/>
                </a:solidFill>
              </a:rPr>
              <a:t> with sharks is dangerous.</a:t>
            </a:r>
            <a:endParaRPr sz="2400">
              <a:solidFill>
                <a:srgbClr val="000000"/>
              </a:solidFill>
            </a:endParaRPr>
          </a:p>
          <a:p>
            <a:pPr marL="457200" lvl="0" indent="-381000" algn="l" rtl="0">
              <a:lnSpc>
                <a:spcPct val="200000"/>
              </a:lnSpc>
              <a:spcBef>
                <a:spcPts val="0"/>
              </a:spcBef>
              <a:spcAft>
                <a:spcPts val="0"/>
              </a:spcAft>
              <a:buClr>
                <a:srgbClr val="000000"/>
              </a:buClr>
              <a:buSzPts val="2400"/>
              <a:buAutoNum type="arabicPeriod"/>
            </a:pPr>
            <a:r>
              <a:rPr lang="en" sz="2400">
                <a:solidFill>
                  <a:srgbClr val="000000"/>
                </a:solidFill>
              </a:rPr>
              <a:t>I’m </a:t>
            </a:r>
            <a:r>
              <a:rPr lang="en" sz="2400">
                <a:solidFill>
                  <a:srgbClr val="000000"/>
                </a:solidFill>
                <a:highlight>
                  <a:srgbClr val="FFFF00"/>
                </a:highlight>
              </a:rPr>
              <a:t>running</a:t>
            </a:r>
            <a:r>
              <a:rPr lang="en" sz="2400">
                <a:solidFill>
                  <a:srgbClr val="000000"/>
                </a:solidFill>
              </a:rPr>
              <a:t> errands after work.</a:t>
            </a:r>
            <a:endParaRPr sz="2400">
              <a:solidFill>
                <a:srgbClr val="000000"/>
              </a:solidFill>
            </a:endParaRPr>
          </a:p>
          <a:p>
            <a:pPr marL="457200" lvl="0" indent="-381000" algn="l" rtl="0">
              <a:lnSpc>
                <a:spcPct val="200000"/>
              </a:lnSpc>
              <a:spcBef>
                <a:spcPts val="0"/>
              </a:spcBef>
              <a:spcAft>
                <a:spcPts val="0"/>
              </a:spcAft>
              <a:buClr>
                <a:srgbClr val="000000"/>
              </a:buClr>
              <a:buSzPts val="2400"/>
              <a:buAutoNum type="arabicPeriod"/>
            </a:pPr>
            <a:r>
              <a:rPr lang="en" sz="2400">
                <a:solidFill>
                  <a:schemeClr val="dk1"/>
                </a:solidFill>
              </a:rPr>
              <a:t>The new book I’m </a:t>
            </a:r>
            <a:r>
              <a:rPr lang="en" sz="2400">
                <a:solidFill>
                  <a:schemeClr val="dk1"/>
                </a:solidFill>
                <a:highlight>
                  <a:srgbClr val="FFFF00"/>
                </a:highlight>
              </a:rPr>
              <a:t>reading</a:t>
            </a:r>
            <a:r>
              <a:rPr lang="en" sz="2400">
                <a:solidFill>
                  <a:schemeClr val="dk1"/>
                </a:solidFill>
              </a:rPr>
              <a:t> is very </a:t>
            </a:r>
            <a:r>
              <a:rPr lang="en" sz="2400">
                <a:solidFill>
                  <a:schemeClr val="dk1"/>
                </a:solidFill>
                <a:highlight>
                  <a:srgbClr val="FFFF00"/>
                </a:highlight>
              </a:rPr>
              <a:t>entertaining</a:t>
            </a:r>
            <a:r>
              <a:rPr lang="en" sz="2400">
                <a:solidFill>
                  <a:schemeClr val="dk1"/>
                </a:solidFill>
              </a:rPr>
              <a:t>!</a:t>
            </a:r>
            <a:endParaRPr sz="2400">
              <a:solidFill>
                <a:srgbClr val="000000"/>
              </a:solidFill>
            </a:endParaRPr>
          </a:p>
          <a:p>
            <a:pPr marL="457200" lvl="0" indent="-381000" algn="l" rtl="0">
              <a:lnSpc>
                <a:spcPct val="200000"/>
              </a:lnSpc>
              <a:spcBef>
                <a:spcPts val="0"/>
              </a:spcBef>
              <a:spcAft>
                <a:spcPts val="0"/>
              </a:spcAft>
              <a:buClr>
                <a:srgbClr val="000000"/>
              </a:buClr>
              <a:buSzPts val="2400"/>
              <a:buAutoNum type="arabicPeriod"/>
            </a:pPr>
            <a:r>
              <a:rPr lang="en" sz="2400">
                <a:solidFill>
                  <a:srgbClr val="000000"/>
                </a:solidFill>
              </a:rPr>
              <a:t>I enjoy </a:t>
            </a:r>
            <a:r>
              <a:rPr lang="en" sz="2400">
                <a:solidFill>
                  <a:srgbClr val="000000"/>
                </a:solidFill>
                <a:highlight>
                  <a:srgbClr val="FFFF00"/>
                </a:highlight>
              </a:rPr>
              <a:t>drinking</a:t>
            </a:r>
            <a:r>
              <a:rPr lang="en" sz="2400">
                <a:solidFill>
                  <a:srgbClr val="000000"/>
                </a:solidFill>
              </a:rPr>
              <a:t> coffee in the morning.</a:t>
            </a:r>
            <a:endParaRPr sz="2400">
              <a:solidFill>
                <a:srgbClr val="000000"/>
              </a:solidFill>
            </a:endParaRPr>
          </a:p>
          <a:p>
            <a:pPr marL="457200" lvl="0" indent="-381000" algn="l" rtl="0">
              <a:lnSpc>
                <a:spcPct val="200000"/>
              </a:lnSpc>
              <a:spcBef>
                <a:spcPts val="0"/>
              </a:spcBef>
              <a:spcAft>
                <a:spcPts val="0"/>
              </a:spcAft>
              <a:buClr>
                <a:srgbClr val="000000"/>
              </a:buClr>
              <a:buSzPts val="2400"/>
              <a:buAutoNum type="arabicPeriod"/>
            </a:pPr>
            <a:r>
              <a:rPr lang="en" sz="2400">
                <a:solidFill>
                  <a:srgbClr val="000000"/>
                </a:solidFill>
              </a:rPr>
              <a:t>What is he </a:t>
            </a:r>
            <a:r>
              <a:rPr lang="en" sz="2400">
                <a:solidFill>
                  <a:srgbClr val="000000"/>
                </a:solidFill>
                <a:highlight>
                  <a:srgbClr val="FFFF00"/>
                </a:highlight>
              </a:rPr>
              <a:t>looking</a:t>
            </a:r>
            <a:r>
              <a:rPr lang="en" sz="2400">
                <a:solidFill>
                  <a:srgbClr val="000000"/>
                </a:solidFill>
              </a:rPr>
              <a:t> at?</a:t>
            </a:r>
            <a:endParaRPr sz="24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t>Mandie’s #1 Grammar Rule:</a:t>
            </a:r>
            <a:endParaRPr sz="4800"/>
          </a:p>
        </p:txBody>
      </p:sp>
      <p:sp>
        <p:nvSpPr>
          <p:cNvPr id="189" name="Google Shape;189;p33"/>
          <p:cNvSpPr txBox="1"/>
          <p:nvPr/>
        </p:nvSpPr>
        <p:spPr>
          <a:xfrm>
            <a:off x="311700" y="1943625"/>
            <a:ext cx="8337300" cy="188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t>verb + ing</a:t>
            </a:r>
            <a:endParaRPr sz="9600" b="1"/>
          </a:p>
        </p:txBody>
      </p:sp>
      <p:sp>
        <p:nvSpPr>
          <p:cNvPr id="190" name="Google Shape;190;p33"/>
          <p:cNvSpPr/>
          <p:nvPr/>
        </p:nvSpPr>
        <p:spPr>
          <a:xfrm>
            <a:off x="546850" y="1558875"/>
            <a:ext cx="8102100" cy="2652900"/>
          </a:xfrm>
          <a:prstGeom prst="noSmoking">
            <a:avLst>
              <a:gd name="adj" fmla="val 486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194"/>
        <p:cNvGrpSpPr/>
        <p:nvPr/>
      </p:nvGrpSpPr>
      <p:grpSpPr>
        <a:xfrm>
          <a:off x="0" y="0"/>
          <a:ext cx="0" cy="0"/>
          <a:chOff x="0" y="0"/>
          <a:chExt cx="0" cy="0"/>
        </a:xfrm>
      </p:grpSpPr>
      <p:sp>
        <p:nvSpPr>
          <p:cNvPr id="195" name="Google Shape;195;p34"/>
          <p:cNvSpPr txBox="1">
            <a:spLocks noGrp="1"/>
          </p:cNvSpPr>
          <p:nvPr>
            <p:ph type="title"/>
          </p:nvPr>
        </p:nvSpPr>
        <p:spPr>
          <a:xfrm>
            <a:off x="1078500" y="2231425"/>
            <a:ext cx="6987000" cy="2153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6000"/>
              <a:buNone/>
            </a:pPr>
            <a:r>
              <a:rPr lang="en" sz="6000">
                <a:latin typeface="Roboto"/>
                <a:ea typeface="Roboto"/>
                <a:cs typeface="Roboto"/>
                <a:sym typeface="Roboto"/>
              </a:rPr>
              <a:t>Step 2:</a:t>
            </a:r>
            <a:endParaRPr sz="6000">
              <a:latin typeface="Roboto"/>
              <a:ea typeface="Roboto"/>
              <a:cs typeface="Roboto"/>
              <a:sym typeface="Roboto"/>
            </a:endParaRPr>
          </a:p>
          <a:p>
            <a:pPr marL="0" lvl="0" indent="0" algn="l" rtl="0">
              <a:lnSpc>
                <a:spcPct val="100000"/>
              </a:lnSpc>
              <a:spcBef>
                <a:spcPts val="0"/>
              </a:spcBef>
              <a:spcAft>
                <a:spcPts val="0"/>
              </a:spcAft>
              <a:buSzPts val="6000"/>
              <a:buNone/>
            </a:pPr>
            <a:r>
              <a:rPr lang="en" sz="6000">
                <a:latin typeface="Roboto"/>
                <a:ea typeface="Roboto"/>
                <a:cs typeface="Roboto"/>
                <a:sym typeface="Roboto"/>
              </a:rPr>
              <a:t>Form and Function</a:t>
            </a:r>
            <a:endParaRPr sz="6000">
              <a:latin typeface="Roboto"/>
              <a:ea typeface="Roboto"/>
              <a:cs typeface="Roboto"/>
              <a:sym typeface="Roboto"/>
            </a:endParaRPr>
          </a:p>
        </p:txBody>
      </p:sp>
      <p:pic>
        <p:nvPicPr>
          <p:cNvPr id="196" name="Google Shape;196;p34"/>
          <p:cNvPicPr preferRelativeResize="0"/>
          <p:nvPr/>
        </p:nvPicPr>
        <p:blipFill rotWithShape="1">
          <a:blip r:embed="rId3">
            <a:alphaModFix/>
          </a:blip>
          <a:srcRect/>
          <a:stretch/>
        </p:blipFill>
        <p:spPr>
          <a:xfrm>
            <a:off x="5479625" y="300225"/>
            <a:ext cx="3071800" cy="3071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311700" y="322925"/>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Problem with “verb + ing”</a:t>
            </a:r>
            <a:endParaRPr/>
          </a:p>
        </p:txBody>
      </p:sp>
      <p:graphicFrame>
        <p:nvGraphicFramePr>
          <p:cNvPr id="202" name="Google Shape;202;p35"/>
          <p:cNvGraphicFramePr/>
          <p:nvPr/>
        </p:nvGraphicFramePr>
        <p:xfrm>
          <a:off x="410438" y="1553720"/>
          <a:ext cx="3000000" cy="3000000"/>
        </p:xfrm>
        <a:graphic>
          <a:graphicData uri="http://schemas.openxmlformats.org/drawingml/2006/table">
            <a:tbl>
              <a:tblPr>
                <a:noFill/>
                <a:tableStyleId>{10BD009A-9ECD-4D0D-9557-0B8375C21127}</a:tableStyleId>
              </a:tblPr>
              <a:tblGrid>
                <a:gridCol w="1983050">
                  <a:extLst>
                    <a:ext uri="{9D8B030D-6E8A-4147-A177-3AD203B41FA5}">
                      <a16:colId xmlns:a16="http://schemas.microsoft.com/office/drawing/2014/main" val="20000"/>
                    </a:ext>
                  </a:extLst>
                </a:gridCol>
                <a:gridCol w="3170025">
                  <a:extLst>
                    <a:ext uri="{9D8B030D-6E8A-4147-A177-3AD203B41FA5}">
                      <a16:colId xmlns:a16="http://schemas.microsoft.com/office/drawing/2014/main" val="20001"/>
                    </a:ext>
                  </a:extLst>
                </a:gridCol>
                <a:gridCol w="3170025">
                  <a:extLst>
                    <a:ext uri="{9D8B030D-6E8A-4147-A177-3AD203B41FA5}">
                      <a16:colId xmlns:a16="http://schemas.microsoft.com/office/drawing/2014/main" val="20002"/>
                    </a:ext>
                  </a:extLst>
                </a:gridCol>
              </a:tblGrid>
              <a:tr h="772825">
                <a:tc>
                  <a:txBody>
                    <a:bodyPr/>
                    <a:lstStyle/>
                    <a:p>
                      <a:pPr marL="0" lvl="0" indent="0" algn="ctr" rtl="0">
                        <a:spcBef>
                          <a:spcPts val="0"/>
                        </a:spcBef>
                        <a:spcAft>
                          <a:spcPts val="0"/>
                        </a:spcAft>
                        <a:buNone/>
                      </a:pP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t>Form:</a:t>
                      </a:r>
                      <a:endParaRPr sz="1800"/>
                    </a:p>
                    <a:p>
                      <a:pPr marL="0" lvl="0" indent="0" algn="ctr" rtl="0">
                        <a:spcBef>
                          <a:spcPts val="0"/>
                        </a:spcBef>
                        <a:spcAft>
                          <a:spcPts val="0"/>
                        </a:spcAft>
                        <a:buNone/>
                      </a:pPr>
                      <a:r>
                        <a:rPr lang="en" sz="1800"/>
                        <a:t>How do we </a:t>
                      </a:r>
                      <a:r>
                        <a:rPr lang="en" sz="1800" u="sng"/>
                        <a:t>make</a:t>
                      </a:r>
                      <a:r>
                        <a:rPr lang="en" sz="1800"/>
                        <a:t> it?</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t>Function:</a:t>
                      </a:r>
                      <a:endParaRPr sz="1800"/>
                    </a:p>
                    <a:p>
                      <a:pPr marL="0" lvl="0" indent="0" algn="ctr" rtl="0">
                        <a:spcBef>
                          <a:spcPts val="0"/>
                        </a:spcBef>
                        <a:spcAft>
                          <a:spcPts val="0"/>
                        </a:spcAft>
                        <a:buNone/>
                      </a:pPr>
                      <a:r>
                        <a:rPr lang="en" sz="1800"/>
                        <a:t>How and when do we </a:t>
                      </a:r>
                      <a:r>
                        <a:rPr lang="en" sz="1800" u="sng"/>
                        <a:t>use</a:t>
                      </a:r>
                      <a:r>
                        <a:rPr lang="en" sz="1800"/>
                        <a:t> it?</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25075">
                <a:tc>
                  <a:txBody>
                    <a:bodyPr/>
                    <a:lstStyle/>
                    <a:p>
                      <a:pPr marL="0" lvl="0" indent="0" algn="ctr" rtl="0">
                        <a:spcBef>
                          <a:spcPts val="0"/>
                        </a:spcBef>
                        <a:spcAft>
                          <a:spcPts val="0"/>
                        </a:spcAft>
                        <a:buNone/>
                      </a:pPr>
                      <a:endParaRPr sz="1800"/>
                    </a:p>
                    <a:p>
                      <a:pPr marL="0" lvl="0" indent="0" algn="ctr" rtl="0">
                        <a:spcBef>
                          <a:spcPts val="0"/>
                        </a:spcBef>
                        <a:spcAft>
                          <a:spcPts val="0"/>
                        </a:spcAft>
                        <a:buNone/>
                      </a:pPr>
                      <a:r>
                        <a:rPr lang="en" sz="1800"/>
                        <a:t>Present Participle</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800"/>
                    </a:p>
                    <a:p>
                      <a:pPr marL="0" lvl="0" indent="0" algn="ctr" rtl="0">
                        <a:spcBef>
                          <a:spcPts val="0"/>
                        </a:spcBef>
                        <a:spcAft>
                          <a:spcPts val="0"/>
                        </a:spcAft>
                        <a:buNone/>
                      </a:pPr>
                      <a:r>
                        <a:rPr lang="en" sz="1800"/>
                        <a:t>verb + ing</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a:t>forms continuous tenses</a:t>
                      </a:r>
                      <a:endParaRPr sz="1800"/>
                    </a:p>
                    <a:p>
                      <a:pPr marL="0" lvl="0" indent="0" algn="ctr" rtl="0">
                        <a:spcBef>
                          <a:spcPts val="0"/>
                        </a:spcBef>
                        <a:spcAft>
                          <a:spcPts val="0"/>
                        </a:spcAft>
                        <a:buNone/>
                      </a:pPr>
                      <a:r>
                        <a:rPr lang="en" sz="1800"/>
                        <a:t>and adjectives</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25075">
                <a:tc>
                  <a:txBody>
                    <a:bodyPr/>
                    <a:lstStyle/>
                    <a:p>
                      <a:pPr marL="0" lvl="0" indent="0" algn="ctr" rtl="0">
                        <a:spcBef>
                          <a:spcPts val="0"/>
                        </a:spcBef>
                        <a:spcAft>
                          <a:spcPts val="0"/>
                        </a:spcAft>
                        <a:buNone/>
                      </a:pPr>
                      <a:endParaRPr sz="1800"/>
                    </a:p>
                    <a:p>
                      <a:pPr marL="0" lvl="0" indent="0" algn="ctr" rtl="0">
                        <a:spcBef>
                          <a:spcPts val="0"/>
                        </a:spcBef>
                        <a:spcAft>
                          <a:spcPts val="0"/>
                        </a:spcAft>
                        <a:buNone/>
                      </a:pPr>
                      <a:r>
                        <a:rPr lang="en" sz="1800"/>
                        <a:t>Gerund</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endParaRPr sz="1800">
                        <a:solidFill>
                          <a:schemeClr val="dk1"/>
                        </a:solidFill>
                      </a:endParaRPr>
                    </a:p>
                    <a:p>
                      <a:pPr marL="0" lvl="0" indent="0" algn="ctr" rtl="0">
                        <a:spcBef>
                          <a:spcPts val="0"/>
                        </a:spcBef>
                        <a:spcAft>
                          <a:spcPts val="0"/>
                        </a:spcAft>
                        <a:buClr>
                          <a:schemeClr val="dk1"/>
                        </a:buClr>
                        <a:buSzPts val="1100"/>
                        <a:buFont typeface="Arial"/>
                        <a:buNone/>
                      </a:pPr>
                      <a:r>
                        <a:rPr lang="en" sz="1800">
                          <a:solidFill>
                            <a:schemeClr val="dk1"/>
                          </a:solidFill>
                        </a:rPr>
                        <a:t>verb + ing</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800"/>
                    </a:p>
                    <a:p>
                      <a:pPr marL="0" lvl="0" indent="0" algn="ctr" rtl="0">
                        <a:spcBef>
                          <a:spcPts val="0"/>
                        </a:spcBef>
                        <a:spcAft>
                          <a:spcPts val="0"/>
                        </a:spcAft>
                        <a:buNone/>
                      </a:pPr>
                      <a:r>
                        <a:rPr lang="en" sz="1800"/>
                        <a:t>noun</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What’s the Difference?</a:t>
            </a:r>
            <a:endParaRPr/>
          </a:p>
        </p:txBody>
      </p:sp>
      <p:sp>
        <p:nvSpPr>
          <p:cNvPr id="208" name="Google Shape;208;p36"/>
          <p:cNvSpPr txBox="1">
            <a:spLocks noGrp="1"/>
          </p:cNvSpPr>
          <p:nvPr>
            <p:ph type="body" idx="1"/>
          </p:nvPr>
        </p:nvSpPr>
        <p:spPr>
          <a:xfrm>
            <a:off x="311700" y="1152475"/>
            <a:ext cx="8520600" cy="35874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Clr>
                <a:srgbClr val="000000"/>
              </a:buClr>
              <a:buSzPts val="2400"/>
              <a:buAutoNum type="arabicPeriod"/>
            </a:pPr>
            <a:r>
              <a:rPr lang="en" sz="2400">
                <a:solidFill>
                  <a:srgbClr val="000000"/>
                </a:solidFill>
                <a:highlight>
                  <a:srgbClr val="FFFF00"/>
                </a:highlight>
              </a:rPr>
              <a:t>Swimming</a:t>
            </a:r>
            <a:r>
              <a:rPr lang="en" sz="2400">
                <a:solidFill>
                  <a:srgbClr val="000000"/>
                </a:solidFill>
              </a:rPr>
              <a:t> with sharks is dangerous.</a:t>
            </a:r>
            <a:endParaRPr sz="2400">
              <a:solidFill>
                <a:srgbClr val="000000"/>
              </a:solidFill>
            </a:endParaRPr>
          </a:p>
          <a:p>
            <a:pPr marL="457200" lvl="0" indent="-381000" algn="l" rtl="0">
              <a:lnSpc>
                <a:spcPct val="200000"/>
              </a:lnSpc>
              <a:spcBef>
                <a:spcPts val="0"/>
              </a:spcBef>
              <a:spcAft>
                <a:spcPts val="0"/>
              </a:spcAft>
              <a:buClr>
                <a:srgbClr val="000000"/>
              </a:buClr>
              <a:buSzPts val="2400"/>
              <a:buAutoNum type="arabicPeriod"/>
            </a:pPr>
            <a:r>
              <a:rPr lang="en" sz="2400">
                <a:solidFill>
                  <a:srgbClr val="000000"/>
                </a:solidFill>
              </a:rPr>
              <a:t>I’m </a:t>
            </a:r>
            <a:r>
              <a:rPr lang="en" sz="2400">
                <a:solidFill>
                  <a:srgbClr val="000000"/>
                </a:solidFill>
                <a:highlight>
                  <a:srgbClr val="FFFF00"/>
                </a:highlight>
              </a:rPr>
              <a:t>running</a:t>
            </a:r>
            <a:r>
              <a:rPr lang="en" sz="2400">
                <a:solidFill>
                  <a:srgbClr val="000000"/>
                </a:solidFill>
              </a:rPr>
              <a:t> errands after work.</a:t>
            </a:r>
            <a:endParaRPr sz="2400">
              <a:solidFill>
                <a:srgbClr val="000000"/>
              </a:solidFill>
            </a:endParaRPr>
          </a:p>
          <a:p>
            <a:pPr marL="457200" lvl="0" indent="-381000" algn="l" rtl="0">
              <a:lnSpc>
                <a:spcPct val="200000"/>
              </a:lnSpc>
              <a:spcBef>
                <a:spcPts val="0"/>
              </a:spcBef>
              <a:spcAft>
                <a:spcPts val="0"/>
              </a:spcAft>
              <a:buClr>
                <a:srgbClr val="000000"/>
              </a:buClr>
              <a:buSzPts val="2400"/>
              <a:buAutoNum type="arabicPeriod"/>
            </a:pPr>
            <a:r>
              <a:rPr lang="en" sz="2400">
                <a:solidFill>
                  <a:schemeClr val="dk1"/>
                </a:solidFill>
              </a:rPr>
              <a:t>The new book I’m </a:t>
            </a:r>
            <a:r>
              <a:rPr lang="en" sz="2400">
                <a:solidFill>
                  <a:schemeClr val="dk1"/>
                </a:solidFill>
                <a:highlight>
                  <a:srgbClr val="FFFF00"/>
                </a:highlight>
              </a:rPr>
              <a:t>reading</a:t>
            </a:r>
            <a:r>
              <a:rPr lang="en" sz="2400">
                <a:solidFill>
                  <a:schemeClr val="dk1"/>
                </a:solidFill>
              </a:rPr>
              <a:t> is very </a:t>
            </a:r>
            <a:r>
              <a:rPr lang="en" sz="2400">
                <a:solidFill>
                  <a:schemeClr val="dk1"/>
                </a:solidFill>
                <a:highlight>
                  <a:srgbClr val="FFFF00"/>
                </a:highlight>
              </a:rPr>
              <a:t>entertaining</a:t>
            </a:r>
            <a:r>
              <a:rPr lang="en" sz="2400">
                <a:solidFill>
                  <a:schemeClr val="dk1"/>
                </a:solidFill>
              </a:rPr>
              <a:t>!</a:t>
            </a:r>
            <a:endParaRPr sz="2400">
              <a:solidFill>
                <a:srgbClr val="000000"/>
              </a:solidFill>
            </a:endParaRPr>
          </a:p>
          <a:p>
            <a:pPr marL="457200" lvl="0" indent="-381000" algn="l" rtl="0">
              <a:lnSpc>
                <a:spcPct val="200000"/>
              </a:lnSpc>
              <a:spcBef>
                <a:spcPts val="0"/>
              </a:spcBef>
              <a:spcAft>
                <a:spcPts val="0"/>
              </a:spcAft>
              <a:buClr>
                <a:srgbClr val="000000"/>
              </a:buClr>
              <a:buSzPts val="2400"/>
              <a:buAutoNum type="arabicPeriod"/>
            </a:pPr>
            <a:r>
              <a:rPr lang="en" sz="2400">
                <a:solidFill>
                  <a:srgbClr val="000000"/>
                </a:solidFill>
              </a:rPr>
              <a:t>I enjoy </a:t>
            </a:r>
            <a:r>
              <a:rPr lang="en" sz="2400">
                <a:solidFill>
                  <a:srgbClr val="000000"/>
                </a:solidFill>
                <a:highlight>
                  <a:srgbClr val="FFFF00"/>
                </a:highlight>
              </a:rPr>
              <a:t>drinking</a:t>
            </a:r>
            <a:r>
              <a:rPr lang="en" sz="2400">
                <a:solidFill>
                  <a:srgbClr val="000000"/>
                </a:solidFill>
              </a:rPr>
              <a:t> coffee in the morning.</a:t>
            </a:r>
            <a:endParaRPr sz="2400">
              <a:solidFill>
                <a:srgbClr val="000000"/>
              </a:solidFill>
            </a:endParaRPr>
          </a:p>
          <a:p>
            <a:pPr marL="457200" lvl="0" indent="-381000" algn="l" rtl="0">
              <a:lnSpc>
                <a:spcPct val="200000"/>
              </a:lnSpc>
              <a:spcBef>
                <a:spcPts val="0"/>
              </a:spcBef>
              <a:spcAft>
                <a:spcPts val="0"/>
              </a:spcAft>
              <a:buClr>
                <a:srgbClr val="000000"/>
              </a:buClr>
              <a:buSzPts val="2400"/>
              <a:buAutoNum type="arabicPeriod"/>
            </a:pPr>
            <a:r>
              <a:rPr lang="en" sz="2400">
                <a:solidFill>
                  <a:srgbClr val="000000"/>
                </a:solidFill>
              </a:rPr>
              <a:t>What is he </a:t>
            </a:r>
            <a:r>
              <a:rPr lang="en" sz="2400">
                <a:solidFill>
                  <a:srgbClr val="000000"/>
                </a:solidFill>
                <a:highlight>
                  <a:srgbClr val="FFFF00"/>
                </a:highlight>
              </a:rPr>
              <a:t>looking</a:t>
            </a:r>
            <a:r>
              <a:rPr lang="en" sz="2400">
                <a:solidFill>
                  <a:srgbClr val="000000"/>
                </a:solidFill>
              </a:rPr>
              <a:t> at?</a:t>
            </a:r>
            <a:endParaRPr sz="240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7"/>
          <p:cNvSpPr txBox="1">
            <a:spLocks noGrp="1"/>
          </p:cNvSpPr>
          <p:nvPr>
            <p:ph type="title"/>
          </p:nvPr>
        </p:nvSpPr>
        <p:spPr>
          <a:xfrm>
            <a:off x="311700" y="445025"/>
            <a:ext cx="8520600" cy="74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Sample: Form &amp; Function</a:t>
            </a:r>
            <a:endParaRPr sz="3600"/>
          </a:p>
        </p:txBody>
      </p:sp>
      <p:graphicFrame>
        <p:nvGraphicFramePr>
          <p:cNvPr id="214" name="Google Shape;214;p37"/>
          <p:cNvGraphicFramePr/>
          <p:nvPr/>
        </p:nvGraphicFramePr>
        <p:xfrm>
          <a:off x="311725" y="1485275"/>
          <a:ext cx="3000000" cy="3000000"/>
        </p:xfrm>
        <a:graphic>
          <a:graphicData uri="http://schemas.openxmlformats.org/drawingml/2006/table">
            <a:tbl>
              <a:tblPr>
                <a:noFill/>
                <a:tableStyleId>{10BD009A-9ECD-4D0D-9557-0B8375C21127}</a:tableStyleId>
              </a:tblPr>
              <a:tblGrid>
                <a:gridCol w="1286425">
                  <a:extLst>
                    <a:ext uri="{9D8B030D-6E8A-4147-A177-3AD203B41FA5}">
                      <a16:colId xmlns:a16="http://schemas.microsoft.com/office/drawing/2014/main" val="20000"/>
                    </a:ext>
                  </a:extLst>
                </a:gridCol>
                <a:gridCol w="1920550">
                  <a:extLst>
                    <a:ext uri="{9D8B030D-6E8A-4147-A177-3AD203B41FA5}">
                      <a16:colId xmlns:a16="http://schemas.microsoft.com/office/drawing/2014/main" val="20001"/>
                    </a:ext>
                  </a:extLst>
                </a:gridCol>
                <a:gridCol w="2245050">
                  <a:extLst>
                    <a:ext uri="{9D8B030D-6E8A-4147-A177-3AD203B41FA5}">
                      <a16:colId xmlns:a16="http://schemas.microsoft.com/office/drawing/2014/main" val="20002"/>
                    </a:ext>
                  </a:extLst>
                </a:gridCol>
                <a:gridCol w="3068525">
                  <a:extLst>
                    <a:ext uri="{9D8B030D-6E8A-4147-A177-3AD203B41FA5}">
                      <a16:colId xmlns:a16="http://schemas.microsoft.com/office/drawing/2014/main" val="20003"/>
                    </a:ext>
                  </a:extLst>
                </a:gridCol>
              </a:tblGrid>
              <a:tr h="564900">
                <a:tc>
                  <a:txBody>
                    <a:bodyPr/>
                    <a:lstStyle/>
                    <a:p>
                      <a:pPr marL="0" lvl="0" indent="0" algn="ctr"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a:t>Example</a:t>
                      </a:r>
                      <a:endParaRPr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a:t>Form</a:t>
                      </a:r>
                      <a:endParaRPr b="1"/>
                    </a:p>
                    <a:p>
                      <a:pPr marL="0" lvl="0" indent="0" algn="ctr" rtl="0">
                        <a:spcBef>
                          <a:spcPts val="0"/>
                        </a:spcBef>
                        <a:spcAft>
                          <a:spcPts val="0"/>
                        </a:spcAft>
                        <a:buNone/>
                      </a:pPr>
                      <a:r>
                        <a:rPr lang="en" b="1"/>
                        <a:t>How do we </a:t>
                      </a:r>
                      <a:r>
                        <a:rPr lang="en" b="1" u="sng"/>
                        <a:t>make</a:t>
                      </a:r>
                      <a:r>
                        <a:rPr lang="en" b="1"/>
                        <a:t> it?</a:t>
                      </a:r>
                      <a:endParaRPr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a:t>Function</a:t>
                      </a:r>
                      <a:endParaRPr b="1"/>
                    </a:p>
                    <a:p>
                      <a:pPr marL="0" lvl="0" indent="0" algn="ctr" rtl="0">
                        <a:spcBef>
                          <a:spcPts val="0"/>
                        </a:spcBef>
                        <a:spcAft>
                          <a:spcPts val="0"/>
                        </a:spcAft>
                        <a:buNone/>
                      </a:pPr>
                      <a:r>
                        <a:rPr lang="en" b="1"/>
                        <a:t>How and when do we </a:t>
                      </a:r>
                      <a:r>
                        <a:rPr lang="en" b="1" u="sng"/>
                        <a:t>use</a:t>
                      </a:r>
                      <a:r>
                        <a:rPr lang="en" b="1"/>
                        <a:t> it?</a:t>
                      </a:r>
                      <a:endParaRPr b="1"/>
                    </a:p>
                    <a:p>
                      <a:pPr marL="0" lvl="0" indent="0" algn="ctr" rtl="0">
                        <a:spcBef>
                          <a:spcPts val="0"/>
                        </a:spcBef>
                        <a:spcAft>
                          <a:spcPts val="0"/>
                        </a:spcAft>
                        <a:buNone/>
                      </a:pPr>
                      <a:endParaRPr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43550">
                <a:tc>
                  <a:txBody>
                    <a:bodyPr/>
                    <a:lstStyle/>
                    <a:p>
                      <a:pPr marL="0" lvl="0" indent="0" algn="ctr" rtl="0">
                        <a:spcBef>
                          <a:spcPts val="0"/>
                        </a:spcBef>
                        <a:spcAft>
                          <a:spcPts val="0"/>
                        </a:spcAft>
                        <a:buNone/>
                      </a:pPr>
                      <a:r>
                        <a:rPr lang="en" b="1"/>
                        <a:t>Present Continuous</a:t>
                      </a:r>
                      <a:endParaRPr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I am talking about</a:t>
                      </a:r>
                      <a:endParaRPr/>
                    </a:p>
                    <a:p>
                      <a:pPr marL="0" lvl="0" indent="0" algn="ctr" rtl="0">
                        <a:spcBef>
                          <a:spcPts val="0"/>
                        </a:spcBef>
                        <a:spcAft>
                          <a:spcPts val="0"/>
                        </a:spcAft>
                        <a:buNone/>
                      </a:pPr>
                      <a:r>
                        <a:rPr lang="en"/>
                        <a:t>grammar.</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present “be” +</a:t>
                      </a:r>
                      <a:endParaRPr/>
                    </a:p>
                    <a:p>
                      <a:pPr marL="0" lvl="0" indent="0" algn="ctr" rtl="0">
                        <a:spcBef>
                          <a:spcPts val="0"/>
                        </a:spcBef>
                        <a:spcAft>
                          <a:spcPts val="0"/>
                        </a:spcAft>
                        <a:buNone/>
                      </a:pPr>
                      <a:r>
                        <a:rPr lang="en"/>
                        <a:t>present participle</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Used for actions that are occurring right now</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43550">
                <a:tc>
                  <a:txBody>
                    <a:bodyPr/>
                    <a:lstStyle/>
                    <a:p>
                      <a:pPr marL="0" lvl="0" indent="0" algn="ctr" rtl="0">
                        <a:spcBef>
                          <a:spcPts val="0"/>
                        </a:spcBef>
                        <a:spcAft>
                          <a:spcPts val="0"/>
                        </a:spcAft>
                        <a:buNone/>
                      </a:pPr>
                      <a:r>
                        <a:rPr lang="en" b="1"/>
                        <a:t>Present Perfect</a:t>
                      </a:r>
                      <a:endParaRPr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I have been to</a:t>
                      </a:r>
                      <a:endParaRPr/>
                    </a:p>
                    <a:p>
                      <a:pPr marL="0" lvl="0" indent="0" algn="ctr" rtl="0">
                        <a:spcBef>
                          <a:spcPts val="0"/>
                        </a:spcBef>
                        <a:spcAft>
                          <a:spcPts val="0"/>
                        </a:spcAft>
                        <a:buNone/>
                      </a:pPr>
                      <a:r>
                        <a:rPr lang="en"/>
                        <a:t>Spain.</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present “have” +</a:t>
                      </a:r>
                      <a:endParaRPr/>
                    </a:p>
                    <a:p>
                      <a:pPr marL="0" lvl="0" indent="0" algn="ctr" rtl="0">
                        <a:spcBef>
                          <a:spcPts val="0"/>
                        </a:spcBef>
                        <a:spcAft>
                          <a:spcPts val="0"/>
                        </a:spcAft>
                        <a:buNone/>
                      </a:pPr>
                      <a:r>
                        <a:rPr lang="en"/>
                        <a:t>past participle</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Used for actions that occurred at an unknown time in the past</a:t>
                      </a:r>
                      <a:endParaRPr/>
                    </a:p>
                    <a:p>
                      <a:pPr marL="0" lvl="0" indent="0" algn="ctr" rtl="0">
                        <a:spcBef>
                          <a:spcPts val="0"/>
                        </a:spcBef>
                        <a:spcAft>
                          <a:spcPts val="0"/>
                        </a:spcAft>
                        <a:buNone/>
                      </a:pPr>
                      <a:endParaRPr/>
                    </a:p>
                    <a:p>
                      <a:pPr marL="0" lvl="0" indent="0" algn="ctr" rtl="0">
                        <a:spcBef>
                          <a:spcPts val="0"/>
                        </a:spcBef>
                        <a:spcAft>
                          <a:spcPts val="0"/>
                        </a:spcAft>
                        <a:buNone/>
                      </a:pPr>
                      <a:r>
                        <a:rPr lang="en"/>
                        <a:t>*the focus is the action, not the time</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218"/>
        <p:cNvGrpSpPr/>
        <p:nvPr/>
      </p:nvGrpSpPr>
      <p:grpSpPr>
        <a:xfrm>
          <a:off x="0" y="0"/>
          <a:ext cx="0" cy="0"/>
          <a:chOff x="0" y="0"/>
          <a:chExt cx="0" cy="0"/>
        </a:xfrm>
      </p:grpSpPr>
      <p:sp>
        <p:nvSpPr>
          <p:cNvPr id="219" name="Google Shape;219;p38"/>
          <p:cNvSpPr txBox="1">
            <a:spLocks noGrp="1"/>
          </p:cNvSpPr>
          <p:nvPr>
            <p:ph type="title"/>
          </p:nvPr>
        </p:nvSpPr>
        <p:spPr>
          <a:xfrm>
            <a:off x="0" y="1490100"/>
            <a:ext cx="4572000" cy="2163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t>Dealing with Exceptions</a:t>
            </a:r>
            <a:endParaRPr sz="6000"/>
          </a:p>
        </p:txBody>
      </p:sp>
      <p:pic>
        <p:nvPicPr>
          <p:cNvPr id="220" name="Google Shape;220;p38"/>
          <p:cNvPicPr preferRelativeResize="0"/>
          <p:nvPr/>
        </p:nvPicPr>
        <p:blipFill>
          <a:blip r:embed="rId3">
            <a:alphaModFix/>
          </a:blip>
          <a:stretch>
            <a:fillRect/>
          </a:stretch>
        </p:blipFill>
        <p:spPr>
          <a:xfrm>
            <a:off x="5150475" y="886350"/>
            <a:ext cx="3465075" cy="34651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9"/>
          <p:cNvSpPr txBox="1">
            <a:spLocks noGrp="1"/>
          </p:cNvSpPr>
          <p:nvPr>
            <p:ph type="title"/>
          </p:nvPr>
        </p:nvSpPr>
        <p:spPr>
          <a:xfrm>
            <a:off x="311700" y="445025"/>
            <a:ext cx="8520600" cy="74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Different Uses of Present Continuous</a:t>
            </a:r>
            <a:endParaRPr sz="3600"/>
          </a:p>
        </p:txBody>
      </p:sp>
      <p:graphicFrame>
        <p:nvGraphicFramePr>
          <p:cNvPr id="226" name="Google Shape;226;p39"/>
          <p:cNvGraphicFramePr/>
          <p:nvPr/>
        </p:nvGraphicFramePr>
        <p:xfrm>
          <a:off x="311725" y="1485275"/>
          <a:ext cx="3000000" cy="3000000"/>
        </p:xfrm>
        <a:graphic>
          <a:graphicData uri="http://schemas.openxmlformats.org/drawingml/2006/table">
            <a:tbl>
              <a:tblPr>
                <a:noFill/>
                <a:tableStyleId>{10BD009A-9ECD-4D0D-9557-0B8375C21127}</a:tableStyleId>
              </a:tblPr>
              <a:tblGrid>
                <a:gridCol w="1286425">
                  <a:extLst>
                    <a:ext uri="{9D8B030D-6E8A-4147-A177-3AD203B41FA5}">
                      <a16:colId xmlns:a16="http://schemas.microsoft.com/office/drawing/2014/main" val="20000"/>
                    </a:ext>
                  </a:extLst>
                </a:gridCol>
                <a:gridCol w="1920550">
                  <a:extLst>
                    <a:ext uri="{9D8B030D-6E8A-4147-A177-3AD203B41FA5}">
                      <a16:colId xmlns:a16="http://schemas.microsoft.com/office/drawing/2014/main" val="20001"/>
                    </a:ext>
                  </a:extLst>
                </a:gridCol>
                <a:gridCol w="2245050">
                  <a:extLst>
                    <a:ext uri="{9D8B030D-6E8A-4147-A177-3AD203B41FA5}">
                      <a16:colId xmlns:a16="http://schemas.microsoft.com/office/drawing/2014/main" val="20002"/>
                    </a:ext>
                  </a:extLst>
                </a:gridCol>
                <a:gridCol w="3068525">
                  <a:extLst>
                    <a:ext uri="{9D8B030D-6E8A-4147-A177-3AD203B41FA5}">
                      <a16:colId xmlns:a16="http://schemas.microsoft.com/office/drawing/2014/main" val="20003"/>
                    </a:ext>
                  </a:extLst>
                </a:gridCol>
              </a:tblGrid>
              <a:tr h="564900">
                <a:tc>
                  <a:txBody>
                    <a:bodyPr/>
                    <a:lstStyle/>
                    <a:p>
                      <a:pPr marL="0" lvl="0" indent="0" algn="ctr"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a:t>Example</a:t>
                      </a:r>
                      <a:endParaRPr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a:t>Form</a:t>
                      </a:r>
                      <a:endParaRPr b="1"/>
                    </a:p>
                    <a:p>
                      <a:pPr marL="0" lvl="0" indent="0" algn="ctr" rtl="0">
                        <a:spcBef>
                          <a:spcPts val="0"/>
                        </a:spcBef>
                        <a:spcAft>
                          <a:spcPts val="0"/>
                        </a:spcAft>
                        <a:buNone/>
                      </a:pPr>
                      <a:r>
                        <a:rPr lang="en" b="1"/>
                        <a:t>How do we </a:t>
                      </a:r>
                      <a:r>
                        <a:rPr lang="en" b="1" u="sng"/>
                        <a:t>make</a:t>
                      </a:r>
                      <a:r>
                        <a:rPr lang="en" b="1"/>
                        <a:t> it?</a:t>
                      </a:r>
                      <a:endParaRPr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a:t>Function</a:t>
                      </a:r>
                      <a:endParaRPr b="1"/>
                    </a:p>
                    <a:p>
                      <a:pPr marL="0" lvl="0" indent="0" algn="ctr" rtl="0">
                        <a:spcBef>
                          <a:spcPts val="0"/>
                        </a:spcBef>
                        <a:spcAft>
                          <a:spcPts val="0"/>
                        </a:spcAft>
                        <a:buNone/>
                      </a:pPr>
                      <a:r>
                        <a:rPr lang="en" b="1"/>
                        <a:t>How and when do we </a:t>
                      </a:r>
                      <a:r>
                        <a:rPr lang="en" b="1" u="sng"/>
                        <a:t>use</a:t>
                      </a:r>
                      <a:r>
                        <a:rPr lang="en" b="1"/>
                        <a:t> it?</a:t>
                      </a:r>
                      <a:endParaRPr b="1"/>
                    </a:p>
                    <a:p>
                      <a:pPr marL="0" lvl="0" indent="0" algn="ctr" rtl="0">
                        <a:spcBef>
                          <a:spcPts val="0"/>
                        </a:spcBef>
                        <a:spcAft>
                          <a:spcPts val="0"/>
                        </a:spcAft>
                        <a:buNone/>
                      </a:pPr>
                      <a:endParaRPr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43550">
                <a:tc>
                  <a:txBody>
                    <a:bodyPr/>
                    <a:lstStyle/>
                    <a:p>
                      <a:pPr marL="0" lvl="0" indent="0" algn="ctr" rtl="0">
                        <a:spcBef>
                          <a:spcPts val="0"/>
                        </a:spcBef>
                        <a:spcAft>
                          <a:spcPts val="0"/>
                        </a:spcAft>
                        <a:buNone/>
                      </a:pPr>
                      <a:r>
                        <a:rPr lang="en" b="1"/>
                        <a:t>Present Continuous</a:t>
                      </a:r>
                      <a:endParaRPr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I am talking about</a:t>
                      </a:r>
                      <a:endParaRPr/>
                    </a:p>
                    <a:p>
                      <a:pPr marL="0" lvl="0" indent="0" algn="ctr" rtl="0">
                        <a:spcBef>
                          <a:spcPts val="0"/>
                        </a:spcBef>
                        <a:spcAft>
                          <a:spcPts val="0"/>
                        </a:spcAft>
                        <a:buNone/>
                      </a:pPr>
                      <a:r>
                        <a:rPr lang="en"/>
                        <a:t>grammar (at the moment).</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present “be” +</a:t>
                      </a:r>
                      <a:endParaRPr/>
                    </a:p>
                    <a:p>
                      <a:pPr marL="0" lvl="0" indent="0" algn="ctr" rtl="0">
                        <a:spcBef>
                          <a:spcPts val="0"/>
                        </a:spcBef>
                        <a:spcAft>
                          <a:spcPts val="0"/>
                        </a:spcAft>
                        <a:buNone/>
                      </a:pPr>
                      <a:r>
                        <a:rPr lang="en"/>
                        <a:t>present participle (+ time stamp showing </a:t>
                      </a:r>
                      <a:r>
                        <a:rPr lang="en" u="sng"/>
                        <a:t>now</a:t>
                      </a:r>
                      <a:r>
                        <a:rPr lang="en"/>
                        <a:t>)</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Used for actions that are occurring right now, often with words such as “now” and “currently”</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43550">
                <a:tc>
                  <a:txBody>
                    <a:bodyPr/>
                    <a:lstStyle/>
                    <a:p>
                      <a:pPr marL="0" lvl="0" indent="0" algn="ctr" rtl="0">
                        <a:spcBef>
                          <a:spcPts val="0"/>
                        </a:spcBef>
                        <a:spcAft>
                          <a:spcPts val="0"/>
                        </a:spcAft>
                        <a:buNone/>
                      </a:pPr>
                      <a:r>
                        <a:rPr lang="en" b="1"/>
                        <a:t>Present Continuous in Future </a:t>
                      </a:r>
                      <a:endParaRPr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I am talking about grammar next month.</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chemeClr val="dk1"/>
                          </a:solidFill>
                        </a:rPr>
                        <a:t>present “be” +</a:t>
                      </a:r>
                      <a:endParaRPr>
                        <a:solidFill>
                          <a:schemeClr val="dk1"/>
                        </a:solidFill>
                      </a:endParaRPr>
                    </a:p>
                    <a:p>
                      <a:pPr marL="0" lvl="0" indent="0" algn="ctr" rtl="0">
                        <a:spcBef>
                          <a:spcPts val="0"/>
                        </a:spcBef>
                        <a:spcAft>
                          <a:spcPts val="0"/>
                        </a:spcAft>
                        <a:buClr>
                          <a:schemeClr val="dk1"/>
                        </a:buClr>
                        <a:buSzPts val="1100"/>
                        <a:buFont typeface="Arial"/>
                        <a:buNone/>
                      </a:pPr>
                      <a:r>
                        <a:rPr lang="en">
                          <a:solidFill>
                            <a:schemeClr val="dk1"/>
                          </a:solidFill>
                        </a:rPr>
                        <a:t>present participle + future time stamp</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Used for actions that will occur in the future, specifically for plans, and always includes a future time stamp</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230"/>
        <p:cNvGrpSpPr/>
        <p:nvPr/>
      </p:nvGrpSpPr>
      <p:grpSpPr>
        <a:xfrm>
          <a:off x="0" y="0"/>
          <a:ext cx="0" cy="0"/>
          <a:chOff x="0" y="0"/>
          <a:chExt cx="0" cy="0"/>
        </a:xfrm>
      </p:grpSpPr>
      <p:sp>
        <p:nvSpPr>
          <p:cNvPr id="231" name="Google Shape;231;p40"/>
          <p:cNvSpPr txBox="1">
            <a:spLocks noGrp="1"/>
          </p:cNvSpPr>
          <p:nvPr>
            <p:ph type="title"/>
          </p:nvPr>
        </p:nvSpPr>
        <p:spPr>
          <a:xfrm>
            <a:off x="521550" y="1036625"/>
            <a:ext cx="8100900" cy="358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4200"/>
              <a:buFont typeface="Arial"/>
              <a:buNone/>
            </a:pPr>
            <a:r>
              <a:rPr lang="en" sz="6000">
                <a:latin typeface="Roboto"/>
                <a:ea typeface="Roboto"/>
                <a:cs typeface="Roboto"/>
                <a:sym typeface="Roboto"/>
              </a:rPr>
              <a:t>Step 3: Exposure</a:t>
            </a:r>
            <a:endParaRPr sz="6000">
              <a:latin typeface="Roboto"/>
              <a:ea typeface="Roboto"/>
              <a:cs typeface="Roboto"/>
              <a:sym typeface="Roboto"/>
            </a:endParaRPr>
          </a:p>
          <a:p>
            <a:pPr marL="0" lvl="0" indent="0" algn="l" rtl="0">
              <a:spcBef>
                <a:spcPts val="0"/>
              </a:spcBef>
              <a:spcAft>
                <a:spcPts val="0"/>
              </a:spcAft>
              <a:buNone/>
            </a:pPr>
            <a:endParaRPr sz="6000"/>
          </a:p>
        </p:txBody>
      </p:sp>
      <p:pic>
        <p:nvPicPr>
          <p:cNvPr id="232" name="Google Shape;232;p40"/>
          <p:cNvPicPr preferRelativeResize="0"/>
          <p:nvPr/>
        </p:nvPicPr>
        <p:blipFill rotWithShape="1">
          <a:blip r:embed="rId3">
            <a:alphaModFix/>
          </a:blip>
          <a:srcRect/>
          <a:stretch/>
        </p:blipFill>
        <p:spPr>
          <a:xfrm>
            <a:off x="7145500" y="3145000"/>
            <a:ext cx="1998500" cy="1998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1"/>
          <p:cNvSpPr txBox="1"/>
          <p:nvPr/>
        </p:nvSpPr>
        <p:spPr>
          <a:xfrm>
            <a:off x="2509050" y="1054000"/>
            <a:ext cx="4125900" cy="37839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chemeClr val="dk1"/>
              </a:buClr>
              <a:buSzPts val="2400"/>
              <a:buFont typeface="Arial"/>
              <a:buNone/>
            </a:pPr>
            <a:endParaRPr sz="2400">
              <a:solidFill>
                <a:schemeClr val="dk1"/>
              </a:solidFill>
              <a:latin typeface="Roboto"/>
              <a:ea typeface="Roboto"/>
              <a:cs typeface="Roboto"/>
              <a:sym typeface="Roboto"/>
            </a:endParaRPr>
          </a:p>
          <a:p>
            <a:pPr marL="0" lvl="0" indent="0" algn="ctr" rtl="0">
              <a:lnSpc>
                <a:spcPct val="150000"/>
              </a:lnSpc>
              <a:spcBef>
                <a:spcPts val="1600"/>
              </a:spcBef>
              <a:spcAft>
                <a:spcPts val="0"/>
              </a:spcAft>
              <a:buClr>
                <a:schemeClr val="dk1"/>
              </a:buClr>
              <a:buSzPts val="2400"/>
              <a:buFont typeface="Arial"/>
              <a:buNone/>
            </a:pPr>
            <a:r>
              <a:rPr lang="en" sz="2400">
                <a:solidFill>
                  <a:schemeClr val="dk1"/>
                </a:solidFill>
                <a:latin typeface="Roboto"/>
                <a:ea typeface="Roboto"/>
                <a:cs typeface="Roboto"/>
                <a:sym typeface="Roboto"/>
              </a:rPr>
              <a:t>Auxiliary Verbs</a:t>
            </a:r>
            <a:br>
              <a:rPr lang="en" sz="2400">
                <a:solidFill>
                  <a:schemeClr val="dk1"/>
                </a:solidFill>
                <a:latin typeface="Roboto"/>
                <a:ea typeface="Roboto"/>
                <a:cs typeface="Roboto"/>
                <a:sym typeface="Roboto"/>
              </a:rPr>
            </a:br>
            <a:r>
              <a:rPr lang="en" sz="2400">
                <a:solidFill>
                  <a:schemeClr val="dk1"/>
                </a:solidFill>
                <a:latin typeface="Roboto"/>
                <a:ea typeface="Roboto"/>
                <a:cs typeface="Roboto"/>
                <a:sym typeface="Roboto"/>
              </a:rPr>
              <a:t>Reported Speech</a:t>
            </a:r>
            <a:br>
              <a:rPr lang="en" sz="2400">
                <a:solidFill>
                  <a:schemeClr val="dk1"/>
                </a:solidFill>
                <a:latin typeface="Roboto"/>
                <a:ea typeface="Roboto"/>
                <a:cs typeface="Roboto"/>
                <a:sym typeface="Roboto"/>
              </a:rPr>
            </a:br>
            <a:r>
              <a:rPr lang="en" sz="2400">
                <a:solidFill>
                  <a:schemeClr val="dk1"/>
                </a:solidFill>
                <a:latin typeface="Roboto"/>
                <a:ea typeface="Roboto"/>
                <a:cs typeface="Roboto"/>
                <a:sym typeface="Roboto"/>
              </a:rPr>
              <a:t>Passive Voice</a:t>
            </a:r>
            <a:br>
              <a:rPr lang="en" sz="2400">
                <a:solidFill>
                  <a:schemeClr val="dk1"/>
                </a:solidFill>
                <a:latin typeface="Roboto"/>
                <a:ea typeface="Roboto"/>
                <a:cs typeface="Roboto"/>
                <a:sym typeface="Roboto"/>
              </a:rPr>
            </a:br>
            <a:r>
              <a:rPr lang="en" sz="2400">
                <a:solidFill>
                  <a:schemeClr val="dk1"/>
                </a:solidFill>
                <a:latin typeface="Roboto"/>
                <a:ea typeface="Roboto"/>
                <a:cs typeface="Roboto"/>
                <a:sym typeface="Roboto"/>
              </a:rPr>
              <a:t>Conditionals</a:t>
            </a:r>
            <a:br>
              <a:rPr lang="en" sz="2400">
                <a:solidFill>
                  <a:schemeClr val="dk1"/>
                </a:solidFill>
                <a:latin typeface="Roboto"/>
                <a:ea typeface="Roboto"/>
                <a:cs typeface="Roboto"/>
                <a:sym typeface="Roboto"/>
              </a:rPr>
            </a:br>
            <a:r>
              <a:rPr lang="en" sz="2400">
                <a:solidFill>
                  <a:schemeClr val="dk1"/>
                </a:solidFill>
                <a:latin typeface="Roboto"/>
                <a:ea typeface="Roboto"/>
                <a:cs typeface="Roboto"/>
                <a:sym typeface="Roboto"/>
              </a:rPr>
              <a:t>Past Tenses</a:t>
            </a:r>
            <a:br>
              <a:rPr lang="en" sz="2400">
                <a:solidFill>
                  <a:schemeClr val="dk1"/>
                </a:solidFill>
                <a:latin typeface="Roboto"/>
                <a:ea typeface="Roboto"/>
                <a:cs typeface="Roboto"/>
                <a:sym typeface="Roboto"/>
              </a:rPr>
            </a:br>
            <a:r>
              <a:rPr lang="en" sz="2400">
                <a:solidFill>
                  <a:schemeClr val="dk1"/>
                </a:solidFill>
                <a:latin typeface="Roboto"/>
                <a:ea typeface="Roboto"/>
                <a:cs typeface="Roboto"/>
                <a:sym typeface="Roboto"/>
              </a:rPr>
              <a:t>Present Perfect</a:t>
            </a:r>
            <a:endParaRPr sz="2400">
              <a:solidFill>
                <a:schemeClr val="dk1"/>
              </a:solidFill>
              <a:latin typeface="Roboto"/>
              <a:ea typeface="Roboto"/>
              <a:cs typeface="Roboto"/>
              <a:sym typeface="Roboto"/>
            </a:endParaRPr>
          </a:p>
          <a:p>
            <a:pPr marL="0" marR="0" lvl="0" indent="0" algn="ctr" rtl="0">
              <a:lnSpc>
                <a:spcPct val="115000"/>
              </a:lnSpc>
              <a:spcBef>
                <a:spcPts val="1600"/>
              </a:spcBef>
              <a:spcAft>
                <a:spcPts val="1600"/>
              </a:spcAft>
              <a:buClr>
                <a:srgbClr val="000000"/>
              </a:buClr>
              <a:buSzPts val="2400"/>
              <a:buFont typeface="Arial"/>
              <a:buNone/>
            </a:pPr>
            <a:endParaRPr sz="2400">
              <a:solidFill>
                <a:schemeClr val="dk1"/>
              </a:solidFill>
              <a:latin typeface="Roboto"/>
              <a:ea typeface="Roboto"/>
              <a:cs typeface="Roboto"/>
              <a:sym typeface="Roboto"/>
            </a:endParaRPr>
          </a:p>
        </p:txBody>
      </p:sp>
      <p:sp>
        <p:nvSpPr>
          <p:cNvPr id="238" name="Google Shape;238;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Which skill(s) uses these grammar points the most?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176375"/>
            <a:ext cx="8520600" cy="84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sz="4800">
                <a:latin typeface="Roboto"/>
                <a:ea typeface="Roboto"/>
                <a:cs typeface="Roboto"/>
                <a:sym typeface="Roboto"/>
              </a:rPr>
              <a:t>Group Work:</a:t>
            </a:r>
            <a:endParaRPr sz="4800">
              <a:latin typeface="Roboto"/>
              <a:ea typeface="Roboto"/>
              <a:cs typeface="Roboto"/>
              <a:sym typeface="Roboto"/>
            </a:endParaRPr>
          </a:p>
        </p:txBody>
      </p:sp>
      <p:sp>
        <p:nvSpPr>
          <p:cNvPr id="68" name="Google Shape;68;p15"/>
          <p:cNvSpPr txBox="1">
            <a:spLocks noGrp="1"/>
          </p:cNvSpPr>
          <p:nvPr>
            <p:ph type="body" idx="1"/>
          </p:nvPr>
        </p:nvSpPr>
        <p:spPr>
          <a:xfrm>
            <a:off x="285600" y="1018175"/>
            <a:ext cx="8572800" cy="238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000000"/>
                </a:solidFill>
                <a:latin typeface="Roboto"/>
                <a:ea typeface="Roboto"/>
                <a:cs typeface="Roboto"/>
                <a:sym typeface="Roboto"/>
              </a:rPr>
              <a:t>Using the grammar point given to your group, decide how to begin teaching it to your class.</a:t>
            </a:r>
            <a:endParaRPr>
              <a:solidFill>
                <a:srgbClr val="000000"/>
              </a:solidFill>
              <a:latin typeface="Roboto"/>
              <a:ea typeface="Roboto"/>
              <a:cs typeface="Roboto"/>
              <a:sym typeface="Roboto"/>
            </a:endParaRPr>
          </a:p>
          <a:p>
            <a:pPr marL="457200" lvl="0" indent="-342900" algn="l" rtl="0">
              <a:lnSpc>
                <a:spcPct val="150000"/>
              </a:lnSpc>
              <a:spcBef>
                <a:spcPts val="0"/>
              </a:spcBef>
              <a:spcAft>
                <a:spcPts val="0"/>
              </a:spcAft>
              <a:buClr>
                <a:srgbClr val="000000"/>
              </a:buClr>
              <a:buSzPts val="1800"/>
              <a:buFont typeface="Roboto"/>
              <a:buChar char="●"/>
            </a:pPr>
            <a:r>
              <a:rPr lang="en" b="1" u="sng">
                <a:solidFill>
                  <a:srgbClr val="000000"/>
                </a:solidFill>
                <a:latin typeface="Roboto"/>
                <a:ea typeface="Roboto"/>
                <a:cs typeface="Roboto"/>
                <a:sym typeface="Roboto"/>
              </a:rPr>
              <a:t>Required Pre-Knowledge:</a:t>
            </a:r>
            <a:r>
              <a:rPr lang="en">
                <a:solidFill>
                  <a:srgbClr val="000000"/>
                </a:solidFill>
                <a:latin typeface="Roboto"/>
                <a:ea typeface="Roboto"/>
                <a:cs typeface="Roboto"/>
                <a:sym typeface="Roboto"/>
              </a:rPr>
              <a:t> What do your students need to know </a:t>
            </a:r>
            <a:r>
              <a:rPr lang="en" b="1">
                <a:solidFill>
                  <a:srgbClr val="000000"/>
                </a:solidFill>
                <a:latin typeface="Roboto"/>
                <a:ea typeface="Roboto"/>
                <a:cs typeface="Roboto"/>
                <a:sym typeface="Roboto"/>
              </a:rPr>
              <a:t>before</a:t>
            </a:r>
            <a:r>
              <a:rPr lang="en">
                <a:solidFill>
                  <a:srgbClr val="000000"/>
                </a:solidFill>
                <a:latin typeface="Roboto"/>
                <a:ea typeface="Roboto"/>
                <a:cs typeface="Roboto"/>
                <a:sym typeface="Roboto"/>
              </a:rPr>
              <a:t> they can successfully understand this point?</a:t>
            </a:r>
            <a:endParaRPr>
              <a:solidFill>
                <a:srgbClr val="000000"/>
              </a:solidFill>
              <a:latin typeface="Roboto"/>
              <a:ea typeface="Roboto"/>
              <a:cs typeface="Roboto"/>
              <a:sym typeface="Roboto"/>
            </a:endParaRPr>
          </a:p>
          <a:p>
            <a:pPr marL="457200" lvl="0" indent="-342900" algn="l" rtl="0">
              <a:lnSpc>
                <a:spcPct val="150000"/>
              </a:lnSpc>
              <a:spcBef>
                <a:spcPts val="0"/>
              </a:spcBef>
              <a:spcAft>
                <a:spcPts val="0"/>
              </a:spcAft>
              <a:buClr>
                <a:srgbClr val="000000"/>
              </a:buClr>
              <a:buSzPts val="1800"/>
              <a:buFont typeface="Roboto"/>
              <a:buChar char="●"/>
            </a:pPr>
            <a:r>
              <a:rPr lang="en" b="1" u="sng">
                <a:solidFill>
                  <a:srgbClr val="000000"/>
                </a:solidFill>
                <a:latin typeface="Roboto"/>
                <a:ea typeface="Roboto"/>
                <a:cs typeface="Roboto"/>
                <a:sym typeface="Roboto"/>
              </a:rPr>
              <a:t>Potential Issues</a:t>
            </a:r>
            <a:r>
              <a:rPr lang="en" b="1">
                <a:solidFill>
                  <a:srgbClr val="000000"/>
                </a:solidFill>
                <a:latin typeface="Roboto"/>
                <a:ea typeface="Roboto"/>
                <a:cs typeface="Roboto"/>
                <a:sym typeface="Roboto"/>
              </a:rPr>
              <a:t>:</a:t>
            </a:r>
            <a:r>
              <a:rPr lang="en">
                <a:solidFill>
                  <a:srgbClr val="000000"/>
                </a:solidFill>
                <a:latin typeface="Roboto"/>
                <a:ea typeface="Roboto"/>
                <a:cs typeface="Roboto"/>
                <a:sym typeface="Roboto"/>
              </a:rPr>
              <a:t> What are some </a:t>
            </a:r>
            <a:r>
              <a:rPr lang="en" b="1">
                <a:solidFill>
                  <a:srgbClr val="000000"/>
                </a:solidFill>
                <a:latin typeface="Roboto"/>
                <a:ea typeface="Roboto"/>
                <a:cs typeface="Roboto"/>
                <a:sym typeface="Roboto"/>
              </a:rPr>
              <a:t>potential issues</a:t>
            </a:r>
            <a:r>
              <a:rPr lang="en">
                <a:solidFill>
                  <a:srgbClr val="000000"/>
                </a:solidFill>
                <a:latin typeface="Roboto"/>
                <a:ea typeface="Roboto"/>
                <a:cs typeface="Roboto"/>
                <a:sym typeface="Roboto"/>
              </a:rPr>
              <a:t> with your grammar point?</a:t>
            </a:r>
            <a:endParaRPr>
              <a:solidFill>
                <a:srgbClr val="000000"/>
              </a:solidFill>
              <a:latin typeface="Roboto"/>
              <a:ea typeface="Roboto"/>
              <a:cs typeface="Roboto"/>
              <a:sym typeface="Roboto"/>
            </a:endParaRPr>
          </a:p>
          <a:p>
            <a:pPr marL="457200" lvl="0" indent="-342900" algn="l" rtl="0">
              <a:lnSpc>
                <a:spcPct val="150000"/>
              </a:lnSpc>
              <a:spcBef>
                <a:spcPts val="0"/>
              </a:spcBef>
              <a:spcAft>
                <a:spcPts val="0"/>
              </a:spcAft>
              <a:buClr>
                <a:srgbClr val="000000"/>
              </a:buClr>
              <a:buSzPts val="1800"/>
              <a:buFont typeface="Roboto"/>
              <a:buChar char="●"/>
            </a:pPr>
            <a:r>
              <a:rPr lang="en" b="1" u="sng">
                <a:solidFill>
                  <a:srgbClr val="000000"/>
                </a:solidFill>
                <a:latin typeface="Roboto"/>
                <a:ea typeface="Roboto"/>
                <a:cs typeface="Roboto"/>
                <a:sym typeface="Roboto"/>
              </a:rPr>
              <a:t>Damage Control</a:t>
            </a:r>
            <a:r>
              <a:rPr lang="en" b="1">
                <a:solidFill>
                  <a:srgbClr val="000000"/>
                </a:solidFill>
                <a:latin typeface="Roboto"/>
                <a:ea typeface="Roboto"/>
                <a:cs typeface="Roboto"/>
                <a:sym typeface="Roboto"/>
              </a:rPr>
              <a:t>:</a:t>
            </a:r>
            <a:r>
              <a:rPr lang="en">
                <a:solidFill>
                  <a:srgbClr val="000000"/>
                </a:solidFill>
                <a:latin typeface="Roboto"/>
                <a:ea typeface="Roboto"/>
                <a:cs typeface="Roboto"/>
                <a:sym typeface="Roboto"/>
              </a:rPr>
              <a:t> How will you attempt to </a:t>
            </a:r>
            <a:r>
              <a:rPr lang="en" b="1">
                <a:solidFill>
                  <a:srgbClr val="000000"/>
                </a:solidFill>
                <a:latin typeface="Roboto"/>
                <a:ea typeface="Roboto"/>
                <a:cs typeface="Roboto"/>
                <a:sym typeface="Roboto"/>
              </a:rPr>
              <a:t>fix</a:t>
            </a:r>
            <a:r>
              <a:rPr lang="en">
                <a:solidFill>
                  <a:srgbClr val="000000"/>
                </a:solidFill>
                <a:latin typeface="Roboto"/>
                <a:ea typeface="Roboto"/>
                <a:cs typeface="Roboto"/>
                <a:sym typeface="Roboto"/>
              </a:rPr>
              <a:t> these issues?	</a:t>
            </a:r>
            <a:endParaRPr>
              <a:solidFill>
                <a:srgbClr val="000000"/>
              </a:solidFill>
              <a:latin typeface="Roboto"/>
              <a:ea typeface="Roboto"/>
              <a:cs typeface="Roboto"/>
              <a:sym typeface="Roboto"/>
            </a:endParaRPr>
          </a:p>
        </p:txBody>
      </p:sp>
      <p:pic>
        <p:nvPicPr>
          <p:cNvPr id="69" name="Google Shape;69;p15"/>
          <p:cNvPicPr preferRelativeResize="0"/>
          <p:nvPr/>
        </p:nvPicPr>
        <p:blipFill rotWithShape="1">
          <a:blip r:embed="rId3">
            <a:alphaModFix/>
          </a:blip>
          <a:srcRect/>
          <a:stretch/>
        </p:blipFill>
        <p:spPr>
          <a:xfrm>
            <a:off x="0" y="3539550"/>
            <a:ext cx="1603950" cy="1603950"/>
          </a:xfrm>
          <a:prstGeom prst="rect">
            <a:avLst/>
          </a:prstGeom>
          <a:noFill/>
          <a:ln>
            <a:noFill/>
          </a:ln>
        </p:spPr>
      </p:pic>
      <p:sp>
        <p:nvSpPr>
          <p:cNvPr id="70" name="Google Shape;70;p15"/>
          <p:cNvSpPr txBox="1"/>
          <p:nvPr/>
        </p:nvSpPr>
        <p:spPr>
          <a:xfrm>
            <a:off x="1501200" y="3539550"/>
            <a:ext cx="7642800" cy="125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600"/>
              </a:spcBef>
              <a:spcAft>
                <a:spcPts val="1600"/>
              </a:spcAft>
              <a:buNone/>
            </a:pPr>
            <a:r>
              <a:rPr lang="en" sz="1600" b="1">
                <a:latin typeface="Roboto"/>
                <a:ea typeface="Roboto"/>
                <a:cs typeface="Roboto"/>
                <a:sym typeface="Roboto"/>
              </a:rPr>
              <a:t>Class Info:</a:t>
            </a:r>
            <a:br>
              <a:rPr lang="en" sz="1600">
                <a:latin typeface="Roboto"/>
                <a:ea typeface="Roboto"/>
                <a:cs typeface="Roboto"/>
                <a:sym typeface="Roboto"/>
              </a:rPr>
            </a:br>
            <a:r>
              <a:rPr lang="en" sz="1600">
                <a:latin typeface="Roboto"/>
                <a:ea typeface="Roboto"/>
                <a:cs typeface="Roboto"/>
                <a:sym typeface="Roboto"/>
              </a:rPr>
              <a:t>→ Each grammar point comes from an integrated skills book, level 4</a:t>
            </a:r>
            <a:br>
              <a:rPr lang="en" sz="1600">
                <a:latin typeface="Roboto"/>
                <a:ea typeface="Roboto"/>
                <a:cs typeface="Roboto"/>
                <a:sym typeface="Roboto"/>
              </a:rPr>
            </a:br>
            <a:r>
              <a:rPr lang="en" sz="1600">
                <a:latin typeface="Roboto"/>
                <a:ea typeface="Roboto"/>
                <a:cs typeface="Roboto"/>
                <a:sym typeface="Roboto"/>
              </a:rPr>
              <a:t>→ Your students tested into this level, but they vary in strengths, as any class does.</a:t>
            </a:r>
            <a:endParaRPr sz="1600">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2"/>
          <p:cNvSpPr txBox="1"/>
          <p:nvPr/>
        </p:nvSpPr>
        <p:spPr>
          <a:xfrm>
            <a:off x="2315975" y="487050"/>
            <a:ext cx="6258900" cy="4169400"/>
          </a:xfrm>
          <a:prstGeom prst="rect">
            <a:avLst/>
          </a:prstGeom>
          <a:noFill/>
          <a:ln>
            <a:noFill/>
          </a:ln>
        </p:spPr>
        <p:txBody>
          <a:bodyPr spcFirstLastPara="1" wrap="square" lIns="91425" tIns="91425" rIns="91425" bIns="91425" anchor="ctr" anchorCtr="0">
            <a:noAutofit/>
          </a:bodyPr>
          <a:lstStyle/>
          <a:p>
            <a:pPr marL="0" marR="0" lvl="0" indent="0" algn="ctr" rtl="0">
              <a:lnSpc>
                <a:spcPct val="150000"/>
              </a:lnSpc>
              <a:spcBef>
                <a:spcPts val="0"/>
              </a:spcBef>
              <a:spcAft>
                <a:spcPts val="1600"/>
              </a:spcAft>
              <a:buClr>
                <a:srgbClr val="000000"/>
              </a:buClr>
              <a:buSzPts val="2400"/>
              <a:buFont typeface="Arial"/>
              <a:buNone/>
            </a:pPr>
            <a:r>
              <a:rPr lang="en" sz="2200" b="1" i="0" u="none" strike="noStrike" cap="none">
                <a:solidFill>
                  <a:schemeClr val="dk1"/>
                </a:solidFill>
                <a:latin typeface="Roboto"/>
                <a:ea typeface="Roboto"/>
                <a:cs typeface="Roboto"/>
                <a:sym typeface="Roboto"/>
              </a:rPr>
              <a:t>Auxiliary Verbs</a:t>
            </a:r>
            <a:r>
              <a:rPr lang="en" sz="2200" b="0" i="0" u="none" strike="noStrike" cap="none">
                <a:solidFill>
                  <a:schemeClr val="dk1"/>
                </a:solidFill>
                <a:latin typeface="Roboto"/>
                <a:ea typeface="Roboto"/>
                <a:cs typeface="Roboto"/>
                <a:sym typeface="Roboto"/>
              </a:rPr>
              <a:t> - </a:t>
            </a:r>
            <a:r>
              <a:rPr lang="en" sz="2200">
                <a:solidFill>
                  <a:schemeClr val="dk1"/>
                </a:solidFill>
                <a:latin typeface="Roboto"/>
                <a:ea typeface="Roboto"/>
                <a:cs typeface="Roboto"/>
                <a:sym typeface="Roboto"/>
              </a:rPr>
              <a:t>Grammar, Writing</a:t>
            </a:r>
            <a:br>
              <a:rPr lang="en" sz="2200" b="0" i="0" u="none" strike="noStrike" cap="none">
                <a:solidFill>
                  <a:schemeClr val="dk1"/>
                </a:solidFill>
                <a:latin typeface="Roboto"/>
                <a:ea typeface="Roboto"/>
                <a:cs typeface="Roboto"/>
                <a:sym typeface="Roboto"/>
              </a:rPr>
            </a:br>
            <a:r>
              <a:rPr lang="en" sz="2200" b="1" i="0" u="none" strike="noStrike" cap="none">
                <a:solidFill>
                  <a:schemeClr val="dk1"/>
                </a:solidFill>
                <a:latin typeface="Roboto"/>
                <a:ea typeface="Roboto"/>
                <a:cs typeface="Roboto"/>
                <a:sym typeface="Roboto"/>
              </a:rPr>
              <a:t>Reported Speech</a:t>
            </a:r>
            <a:r>
              <a:rPr lang="en" sz="2200" b="0" i="0" u="none" strike="noStrike" cap="none">
                <a:solidFill>
                  <a:schemeClr val="dk1"/>
                </a:solidFill>
                <a:latin typeface="Roboto"/>
                <a:ea typeface="Roboto"/>
                <a:cs typeface="Roboto"/>
                <a:sym typeface="Roboto"/>
              </a:rPr>
              <a:t> -</a:t>
            </a:r>
            <a:r>
              <a:rPr lang="en" sz="2200">
                <a:solidFill>
                  <a:schemeClr val="dk1"/>
                </a:solidFill>
                <a:latin typeface="Roboto"/>
                <a:ea typeface="Roboto"/>
                <a:cs typeface="Roboto"/>
                <a:sym typeface="Roboto"/>
              </a:rPr>
              <a:t> Reading/Listening, News</a:t>
            </a:r>
            <a:br>
              <a:rPr lang="en" sz="2200" b="0" i="0" u="none" strike="noStrike" cap="none">
                <a:solidFill>
                  <a:schemeClr val="dk1"/>
                </a:solidFill>
                <a:latin typeface="Roboto"/>
                <a:ea typeface="Roboto"/>
                <a:cs typeface="Roboto"/>
                <a:sym typeface="Roboto"/>
              </a:rPr>
            </a:br>
            <a:r>
              <a:rPr lang="en" sz="2200" b="1" i="0" u="none" strike="noStrike" cap="none">
                <a:solidFill>
                  <a:schemeClr val="dk1"/>
                </a:solidFill>
                <a:latin typeface="Roboto"/>
                <a:ea typeface="Roboto"/>
                <a:cs typeface="Roboto"/>
                <a:sym typeface="Roboto"/>
              </a:rPr>
              <a:t>Passive Voice</a:t>
            </a:r>
            <a:r>
              <a:rPr lang="en" sz="2200" b="0" i="0" u="none" strike="noStrike" cap="none">
                <a:solidFill>
                  <a:schemeClr val="dk1"/>
                </a:solidFill>
                <a:latin typeface="Roboto"/>
                <a:ea typeface="Roboto"/>
                <a:cs typeface="Roboto"/>
                <a:sym typeface="Roboto"/>
              </a:rPr>
              <a:t> - Reading, Biographies</a:t>
            </a:r>
            <a:br>
              <a:rPr lang="en" sz="2200" b="0" i="0" u="none" strike="noStrike" cap="none">
                <a:solidFill>
                  <a:schemeClr val="dk1"/>
                </a:solidFill>
                <a:latin typeface="Roboto"/>
                <a:ea typeface="Roboto"/>
                <a:cs typeface="Roboto"/>
                <a:sym typeface="Roboto"/>
              </a:rPr>
            </a:br>
            <a:r>
              <a:rPr lang="en" sz="2200" b="1" i="0" u="none" strike="noStrike" cap="none">
                <a:solidFill>
                  <a:schemeClr val="dk1"/>
                </a:solidFill>
                <a:latin typeface="Roboto"/>
                <a:ea typeface="Roboto"/>
                <a:cs typeface="Roboto"/>
                <a:sym typeface="Roboto"/>
              </a:rPr>
              <a:t>Conditionals</a:t>
            </a:r>
            <a:r>
              <a:rPr lang="en" sz="2200" b="0" i="0" u="none" strike="noStrike" cap="none">
                <a:solidFill>
                  <a:schemeClr val="dk1"/>
                </a:solidFill>
                <a:latin typeface="Roboto"/>
                <a:ea typeface="Roboto"/>
                <a:cs typeface="Roboto"/>
                <a:sym typeface="Roboto"/>
              </a:rPr>
              <a:t> - Speaking, Small Talk</a:t>
            </a:r>
            <a:br>
              <a:rPr lang="en" sz="2200" b="0" i="0" u="none" strike="noStrike" cap="none">
                <a:solidFill>
                  <a:schemeClr val="dk1"/>
                </a:solidFill>
                <a:latin typeface="Roboto"/>
                <a:ea typeface="Roboto"/>
                <a:cs typeface="Roboto"/>
                <a:sym typeface="Roboto"/>
              </a:rPr>
            </a:br>
            <a:r>
              <a:rPr lang="en" sz="2200" b="1" i="0" u="none" strike="noStrike" cap="none">
                <a:solidFill>
                  <a:schemeClr val="dk1"/>
                </a:solidFill>
                <a:latin typeface="Roboto"/>
                <a:ea typeface="Roboto"/>
                <a:cs typeface="Roboto"/>
                <a:sym typeface="Roboto"/>
              </a:rPr>
              <a:t>Past Tenses</a:t>
            </a:r>
            <a:r>
              <a:rPr lang="en" sz="2200" b="0" i="0" u="none" strike="noStrike" cap="none">
                <a:solidFill>
                  <a:schemeClr val="dk1"/>
                </a:solidFill>
                <a:latin typeface="Roboto"/>
                <a:ea typeface="Roboto"/>
                <a:cs typeface="Roboto"/>
                <a:sym typeface="Roboto"/>
              </a:rPr>
              <a:t> - Reading/Speaking, Storytelling</a:t>
            </a:r>
            <a:br>
              <a:rPr lang="en" sz="2200" b="0" i="0" u="none" strike="noStrike" cap="none">
                <a:solidFill>
                  <a:schemeClr val="dk1"/>
                </a:solidFill>
                <a:latin typeface="Roboto"/>
                <a:ea typeface="Roboto"/>
                <a:cs typeface="Roboto"/>
                <a:sym typeface="Roboto"/>
              </a:rPr>
            </a:br>
            <a:r>
              <a:rPr lang="en" sz="2200" b="1" i="0" u="none" strike="noStrike" cap="none">
                <a:solidFill>
                  <a:schemeClr val="dk1"/>
                </a:solidFill>
                <a:latin typeface="Roboto"/>
                <a:ea typeface="Roboto"/>
                <a:cs typeface="Roboto"/>
                <a:sym typeface="Roboto"/>
              </a:rPr>
              <a:t>Present Perfect</a:t>
            </a:r>
            <a:r>
              <a:rPr lang="en" sz="2200" b="0" i="0" u="none" strike="noStrike" cap="none">
                <a:solidFill>
                  <a:schemeClr val="dk1"/>
                </a:solidFill>
                <a:latin typeface="Roboto"/>
                <a:ea typeface="Roboto"/>
                <a:cs typeface="Roboto"/>
                <a:sym typeface="Roboto"/>
              </a:rPr>
              <a:t> -</a:t>
            </a:r>
            <a:r>
              <a:rPr lang="en" sz="2200">
                <a:solidFill>
                  <a:schemeClr val="dk1"/>
                </a:solidFill>
                <a:latin typeface="Roboto"/>
                <a:ea typeface="Roboto"/>
                <a:cs typeface="Roboto"/>
                <a:sym typeface="Roboto"/>
              </a:rPr>
              <a:t> Speaking, Small Talk</a:t>
            </a:r>
            <a:endParaRPr sz="2200" b="0" i="0" u="none" strike="noStrike" cap="none">
              <a:solidFill>
                <a:schemeClr val="dk1"/>
              </a:solidFill>
              <a:latin typeface="Roboto"/>
              <a:ea typeface="Roboto"/>
              <a:cs typeface="Roboto"/>
              <a:sym typeface="Roboto"/>
            </a:endParaRPr>
          </a:p>
        </p:txBody>
      </p:sp>
      <p:pic>
        <p:nvPicPr>
          <p:cNvPr id="244" name="Google Shape;244;p42"/>
          <p:cNvPicPr preferRelativeResize="0"/>
          <p:nvPr/>
        </p:nvPicPr>
        <p:blipFill rotWithShape="1">
          <a:blip r:embed="rId3">
            <a:alphaModFix/>
          </a:blip>
          <a:srcRect/>
          <a:stretch/>
        </p:blipFill>
        <p:spPr>
          <a:xfrm>
            <a:off x="276000" y="1277475"/>
            <a:ext cx="2588525" cy="25885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248"/>
        <p:cNvGrpSpPr/>
        <p:nvPr/>
      </p:nvGrpSpPr>
      <p:grpSpPr>
        <a:xfrm>
          <a:off x="0" y="0"/>
          <a:ext cx="0" cy="0"/>
          <a:chOff x="0" y="0"/>
          <a:chExt cx="0" cy="0"/>
        </a:xfrm>
      </p:grpSpPr>
      <p:sp>
        <p:nvSpPr>
          <p:cNvPr id="249" name="Google Shape;249;p43"/>
          <p:cNvSpPr txBox="1">
            <a:spLocks noGrp="1"/>
          </p:cNvSpPr>
          <p:nvPr>
            <p:ph type="title"/>
          </p:nvPr>
        </p:nvSpPr>
        <p:spPr>
          <a:xfrm>
            <a:off x="992700" y="1641600"/>
            <a:ext cx="7158600" cy="186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Sample Grammar Lesson:</a:t>
            </a:r>
            <a:endParaRPr sz="3600"/>
          </a:p>
          <a:p>
            <a:pPr marL="0" lvl="0" indent="0" algn="ctr" rtl="0">
              <a:spcBef>
                <a:spcPts val="0"/>
              </a:spcBef>
              <a:spcAft>
                <a:spcPts val="0"/>
              </a:spcAft>
              <a:buNone/>
            </a:pPr>
            <a:r>
              <a:rPr lang="en" sz="6000"/>
              <a:t>Conditionals</a:t>
            </a:r>
            <a:endParaRPr sz="6000"/>
          </a:p>
        </p:txBody>
      </p:sp>
      <p:pic>
        <p:nvPicPr>
          <p:cNvPr id="250" name="Google Shape;250;p43"/>
          <p:cNvPicPr preferRelativeResize="0"/>
          <p:nvPr/>
        </p:nvPicPr>
        <p:blipFill>
          <a:blip r:embed="rId3">
            <a:alphaModFix/>
          </a:blip>
          <a:stretch>
            <a:fillRect/>
          </a:stretch>
        </p:blipFill>
        <p:spPr>
          <a:xfrm>
            <a:off x="6393425" y="2392925"/>
            <a:ext cx="2750575" cy="27505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254"/>
        <p:cNvGrpSpPr/>
        <p:nvPr/>
      </p:nvGrpSpPr>
      <p:grpSpPr>
        <a:xfrm>
          <a:off x="0" y="0"/>
          <a:ext cx="0" cy="0"/>
          <a:chOff x="0" y="0"/>
          <a:chExt cx="0" cy="0"/>
        </a:xfrm>
      </p:grpSpPr>
      <p:sp>
        <p:nvSpPr>
          <p:cNvPr id="255" name="Google Shape;255;p44"/>
          <p:cNvSpPr txBox="1">
            <a:spLocks noGrp="1"/>
          </p:cNvSpPr>
          <p:nvPr>
            <p:ph type="title"/>
          </p:nvPr>
        </p:nvSpPr>
        <p:spPr>
          <a:xfrm>
            <a:off x="382100" y="1745250"/>
            <a:ext cx="5403600" cy="1653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400"/>
              <a:buNone/>
            </a:pPr>
            <a:r>
              <a:rPr lang="en" sz="6000">
                <a:solidFill>
                  <a:srgbClr val="000000"/>
                </a:solidFill>
                <a:latin typeface="Roboto"/>
                <a:ea typeface="Roboto"/>
                <a:cs typeface="Roboto"/>
                <a:sym typeface="Roboto"/>
              </a:rPr>
              <a:t>Step 0:</a:t>
            </a:r>
            <a:br>
              <a:rPr lang="en" sz="6000">
                <a:solidFill>
                  <a:srgbClr val="000000"/>
                </a:solidFill>
                <a:latin typeface="Roboto"/>
                <a:ea typeface="Roboto"/>
                <a:cs typeface="Roboto"/>
                <a:sym typeface="Roboto"/>
              </a:rPr>
            </a:br>
            <a:r>
              <a:rPr lang="en" sz="6000">
                <a:solidFill>
                  <a:srgbClr val="000000"/>
                </a:solidFill>
                <a:latin typeface="Roboto"/>
                <a:ea typeface="Roboto"/>
                <a:cs typeface="Roboto"/>
                <a:sym typeface="Roboto"/>
              </a:rPr>
              <a:t>Prep Work</a:t>
            </a:r>
            <a:endParaRPr sz="3600">
              <a:solidFill>
                <a:srgbClr val="000000"/>
              </a:solidFill>
              <a:latin typeface="Roboto"/>
              <a:ea typeface="Roboto"/>
              <a:cs typeface="Roboto"/>
              <a:sym typeface="Roboto"/>
            </a:endParaRPr>
          </a:p>
        </p:txBody>
      </p:sp>
      <p:pic>
        <p:nvPicPr>
          <p:cNvPr id="256" name="Google Shape;256;p44"/>
          <p:cNvPicPr preferRelativeResize="0"/>
          <p:nvPr/>
        </p:nvPicPr>
        <p:blipFill>
          <a:blip r:embed="rId3">
            <a:alphaModFix/>
          </a:blip>
          <a:stretch>
            <a:fillRect/>
          </a:stretch>
        </p:blipFill>
        <p:spPr>
          <a:xfrm>
            <a:off x="5562500" y="948150"/>
            <a:ext cx="3246675" cy="32466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Prep Work</a:t>
            </a:r>
            <a:endParaRPr/>
          </a:p>
        </p:txBody>
      </p:sp>
      <p:sp>
        <p:nvSpPr>
          <p:cNvPr id="262" name="Google Shape;262;p45"/>
          <p:cNvSpPr txBox="1">
            <a:spLocks noGrp="1"/>
          </p:cNvSpPr>
          <p:nvPr>
            <p:ph type="body" idx="1"/>
          </p:nvPr>
        </p:nvSpPr>
        <p:spPr>
          <a:xfrm>
            <a:off x="311700" y="11524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rPr>
              <a:t>Before you teach your class Conditionals, which skills do they need to possess?</a:t>
            </a:r>
            <a:endParaRPr>
              <a:solidFill>
                <a:srgbClr val="000000"/>
              </a:solidFill>
            </a:endParaRPr>
          </a:p>
        </p:txBody>
      </p:sp>
      <p:sp>
        <p:nvSpPr>
          <p:cNvPr id="263" name="Google Shape;263;p45"/>
          <p:cNvSpPr txBox="1"/>
          <p:nvPr/>
        </p:nvSpPr>
        <p:spPr>
          <a:xfrm>
            <a:off x="2006350" y="1859925"/>
            <a:ext cx="5479800" cy="23355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tenses</a:t>
            </a:r>
            <a:endParaRPr sz="2400"/>
          </a:p>
          <a:p>
            <a:pPr marL="457200" lvl="0" indent="-381000" algn="l" rtl="0">
              <a:spcBef>
                <a:spcPts val="0"/>
              </a:spcBef>
              <a:spcAft>
                <a:spcPts val="0"/>
              </a:spcAft>
              <a:buSzPts val="2400"/>
              <a:buChar char="●"/>
            </a:pPr>
            <a:r>
              <a:rPr lang="en" sz="2400"/>
              <a:t>clauses</a:t>
            </a:r>
            <a:endParaRPr sz="2400"/>
          </a:p>
          <a:p>
            <a:pPr marL="457200" lvl="0" indent="-381000" algn="l" rtl="0">
              <a:spcBef>
                <a:spcPts val="0"/>
              </a:spcBef>
              <a:spcAft>
                <a:spcPts val="0"/>
              </a:spcAft>
              <a:buSzPts val="2400"/>
              <a:buChar char="●"/>
            </a:pPr>
            <a:r>
              <a:rPr lang="en" sz="2400"/>
              <a:t>hypothetical situations</a:t>
            </a:r>
            <a:endParaRPr sz="2400"/>
          </a:p>
          <a:p>
            <a:pPr marL="457200" lvl="0" indent="-381000" algn="l" rtl="0">
              <a:spcBef>
                <a:spcPts val="0"/>
              </a:spcBef>
              <a:spcAft>
                <a:spcPts val="0"/>
              </a:spcAft>
              <a:buSzPts val="2400"/>
              <a:buChar char="●"/>
            </a:pPr>
            <a:r>
              <a:rPr lang="en" sz="2400"/>
              <a:t>“if” clauses</a:t>
            </a:r>
            <a:endParaRPr sz="2400"/>
          </a:p>
          <a:p>
            <a:pPr marL="457200" lvl="0" indent="-381000" algn="l" rtl="0">
              <a:spcBef>
                <a:spcPts val="0"/>
              </a:spcBef>
              <a:spcAft>
                <a:spcPts val="0"/>
              </a:spcAft>
              <a:buSzPts val="2400"/>
              <a:buChar char="●"/>
            </a:pPr>
            <a:r>
              <a:rPr lang="en" sz="2400"/>
              <a:t>modal verbs</a:t>
            </a:r>
            <a:br>
              <a:rPr lang="en" sz="2400"/>
            </a:br>
            <a:r>
              <a:rPr lang="en" sz="1800"/>
              <a:t>especially “will” and “would”</a:t>
            </a: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10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267"/>
        <p:cNvGrpSpPr/>
        <p:nvPr/>
      </p:nvGrpSpPr>
      <p:grpSpPr>
        <a:xfrm>
          <a:off x="0" y="0"/>
          <a:ext cx="0" cy="0"/>
          <a:chOff x="0" y="0"/>
          <a:chExt cx="0" cy="0"/>
        </a:xfrm>
      </p:grpSpPr>
      <p:sp>
        <p:nvSpPr>
          <p:cNvPr id="268" name="Google Shape;268;p46"/>
          <p:cNvSpPr txBox="1">
            <a:spLocks noGrp="1"/>
          </p:cNvSpPr>
          <p:nvPr>
            <p:ph type="title"/>
          </p:nvPr>
        </p:nvSpPr>
        <p:spPr>
          <a:xfrm>
            <a:off x="543350" y="1745263"/>
            <a:ext cx="5081100" cy="1653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400"/>
              <a:buNone/>
            </a:pPr>
            <a:r>
              <a:rPr lang="en" sz="6000">
                <a:solidFill>
                  <a:srgbClr val="000000"/>
                </a:solidFill>
                <a:latin typeface="Roboto"/>
                <a:ea typeface="Roboto"/>
                <a:cs typeface="Roboto"/>
                <a:sym typeface="Roboto"/>
              </a:rPr>
              <a:t>Step 1: Vocabulary</a:t>
            </a:r>
            <a:endParaRPr sz="6000">
              <a:solidFill>
                <a:srgbClr val="000000"/>
              </a:solidFill>
              <a:latin typeface="Roboto"/>
              <a:ea typeface="Roboto"/>
              <a:cs typeface="Roboto"/>
              <a:sym typeface="Roboto"/>
            </a:endParaRPr>
          </a:p>
        </p:txBody>
      </p:sp>
      <p:pic>
        <p:nvPicPr>
          <p:cNvPr id="269" name="Google Shape;269;p46"/>
          <p:cNvPicPr preferRelativeResize="0"/>
          <p:nvPr/>
        </p:nvPicPr>
        <p:blipFill>
          <a:blip r:embed="rId3">
            <a:alphaModFix/>
          </a:blip>
          <a:stretch>
            <a:fillRect/>
          </a:stretch>
        </p:blipFill>
        <p:spPr>
          <a:xfrm>
            <a:off x="5283675" y="978113"/>
            <a:ext cx="3187276" cy="318727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Vocabulary</a:t>
            </a:r>
            <a:endParaRPr/>
          </a:p>
        </p:txBody>
      </p:sp>
      <p:sp>
        <p:nvSpPr>
          <p:cNvPr id="275" name="Google Shape;275;p47"/>
          <p:cNvSpPr txBox="1">
            <a:spLocks noGrp="1"/>
          </p:cNvSpPr>
          <p:nvPr>
            <p:ph type="body" idx="1"/>
          </p:nvPr>
        </p:nvSpPr>
        <p:spPr>
          <a:xfrm>
            <a:off x="311700" y="11524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rPr>
              <a:t>What are some possible vocabulary words in conditionals?</a:t>
            </a:r>
            <a:endParaRPr>
              <a:solidFill>
                <a:srgbClr val="000000"/>
              </a:solidFill>
            </a:endParaRPr>
          </a:p>
        </p:txBody>
      </p:sp>
      <p:sp>
        <p:nvSpPr>
          <p:cNvPr id="276" name="Google Shape;276;p47"/>
          <p:cNvSpPr txBox="1"/>
          <p:nvPr/>
        </p:nvSpPr>
        <p:spPr>
          <a:xfrm>
            <a:off x="370525" y="1725175"/>
            <a:ext cx="4587600" cy="32328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if / when</a:t>
            </a:r>
            <a:endParaRPr sz="2400"/>
          </a:p>
          <a:p>
            <a:pPr marL="457200" lvl="0" indent="-381000" algn="l" rtl="0">
              <a:spcBef>
                <a:spcPts val="0"/>
              </a:spcBef>
              <a:spcAft>
                <a:spcPts val="0"/>
              </a:spcAft>
              <a:buSzPts val="2400"/>
              <a:buChar char="●"/>
            </a:pPr>
            <a:r>
              <a:rPr lang="en" sz="2400"/>
              <a:t>will / would</a:t>
            </a:r>
            <a:endParaRPr sz="2400"/>
          </a:p>
          <a:p>
            <a:pPr marL="457200" lvl="0" indent="-381000" algn="l" rtl="0">
              <a:spcBef>
                <a:spcPts val="0"/>
              </a:spcBef>
              <a:spcAft>
                <a:spcPts val="0"/>
              </a:spcAft>
              <a:buSzPts val="2400"/>
              <a:buChar char="●"/>
            </a:pPr>
            <a:r>
              <a:rPr lang="en" sz="2400"/>
              <a:t>conditional</a:t>
            </a:r>
            <a:endParaRPr sz="2400"/>
          </a:p>
          <a:p>
            <a:pPr marL="457200" lvl="0" indent="-381000" algn="l" rtl="0">
              <a:spcBef>
                <a:spcPts val="0"/>
              </a:spcBef>
              <a:spcAft>
                <a:spcPts val="0"/>
              </a:spcAft>
              <a:buSzPts val="2400"/>
              <a:buChar char="●"/>
            </a:pPr>
            <a:r>
              <a:rPr lang="en" sz="2400"/>
              <a:t>conditional clause</a:t>
            </a:r>
            <a:endParaRPr sz="2400"/>
          </a:p>
          <a:p>
            <a:pPr marL="457200" lvl="0" indent="-381000" algn="l" rtl="0">
              <a:spcBef>
                <a:spcPts val="0"/>
              </a:spcBef>
              <a:spcAft>
                <a:spcPts val="0"/>
              </a:spcAft>
              <a:buSzPts val="2400"/>
              <a:buChar char="●"/>
            </a:pPr>
            <a:r>
              <a:rPr lang="en" sz="2400"/>
              <a:t>result / consequence</a:t>
            </a:r>
            <a:endParaRPr sz="2400"/>
          </a:p>
          <a:p>
            <a:pPr marL="457200" lvl="0" indent="-381000" algn="l" rtl="0">
              <a:spcBef>
                <a:spcPts val="0"/>
              </a:spcBef>
              <a:spcAft>
                <a:spcPts val="0"/>
              </a:spcAft>
              <a:buSzPts val="2400"/>
              <a:buChar char="●"/>
            </a:pPr>
            <a:r>
              <a:rPr lang="en" sz="2400"/>
              <a:t>result / consequence clause</a:t>
            </a:r>
            <a:endParaRPr sz="2400"/>
          </a:p>
        </p:txBody>
      </p:sp>
      <p:sp>
        <p:nvSpPr>
          <p:cNvPr id="277" name="Google Shape;277;p47"/>
          <p:cNvSpPr txBox="1"/>
          <p:nvPr/>
        </p:nvSpPr>
        <p:spPr>
          <a:xfrm>
            <a:off x="5184825" y="1725175"/>
            <a:ext cx="3207000" cy="30354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 sz="2400">
                <a:solidFill>
                  <a:schemeClr val="dk1"/>
                </a:solidFill>
              </a:rPr>
              <a:t>certainty</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unreal</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hypothetical</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fantasy</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imaginary</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modal verb</a:t>
            </a:r>
            <a:endParaRPr/>
          </a:p>
        </p:txBody>
      </p:sp>
      <p:sp>
        <p:nvSpPr>
          <p:cNvPr id="278" name="Google Shape;278;p47"/>
          <p:cNvSpPr txBox="1"/>
          <p:nvPr/>
        </p:nvSpPr>
        <p:spPr>
          <a:xfrm>
            <a:off x="1964125" y="4649100"/>
            <a:ext cx="7179900" cy="49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t>Watch out! Some books call them “real” and “unreal” conditionals!</a:t>
            </a: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1000"/>
                                        <p:tgtEl>
                                          <p:spTgt spid="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7"/>
                                        </p:tgtEl>
                                        <p:attrNameLst>
                                          <p:attrName>style.visibility</p:attrName>
                                        </p:attrNameLst>
                                      </p:cBhvr>
                                      <p:to>
                                        <p:strVal val="visible"/>
                                      </p:to>
                                    </p:set>
                                    <p:animEffect transition="in" filter="fade">
                                      <p:cBhvr>
                                        <p:cTn id="12" dur="1000"/>
                                        <p:tgtEl>
                                          <p:spTgt spid="2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8"/>
                                        </p:tgtEl>
                                        <p:attrNameLst>
                                          <p:attrName>style.visibility</p:attrName>
                                        </p:attrNameLst>
                                      </p:cBhvr>
                                      <p:to>
                                        <p:strVal val="visible"/>
                                      </p:to>
                                    </p:set>
                                    <p:animEffect transition="in" filter="fade">
                                      <p:cBhvr>
                                        <p:cTn id="17" dur="10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282"/>
        <p:cNvGrpSpPr/>
        <p:nvPr/>
      </p:nvGrpSpPr>
      <p:grpSpPr>
        <a:xfrm>
          <a:off x="0" y="0"/>
          <a:ext cx="0" cy="0"/>
          <a:chOff x="0" y="0"/>
          <a:chExt cx="0" cy="0"/>
        </a:xfrm>
      </p:grpSpPr>
      <p:sp>
        <p:nvSpPr>
          <p:cNvPr id="283" name="Google Shape;283;p48"/>
          <p:cNvSpPr txBox="1">
            <a:spLocks noGrp="1"/>
          </p:cNvSpPr>
          <p:nvPr>
            <p:ph type="title"/>
          </p:nvPr>
        </p:nvSpPr>
        <p:spPr>
          <a:xfrm>
            <a:off x="1078500" y="2231425"/>
            <a:ext cx="6987000" cy="2153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6000"/>
              <a:buNone/>
            </a:pPr>
            <a:r>
              <a:rPr lang="en" sz="6000">
                <a:latin typeface="Roboto"/>
                <a:ea typeface="Roboto"/>
                <a:cs typeface="Roboto"/>
                <a:sym typeface="Roboto"/>
              </a:rPr>
              <a:t>Step 2:</a:t>
            </a:r>
            <a:endParaRPr sz="6000">
              <a:latin typeface="Roboto"/>
              <a:ea typeface="Roboto"/>
              <a:cs typeface="Roboto"/>
              <a:sym typeface="Roboto"/>
            </a:endParaRPr>
          </a:p>
          <a:p>
            <a:pPr marL="0" lvl="0" indent="0" algn="l" rtl="0">
              <a:lnSpc>
                <a:spcPct val="100000"/>
              </a:lnSpc>
              <a:spcBef>
                <a:spcPts val="0"/>
              </a:spcBef>
              <a:spcAft>
                <a:spcPts val="0"/>
              </a:spcAft>
              <a:buSzPts val="6000"/>
              <a:buNone/>
            </a:pPr>
            <a:r>
              <a:rPr lang="en" sz="6000">
                <a:latin typeface="Roboto"/>
                <a:ea typeface="Roboto"/>
                <a:cs typeface="Roboto"/>
                <a:sym typeface="Roboto"/>
              </a:rPr>
              <a:t>Form and Function</a:t>
            </a:r>
            <a:endParaRPr sz="6000">
              <a:latin typeface="Roboto"/>
              <a:ea typeface="Roboto"/>
              <a:cs typeface="Roboto"/>
              <a:sym typeface="Roboto"/>
            </a:endParaRPr>
          </a:p>
        </p:txBody>
      </p:sp>
      <p:pic>
        <p:nvPicPr>
          <p:cNvPr id="284" name="Google Shape;284;p48"/>
          <p:cNvPicPr preferRelativeResize="0"/>
          <p:nvPr/>
        </p:nvPicPr>
        <p:blipFill rotWithShape="1">
          <a:blip r:embed="rId3">
            <a:alphaModFix/>
          </a:blip>
          <a:srcRect/>
          <a:stretch/>
        </p:blipFill>
        <p:spPr>
          <a:xfrm>
            <a:off x="5479625" y="300225"/>
            <a:ext cx="3071800" cy="30718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288"/>
        <p:cNvGrpSpPr/>
        <p:nvPr/>
      </p:nvGrpSpPr>
      <p:grpSpPr>
        <a:xfrm>
          <a:off x="0" y="0"/>
          <a:ext cx="0" cy="0"/>
          <a:chOff x="0" y="0"/>
          <a:chExt cx="0" cy="0"/>
        </a:xfrm>
      </p:grpSpPr>
      <p:sp>
        <p:nvSpPr>
          <p:cNvPr id="289" name="Google Shape;289;p49"/>
          <p:cNvSpPr txBox="1">
            <a:spLocks noGrp="1"/>
          </p:cNvSpPr>
          <p:nvPr>
            <p:ph type="title"/>
          </p:nvPr>
        </p:nvSpPr>
        <p:spPr>
          <a:xfrm>
            <a:off x="265500" y="7240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Zero Conditional</a:t>
            </a:r>
            <a:endParaRPr/>
          </a:p>
        </p:txBody>
      </p:sp>
      <p:sp>
        <p:nvSpPr>
          <p:cNvPr id="290" name="Google Shape;290;p49"/>
          <p:cNvSpPr txBox="1">
            <a:spLocks noGrp="1"/>
          </p:cNvSpPr>
          <p:nvPr>
            <p:ph type="subTitle" idx="1"/>
          </p:nvPr>
        </p:nvSpPr>
        <p:spPr>
          <a:xfrm>
            <a:off x="265500" y="2329250"/>
            <a:ext cx="4045200" cy="217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rPr>
              <a:t>Form: If + simple present, simple present</a:t>
            </a:r>
            <a:br>
              <a:rPr lang="en">
                <a:solidFill>
                  <a:srgbClr val="000000"/>
                </a:solidFill>
              </a:rPr>
            </a:br>
            <a:endParaRPr>
              <a:solidFill>
                <a:srgbClr val="000000"/>
              </a:solidFill>
            </a:endParaRPr>
          </a:p>
          <a:p>
            <a:pPr marL="0" lvl="0" indent="0" algn="ctr" rtl="0">
              <a:spcBef>
                <a:spcPts val="0"/>
              </a:spcBef>
              <a:spcAft>
                <a:spcPts val="0"/>
              </a:spcAft>
              <a:buNone/>
            </a:pPr>
            <a:r>
              <a:rPr lang="en">
                <a:solidFill>
                  <a:srgbClr val="000000"/>
                </a:solidFill>
              </a:rPr>
              <a:t>Function: 100% certainty, used for facts, general knowledge, and things that are always true.</a:t>
            </a:r>
            <a:endParaRPr>
              <a:solidFill>
                <a:srgbClr val="000000"/>
              </a:solidFill>
            </a:endParaRPr>
          </a:p>
        </p:txBody>
      </p:sp>
      <p:sp>
        <p:nvSpPr>
          <p:cNvPr id="291" name="Google Shape;291;p4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Clr>
                <a:srgbClr val="000000"/>
              </a:buClr>
              <a:buSzPts val="1800"/>
              <a:buAutoNum type="arabicPeriod"/>
            </a:pPr>
            <a:r>
              <a:rPr lang="en">
                <a:solidFill>
                  <a:srgbClr val="000000"/>
                </a:solidFill>
              </a:rPr>
              <a:t>If you heat ice, it melts.</a:t>
            </a:r>
            <a:br>
              <a:rPr lang="en">
                <a:solidFill>
                  <a:srgbClr val="000000"/>
                </a:solidFill>
              </a:rPr>
            </a:b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If you don’t eat, you get hungry.</a:t>
            </a:r>
            <a:br>
              <a:rPr lang="en">
                <a:solidFill>
                  <a:srgbClr val="000000"/>
                </a:solidFill>
              </a:rPr>
            </a:b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If you look directly at the sun, it hurts your eyes.</a:t>
            </a:r>
            <a:endParaRP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1000"/>
                                        <p:tgtEl>
                                          <p:spTgt spid="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0"/>
                                        </p:tgtEl>
                                        <p:attrNameLst>
                                          <p:attrName>style.visibility</p:attrName>
                                        </p:attrNameLst>
                                      </p:cBhvr>
                                      <p:to>
                                        <p:strVal val="visible"/>
                                      </p:to>
                                    </p:set>
                                    <p:animEffect transition="in" filter="fade">
                                      <p:cBhvr>
                                        <p:cTn id="12" dur="10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295"/>
        <p:cNvGrpSpPr/>
        <p:nvPr/>
      </p:nvGrpSpPr>
      <p:grpSpPr>
        <a:xfrm>
          <a:off x="0" y="0"/>
          <a:ext cx="0" cy="0"/>
          <a:chOff x="0" y="0"/>
          <a:chExt cx="0" cy="0"/>
        </a:xfrm>
      </p:grpSpPr>
      <p:sp>
        <p:nvSpPr>
          <p:cNvPr id="296" name="Google Shape;296;p50"/>
          <p:cNvSpPr txBox="1">
            <a:spLocks noGrp="1"/>
          </p:cNvSpPr>
          <p:nvPr>
            <p:ph type="title"/>
          </p:nvPr>
        </p:nvSpPr>
        <p:spPr>
          <a:xfrm>
            <a:off x="265500" y="7240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First Conditional</a:t>
            </a:r>
            <a:endParaRPr/>
          </a:p>
        </p:txBody>
      </p:sp>
      <p:sp>
        <p:nvSpPr>
          <p:cNvPr id="297" name="Google Shape;297;p50"/>
          <p:cNvSpPr txBox="1">
            <a:spLocks noGrp="1"/>
          </p:cNvSpPr>
          <p:nvPr>
            <p:ph type="subTitle" idx="1"/>
          </p:nvPr>
        </p:nvSpPr>
        <p:spPr>
          <a:xfrm>
            <a:off x="306700" y="2340175"/>
            <a:ext cx="4045200" cy="248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rPr>
              <a:t>Form: If + simple present,</a:t>
            </a:r>
            <a:br>
              <a:rPr lang="en">
                <a:solidFill>
                  <a:srgbClr val="000000"/>
                </a:solidFill>
              </a:rPr>
            </a:br>
            <a:r>
              <a:rPr lang="en">
                <a:solidFill>
                  <a:srgbClr val="000000"/>
                </a:solidFill>
              </a:rPr>
              <a:t>will + bfv (simple future)</a:t>
            </a:r>
            <a:br>
              <a:rPr lang="en">
                <a:solidFill>
                  <a:srgbClr val="000000"/>
                </a:solidFill>
              </a:rPr>
            </a:br>
            <a:endParaRPr>
              <a:solidFill>
                <a:srgbClr val="000000"/>
              </a:solidFill>
            </a:endParaRPr>
          </a:p>
          <a:p>
            <a:pPr marL="0" lvl="0" indent="0" algn="ctr" rtl="0">
              <a:spcBef>
                <a:spcPts val="0"/>
              </a:spcBef>
              <a:spcAft>
                <a:spcPts val="0"/>
              </a:spcAft>
              <a:buNone/>
            </a:pPr>
            <a:r>
              <a:rPr lang="en">
                <a:solidFill>
                  <a:srgbClr val="000000"/>
                </a:solidFill>
              </a:rPr>
              <a:t>Function: ~75% certainty, used for actions and situations that are likely, possible, or generally true.</a:t>
            </a:r>
            <a:endParaRPr>
              <a:solidFill>
                <a:srgbClr val="000000"/>
              </a:solidFill>
            </a:endParaRPr>
          </a:p>
        </p:txBody>
      </p:sp>
      <p:sp>
        <p:nvSpPr>
          <p:cNvPr id="298" name="Google Shape;298;p5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Clr>
                <a:srgbClr val="000000"/>
              </a:buClr>
              <a:buSzPts val="1800"/>
              <a:buAutoNum type="arabicPeriod"/>
            </a:pPr>
            <a:r>
              <a:rPr lang="en">
                <a:solidFill>
                  <a:srgbClr val="000000"/>
                </a:solidFill>
              </a:rPr>
              <a:t>If it rains, we will go see a movie.</a:t>
            </a:r>
            <a:br>
              <a:rPr lang="en">
                <a:solidFill>
                  <a:srgbClr val="000000"/>
                </a:solidFill>
              </a:rPr>
            </a:b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If it is sunny, we will have a picnic in the park.</a:t>
            </a:r>
            <a:br>
              <a:rPr lang="en">
                <a:solidFill>
                  <a:srgbClr val="000000"/>
                </a:solidFill>
              </a:rPr>
            </a:b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If she studies, she will pass her final exam.</a:t>
            </a:r>
            <a:endParaRP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fade">
                                      <p:cBhvr>
                                        <p:cTn id="7" dur="1000"/>
                                        <p:tgtEl>
                                          <p:spTgt spid="2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
                                        </p:tgtEl>
                                        <p:attrNameLst>
                                          <p:attrName>style.visibility</p:attrName>
                                        </p:attrNameLst>
                                      </p:cBhvr>
                                      <p:to>
                                        <p:strVal val="visible"/>
                                      </p:to>
                                    </p:set>
                                    <p:animEffect transition="in" filter="fade">
                                      <p:cBhvr>
                                        <p:cTn id="12" dur="10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302"/>
        <p:cNvGrpSpPr/>
        <p:nvPr/>
      </p:nvGrpSpPr>
      <p:grpSpPr>
        <a:xfrm>
          <a:off x="0" y="0"/>
          <a:ext cx="0" cy="0"/>
          <a:chOff x="0" y="0"/>
          <a:chExt cx="0" cy="0"/>
        </a:xfrm>
      </p:grpSpPr>
      <p:sp>
        <p:nvSpPr>
          <p:cNvPr id="303" name="Google Shape;303;p51"/>
          <p:cNvSpPr txBox="1">
            <a:spLocks noGrp="1"/>
          </p:cNvSpPr>
          <p:nvPr>
            <p:ph type="title"/>
          </p:nvPr>
        </p:nvSpPr>
        <p:spPr>
          <a:xfrm>
            <a:off x="265500" y="7240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Second Conditional</a:t>
            </a:r>
            <a:endParaRPr/>
          </a:p>
        </p:txBody>
      </p:sp>
      <p:sp>
        <p:nvSpPr>
          <p:cNvPr id="304" name="Google Shape;304;p51"/>
          <p:cNvSpPr txBox="1">
            <a:spLocks noGrp="1"/>
          </p:cNvSpPr>
          <p:nvPr>
            <p:ph type="subTitle" idx="1"/>
          </p:nvPr>
        </p:nvSpPr>
        <p:spPr>
          <a:xfrm>
            <a:off x="265500" y="2322375"/>
            <a:ext cx="4045200" cy="256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rPr>
              <a:t>Form: If + simple past,</a:t>
            </a:r>
            <a:endParaRPr>
              <a:solidFill>
                <a:srgbClr val="000000"/>
              </a:solidFill>
            </a:endParaRPr>
          </a:p>
          <a:p>
            <a:pPr marL="0" lvl="0" indent="0" algn="ctr" rtl="0">
              <a:spcBef>
                <a:spcPts val="0"/>
              </a:spcBef>
              <a:spcAft>
                <a:spcPts val="0"/>
              </a:spcAft>
              <a:buNone/>
            </a:pPr>
            <a:r>
              <a:rPr lang="en">
                <a:solidFill>
                  <a:srgbClr val="000000"/>
                </a:solidFill>
              </a:rPr>
              <a:t>would + bfv</a:t>
            </a:r>
            <a:br>
              <a:rPr lang="en">
                <a:solidFill>
                  <a:srgbClr val="000000"/>
                </a:solidFill>
              </a:rPr>
            </a:br>
            <a:endParaRPr>
              <a:solidFill>
                <a:srgbClr val="000000"/>
              </a:solidFill>
            </a:endParaRPr>
          </a:p>
          <a:p>
            <a:pPr marL="0" lvl="0" indent="0" algn="ctr" rtl="0">
              <a:spcBef>
                <a:spcPts val="0"/>
              </a:spcBef>
              <a:spcAft>
                <a:spcPts val="0"/>
              </a:spcAft>
              <a:buNone/>
            </a:pPr>
            <a:r>
              <a:rPr lang="en">
                <a:solidFill>
                  <a:srgbClr val="000000"/>
                </a:solidFill>
              </a:rPr>
              <a:t>Function: 0-20% certainty, used for actions and situations that are very unlikely, fantasy, hypothetical, or unreal</a:t>
            </a:r>
            <a:endParaRPr>
              <a:solidFill>
                <a:srgbClr val="000000"/>
              </a:solidFill>
            </a:endParaRPr>
          </a:p>
        </p:txBody>
      </p:sp>
      <p:sp>
        <p:nvSpPr>
          <p:cNvPr id="305" name="Google Shape;305;p5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Clr>
                <a:srgbClr val="000000"/>
              </a:buClr>
              <a:buSzPts val="1800"/>
              <a:buAutoNum type="arabicPeriod"/>
            </a:pPr>
            <a:r>
              <a:rPr lang="en">
                <a:solidFill>
                  <a:srgbClr val="000000"/>
                </a:solidFill>
              </a:rPr>
              <a:t>If she studied, she would pass her final exam.</a:t>
            </a:r>
            <a:br>
              <a:rPr lang="en">
                <a:solidFill>
                  <a:srgbClr val="000000"/>
                </a:solidFill>
              </a:rPr>
            </a:b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If I won the lottery, I would immediately pay off my student loans.</a:t>
            </a:r>
            <a:br>
              <a:rPr lang="en">
                <a:solidFill>
                  <a:srgbClr val="000000"/>
                </a:solidFill>
              </a:rPr>
            </a:b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If I were you, I wouldn’t go outside without a jacket.</a:t>
            </a:r>
            <a:endParaRP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fade">
                                      <p:cBhvr>
                                        <p:cTn id="7" dur="1000"/>
                                        <p:tgtEl>
                                          <p:spTgt spid="3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4"/>
                                        </p:tgtEl>
                                        <p:attrNameLst>
                                          <p:attrName>style.visibility</p:attrName>
                                        </p:attrNameLst>
                                      </p:cBhvr>
                                      <p:to>
                                        <p:strVal val="visible"/>
                                      </p:to>
                                    </p:set>
                                    <p:animEffect transition="in" filter="fade">
                                      <p:cBhvr>
                                        <p:cTn id="12" dur="10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74"/>
        <p:cNvGrpSpPr/>
        <p:nvPr/>
      </p:nvGrpSpPr>
      <p:grpSpPr>
        <a:xfrm>
          <a:off x="0" y="0"/>
          <a:ext cx="0" cy="0"/>
          <a:chOff x="0" y="0"/>
          <a:chExt cx="0" cy="0"/>
        </a:xfrm>
      </p:grpSpPr>
      <p:pic>
        <p:nvPicPr>
          <p:cNvPr id="75" name="Google Shape;75;p16"/>
          <p:cNvPicPr preferRelativeResize="0"/>
          <p:nvPr/>
        </p:nvPicPr>
        <p:blipFill rotWithShape="1">
          <a:blip r:embed="rId3">
            <a:alphaModFix/>
          </a:blip>
          <a:srcRect/>
          <a:stretch/>
        </p:blipFill>
        <p:spPr>
          <a:xfrm>
            <a:off x="258913" y="152400"/>
            <a:ext cx="7978268" cy="4838699"/>
          </a:xfrm>
          <a:prstGeom prst="rect">
            <a:avLst/>
          </a:prstGeom>
          <a:noFill/>
          <a:ln>
            <a:noFill/>
          </a:ln>
        </p:spPr>
      </p:pic>
      <p:sp>
        <p:nvSpPr>
          <p:cNvPr id="76" name="Google Shape;76;p16"/>
          <p:cNvSpPr txBox="1"/>
          <p:nvPr/>
        </p:nvSpPr>
        <p:spPr>
          <a:xfrm rot="-5400323">
            <a:off x="7067767" y="2143050"/>
            <a:ext cx="31965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u="sng"/>
              <a:t>Feedback</a:t>
            </a:r>
            <a:endParaRPr sz="3600" u="sng"/>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309"/>
        <p:cNvGrpSpPr/>
        <p:nvPr/>
      </p:nvGrpSpPr>
      <p:grpSpPr>
        <a:xfrm>
          <a:off x="0" y="0"/>
          <a:ext cx="0" cy="0"/>
          <a:chOff x="0" y="0"/>
          <a:chExt cx="0" cy="0"/>
        </a:xfrm>
      </p:grpSpPr>
      <p:sp>
        <p:nvSpPr>
          <p:cNvPr id="310" name="Google Shape;310;p52"/>
          <p:cNvSpPr txBox="1">
            <a:spLocks noGrp="1"/>
          </p:cNvSpPr>
          <p:nvPr>
            <p:ph type="title"/>
          </p:nvPr>
        </p:nvSpPr>
        <p:spPr>
          <a:xfrm>
            <a:off x="265500" y="7240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Third Conditional</a:t>
            </a:r>
            <a:endParaRPr/>
          </a:p>
        </p:txBody>
      </p:sp>
      <p:sp>
        <p:nvSpPr>
          <p:cNvPr id="311" name="Google Shape;311;p52"/>
          <p:cNvSpPr txBox="1">
            <a:spLocks noGrp="1"/>
          </p:cNvSpPr>
          <p:nvPr>
            <p:ph type="subTitle" idx="1"/>
          </p:nvPr>
        </p:nvSpPr>
        <p:spPr>
          <a:xfrm>
            <a:off x="265500" y="2206375"/>
            <a:ext cx="4045200" cy="264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rPr>
              <a:t>Form: If + past perfect,</a:t>
            </a:r>
            <a:endParaRPr>
              <a:solidFill>
                <a:srgbClr val="000000"/>
              </a:solidFill>
            </a:endParaRPr>
          </a:p>
          <a:p>
            <a:pPr marL="0" lvl="0" indent="0" algn="ctr" rtl="0">
              <a:spcBef>
                <a:spcPts val="0"/>
              </a:spcBef>
              <a:spcAft>
                <a:spcPts val="0"/>
              </a:spcAft>
              <a:buNone/>
            </a:pPr>
            <a:r>
              <a:rPr lang="en">
                <a:solidFill>
                  <a:srgbClr val="000000"/>
                </a:solidFill>
              </a:rPr>
              <a:t>would have + past participle (past modal)</a:t>
            </a:r>
            <a:br>
              <a:rPr lang="en">
                <a:solidFill>
                  <a:srgbClr val="000000"/>
                </a:solidFill>
              </a:rPr>
            </a:br>
            <a:endParaRPr>
              <a:solidFill>
                <a:srgbClr val="000000"/>
              </a:solidFill>
            </a:endParaRPr>
          </a:p>
          <a:p>
            <a:pPr marL="0" lvl="0" indent="0" algn="ctr" rtl="0">
              <a:spcBef>
                <a:spcPts val="0"/>
              </a:spcBef>
              <a:spcAft>
                <a:spcPts val="0"/>
              </a:spcAft>
              <a:buNone/>
            </a:pPr>
            <a:r>
              <a:rPr lang="en">
                <a:solidFill>
                  <a:srgbClr val="000000"/>
                </a:solidFill>
              </a:rPr>
              <a:t>Function: 0% certainty, used for hypothetical situations in the past and their consequences</a:t>
            </a:r>
            <a:endParaRPr>
              <a:solidFill>
                <a:srgbClr val="000000"/>
              </a:solidFill>
            </a:endParaRPr>
          </a:p>
        </p:txBody>
      </p:sp>
      <p:sp>
        <p:nvSpPr>
          <p:cNvPr id="312" name="Google Shape;312;p5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Clr>
                <a:srgbClr val="000000"/>
              </a:buClr>
              <a:buSzPts val="1800"/>
              <a:buAutoNum type="arabicPeriod"/>
            </a:pPr>
            <a:r>
              <a:rPr lang="en">
                <a:solidFill>
                  <a:srgbClr val="000000"/>
                </a:solidFill>
              </a:rPr>
              <a:t>If I had known you were in the hospital, I would have visited you.</a:t>
            </a:r>
            <a:br>
              <a:rPr lang="en">
                <a:solidFill>
                  <a:srgbClr val="000000"/>
                </a:solidFill>
              </a:rPr>
            </a:b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If he had called sooner, we would have been home.</a:t>
            </a:r>
            <a:br>
              <a:rPr lang="en">
                <a:solidFill>
                  <a:srgbClr val="000000"/>
                </a:solidFill>
              </a:rPr>
            </a:b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If Steve had not eaten so much candy, he would not have gotten sick.</a:t>
            </a:r>
            <a:endParaRP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1000"/>
                                        <p:tgtEl>
                                          <p:spTgt spid="3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1"/>
                                        </p:tgtEl>
                                        <p:attrNameLst>
                                          <p:attrName>style.visibility</p:attrName>
                                        </p:attrNameLst>
                                      </p:cBhvr>
                                      <p:to>
                                        <p:strVal val="visible"/>
                                      </p:to>
                                    </p:set>
                                    <p:animEffect transition="in" filter="fade">
                                      <p:cBhvr>
                                        <p:cTn id="12" dur="10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316"/>
        <p:cNvGrpSpPr/>
        <p:nvPr/>
      </p:nvGrpSpPr>
      <p:grpSpPr>
        <a:xfrm>
          <a:off x="0" y="0"/>
          <a:ext cx="0" cy="0"/>
          <a:chOff x="0" y="0"/>
          <a:chExt cx="0" cy="0"/>
        </a:xfrm>
      </p:grpSpPr>
      <p:sp>
        <p:nvSpPr>
          <p:cNvPr id="317" name="Google Shape;317;p5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Other Kinds of Conditionals</a:t>
            </a:r>
            <a:endParaRPr/>
          </a:p>
        </p:txBody>
      </p:sp>
      <p:sp>
        <p:nvSpPr>
          <p:cNvPr id="318" name="Google Shape;318;p5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rPr>
              <a:t>What are some other kinds of conditionals not included in the previous slides?</a:t>
            </a:r>
            <a:endParaRPr>
              <a:solidFill>
                <a:srgbClr val="000000"/>
              </a:solidFill>
            </a:endParaRPr>
          </a:p>
        </p:txBody>
      </p:sp>
      <p:sp>
        <p:nvSpPr>
          <p:cNvPr id="319" name="Google Shape;319;p53"/>
          <p:cNvSpPr txBox="1">
            <a:spLocks noGrp="1"/>
          </p:cNvSpPr>
          <p:nvPr>
            <p:ph type="body" idx="2"/>
          </p:nvPr>
        </p:nvSpPr>
        <p:spPr>
          <a:xfrm>
            <a:off x="4939500" y="0"/>
            <a:ext cx="3837000" cy="5143500"/>
          </a:xfrm>
          <a:prstGeom prst="rect">
            <a:avLst/>
          </a:prstGeom>
        </p:spPr>
        <p:txBody>
          <a:bodyPr spcFirstLastPara="1" wrap="square" lIns="91425" tIns="91425" rIns="91425" bIns="91425" anchor="ctr" anchorCtr="0">
            <a:noAutofit/>
          </a:bodyPr>
          <a:lstStyle/>
          <a:p>
            <a:pPr marL="457200" lvl="0" indent="-342900" algn="l" rtl="0">
              <a:lnSpc>
                <a:spcPct val="100000"/>
              </a:lnSpc>
              <a:spcBef>
                <a:spcPts val="0"/>
              </a:spcBef>
              <a:spcAft>
                <a:spcPts val="0"/>
              </a:spcAft>
              <a:buClr>
                <a:srgbClr val="000000"/>
              </a:buClr>
              <a:buSzPts val="1800"/>
              <a:buAutoNum type="arabicPeriod"/>
            </a:pPr>
            <a:r>
              <a:rPr lang="en">
                <a:solidFill>
                  <a:srgbClr val="000000"/>
                </a:solidFill>
              </a:rPr>
              <a:t>mixed conditionals</a:t>
            </a:r>
            <a:endParaRPr>
              <a:solidFill>
                <a:srgbClr val="000000"/>
              </a:solidFill>
            </a:endParaRPr>
          </a:p>
          <a:p>
            <a:pPr marL="914400" lvl="1" indent="-317500" algn="l" rtl="0">
              <a:lnSpc>
                <a:spcPct val="100000"/>
              </a:lnSpc>
              <a:spcBef>
                <a:spcPts val="0"/>
              </a:spcBef>
              <a:spcAft>
                <a:spcPts val="0"/>
              </a:spcAft>
              <a:buClr>
                <a:srgbClr val="000000"/>
              </a:buClr>
              <a:buSzPts val="1400"/>
              <a:buAutoNum type="alphaLcPeriod"/>
            </a:pPr>
            <a:r>
              <a:rPr lang="en">
                <a:solidFill>
                  <a:srgbClr val="000000"/>
                </a:solidFill>
              </a:rPr>
              <a:t>If I had gone to bed earlier, I would not be so tired today!</a:t>
            </a:r>
            <a:endParaRPr>
              <a:solidFill>
                <a:srgbClr val="000000"/>
              </a:solidFill>
            </a:endParaRPr>
          </a:p>
          <a:p>
            <a:pPr marL="914400" lvl="1" indent="-317500" algn="l" rtl="0">
              <a:lnSpc>
                <a:spcPct val="100000"/>
              </a:lnSpc>
              <a:spcBef>
                <a:spcPts val="0"/>
              </a:spcBef>
              <a:spcAft>
                <a:spcPts val="0"/>
              </a:spcAft>
              <a:buClr>
                <a:srgbClr val="000000"/>
              </a:buClr>
              <a:buSzPts val="1400"/>
              <a:buAutoNum type="alphaLcPeriod"/>
            </a:pPr>
            <a:r>
              <a:rPr lang="en">
                <a:solidFill>
                  <a:srgbClr val="000000"/>
                </a:solidFill>
              </a:rPr>
              <a:t>If I knew the answer, I would not have asked you!</a:t>
            </a:r>
            <a:br>
              <a:rPr lang="en">
                <a:solidFill>
                  <a:srgbClr val="000000"/>
                </a:solidFill>
              </a:rPr>
            </a:br>
            <a:endParaRPr>
              <a:solidFill>
                <a:srgbClr val="000000"/>
              </a:solidFill>
            </a:endParaRPr>
          </a:p>
          <a:p>
            <a:pPr marL="457200" lvl="0" indent="-342900" algn="l" rtl="0">
              <a:lnSpc>
                <a:spcPct val="100000"/>
              </a:lnSpc>
              <a:spcBef>
                <a:spcPts val="0"/>
              </a:spcBef>
              <a:spcAft>
                <a:spcPts val="0"/>
              </a:spcAft>
              <a:buClr>
                <a:srgbClr val="000000"/>
              </a:buClr>
              <a:buSzPts val="1800"/>
              <a:buAutoNum type="arabicPeriod"/>
            </a:pPr>
            <a:r>
              <a:rPr lang="en">
                <a:solidFill>
                  <a:srgbClr val="000000"/>
                </a:solidFill>
              </a:rPr>
              <a:t>modals other than “will” and “would”</a:t>
            </a:r>
            <a:endParaRPr>
              <a:solidFill>
                <a:srgbClr val="000000"/>
              </a:solidFill>
            </a:endParaRPr>
          </a:p>
          <a:p>
            <a:pPr marL="914400" lvl="1" indent="-317500" algn="l" rtl="0">
              <a:lnSpc>
                <a:spcPct val="100000"/>
              </a:lnSpc>
              <a:spcBef>
                <a:spcPts val="0"/>
              </a:spcBef>
              <a:spcAft>
                <a:spcPts val="0"/>
              </a:spcAft>
              <a:buClr>
                <a:srgbClr val="000000"/>
              </a:buClr>
              <a:buSzPts val="1400"/>
              <a:buAutoNum type="alphaLcPeriod"/>
            </a:pPr>
            <a:r>
              <a:rPr lang="en">
                <a:solidFill>
                  <a:srgbClr val="000000"/>
                </a:solidFill>
              </a:rPr>
              <a:t>If I were an owl, I could see at night.</a:t>
            </a:r>
            <a:endParaRPr>
              <a:solidFill>
                <a:srgbClr val="000000"/>
              </a:solidFill>
            </a:endParaRPr>
          </a:p>
          <a:p>
            <a:pPr marL="914400" lvl="1" indent="-317500" algn="l" rtl="0">
              <a:lnSpc>
                <a:spcPct val="100000"/>
              </a:lnSpc>
              <a:spcBef>
                <a:spcPts val="0"/>
              </a:spcBef>
              <a:spcAft>
                <a:spcPts val="0"/>
              </a:spcAft>
              <a:buClr>
                <a:srgbClr val="000000"/>
              </a:buClr>
              <a:buSzPts val="1400"/>
              <a:buAutoNum type="alphaLcPeriod"/>
            </a:pPr>
            <a:r>
              <a:rPr lang="en">
                <a:solidFill>
                  <a:srgbClr val="000000"/>
                </a:solidFill>
              </a:rPr>
              <a:t>If you want a better job, you should update your resume first.</a:t>
            </a:r>
            <a:br>
              <a:rPr lang="en">
                <a:solidFill>
                  <a:srgbClr val="000000"/>
                </a:solidFill>
              </a:rPr>
            </a:br>
            <a:endParaRPr>
              <a:solidFill>
                <a:srgbClr val="000000"/>
              </a:solidFill>
            </a:endParaRPr>
          </a:p>
          <a:p>
            <a:pPr marL="457200" lvl="0" indent="-342900" algn="l" rtl="0">
              <a:lnSpc>
                <a:spcPct val="100000"/>
              </a:lnSpc>
              <a:spcBef>
                <a:spcPts val="0"/>
              </a:spcBef>
              <a:spcAft>
                <a:spcPts val="0"/>
              </a:spcAft>
              <a:buClr>
                <a:srgbClr val="000000"/>
              </a:buClr>
              <a:buSzPts val="1800"/>
              <a:buAutoNum type="arabicPeriod"/>
            </a:pPr>
            <a:r>
              <a:rPr lang="en">
                <a:solidFill>
                  <a:srgbClr val="000000"/>
                </a:solidFill>
              </a:rPr>
              <a:t>continuous tenses</a:t>
            </a:r>
            <a:endParaRPr>
              <a:solidFill>
                <a:srgbClr val="000000"/>
              </a:solidFill>
            </a:endParaRPr>
          </a:p>
          <a:p>
            <a:pPr marL="914400" lvl="1" indent="-317500" algn="l" rtl="0">
              <a:lnSpc>
                <a:spcPct val="100000"/>
              </a:lnSpc>
              <a:spcBef>
                <a:spcPts val="0"/>
              </a:spcBef>
              <a:spcAft>
                <a:spcPts val="0"/>
              </a:spcAft>
              <a:buClr>
                <a:srgbClr val="000000"/>
              </a:buClr>
              <a:buSzPts val="1400"/>
              <a:buAutoNum type="alphaLcPeriod"/>
            </a:pPr>
            <a:r>
              <a:rPr lang="en">
                <a:solidFill>
                  <a:srgbClr val="000000"/>
                </a:solidFill>
              </a:rPr>
              <a:t>If I weren’t teaching English, I would be working on my Ph.D. in Europe.</a:t>
            </a:r>
            <a:endParaRPr>
              <a:solidFill>
                <a:srgbClr val="000000"/>
              </a:solidFill>
            </a:endParaRPr>
          </a:p>
          <a:p>
            <a:pPr marL="914400" lvl="1" indent="-317500" algn="l" rtl="0">
              <a:lnSpc>
                <a:spcPct val="100000"/>
              </a:lnSpc>
              <a:spcBef>
                <a:spcPts val="0"/>
              </a:spcBef>
              <a:spcAft>
                <a:spcPts val="0"/>
              </a:spcAft>
              <a:buClr>
                <a:srgbClr val="000000"/>
              </a:buClr>
              <a:buSzPts val="1400"/>
              <a:buAutoNum type="alphaLcPeriod"/>
            </a:pPr>
            <a:r>
              <a:rPr lang="en">
                <a:solidFill>
                  <a:srgbClr val="000000"/>
                </a:solidFill>
              </a:rPr>
              <a:t>If Sam weren’t talking so much, he could hear the movie better!</a:t>
            </a:r>
            <a:endParaRP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fade">
                                      <p:cBhvr>
                                        <p:cTn id="7" dur="1000"/>
                                        <p:tgtEl>
                                          <p:spTgt spid="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graphicFrame>
        <p:nvGraphicFramePr>
          <p:cNvPr id="324" name="Google Shape;324;p54"/>
          <p:cNvGraphicFramePr/>
          <p:nvPr/>
        </p:nvGraphicFramePr>
        <p:xfrm>
          <a:off x="25" y="-62"/>
          <a:ext cx="3000000" cy="3000000"/>
        </p:xfrm>
        <a:graphic>
          <a:graphicData uri="http://schemas.openxmlformats.org/drawingml/2006/table">
            <a:tbl>
              <a:tblPr>
                <a:noFill/>
                <a:tableStyleId>{10BD009A-9ECD-4D0D-9557-0B8375C21127}</a:tableStyleId>
              </a:tblPr>
              <a:tblGrid>
                <a:gridCol w="1418375">
                  <a:extLst>
                    <a:ext uri="{9D8B030D-6E8A-4147-A177-3AD203B41FA5}">
                      <a16:colId xmlns:a16="http://schemas.microsoft.com/office/drawing/2014/main" val="20000"/>
                    </a:ext>
                  </a:extLst>
                </a:gridCol>
                <a:gridCol w="3935525">
                  <a:extLst>
                    <a:ext uri="{9D8B030D-6E8A-4147-A177-3AD203B41FA5}">
                      <a16:colId xmlns:a16="http://schemas.microsoft.com/office/drawing/2014/main" val="20001"/>
                    </a:ext>
                  </a:extLst>
                </a:gridCol>
                <a:gridCol w="3790100">
                  <a:extLst>
                    <a:ext uri="{9D8B030D-6E8A-4147-A177-3AD203B41FA5}">
                      <a16:colId xmlns:a16="http://schemas.microsoft.com/office/drawing/2014/main" val="20002"/>
                    </a:ext>
                  </a:extLst>
                </a:gridCol>
              </a:tblGrid>
              <a:tr h="1008950">
                <a:tc>
                  <a:txBody>
                    <a:bodyPr/>
                    <a:lstStyle/>
                    <a:p>
                      <a:pPr marL="0" lvl="0" indent="0" algn="ctr" rtl="0">
                        <a:spcBef>
                          <a:spcPts val="0"/>
                        </a:spcBef>
                        <a:spcAft>
                          <a:spcPts val="0"/>
                        </a:spcAft>
                        <a:buNone/>
                      </a:pPr>
                      <a:endParaRPr sz="1200" b="1">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2200" b="1">
                          <a:latin typeface="Roboto"/>
                          <a:ea typeface="Roboto"/>
                          <a:cs typeface="Roboto"/>
                          <a:sym typeface="Roboto"/>
                        </a:rPr>
                        <a:t>Form:</a:t>
                      </a:r>
                      <a:endParaRPr sz="2200" b="1">
                        <a:latin typeface="Roboto"/>
                        <a:ea typeface="Roboto"/>
                        <a:cs typeface="Roboto"/>
                        <a:sym typeface="Roboto"/>
                      </a:endParaRPr>
                    </a:p>
                    <a:p>
                      <a:pPr marL="0" lvl="0" indent="0" algn="ctr" rtl="0">
                        <a:spcBef>
                          <a:spcPts val="0"/>
                        </a:spcBef>
                        <a:spcAft>
                          <a:spcPts val="0"/>
                        </a:spcAft>
                        <a:buNone/>
                      </a:pPr>
                      <a:r>
                        <a:rPr lang="en" sz="2200" b="1">
                          <a:latin typeface="Roboto"/>
                          <a:ea typeface="Roboto"/>
                          <a:cs typeface="Roboto"/>
                          <a:sym typeface="Roboto"/>
                        </a:rPr>
                        <a:t>How do we </a:t>
                      </a:r>
                      <a:r>
                        <a:rPr lang="en" sz="2200" b="1" u="sng">
                          <a:latin typeface="Roboto"/>
                          <a:ea typeface="Roboto"/>
                          <a:cs typeface="Roboto"/>
                          <a:sym typeface="Roboto"/>
                        </a:rPr>
                        <a:t>make</a:t>
                      </a:r>
                      <a:r>
                        <a:rPr lang="en" sz="2200" b="1">
                          <a:latin typeface="Roboto"/>
                          <a:ea typeface="Roboto"/>
                          <a:cs typeface="Roboto"/>
                          <a:sym typeface="Roboto"/>
                        </a:rPr>
                        <a:t> it?</a:t>
                      </a:r>
                      <a:endParaRPr sz="2200" b="1">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2200" b="1">
                          <a:latin typeface="Roboto"/>
                          <a:ea typeface="Roboto"/>
                          <a:cs typeface="Roboto"/>
                          <a:sym typeface="Roboto"/>
                        </a:rPr>
                        <a:t>Function:</a:t>
                      </a:r>
                      <a:endParaRPr sz="2200" b="1">
                        <a:latin typeface="Roboto"/>
                        <a:ea typeface="Roboto"/>
                        <a:cs typeface="Roboto"/>
                        <a:sym typeface="Roboto"/>
                      </a:endParaRPr>
                    </a:p>
                    <a:p>
                      <a:pPr marL="0" lvl="0" indent="0" algn="ctr" rtl="0">
                        <a:spcBef>
                          <a:spcPts val="0"/>
                        </a:spcBef>
                        <a:spcAft>
                          <a:spcPts val="0"/>
                        </a:spcAft>
                        <a:buNone/>
                      </a:pPr>
                      <a:r>
                        <a:rPr lang="en" sz="2200" b="1">
                          <a:latin typeface="Roboto"/>
                          <a:ea typeface="Roboto"/>
                          <a:cs typeface="Roboto"/>
                          <a:sym typeface="Roboto"/>
                        </a:rPr>
                        <a:t>How and when do we </a:t>
                      </a:r>
                      <a:r>
                        <a:rPr lang="en" sz="2200" b="1" u="sng">
                          <a:latin typeface="Roboto"/>
                          <a:ea typeface="Roboto"/>
                          <a:cs typeface="Roboto"/>
                          <a:sym typeface="Roboto"/>
                        </a:rPr>
                        <a:t>use</a:t>
                      </a:r>
                      <a:r>
                        <a:rPr lang="en" sz="2200" b="1">
                          <a:latin typeface="Roboto"/>
                          <a:ea typeface="Roboto"/>
                          <a:cs typeface="Roboto"/>
                          <a:sym typeface="Roboto"/>
                        </a:rPr>
                        <a:t> it?</a:t>
                      </a:r>
                      <a:endParaRPr sz="2200" b="1">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08950">
                <a:tc>
                  <a:txBody>
                    <a:bodyPr/>
                    <a:lstStyle/>
                    <a:p>
                      <a:pPr marL="0" lvl="0" indent="0" algn="ctr" rtl="0">
                        <a:spcBef>
                          <a:spcPts val="0"/>
                        </a:spcBef>
                        <a:spcAft>
                          <a:spcPts val="0"/>
                        </a:spcAft>
                        <a:buNone/>
                      </a:pPr>
                      <a:r>
                        <a:rPr lang="en" sz="1200" b="1">
                          <a:latin typeface="Roboto"/>
                          <a:ea typeface="Roboto"/>
                          <a:cs typeface="Roboto"/>
                          <a:sym typeface="Roboto"/>
                        </a:rPr>
                        <a:t>Zero Conditional</a:t>
                      </a:r>
                      <a:endParaRPr sz="1200" b="1">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Roboto"/>
                          <a:ea typeface="Roboto"/>
                          <a:cs typeface="Roboto"/>
                          <a:sym typeface="Roboto"/>
                        </a:rPr>
                        <a:t>Example: If you touch a hot stove, it burns.</a:t>
                      </a:r>
                      <a:endParaRPr sz="1200">
                        <a:latin typeface="Roboto"/>
                        <a:ea typeface="Roboto"/>
                        <a:cs typeface="Roboto"/>
                        <a:sym typeface="Roboto"/>
                      </a:endParaRPr>
                    </a:p>
                    <a:p>
                      <a:pPr marL="0" lvl="0" indent="0" algn="l" rtl="0">
                        <a:spcBef>
                          <a:spcPts val="0"/>
                        </a:spcBef>
                        <a:spcAft>
                          <a:spcPts val="0"/>
                        </a:spcAft>
                        <a:buNone/>
                      </a:pPr>
                      <a:endParaRPr sz="1200">
                        <a:latin typeface="Roboto"/>
                        <a:ea typeface="Roboto"/>
                        <a:cs typeface="Roboto"/>
                        <a:sym typeface="Roboto"/>
                      </a:endParaRPr>
                    </a:p>
                    <a:p>
                      <a:pPr marL="0" lvl="0" indent="0" algn="l" rtl="0">
                        <a:spcBef>
                          <a:spcPts val="0"/>
                        </a:spcBef>
                        <a:spcAft>
                          <a:spcPts val="0"/>
                        </a:spcAft>
                        <a:buNone/>
                      </a:pPr>
                      <a:r>
                        <a:rPr lang="en" sz="1200">
                          <a:latin typeface="Roboto"/>
                          <a:ea typeface="Roboto"/>
                          <a:cs typeface="Roboto"/>
                          <a:sym typeface="Roboto"/>
                        </a:rPr>
                        <a:t>If + simple present, simple present</a:t>
                      </a:r>
                      <a:endParaRPr sz="1200">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Certainty: 100%</a:t>
                      </a:r>
                      <a:endParaRPr sz="12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Present/Future</a:t>
                      </a:r>
                      <a:endParaRPr sz="12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200">
                          <a:solidFill>
                            <a:schemeClr val="dk1"/>
                          </a:solidFill>
                          <a:latin typeface="Roboto"/>
                          <a:ea typeface="Roboto"/>
                          <a:cs typeface="Roboto"/>
                          <a:sym typeface="Roboto"/>
                        </a:rPr>
                        <a:t>Used to talk about things that are </a:t>
                      </a:r>
                      <a:r>
                        <a:rPr lang="en" sz="1200">
                          <a:latin typeface="Roboto"/>
                          <a:ea typeface="Roboto"/>
                          <a:cs typeface="Roboto"/>
                          <a:sym typeface="Roboto"/>
                        </a:rPr>
                        <a:t>general knowledge, facts, or always true</a:t>
                      </a:r>
                      <a:endParaRPr sz="1200">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08950">
                <a:tc>
                  <a:txBody>
                    <a:bodyPr/>
                    <a:lstStyle/>
                    <a:p>
                      <a:pPr marL="0" lvl="0" indent="0" algn="ctr" rtl="0">
                        <a:spcBef>
                          <a:spcPts val="0"/>
                        </a:spcBef>
                        <a:spcAft>
                          <a:spcPts val="0"/>
                        </a:spcAft>
                        <a:buNone/>
                      </a:pPr>
                      <a:r>
                        <a:rPr lang="en" sz="1200" b="1">
                          <a:latin typeface="Roboto"/>
                          <a:ea typeface="Roboto"/>
                          <a:cs typeface="Roboto"/>
                          <a:sym typeface="Roboto"/>
                        </a:rPr>
                        <a:t>First Conditional</a:t>
                      </a:r>
                      <a:endParaRPr sz="1200" b="1">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Roboto"/>
                          <a:ea typeface="Roboto"/>
                          <a:cs typeface="Roboto"/>
                          <a:sym typeface="Roboto"/>
                        </a:rPr>
                        <a:t>Example: If Bobby studies, he will pass the test.</a:t>
                      </a:r>
                      <a:endParaRPr sz="1200">
                        <a:latin typeface="Roboto"/>
                        <a:ea typeface="Roboto"/>
                        <a:cs typeface="Roboto"/>
                        <a:sym typeface="Roboto"/>
                      </a:endParaRPr>
                    </a:p>
                    <a:p>
                      <a:pPr marL="0" lvl="0" indent="0" algn="l" rtl="0">
                        <a:spcBef>
                          <a:spcPts val="0"/>
                        </a:spcBef>
                        <a:spcAft>
                          <a:spcPts val="0"/>
                        </a:spcAft>
                        <a:buNone/>
                      </a:pPr>
                      <a:endParaRPr sz="1200">
                        <a:latin typeface="Roboto"/>
                        <a:ea typeface="Roboto"/>
                        <a:cs typeface="Roboto"/>
                        <a:sym typeface="Roboto"/>
                      </a:endParaRPr>
                    </a:p>
                    <a:p>
                      <a:pPr marL="0" lvl="0" indent="0" algn="l" rtl="0">
                        <a:spcBef>
                          <a:spcPts val="0"/>
                        </a:spcBef>
                        <a:spcAft>
                          <a:spcPts val="0"/>
                        </a:spcAft>
                        <a:buNone/>
                      </a:pPr>
                      <a:r>
                        <a:rPr lang="en" sz="1200">
                          <a:latin typeface="Roboto"/>
                          <a:ea typeface="Roboto"/>
                          <a:cs typeface="Roboto"/>
                          <a:sym typeface="Roboto"/>
                        </a:rPr>
                        <a:t>If + simple present, will + bfv (simple future)</a:t>
                      </a:r>
                      <a:endParaRPr sz="1200">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Certainty: ~ 75% </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Present/Future | Common in conversation</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Used to talk about things that are likely or generally true</a:t>
                      </a:r>
                      <a:endParaRPr sz="1200">
                        <a:solidFill>
                          <a:schemeClr val="dk1"/>
                        </a:solidFill>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008950">
                <a:tc>
                  <a:txBody>
                    <a:bodyPr/>
                    <a:lstStyle/>
                    <a:p>
                      <a:pPr marL="0" lvl="0" indent="0" algn="ctr" rtl="0">
                        <a:spcBef>
                          <a:spcPts val="0"/>
                        </a:spcBef>
                        <a:spcAft>
                          <a:spcPts val="0"/>
                        </a:spcAft>
                        <a:buNone/>
                      </a:pPr>
                      <a:r>
                        <a:rPr lang="en" sz="1200" b="1">
                          <a:latin typeface="Roboto"/>
                          <a:ea typeface="Roboto"/>
                          <a:cs typeface="Roboto"/>
                          <a:sym typeface="Roboto"/>
                        </a:rPr>
                        <a:t>Second Conditional</a:t>
                      </a:r>
                      <a:endParaRPr sz="1200" b="1">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Roboto"/>
                          <a:ea typeface="Roboto"/>
                          <a:cs typeface="Roboto"/>
                          <a:sym typeface="Roboto"/>
                        </a:rPr>
                        <a:t>Example: If Sam practiced, she would be the best player.</a:t>
                      </a:r>
                      <a:endParaRPr sz="1200">
                        <a:latin typeface="Roboto"/>
                        <a:ea typeface="Roboto"/>
                        <a:cs typeface="Roboto"/>
                        <a:sym typeface="Roboto"/>
                      </a:endParaRPr>
                    </a:p>
                    <a:p>
                      <a:pPr marL="0" lvl="0" indent="0" algn="l" rtl="0">
                        <a:spcBef>
                          <a:spcPts val="0"/>
                        </a:spcBef>
                        <a:spcAft>
                          <a:spcPts val="0"/>
                        </a:spcAft>
                        <a:buNone/>
                      </a:pPr>
                      <a:endParaRPr sz="1200">
                        <a:latin typeface="Roboto"/>
                        <a:ea typeface="Roboto"/>
                        <a:cs typeface="Roboto"/>
                        <a:sym typeface="Roboto"/>
                      </a:endParaRPr>
                    </a:p>
                    <a:p>
                      <a:pPr marL="0" lvl="0" indent="0" algn="l" rtl="0">
                        <a:spcBef>
                          <a:spcPts val="0"/>
                        </a:spcBef>
                        <a:spcAft>
                          <a:spcPts val="0"/>
                        </a:spcAft>
                        <a:buNone/>
                      </a:pPr>
                      <a:r>
                        <a:rPr lang="en" sz="1200">
                          <a:latin typeface="Roboto"/>
                          <a:ea typeface="Roboto"/>
                          <a:cs typeface="Roboto"/>
                          <a:sym typeface="Roboto"/>
                        </a:rPr>
                        <a:t>If + simple past, would + bfv (present/future modal)</a:t>
                      </a:r>
                      <a:endParaRPr sz="1200">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Certainty: less than 20%</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Present/Future | Common in conversation</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Used to talk about things that are very unlikely, unreal, fantasy, hypothetical, or imaginary</a:t>
                      </a:r>
                      <a:endParaRPr sz="1200">
                        <a:solidFill>
                          <a:schemeClr val="dk1"/>
                        </a:solidFill>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107725">
                <a:tc>
                  <a:txBody>
                    <a:bodyPr/>
                    <a:lstStyle/>
                    <a:p>
                      <a:pPr marL="0" lvl="0" indent="0" algn="ctr" rtl="0">
                        <a:spcBef>
                          <a:spcPts val="0"/>
                        </a:spcBef>
                        <a:spcAft>
                          <a:spcPts val="0"/>
                        </a:spcAft>
                        <a:buNone/>
                      </a:pPr>
                      <a:r>
                        <a:rPr lang="en" sz="1200" b="1">
                          <a:latin typeface="Roboto"/>
                          <a:ea typeface="Roboto"/>
                          <a:cs typeface="Roboto"/>
                          <a:sym typeface="Roboto"/>
                        </a:rPr>
                        <a:t>Third Conditional</a:t>
                      </a:r>
                      <a:endParaRPr sz="1200" b="1">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Roboto"/>
                          <a:ea typeface="Roboto"/>
                          <a:cs typeface="Roboto"/>
                          <a:sym typeface="Roboto"/>
                        </a:rPr>
                        <a:t>Example: If I had known you were visiting, I would have called you.</a:t>
                      </a:r>
                      <a:endParaRPr sz="1200">
                        <a:latin typeface="Roboto"/>
                        <a:ea typeface="Roboto"/>
                        <a:cs typeface="Roboto"/>
                        <a:sym typeface="Roboto"/>
                      </a:endParaRPr>
                    </a:p>
                    <a:p>
                      <a:pPr marL="0" lvl="0" indent="0" algn="l" rtl="0">
                        <a:spcBef>
                          <a:spcPts val="0"/>
                        </a:spcBef>
                        <a:spcAft>
                          <a:spcPts val="0"/>
                        </a:spcAft>
                        <a:buNone/>
                      </a:pPr>
                      <a:endParaRPr sz="1200">
                        <a:latin typeface="Roboto"/>
                        <a:ea typeface="Roboto"/>
                        <a:cs typeface="Roboto"/>
                        <a:sym typeface="Roboto"/>
                      </a:endParaRPr>
                    </a:p>
                    <a:p>
                      <a:pPr marL="0" lvl="0" indent="0" algn="l" rtl="0">
                        <a:spcBef>
                          <a:spcPts val="0"/>
                        </a:spcBef>
                        <a:spcAft>
                          <a:spcPts val="0"/>
                        </a:spcAft>
                        <a:buNone/>
                      </a:pPr>
                      <a:r>
                        <a:rPr lang="en" sz="1200">
                          <a:latin typeface="Roboto"/>
                          <a:ea typeface="Roboto"/>
                          <a:cs typeface="Roboto"/>
                          <a:sym typeface="Roboto"/>
                        </a:rPr>
                        <a:t>If + past perfect, would have + past participle (past modal)</a:t>
                      </a:r>
                      <a:endParaRPr sz="1200">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Certainty: 0%</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Past</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Used to talk about hypothetical past situations and their consequences</a:t>
                      </a:r>
                      <a:endParaRPr sz="1200">
                        <a:solidFill>
                          <a:schemeClr val="dk1"/>
                        </a:solidFill>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325" name="Google Shape;325;p54"/>
          <p:cNvPicPr preferRelativeResize="0"/>
          <p:nvPr/>
        </p:nvPicPr>
        <p:blipFill>
          <a:blip r:embed="rId3">
            <a:alphaModFix/>
          </a:blip>
          <a:stretch>
            <a:fillRect/>
          </a:stretch>
        </p:blipFill>
        <p:spPr>
          <a:xfrm>
            <a:off x="174375" y="0"/>
            <a:ext cx="1008900" cy="10089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329"/>
        <p:cNvGrpSpPr/>
        <p:nvPr/>
      </p:nvGrpSpPr>
      <p:grpSpPr>
        <a:xfrm>
          <a:off x="0" y="0"/>
          <a:ext cx="0" cy="0"/>
          <a:chOff x="0" y="0"/>
          <a:chExt cx="0" cy="0"/>
        </a:xfrm>
      </p:grpSpPr>
      <p:sp>
        <p:nvSpPr>
          <p:cNvPr id="330" name="Google Shape;330;p55"/>
          <p:cNvSpPr txBox="1">
            <a:spLocks noGrp="1"/>
          </p:cNvSpPr>
          <p:nvPr>
            <p:ph type="title"/>
          </p:nvPr>
        </p:nvSpPr>
        <p:spPr>
          <a:xfrm>
            <a:off x="521550" y="1036625"/>
            <a:ext cx="8100900" cy="358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4200"/>
              <a:buFont typeface="Arial"/>
              <a:buNone/>
            </a:pPr>
            <a:r>
              <a:rPr lang="en" sz="6000">
                <a:latin typeface="Roboto"/>
                <a:ea typeface="Roboto"/>
                <a:cs typeface="Roboto"/>
                <a:sym typeface="Roboto"/>
              </a:rPr>
              <a:t>Step 3: Exposure</a:t>
            </a:r>
            <a:endParaRPr sz="6000">
              <a:latin typeface="Roboto"/>
              <a:ea typeface="Roboto"/>
              <a:cs typeface="Roboto"/>
              <a:sym typeface="Roboto"/>
            </a:endParaRPr>
          </a:p>
          <a:p>
            <a:pPr marL="0" lvl="0" indent="0" algn="l" rtl="0">
              <a:spcBef>
                <a:spcPts val="0"/>
              </a:spcBef>
              <a:spcAft>
                <a:spcPts val="0"/>
              </a:spcAft>
              <a:buNone/>
            </a:pPr>
            <a:endParaRPr sz="6000"/>
          </a:p>
        </p:txBody>
      </p:sp>
      <p:pic>
        <p:nvPicPr>
          <p:cNvPr id="331" name="Google Shape;331;p55"/>
          <p:cNvPicPr preferRelativeResize="0"/>
          <p:nvPr/>
        </p:nvPicPr>
        <p:blipFill rotWithShape="1">
          <a:blip r:embed="rId3">
            <a:alphaModFix/>
          </a:blip>
          <a:srcRect/>
          <a:stretch/>
        </p:blipFill>
        <p:spPr>
          <a:xfrm>
            <a:off x="7145500" y="3145000"/>
            <a:ext cx="1998500" cy="19985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6"/>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If you could go anywhere right now, where would you go?</a:t>
            </a:r>
            <a:endParaRPr/>
          </a:p>
        </p:txBody>
      </p:sp>
      <p:pic>
        <p:nvPicPr>
          <p:cNvPr id="337" name="Google Shape;337;p56"/>
          <p:cNvPicPr preferRelativeResize="0"/>
          <p:nvPr/>
        </p:nvPicPr>
        <p:blipFill>
          <a:blip r:embed="rId3">
            <a:alphaModFix/>
          </a:blip>
          <a:stretch>
            <a:fillRect/>
          </a:stretch>
        </p:blipFill>
        <p:spPr>
          <a:xfrm>
            <a:off x="5315300" y="1314800"/>
            <a:ext cx="3828700" cy="38287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7"/>
          <p:cNvSpPr txBox="1">
            <a:spLocks noGrp="1"/>
          </p:cNvSpPr>
          <p:nvPr>
            <p:ph type="title"/>
          </p:nvPr>
        </p:nvSpPr>
        <p:spPr>
          <a:xfrm>
            <a:off x="490250" y="182325"/>
            <a:ext cx="82656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If you had a fairy godmother, what would you wish for?</a:t>
            </a:r>
            <a:endParaRPr/>
          </a:p>
        </p:txBody>
      </p:sp>
      <p:pic>
        <p:nvPicPr>
          <p:cNvPr id="343" name="Google Shape;343;p57"/>
          <p:cNvPicPr preferRelativeResize="0"/>
          <p:nvPr/>
        </p:nvPicPr>
        <p:blipFill>
          <a:blip r:embed="rId3">
            <a:alphaModFix/>
          </a:blip>
          <a:stretch>
            <a:fillRect/>
          </a:stretch>
        </p:blipFill>
        <p:spPr>
          <a:xfrm>
            <a:off x="6482700" y="2482200"/>
            <a:ext cx="2661300" cy="26613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347"/>
        <p:cNvGrpSpPr/>
        <p:nvPr/>
      </p:nvGrpSpPr>
      <p:grpSpPr>
        <a:xfrm>
          <a:off x="0" y="0"/>
          <a:ext cx="0" cy="0"/>
          <a:chOff x="0" y="0"/>
          <a:chExt cx="0" cy="0"/>
        </a:xfrm>
      </p:grpSpPr>
      <p:sp>
        <p:nvSpPr>
          <p:cNvPr id="348" name="Google Shape;348;p58"/>
          <p:cNvSpPr txBox="1">
            <a:spLocks noGrp="1"/>
          </p:cNvSpPr>
          <p:nvPr>
            <p:ph type="title"/>
          </p:nvPr>
        </p:nvSpPr>
        <p:spPr>
          <a:xfrm>
            <a:off x="992700" y="1641600"/>
            <a:ext cx="7158600" cy="186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a:t>Practical Application</a:t>
            </a:r>
            <a:endParaRPr sz="6000"/>
          </a:p>
        </p:txBody>
      </p:sp>
      <p:pic>
        <p:nvPicPr>
          <p:cNvPr id="349" name="Google Shape;349;p58"/>
          <p:cNvPicPr preferRelativeResize="0"/>
          <p:nvPr/>
        </p:nvPicPr>
        <p:blipFill>
          <a:blip r:embed="rId3">
            <a:alphaModFix/>
          </a:blip>
          <a:stretch>
            <a:fillRect/>
          </a:stretch>
        </p:blipFill>
        <p:spPr>
          <a:xfrm>
            <a:off x="6362125" y="2361625"/>
            <a:ext cx="2781875" cy="27818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graphicFrame>
        <p:nvGraphicFramePr>
          <p:cNvPr id="354" name="Google Shape;354;p59"/>
          <p:cNvGraphicFramePr/>
          <p:nvPr/>
        </p:nvGraphicFramePr>
        <p:xfrm>
          <a:off x="952500" y="1619250"/>
          <a:ext cx="3000000" cy="3000000"/>
        </p:xfrm>
        <a:graphic>
          <a:graphicData uri="http://schemas.openxmlformats.org/drawingml/2006/table">
            <a:tbl>
              <a:tblPr>
                <a:noFill/>
                <a:tableStyleId>{EF7F3703-2C63-4EFC-8377-962EDC2F81A6}</a:tableStyleId>
              </a:tblPr>
              <a:tblGrid>
                <a:gridCol w="1513050">
                  <a:extLst>
                    <a:ext uri="{9D8B030D-6E8A-4147-A177-3AD203B41FA5}">
                      <a16:colId xmlns:a16="http://schemas.microsoft.com/office/drawing/2014/main" val="20000"/>
                    </a:ext>
                  </a:extLst>
                </a:gridCol>
                <a:gridCol w="1908625">
                  <a:extLst>
                    <a:ext uri="{9D8B030D-6E8A-4147-A177-3AD203B41FA5}">
                      <a16:colId xmlns:a16="http://schemas.microsoft.com/office/drawing/2014/main" val="20001"/>
                    </a:ext>
                  </a:extLst>
                </a:gridCol>
                <a:gridCol w="1888875">
                  <a:extLst>
                    <a:ext uri="{9D8B030D-6E8A-4147-A177-3AD203B41FA5}">
                      <a16:colId xmlns:a16="http://schemas.microsoft.com/office/drawing/2014/main" val="20002"/>
                    </a:ext>
                  </a:extLst>
                </a:gridCol>
                <a:gridCol w="1928450">
                  <a:extLst>
                    <a:ext uri="{9D8B030D-6E8A-4147-A177-3AD203B41FA5}">
                      <a16:colId xmlns:a16="http://schemas.microsoft.com/office/drawing/2014/main" val="20003"/>
                    </a:ext>
                  </a:extLst>
                </a:gridCol>
              </a:tblGrid>
              <a:tr h="5267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subject</a:t>
                      </a:r>
                      <a:endParaRPr sz="1400" u="none" strike="noStrike" cap="none">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adverb</a:t>
                      </a:r>
                      <a:endParaRPr sz="1400" u="none" strike="noStrike" cap="none">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267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noun</a:t>
                      </a:r>
                      <a:endParaRPr sz="1400" u="none" strike="noStrike" cap="none">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auxiliary verb</a:t>
                      </a:r>
                      <a:endParaRPr sz="1400" u="none" strike="noStrike" cap="none">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267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verb</a:t>
                      </a:r>
                      <a:endParaRPr sz="1400" u="none" strike="noStrike" cap="none">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modal verb</a:t>
                      </a:r>
                      <a:endParaRPr sz="1400" u="none" strike="noStrike" cap="none">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267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object</a:t>
                      </a:r>
                      <a:endParaRPr sz="1400" u="none" strike="noStrike" cap="none">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main verb</a:t>
                      </a:r>
                      <a:endParaRPr sz="1400" u="none" strike="noStrike" cap="none">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67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adjective</a:t>
                      </a:r>
                      <a:endParaRPr sz="1400" u="none" strike="noStrike" cap="none">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base form verb (bfv)</a:t>
                      </a:r>
                      <a:endParaRPr sz="1400" u="none" strike="noStrike" cap="none">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55" name="Google Shape;355;p59"/>
          <p:cNvSpPr txBox="1"/>
          <p:nvPr/>
        </p:nvSpPr>
        <p:spPr>
          <a:xfrm>
            <a:off x="2465550" y="788275"/>
            <a:ext cx="4212900" cy="64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000000"/>
                </a:solidFill>
                <a:latin typeface="Roboto"/>
                <a:ea typeface="Roboto"/>
                <a:cs typeface="Roboto"/>
                <a:sym typeface="Roboto"/>
              </a:rPr>
              <a:t>Grammar Vocab Terms</a:t>
            </a:r>
            <a:endParaRPr sz="3000" b="1" i="0" u="none" strike="noStrike" cap="none">
              <a:solidFill>
                <a:srgbClr val="000000"/>
              </a:solidFill>
              <a:latin typeface="Roboto"/>
              <a:ea typeface="Roboto"/>
              <a:cs typeface="Roboto"/>
              <a:sym typeface="Robot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graphicFrame>
        <p:nvGraphicFramePr>
          <p:cNvPr id="360" name="Google Shape;360;p60"/>
          <p:cNvGraphicFramePr/>
          <p:nvPr/>
        </p:nvGraphicFramePr>
        <p:xfrm>
          <a:off x="952500" y="734590"/>
          <a:ext cx="3000000" cy="3000000"/>
        </p:xfrm>
        <a:graphic>
          <a:graphicData uri="http://schemas.openxmlformats.org/drawingml/2006/table">
            <a:tbl>
              <a:tblPr>
                <a:noFill/>
                <a:tableStyleId>{EF7F3703-2C63-4EFC-8377-962EDC2F81A6}</a:tableStyleId>
              </a:tblPr>
              <a:tblGrid>
                <a:gridCol w="1604000">
                  <a:extLst>
                    <a:ext uri="{9D8B030D-6E8A-4147-A177-3AD203B41FA5}">
                      <a16:colId xmlns:a16="http://schemas.microsoft.com/office/drawing/2014/main" val="20000"/>
                    </a:ext>
                  </a:extLst>
                </a:gridCol>
                <a:gridCol w="1878325">
                  <a:extLst>
                    <a:ext uri="{9D8B030D-6E8A-4147-A177-3AD203B41FA5}">
                      <a16:colId xmlns:a16="http://schemas.microsoft.com/office/drawing/2014/main" val="20001"/>
                    </a:ext>
                  </a:extLst>
                </a:gridCol>
                <a:gridCol w="1878325">
                  <a:extLst>
                    <a:ext uri="{9D8B030D-6E8A-4147-A177-3AD203B41FA5}">
                      <a16:colId xmlns:a16="http://schemas.microsoft.com/office/drawing/2014/main" val="20002"/>
                    </a:ext>
                  </a:extLst>
                </a:gridCol>
                <a:gridCol w="1878325">
                  <a:extLst>
                    <a:ext uri="{9D8B030D-6E8A-4147-A177-3AD203B41FA5}">
                      <a16:colId xmlns:a16="http://schemas.microsoft.com/office/drawing/2014/main" val="20003"/>
                    </a:ext>
                  </a:extLst>
                </a:gridCol>
              </a:tblGrid>
              <a:tr h="694575">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Example</a:t>
                      </a:r>
                      <a:endParaRPr sz="1400" b="1" u="none" strike="noStrike" cap="none"/>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Form</a:t>
                      </a:r>
                      <a:endParaRPr sz="1400" b="1" u="none" strike="noStrike" cap="none"/>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Function</a:t>
                      </a:r>
                      <a:endParaRPr sz="1400" b="1" u="none" strike="noStrike" cap="none"/>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4575">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Simple</a:t>
                      </a:r>
                      <a:endParaRPr sz="1400" b="1" u="none" strike="noStrike" cap="none"/>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4575">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Continuous</a:t>
                      </a:r>
                      <a:endParaRPr sz="1400" b="1" u="none" strike="noStrike" cap="none"/>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94575">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Perfect</a:t>
                      </a:r>
                      <a:endParaRPr sz="1400" b="1" u="none" strike="noStrike" cap="none"/>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055200">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Perfect Continuous</a:t>
                      </a:r>
                      <a:endParaRPr sz="1400" b="1" u="none" strike="noStrike" cap="none"/>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graphicFrame>
        <p:nvGraphicFramePr>
          <p:cNvPr id="365" name="Google Shape;365;p61"/>
          <p:cNvGraphicFramePr/>
          <p:nvPr/>
        </p:nvGraphicFramePr>
        <p:xfrm>
          <a:off x="952500" y="1191175"/>
          <a:ext cx="3000000" cy="3000000"/>
        </p:xfrm>
        <a:graphic>
          <a:graphicData uri="http://schemas.openxmlformats.org/drawingml/2006/table">
            <a:tbl>
              <a:tblPr>
                <a:noFill/>
                <a:tableStyleId>{EF7F3703-2C63-4EFC-8377-962EDC2F81A6}</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latin typeface="Roboto"/>
                          <a:ea typeface="Roboto"/>
                          <a:cs typeface="Roboto"/>
                          <a:sym typeface="Roboto"/>
                        </a:rPr>
                        <a:t>Gerund</a:t>
                      </a:r>
                      <a:endParaRPr sz="1400" b="1"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consider</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dislike</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enjoy</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finish</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go</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keep</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latin typeface="Roboto"/>
                          <a:ea typeface="Roboto"/>
                          <a:cs typeface="Roboto"/>
                          <a:sym typeface="Roboto"/>
                        </a:rPr>
                        <a:t>Infinitive</a:t>
                      </a:r>
                      <a:endParaRPr sz="1400" b="1"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agree</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choose</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hope</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promise</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want</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would like</a:t>
                      </a:r>
                      <a:endParaRPr sz="1400" u="none" strike="noStrike" cap="none">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latin typeface="Roboto"/>
                          <a:ea typeface="Roboto"/>
                          <a:cs typeface="Roboto"/>
                          <a:sym typeface="Roboto"/>
                        </a:rPr>
                        <a:t>Both, Same Meaning</a:t>
                      </a:r>
                      <a:endParaRPr sz="1400" b="1"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love</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hate</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continue</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start</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begin</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b="1" u="none" strike="noStrike" cap="none">
                          <a:latin typeface="Roboto"/>
                          <a:ea typeface="Roboto"/>
                          <a:cs typeface="Roboto"/>
                          <a:sym typeface="Roboto"/>
                        </a:rPr>
                        <a:t>Both, Different Meaning</a:t>
                      </a:r>
                      <a:endParaRPr sz="1400" b="1"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forget, regret, remember, stop, try</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b="1" u="none" strike="noStrike" cap="none">
                          <a:latin typeface="Roboto"/>
                          <a:ea typeface="Roboto"/>
                          <a:cs typeface="Roboto"/>
                          <a:sym typeface="Roboto"/>
                        </a:rPr>
                        <a:t>Base Form</a:t>
                      </a:r>
                      <a:endParaRPr sz="1400" b="1"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a:latin typeface="Roboto"/>
                          <a:ea typeface="Roboto"/>
                          <a:cs typeface="Roboto"/>
                          <a:sym typeface="Roboto"/>
                        </a:rPr>
                        <a:t>have</a:t>
                      </a:r>
                      <a:r>
                        <a:rPr lang="en" sz="1400" u="none" strike="noStrike" cap="none">
                          <a:latin typeface="Roboto"/>
                          <a:ea typeface="Roboto"/>
                          <a:cs typeface="Roboto"/>
                          <a:sym typeface="Roboto"/>
                        </a:rPr>
                        <a:t>, help*, let, make</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Roboto"/>
                        <a:ea typeface="Roboto"/>
                        <a:cs typeface="Roboto"/>
                        <a:sym typeface="Roboto"/>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66" name="Google Shape;366;p61"/>
          <p:cNvSpPr txBox="1"/>
          <p:nvPr/>
        </p:nvSpPr>
        <p:spPr>
          <a:xfrm>
            <a:off x="1331400" y="560575"/>
            <a:ext cx="6481200" cy="63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Roboto"/>
                <a:ea typeface="Roboto"/>
                <a:cs typeface="Roboto"/>
                <a:sym typeface="Roboto"/>
              </a:rPr>
              <a:t>Gerunds and Infinitives - Common Verbs List</a:t>
            </a:r>
            <a:endParaRPr sz="2400" b="0" i="0" u="none" strike="noStrike" cap="none">
              <a:solidFill>
                <a:srgbClr val="000000"/>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80"/>
        <p:cNvGrpSpPr/>
        <p:nvPr/>
      </p:nvGrpSpPr>
      <p:grpSpPr>
        <a:xfrm>
          <a:off x="0" y="0"/>
          <a:ext cx="0" cy="0"/>
          <a:chOff x="0" y="0"/>
          <a:chExt cx="0" cy="0"/>
        </a:xfrm>
      </p:grpSpPr>
      <p:pic>
        <p:nvPicPr>
          <p:cNvPr id="81" name="Google Shape;81;p17"/>
          <p:cNvPicPr preferRelativeResize="0"/>
          <p:nvPr/>
        </p:nvPicPr>
        <p:blipFill rotWithShape="1">
          <a:blip r:embed="rId3">
            <a:alphaModFix/>
          </a:blip>
          <a:srcRect/>
          <a:stretch/>
        </p:blipFill>
        <p:spPr>
          <a:xfrm>
            <a:off x="1570213" y="152400"/>
            <a:ext cx="6003571" cy="4838699"/>
          </a:xfrm>
          <a:prstGeom prst="rect">
            <a:avLst/>
          </a:prstGeom>
          <a:noFill/>
          <a:ln>
            <a:noFill/>
          </a:ln>
        </p:spPr>
      </p:pic>
      <p:sp>
        <p:nvSpPr>
          <p:cNvPr id="82" name="Google Shape;82;p17"/>
          <p:cNvSpPr txBox="1"/>
          <p:nvPr/>
        </p:nvSpPr>
        <p:spPr>
          <a:xfrm rot="-5400323">
            <a:off x="7067767" y="2143050"/>
            <a:ext cx="31965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u="sng"/>
              <a:t>Feedback</a:t>
            </a:r>
            <a:endParaRPr sz="3600" u="sng"/>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370"/>
        <p:cNvGrpSpPr/>
        <p:nvPr/>
      </p:nvGrpSpPr>
      <p:grpSpPr>
        <a:xfrm>
          <a:off x="0" y="0"/>
          <a:ext cx="0" cy="0"/>
          <a:chOff x="0" y="0"/>
          <a:chExt cx="0" cy="0"/>
        </a:xfrm>
      </p:grpSpPr>
      <p:sp>
        <p:nvSpPr>
          <p:cNvPr id="371" name="Google Shape;371;p62"/>
          <p:cNvSpPr txBox="1">
            <a:spLocks noGrp="1"/>
          </p:cNvSpPr>
          <p:nvPr>
            <p:ph type="title"/>
          </p:nvPr>
        </p:nvSpPr>
        <p:spPr>
          <a:xfrm>
            <a:off x="0" y="4172700"/>
            <a:ext cx="4812900" cy="970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6000"/>
              <a:buNone/>
            </a:pPr>
            <a:r>
              <a:rPr lang="en" sz="6000">
                <a:latin typeface="Roboto"/>
                <a:ea typeface="Roboto"/>
                <a:cs typeface="Roboto"/>
                <a:sym typeface="Roboto"/>
              </a:rPr>
              <a:t>Conclusions:</a:t>
            </a:r>
            <a:endParaRPr sz="6000">
              <a:latin typeface="Roboto"/>
              <a:ea typeface="Roboto"/>
              <a:cs typeface="Roboto"/>
              <a:sym typeface="Roboto"/>
            </a:endParaRPr>
          </a:p>
        </p:txBody>
      </p:sp>
      <p:sp>
        <p:nvSpPr>
          <p:cNvPr id="372" name="Google Shape;372;p62"/>
          <p:cNvSpPr txBox="1"/>
          <p:nvPr/>
        </p:nvSpPr>
        <p:spPr>
          <a:xfrm>
            <a:off x="752550" y="559025"/>
            <a:ext cx="7638900" cy="33291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00000"/>
              </a:lnSpc>
              <a:spcBef>
                <a:spcPts val="0"/>
              </a:spcBef>
              <a:spcAft>
                <a:spcPts val="0"/>
              </a:spcAft>
              <a:buSzPts val="2200"/>
              <a:buFont typeface="Roboto"/>
              <a:buAutoNum type="arabicPeriod"/>
            </a:pPr>
            <a:r>
              <a:rPr lang="en" sz="2200" b="0" i="0" u="sng" strike="noStrike" cap="none">
                <a:latin typeface="Roboto"/>
                <a:ea typeface="Roboto"/>
                <a:cs typeface="Roboto"/>
                <a:sym typeface="Roboto"/>
              </a:rPr>
              <a:t>Keep it simple. At least at first.</a:t>
            </a:r>
            <a:br>
              <a:rPr lang="en" sz="2200">
                <a:latin typeface="Roboto"/>
                <a:ea typeface="Roboto"/>
                <a:cs typeface="Roboto"/>
                <a:sym typeface="Roboto"/>
              </a:rPr>
            </a:br>
            <a:r>
              <a:rPr lang="en" sz="1800" b="0" i="0" u="none" strike="noStrike" cap="none">
                <a:latin typeface="Roboto"/>
                <a:ea typeface="Roboto"/>
                <a:cs typeface="Roboto"/>
                <a:sym typeface="Roboto"/>
              </a:rPr>
              <a:t>Building that foundation will inc</a:t>
            </a:r>
            <a:r>
              <a:rPr lang="en" sz="1800">
                <a:latin typeface="Roboto"/>
                <a:ea typeface="Roboto"/>
                <a:cs typeface="Roboto"/>
                <a:sym typeface="Roboto"/>
              </a:rPr>
              <a:t>rease their understanding as exceptions and specific uses are introduced.</a:t>
            </a:r>
            <a:br>
              <a:rPr lang="en" sz="2200" b="0" i="0" u="none" strike="noStrike" cap="none">
                <a:latin typeface="Roboto"/>
                <a:ea typeface="Roboto"/>
                <a:cs typeface="Roboto"/>
                <a:sym typeface="Roboto"/>
              </a:rPr>
            </a:br>
            <a:endParaRPr sz="2200" b="0" i="0" u="none" strike="noStrike" cap="none">
              <a:latin typeface="Roboto"/>
              <a:ea typeface="Roboto"/>
              <a:cs typeface="Roboto"/>
              <a:sym typeface="Roboto"/>
            </a:endParaRPr>
          </a:p>
          <a:p>
            <a:pPr marL="457200" marR="0" lvl="0" indent="-368300" algn="l" rtl="0">
              <a:lnSpc>
                <a:spcPct val="100000"/>
              </a:lnSpc>
              <a:spcBef>
                <a:spcPts val="0"/>
              </a:spcBef>
              <a:spcAft>
                <a:spcPts val="0"/>
              </a:spcAft>
              <a:buSzPts val="2200"/>
              <a:buFont typeface="Roboto"/>
              <a:buAutoNum type="arabicPeriod"/>
            </a:pPr>
            <a:r>
              <a:rPr lang="en" sz="2200" b="0" i="0" u="sng" strike="noStrike" cap="none">
                <a:latin typeface="Roboto"/>
                <a:ea typeface="Roboto"/>
                <a:cs typeface="Roboto"/>
                <a:sym typeface="Roboto"/>
              </a:rPr>
              <a:t>Grammar is a puzzle.</a:t>
            </a:r>
            <a:br>
              <a:rPr lang="en" sz="2200">
                <a:latin typeface="Roboto"/>
                <a:ea typeface="Roboto"/>
                <a:cs typeface="Roboto"/>
                <a:sym typeface="Roboto"/>
              </a:rPr>
            </a:br>
            <a:r>
              <a:rPr lang="en" sz="1800" b="0" i="0" u="none" strike="noStrike" cap="none">
                <a:latin typeface="Roboto"/>
                <a:ea typeface="Roboto"/>
                <a:cs typeface="Roboto"/>
                <a:sym typeface="Roboto"/>
              </a:rPr>
              <a:t>Find the common rules and eliminate unnecessary</a:t>
            </a:r>
            <a:br>
              <a:rPr lang="en" sz="1800">
                <a:latin typeface="Roboto"/>
                <a:ea typeface="Roboto"/>
                <a:cs typeface="Roboto"/>
                <a:sym typeface="Roboto"/>
              </a:rPr>
            </a:br>
            <a:r>
              <a:rPr lang="en" sz="1800" b="0" i="0" u="none" strike="noStrike" cap="none">
                <a:latin typeface="Roboto"/>
                <a:ea typeface="Roboto"/>
                <a:cs typeface="Roboto"/>
                <a:sym typeface="Roboto"/>
              </a:rPr>
              <a:t>terms.</a:t>
            </a:r>
            <a:br>
              <a:rPr lang="en" sz="2200" b="0" i="0" u="none" strike="noStrike" cap="none">
                <a:latin typeface="Roboto"/>
                <a:ea typeface="Roboto"/>
                <a:cs typeface="Roboto"/>
                <a:sym typeface="Roboto"/>
              </a:rPr>
            </a:br>
            <a:endParaRPr sz="2200" b="0" i="0" u="none" strike="noStrike" cap="none">
              <a:latin typeface="Roboto"/>
              <a:ea typeface="Roboto"/>
              <a:cs typeface="Roboto"/>
              <a:sym typeface="Roboto"/>
            </a:endParaRPr>
          </a:p>
          <a:p>
            <a:pPr marL="457200" marR="0" lvl="0" indent="-368300" algn="l" rtl="0">
              <a:lnSpc>
                <a:spcPct val="100000"/>
              </a:lnSpc>
              <a:spcBef>
                <a:spcPts val="0"/>
              </a:spcBef>
              <a:spcAft>
                <a:spcPts val="0"/>
              </a:spcAft>
              <a:buSzPts val="2200"/>
              <a:buFont typeface="Roboto"/>
              <a:buAutoNum type="arabicPeriod"/>
            </a:pPr>
            <a:r>
              <a:rPr lang="en" sz="2200" b="0" i="0" u="sng" strike="noStrike" cap="none">
                <a:latin typeface="Roboto"/>
                <a:ea typeface="Roboto"/>
                <a:cs typeface="Roboto"/>
                <a:sym typeface="Roboto"/>
              </a:rPr>
              <a:t>We all use language differently.</a:t>
            </a:r>
            <a:br>
              <a:rPr lang="en" sz="2200">
                <a:latin typeface="Roboto"/>
                <a:ea typeface="Roboto"/>
                <a:cs typeface="Roboto"/>
                <a:sym typeface="Roboto"/>
              </a:rPr>
            </a:br>
            <a:r>
              <a:rPr lang="en" sz="1800" b="0" i="0" u="none" strike="noStrike" cap="none">
                <a:latin typeface="Roboto"/>
                <a:ea typeface="Roboto"/>
                <a:cs typeface="Roboto"/>
                <a:sym typeface="Roboto"/>
              </a:rPr>
              <a:t>Give </a:t>
            </a:r>
            <a:r>
              <a:rPr lang="en" sz="1800">
                <a:latin typeface="Roboto"/>
                <a:ea typeface="Roboto"/>
                <a:cs typeface="Roboto"/>
                <a:sym typeface="Roboto"/>
              </a:rPr>
              <a:t>your</a:t>
            </a:r>
            <a:r>
              <a:rPr lang="en" sz="1800" b="0" i="0" u="none" strike="noStrike" cap="none">
                <a:latin typeface="Roboto"/>
                <a:ea typeface="Roboto"/>
                <a:cs typeface="Roboto"/>
                <a:sym typeface="Roboto"/>
              </a:rPr>
              <a:t> students the too</a:t>
            </a:r>
            <a:r>
              <a:rPr lang="en" sz="1800">
                <a:latin typeface="Roboto"/>
                <a:ea typeface="Roboto"/>
                <a:cs typeface="Roboto"/>
                <a:sym typeface="Roboto"/>
              </a:rPr>
              <a:t>ls to use and understand</a:t>
            </a:r>
            <a:br>
              <a:rPr lang="en" sz="1800">
                <a:latin typeface="Roboto"/>
                <a:ea typeface="Roboto"/>
                <a:cs typeface="Roboto"/>
                <a:sym typeface="Roboto"/>
              </a:rPr>
            </a:br>
            <a:r>
              <a:rPr lang="en" sz="1800">
                <a:latin typeface="Roboto"/>
                <a:ea typeface="Roboto"/>
                <a:cs typeface="Roboto"/>
                <a:sym typeface="Roboto"/>
              </a:rPr>
              <a:t>language the way they are exposed to it.</a:t>
            </a:r>
            <a:endParaRPr sz="1800" b="0" i="0" u="none" strike="noStrike" cap="none">
              <a:latin typeface="Roboto"/>
              <a:ea typeface="Roboto"/>
              <a:cs typeface="Roboto"/>
              <a:sym typeface="Roboto"/>
            </a:endParaRPr>
          </a:p>
        </p:txBody>
      </p:sp>
      <p:pic>
        <p:nvPicPr>
          <p:cNvPr id="373" name="Google Shape;373;p62"/>
          <p:cNvPicPr preferRelativeResize="0"/>
          <p:nvPr/>
        </p:nvPicPr>
        <p:blipFill>
          <a:blip r:embed="rId3">
            <a:alphaModFix/>
          </a:blip>
          <a:stretch>
            <a:fillRect/>
          </a:stretch>
        </p:blipFill>
        <p:spPr>
          <a:xfrm>
            <a:off x="6394275" y="2393775"/>
            <a:ext cx="2749725" cy="27497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377"/>
        <p:cNvGrpSpPr/>
        <p:nvPr/>
      </p:nvGrpSpPr>
      <p:grpSpPr>
        <a:xfrm>
          <a:off x="0" y="0"/>
          <a:ext cx="0" cy="0"/>
          <a:chOff x="0" y="0"/>
          <a:chExt cx="0" cy="0"/>
        </a:xfrm>
      </p:grpSpPr>
      <p:sp>
        <p:nvSpPr>
          <p:cNvPr id="378" name="Google Shape;378;p63"/>
          <p:cNvSpPr txBox="1">
            <a:spLocks noGrp="1"/>
          </p:cNvSpPr>
          <p:nvPr>
            <p:ph type="title"/>
          </p:nvPr>
        </p:nvSpPr>
        <p:spPr>
          <a:xfrm>
            <a:off x="512700" y="555925"/>
            <a:ext cx="8118600" cy="3050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6000"/>
              <a:buNone/>
            </a:pPr>
            <a:r>
              <a:rPr lang="en" sz="6000">
                <a:latin typeface="Roboto"/>
                <a:ea typeface="Roboto"/>
                <a:cs typeface="Roboto"/>
                <a:sym typeface="Roboto"/>
              </a:rPr>
              <a:t>Follow me!</a:t>
            </a:r>
            <a:endParaRPr sz="6000">
              <a:latin typeface="Roboto"/>
              <a:ea typeface="Roboto"/>
              <a:cs typeface="Roboto"/>
              <a:sym typeface="Roboto"/>
            </a:endParaRPr>
          </a:p>
          <a:p>
            <a:pPr marL="0" lvl="0" indent="0" algn="ctr" rtl="0">
              <a:lnSpc>
                <a:spcPct val="100000"/>
              </a:lnSpc>
              <a:spcBef>
                <a:spcPts val="0"/>
              </a:spcBef>
              <a:spcAft>
                <a:spcPts val="0"/>
              </a:spcAft>
              <a:buSzPts val="6000"/>
              <a:buNone/>
            </a:pPr>
            <a:r>
              <a:rPr lang="en" sz="4800">
                <a:latin typeface="Roboto"/>
                <a:ea typeface="Roboto"/>
                <a:cs typeface="Roboto"/>
                <a:sym typeface="Roboto"/>
              </a:rPr>
              <a:t>ESL Instagram &amp; Kahoot:</a:t>
            </a:r>
            <a:r>
              <a:rPr lang="en" sz="6000">
                <a:latin typeface="Roboto"/>
                <a:ea typeface="Roboto"/>
                <a:cs typeface="Roboto"/>
                <a:sym typeface="Roboto"/>
              </a:rPr>
              <a:t> </a:t>
            </a:r>
            <a:endParaRPr sz="6000">
              <a:latin typeface="Roboto"/>
              <a:ea typeface="Roboto"/>
              <a:cs typeface="Roboto"/>
              <a:sym typeface="Roboto"/>
            </a:endParaRPr>
          </a:p>
          <a:p>
            <a:pPr marL="0" lvl="0" indent="0" algn="ctr" rtl="0">
              <a:lnSpc>
                <a:spcPct val="100000"/>
              </a:lnSpc>
              <a:spcBef>
                <a:spcPts val="0"/>
              </a:spcBef>
              <a:spcAft>
                <a:spcPts val="0"/>
              </a:spcAft>
              <a:buSzPts val="6000"/>
              <a:buNone/>
            </a:pPr>
            <a:r>
              <a:rPr lang="en" sz="6000">
                <a:latin typeface="Roboto"/>
                <a:ea typeface="Roboto"/>
                <a:cs typeface="Roboto"/>
                <a:sym typeface="Roboto"/>
              </a:rPr>
              <a:t>nerdyteachings</a:t>
            </a:r>
            <a:endParaRPr sz="6000">
              <a:latin typeface="Roboto"/>
              <a:ea typeface="Roboto"/>
              <a:cs typeface="Roboto"/>
              <a:sym typeface="Roboto"/>
            </a:endParaRPr>
          </a:p>
        </p:txBody>
      </p:sp>
      <p:pic>
        <p:nvPicPr>
          <p:cNvPr id="379" name="Google Shape;379;p63"/>
          <p:cNvPicPr preferRelativeResize="0"/>
          <p:nvPr/>
        </p:nvPicPr>
        <p:blipFill rotWithShape="1">
          <a:blip r:embed="rId3">
            <a:alphaModFix/>
          </a:blip>
          <a:srcRect/>
          <a:stretch/>
        </p:blipFill>
        <p:spPr>
          <a:xfrm>
            <a:off x="6585192" y="2571750"/>
            <a:ext cx="2558807" cy="2571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86"/>
        <p:cNvGrpSpPr/>
        <p:nvPr/>
      </p:nvGrpSpPr>
      <p:grpSpPr>
        <a:xfrm>
          <a:off x="0" y="0"/>
          <a:ext cx="0" cy="0"/>
          <a:chOff x="0" y="0"/>
          <a:chExt cx="0" cy="0"/>
        </a:xfrm>
      </p:grpSpPr>
      <p:pic>
        <p:nvPicPr>
          <p:cNvPr id="87" name="Google Shape;87;p18"/>
          <p:cNvPicPr preferRelativeResize="0"/>
          <p:nvPr/>
        </p:nvPicPr>
        <p:blipFill rotWithShape="1">
          <a:blip r:embed="rId3">
            <a:alphaModFix/>
          </a:blip>
          <a:srcRect/>
          <a:stretch/>
        </p:blipFill>
        <p:spPr>
          <a:xfrm>
            <a:off x="2398350" y="152400"/>
            <a:ext cx="4347309" cy="4838701"/>
          </a:xfrm>
          <a:prstGeom prst="rect">
            <a:avLst/>
          </a:prstGeom>
          <a:noFill/>
          <a:ln>
            <a:noFill/>
          </a:ln>
        </p:spPr>
      </p:pic>
      <p:sp>
        <p:nvSpPr>
          <p:cNvPr id="88" name="Google Shape;88;p18"/>
          <p:cNvSpPr txBox="1"/>
          <p:nvPr/>
        </p:nvSpPr>
        <p:spPr>
          <a:xfrm rot="-5400323">
            <a:off x="7067767" y="2143050"/>
            <a:ext cx="31965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u="sng"/>
              <a:t>Feedback</a:t>
            </a:r>
            <a:endParaRPr sz="3600" u="sng"/>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92"/>
        <p:cNvGrpSpPr/>
        <p:nvPr/>
      </p:nvGrpSpPr>
      <p:grpSpPr>
        <a:xfrm>
          <a:off x="0" y="0"/>
          <a:ext cx="0" cy="0"/>
          <a:chOff x="0" y="0"/>
          <a:chExt cx="0" cy="0"/>
        </a:xfrm>
      </p:grpSpPr>
      <p:pic>
        <p:nvPicPr>
          <p:cNvPr id="93" name="Google Shape;93;p19"/>
          <p:cNvPicPr preferRelativeResize="0"/>
          <p:nvPr/>
        </p:nvPicPr>
        <p:blipFill rotWithShape="1">
          <a:blip r:embed="rId3">
            <a:alphaModFix/>
          </a:blip>
          <a:srcRect/>
          <a:stretch/>
        </p:blipFill>
        <p:spPr>
          <a:xfrm>
            <a:off x="2240050" y="220450"/>
            <a:ext cx="4663903" cy="4838700"/>
          </a:xfrm>
          <a:prstGeom prst="rect">
            <a:avLst/>
          </a:prstGeom>
          <a:noFill/>
          <a:ln>
            <a:noFill/>
          </a:ln>
        </p:spPr>
      </p:pic>
      <p:sp>
        <p:nvSpPr>
          <p:cNvPr id="94" name="Google Shape;94;p19"/>
          <p:cNvSpPr txBox="1"/>
          <p:nvPr/>
        </p:nvSpPr>
        <p:spPr>
          <a:xfrm rot="-5400323">
            <a:off x="7067767" y="2143050"/>
            <a:ext cx="31965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u="sng"/>
              <a:t>Feedback</a:t>
            </a:r>
            <a:endParaRPr sz="3600" u="sng"/>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98"/>
        <p:cNvGrpSpPr/>
        <p:nvPr/>
      </p:nvGrpSpPr>
      <p:grpSpPr>
        <a:xfrm>
          <a:off x="0" y="0"/>
          <a:ext cx="0" cy="0"/>
          <a:chOff x="0" y="0"/>
          <a:chExt cx="0" cy="0"/>
        </a:xfrm>
      </p:grpSpPr>
      <p:pic>
        <p:nvPicPr>
          <p:cNvPr id="99" name="Google Shape;99;p20"/>
          <p:cNvPicPr preferRelativeResize="0"/>
          <p:nvPr/>
        </p:nvPicPr>
        <p:blipFill rotWithShape="1">
          <a:blip r:embed="rId3">
            <a:alphaModFix/>
          </a:blip>
          <a:srcRect/>
          <a:stretch/>
        </p:blipFill>
        <p:spPr>
          <a:xfrm>
            <a:off x="477713" y="152400"/>
            <a:ext cx="8188567" cy="4838699"/>
          </a:xfrm>
          <a:prstGeom prst="rect">
            <a:avLst/>
          </a:prstGeom>
          <a:noFill/>
          <a:ln>
            <a:noFill/>
          </a:ln>
        </p:spPr>
      </p:pic>
      <p:sp>
        <p:nvSpPr>
          <p:cNvPr id="100" name="Google Shape;100;p20"/>
          <p:cNvSpPr txBox="1"/>
          <p:nvPr/>
        </p:nvSpPr>
        <p:spPr>
          <a:xfrm rot="-5400323">
            <a:off x="7067767" y="2143050"/>
            <a:ext cx="31965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u="sng"/>
              <a:t>Feedback</a:t>
            </a:r>
            <a:endParaRPr sz="3600" u="sng"/>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104"/>
        <p:cNvGrpSpPr/>
        <p:nvPr/>
      </p:nvGrpSpPr>
      <p:grpSpPr>
        <a:xfrm>
          <a:off x="0" y="0"/>
          <a:ext cx="0" cy="0"/>
          <a:chOff x="0" y="0"/>
          <a:chExt cx="0" cy="0"/>
        </a:xfrm>
      </p:grpSpPr>
      <p:pic>
        <p:nvPicPr>
          <p:cNvPr id="105" name="Google Shape;105;p21"/>
          <p:cNvPicPr preferRelativeResize="0"/>
          <p:nvPr/>
        </p:nvPicPr>
        <p:blipFill rotWithShape="1">
          <a:blip r:embed="rId3">
            <a:alphaModFix/>
          </a:blip>
          <a:srcRect/>
          <a:stretch/>
        </p:blipFill>
        <p:spPr>
          <a:xfrm>
            <a:off x="319513" y="152400"/>
            <a:ext cx="8504971" cy="4838700"/>
          </a:xfrm>
          <a:prstGeom prst="rect">
            <a:avLst/>
          </a:prstGeom>
          <a:noFill/>
          <a:ln>
            <a:noFill/>
          </a:ln>
        </p:spPr>
      </p:pic>
      <p:sp>
        <p:nvSpPr>
          <p:cNvPr id="106" name="Google Shape;106;p21"/>
          <p:cNvSpPr txBox="1"/>
          <p:nvPr/>
        </p:nvSpPr>
        <p:spPr>
          <a:xfrm rot="-5400323">
            <a:off x="7067767" y="2143050"/>
            <a:ext cx="31965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u="sng"/>
              <a:t>Feedback</a:t>
            </a:r>
            <a:endParaRPr sz="3600" u="sng"/>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1973</Words>
  <Application>Microsoft Office PowerPoint</Application>
  <PresentationFormat>On-screen Show (16:9)</PresentationFormat>
  <Paragraphs>352</Paragraphs>
  <Slides>51</Slides>
  <Notes>51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Old Standard TT</vt:lpstr>
      <vt:lpstr>Roboto</vt:lpstr>
      <vt:lpstr>Arial</vt:lpstr>
      <vt:lpstr>Simple Light</vt:lpstr>
      <vt:lpstr>The Problem in Our Textbooks</vt:lpstr>
      <vt:lpstr>Oh, Grammar.</vt:lpstr>
      <vt:lpstr>Group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0: Required Pre-Knowledge</vt:lpstr>
      <vt:lpstr>Required Pre-Knowledge</vt:lpstr>
      <vt:lpstr>Step 1: Vocabulary</vt:lpstr>
      <vt:lpstr>Simple definitions... Or maybe not?</vt:lpstr>
      <vt:lpstr>Simple definitions... Or maybe not?</vt:lpstr>
      <vt:lpstr>PowerPoint Presentation</vt:lpstr>
      <vt:lpstr>PowerPoint Presentation</vt:lpstr>
      <vt:lpstr>Problematic Vocabulary</vt:lpstr>
      <vt:lpstr>PowerPoint Presentation</vt:lpstr>
      <vt:lpstr>What’s the Difference?</vt:lpstr>
      <vt:lpstr>Mandie’s #1 Grammar Rule:</vt:lpstr>
      <vt:lpstr>Step 2: Form and Function</vt:lpstr>
      <vt:lpstr>The Problem with “verb + ing”</vt:lpstr>
      <vt:lpstr>What’s the Difference?</vt:lpstr>
      <vt:lpstr>Sample: Form &amp; Function</vt:lpstr>
      <vt:lpstr>Dealing with Exceptions</vt:lpstr>
      <vt:lpstr>Different Uses of Present Continuous</vt:lpstr>
      <vt:lpstr>Step 3: Exposure </vt:lpstr>
      <vt:lpstr>Which skill(s) uses these grammar points the most?</vt:lpstr>
      <vt:lpstr>PowerPoint Presentation</vt:lpstr>
      <vt:lpstr>Sample Grammar Lesson: Conditionals</vt:lpstr>
      <vt:lpstr>Step 0: Prep Work</vt:lpstr>
      <vt:lpstr>Prep Work</vt:lpstr>
      <vt:lpstr>Step 1: Vocabulary</vt:lpstr>
      <vt:lpstr>Vocabulary</vt:lpstr>
      <vt:lpstr>Step 2: Form and Function</vt:lpstr>
      <vt:lpstr>Zero Conditional</vt:lpstr>
      <vt:lpstr>First Conditional</vt:lpstr>
      <vt:lpstr>Second Conditional</vt:lpstr>
      <vt:lpstr>Third Conditional</vt:lpstr>
      <vt:lpstr>Other Kinds of Conditionals</vt:lpstr>
      <vt:lpstr>PowerPoint Presentation</vt:lpstr>
      <vt:lpstr>Step 3: Exposure </vt:lpstr>
      <vt:lpstr>If you could go anywhere right now, where would you go?</vt:lpstr>
      <vt:lpstr>If you had a fairy godmother, what would you wish for?</vt:lpstr>
      <vt:lpstr>Practical Application</vt:lpstr>
      <vt:lpstr>PowerPoint Presentation</vt:lpstr>
      <vt:lpstr>PowerPoint Presentation</vt:lpstr>
      <vt:lpstr>PowerPoint Presentation</vt:lpstr>
      <vt:lpstr>Conclusions:</vt:lpstr>
      <vt:lpstr>Follow me! ESL Instagram &amp; Kahoot:  nerdyteachings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Problem in Our Textbooks</dc:title>
  <cp:lastModifiedBy>Mandie Bauer</cp:lastModifiedBy>
  <cp:revision>1</cp:revision>
  <dcterms:modified xsi:type="dcterms:W3CDTF">2019-06-11T11:57:11Z</dcterms:modified>
</cp:coreProperties>
</file>