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1" r:id="rId2"/>
    <p:sldId id="312" r:id="rId3"/>
    <p:sldId id="313" r:id="rId4"/>
    <p:sldId id="321" r:id="rId5"/>
    <p:sldId id="360" r:id="rId6"/>
    <p:sldId id="314" r:id="rId7"/>
    <p:sldId id="315" r:id="rId8"/>
    <p:sldId id="316" r:id="rId9"/>
    <p:sldId id="317" r:id="rId10"/>
    <p:sldId id="320" r:id="rId11"/>
    <p:sldId id="318" r:id="rId12"/>
    <p:sldId id="354" r:id="rId13"/>
    <p:sldId id="322" r:id="rId14"/>
    <p:sldId id="355" r:id="rId15"/>
    <p:sldId id="356" r:id="rId16"/>
    <p:sldId id="357" r:id="rId17"/>
    <p:sldId id="358" r:id="rId18"/>
    <p:sldId id="35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440000"/>
    <a:srgbClr val="580000"/>
    <a:srgbClr val="940000"/>
    <a:srgbClr val="370F0F"/>
    <a:srgbClr val="3C0F0F"/>
    <a:srgbClr val="3C0F14"/>
    <a:srgbClr val="46140F"/>
    <a:srgbClr val="46000F"/>
    <a:srgbClr val="320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4" autoAdjust="0"/>
    <p:restoredTop sz="92842" autoAdjust="0"/>
  </p:normalViewPr>
  <p:slideViewPr>
    <p:cSldViewPr snapToObjects="1" showGuides="1">
      <p:cViewPr varScale="1">
        <p:scale>
          <a:sx n="99" d="100"/>
          <a:sy n="99" d="100"/>
        </p:scale>
        <p:origin x="752"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22" d="100"/>
          <a:sy n="122" d="100"/>
        </p:scale>
        <p:origin x="-40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8D1BE-E307-3B42-99C1-1A06E270C3C3}" type="datetimeFigureOut">
              <a:rPr lang="en-US" smtClean="0"/>
              <a:pPr/>
              <a:t>6/1/19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75EFD-0084-F54A-A5EE-DCDBDF5C4CA2}" type="slidenum">
              <a:rPr lang="en-US" smtClean="0"/>
              <a:pPr/>
              <a:t>‹#›</a:t>
            </a:fld>
            <a:endParaRPr lang="en-US"/>
          </a:p>
        </p:txBody>
      </p:sp>
    </p:spTree>
    <p:extLst>
      <p:ext uri="{BB962C8B-B14F-4D97-AF65-F5344CB8AC3E}">
        <p14:creationId xmlns:p14="http://schemas.microsoft.com/office/powerpoint/2010/main" val="3255687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a:t>
            </a:fld>
            <a:endParaRPr lang="en-US"/>
          </a:p>
        </p:txBody>
      </p:sp>
    </p:spTree>
    <p:extLst>
      <p:ext uri="{BB962C8B-B14F-4D97-AF65-F5344CB8AC3E}">
        <p14:creationId xmlns:p14="http://schemas.microsoft.com/office/powerpoint/2010/main" val="72031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10</a:t>
            </a:fld>
            <a:endParaRPr lang="en-US"/>
          </a:p>
        </p:txBody>
      </p:sp>
    </p:spTree>
    <p:extLst>
      <p:ext uri="{BB962C8B-B14F-4D97-AF65-F5344CB8AC3E}">
        <p14:creationId xmlns:p14="http://schemas.microsoft.com/office/powerpoint/2010/main" val="322905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11</a:t>
            </a:fld>
            <a:endParaRPr lang="en-US"/>
          </a:p>
        </p:txBody>
      </p:sp>
    </p:spTree>
    <p:extLst>
      <p:ext uri="{BB962C8B-B14F-4D97-AF65-F5344CB8AC3E}">
        <p14:creationId xmlns:p14="http://schemas.microsoft.com/office/powerpoint/2010/main" val="214548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12</a:t>
            </a:fld>
            <a:endParaRPr lang="en-US"/>
          </a:p>
        </p:txBody>
      </p:sp>
    </p:spTree>
    <p:extLst>
      <p:ext uri="{BB962C8B-B14F-4D97-AF65-F5344CB8AC3E}">
        <p14:creationId xmlns:p14="http://schemas.microsoft.com/office/powerpoint/2010/main" val="110283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13</a:t>
            </a:fld>
            <a:endParaRPr lang="en-US"/>
          </a:p>
        </p:txBody>
      </p:sp>
    </p:spTree>
    <p:extLst>
      <p:ext uri="{BB962C8B-B14F-4D97-AF65-F5344CB8AC3E}">
        <p14:creationId xmlns:p14="http://schemas.microsoft.com/office/powerpoint/2010/main" val="4290253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14</a:t>
            </a:fld>
            <a:endParaRPr lang="en-US"/>
          </a:p>
        </p:txBody>
      </p:sp>
    </p:spTree>
    <p:extLst>
      <p:ext uri="{BB962C8B-B14F-4D97-AF65-F5344CB8AC3E}">
        <p14:creationId xmlns:p14="http://schemas.microsoft.com/office/powerpoint/2010/main" val="375224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15</a:t>
            </a:fld>
            <a:endParaRPr lang="en-US"/>
          </a:p>
        </p:txBody>
      </p:sp>
    </p:spTree>
    <p:extLst>
      <p:ext uri="{BB962C8B-B14F-4D97-AF65-F5344CB8AC3E}">
        <p14:creationId xmlns:p14="http://schemas.microsoft.com/office/powerpoint/2010/main" val="323462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16</a:t>
            </a:fld>
            <a:endParaRPr lang="en-US"/>
          </a:p>
        </p:txBody>
      </p:sp>
    </p:spTree>
    <p:extLst>
      <p:ext uri="{BB962C8B-B14F-4D97-AF65-F5344CB8AC3E}">
        <p14:creationId xmlns:p14="http://schemas.microsoft.com/office/powerpoint/2010/main" val="118770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17</a:t>
            </a:fld>
            <a:endParaRPr lang="en-US"/>
          </a:p>
        </p:txBody>
      </p:sp>
    </p:spTree>
    <p:extLst>
      <p:ext uri="{BB962C8B-B14F-4D97-AF65-F5344CB8AC3E}">
        <p14:creationId xmlns:p14="http://schemas.microsoft.com/office/powerpoint/2010/main" val="65226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18</a:t>
            </a:fld>
            <a:endParaRPr lang="en-US"/>
          </a:p>
        </p:txBody>
      </p:sp>
    </p:spTree>
    <p:extLst>
      <p:ext uri="{BB962C8B-B14F-4D97-AF65-F5344CB8AC3E}">
        <p14:creationId xmlns:p14="http://schemas.microsoft.com/office/powerpoint/2010/main" val="33836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2</a:t>
            </a:fld>
            <a:endParaRPr lang="en-US"/>
          </a:p>
        </p:txBody>
      </p:sp>
    </p:spTree>
    <p:extLst>
      <p:ext uri="{BB962C8B-B14F-4D97-AF65-F5344CB8AC3E}">
        <p14:creationId xmlns:p14="http://schemas.microsoft.com/office/powerpoint/2010/main" val="59895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3</a:t>
            </a:fld>
            <a:endParaRPr lang="en-US"/>
          </a:p>
        </p:txBody>
      </p:sp>
    </p:spTree>
    <p:extLst>
      <p:ext uri="{BB962C8B-B14F-4D97-AF65-F5344CB8AC3E}">
        <p14:creationId xmlns:p14="http://schemas.microsoft.com/office/powerpoint/2010/main" val="66535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4</a:t>
            </a:fld>
            <a:endParaRPr lang="en-US"/>
          </a:p>
        </p:txBody>
      </p:sp>
    </p:spTree>
    <p:extLst>
      <p:ext uri="{BB962C8B-B14F-4D97-AF65-F5344CB8AC3E}">
        <p14:creationId xmlns:p14="http://schemas.microsoft.com/office/powerpoint/2010/main" val="415557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5</a:t>
            </a:fld>
            <a:endParaRPr lang="en-US"/>
          </a:p>
        </p:txBody>
      </p:sp>
    </p:spTree>
    <p:extLst>
      <p:ext uri="{BB962C8B-B14F-4D97-AF65-F5344CB8AC3E}">
        <p14:creationId xmlns:p14="http://schemas.microsoft.com/office/powerpoint/2010/main" val="208294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6</a:t>
            </a:fld>
            <a:endParaRPr lang="en-US"/>
          </a:p>
        </p:txBody>
      </p:sp>
    </p:spTree>
    <p:extLst>
      <p:ext uri="{BB962C8B-B14F-4D97-AF65-F5344CB8AC3E}">
        <p14:creationId xmlns:p14="http://schemas.microsoft.com/office/powerpoint/2010/main" val="17147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7</a:t>
            </a:fld>
            <a:endParaRPr lang="en-US"/>
          </a:p>
        </p:txBody>
      </p:sp>
    </p:spTree>
    <p:extLst>
      <p:ext uri="{BB962C8B-B14F-4D97-AF65-F5344CB8AC3E}">
        <p14:creationId xmlns:p14="http://schemas.microsoft.com/office/powerpoint/2010/main" val="85249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8</a:t>
            </a:fld>
            <a:endParaRPr lang="en-US"/>
          </a:p>
        </p:txBody>
      </p:sp>
    </p:spTree>
    <p:extLst>
      <p:ext uri="{BB962C8B-B14F-4D97-AF65-F5344CB8AC3E}">
        <p14:creationId xmlns:p14="http://schemas.microsoft.com/office/powerpoint/2010/main" val="102170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75EFD-0084-F54A-A5EE-DCDBDF5C4CA2}" type="slidenum">
              <a:rPr lang="en-US" smtClean="0"/>
              <a:pPr/>
              <a:t>9</a:t>
            </a:fld>
            <a:endParaRPr lang="en-US"/>
          </a:p>
        </p:txBody>
      </p:sp>
    </p:spTree>
    <p:extLst>
      <p:ext uri="{BB962C8B-B14F-4D97-AF65-F5344CB8AC3E}">
        <p14:creationId xmlns:p14="http://schemas.microsoft.com/office/powerpoint/2010/main" val="103609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6ED4B5-0AF3-9D45-B476-D8FA1BB82683}"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ED4B5-0AF3-9D45-B476-D8FA1BB82683}"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ED4B5-0AF3-9D45-B476-D8FA1BB82683}"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ED4B5-0AF3-9D45-B476-D8FA1BB82683}"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ED4B5-0AF3-9D45-B476-D8FA1BB82683}" type="datetimeFigureOut">
              <a:rPr lang="en-US" smtClean="0"/>
              <a:pPr/>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ED4B5-0AF3-9D45-B476-D8FA1BB82683}" type="datetimeFigureOut">
              <a:rPr lang="en-US" smtClean="0"/>
              <a:pPr/>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ED4B5-0AF3-9D45-B476-D8FA1BB82683}" type="datetimeFigureOut">
              <a:rPr lang="en-US" smtClean="0"/>
              <a:pPr/>
              <a:t>6/1/19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6ED4B5-0AF3-9D45-B476-D8FA1BB82683}" type="datetimeFigureOut">
              <a:rPr lang="en-US" smtClean="0"/>
              <a:pPr/>
              <a:t>6/1/19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ED4B5-0AF3-9D45-B476-D8FA1BB82683}" type="datetimeFigureOut">
              <a:rPr lang="en-US" smtClean="0"/>
              <a:pPr/>
              <a:t>6/1/19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90"/>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6ED4B5-0AF3-9D45-B476-D8FA1BB82683}" type="datetimeFigureOut">
              <a:rPr lang="en-US" smtClean="0"/>
              <a:pPr/>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6ED4B5-0AF3-9D45-B476-D8FA1BB82683}" type="datetimeFigureOut">
              <a:rPr lang="en-US" smtClean="0"/>
              <a:pPr/>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8647E-E62F-4B43-8F3B-BDA9F46DA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6ED4B5-0AF3-9D45-B476-D8FA1BB82683}" type="datetimeFigureOut">
              <a:rPr lang="en-US" smtClean="0"/>
              <a:pPr/>
              <a:t>6/1/19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138647E-E62F-4B43-8F3B-BDA9F46DA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ccbauman@uchicago.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457703"/>
            <a:ext cx="9144000" cy="688637"/>
          </a:xfrm>
          <a:prstGeom prst="rect">
            <a:avLst/>
          </a:prstGeom>
          <a:gradFill flip="none" rotWithShape="1">
            <a:gsLst>
              <a:gs pos="0">
                <a:schemeClr val="bg1">
                  <a:lumMod val="65000"/>
                </a:schemeClr>
              </a:gs>
              <a:gs pos="100000">
                <a:schemeClr val="tx1">
                  <a:lumMod val="85000"/>
                  <a:lumOff val="15000"/>
                </a:schemeClr>
              </a:gs>
            </a:gsLst>
            <a:lin ang="0" scaled="1"/>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a:off x="0" y="171450"/>
            <a:ext cx="9144000" cy="44005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0" y="0"/>
            <a:ext cx="9144000" cy="171450"/>
          </a:xfrm>
          <a:prstGeom prst="rect">
            <a:avLst/>
          </a:prstGeom>
          <a:gradFill flip="none" rotWithShape="1">
            <a:gsLst>
              <a:gs pos="0">
                <a:schemeClr val="bg1">
                  <a:lumMod val="65000"/>
                </a:schemeClr>
              </a:gs>
              <a:gs pos="100000">
                <a:schemeClr val="tx1">
                  <a:lumMod val="85000"/>
                  <a:lumOff val="15000"/>
                </a:schemeClr>
              </a:gs>
            </a:gsLst>
            <a:lin ang="0" scaled="1"/>
            <a:tileRect/>
          </a:gra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p:nvPicPr>
        <p:blipFill>
          <a:blip r:embed="rId3"/>
          <a:stretch>
            <a:fillRect/>
          </a:stretch>
        </p:blipFill>
        <p:spPr>
          <a:xfrm>
            <a:off x="183630" y="4706382"/>
            <a:ext cx="1568970" cy="315454"/>
          </a:xfrm>
          <a:prstGeom prst="rect">
            <a:avLst/>
          </a:prstGeom>
        </p:spPr>
      </p:pic>
      <p:sp>
        <p:nvSpPr>
          <p:cNvPr id="5" name="TextBox 4"/>
          <p:cNvSpPr txBox="1"/>
          <p:nvPr/>
        </p:nvSpPr>
        <p:spPr>
          <a:xfrm>
            <a:off x="5334000" y="4694493"/>
            <a:ext cx="3709200" cy="357790"/>
          </a:xfrm>
          <a:prstGeom prst="rect">
            <a:avLst/>
          </a:prstGeom>
          <a:noFill/>
        </p:spPr>
        <p:txBody>
          <a:bodyPr wrap="square" rtlCol="0">
            <a:spAutoFit/>
          </a:bodyPr>
          <a:lstStyle/>
          <a:p>
            <a:pPr algn="r"/>
            <a:r>
              <a:rPr lang="en-US" sz="1725" b="1" dirty="0">
                <a:solidFill>
                  <a:schemeClr val="bg1"/>
                </a:solidFill>
              </a:rPr>
              <a:t>University of Chicago Language Center</a:t>
            </a:r>
          </a:p>
        </p:txBody>
      </p:sp>
      <p:sp>
        <p:nvSpPr>
          <p:cNvPr id="12" name="TextBox 11"/>
          <p:cNvSpPr txBox="1"/>
          <p:nvPr/>
        </p:nvSpPr>
        <p:spPr>
          <a:xfrm>
            <a:off x="800100" y="1047750"/>
            <a:ext cx="7543800" cy="2846933"/>
          </a:xfrm>
          <a:prstGeom prst="rect">
            <a:avLst/>
          </a:prstGeom>
          <a:noFill/>
        </p:spPr>
        <p:txBody>
          <a:bodyPr wrap="square" rtlCol="0">
            <a:spAutoFit/>
          </a:bodyPr>
          <a:lstStyle/>
          <a:p>
            <a:pPr algn="ctr"/>
            <a:r>
              <a:rPr lang="en-US" sz="2400" b="1" dirty="0">
                <a:solidFill>
                  <a:schemeClr val="bg1"/>
                </a:solidFill>
              </a:rPr>
              <a:t>The Role of Assessment Literacy in Empowering</a:t>
            </a:r>
          </a:p>
          <a:p>
            <a:pPr algn="ctr"/>
            <a:r>
              <a:rPr lang="en-US" sz="2400" b="1" dirty="0">
                <a:solidFill>
                  <a:schemeClr val="bg1"/>
                </a:solidFill>
              </a:rPr>
              <a:t>Instructors to Engage in Meaningful</a:t>
            </a:r>
          </a:p>
          <a:p>
            <a:pPr algn="ctr"/>
            <a:r>
              <a:rPr lang="en-US" sz="2400" b="1" dirty="0">
                <a:solidFill>
                  <a:schemeClr val="bg1"/>
                </a:solidFill>
              </a:rPr>
              <a:t>Pedagogical Alignment</a:t>
            </a:r>
            <a:endParaRPr lang="en-US" sz="2400" dirty="0">
              <a:solidFill>
                <a:schemeClr val="bg1"/>
              </a:solidFill>
            </a:endParaRPr>
          </a:p>
          <a:p>
            <a:pPr algn="ctr"/>
            <a:endParaRPr lang="en-US" sz="1500" dirty="0">
              <a:solidFill>
                <a:schemeClr val="bg1"/>
              </a:solidFill>
              <a:latin typeface="+mj-lt"/>
              <a:cs typeface="Helvetica"/>
            </a:endParaRPr>
          </a:p>
          <a:p>
            <a:pPr algn="ctr"/>
            <a:endParaRPr lang="en-US" sz="1500" dirty="0">
              <a:solidFill>
                <a:schemeClr val="bg1"/>
              </a:solidFill>
              <a:latin typeface="+mj-lt"/>
              <a:cs typeface="Helvetica"/>
            </a:endParaRPr>
          </a:p>
          <a:p>
            <a:pPr algn="ctr"/>
            <a:r>
              <a:rPr lang="en-US" dirty="0">
                <a:solidFill>
                  <a:schemeClr val="bg1"/>
                </a:solidFill>
                <a:latin typeface="+mj-lt"/>
                <a:cs typeface="Helvetica"/>
              </a:rPr>
              <a:t>Catherine Baumann, Director</a:t>
            </a:r>
          </a:p>
          <a:p>
            <a:pPr algn="ctr"/>
            <a:r>
              <a:rPr lang="en-US" dirty="0" err="1">
                <a:solidFill>
                  <a:schemeClr val="bg1"/>
                </a:solidFill>
                <a:latin typeface="+mj-lt"/>
                <a:cs typeface="Helvetica"/>
              </a:rPr>
              <a:t>Shinhye</a:t>
            </a:r>
            <a:r>
              <a:rPr lang="en-US" dirty="0">
                <a:solidFill>
                  <a:schemeClr val="bg1"/>
                </a:solidFill>
                <a:latin typeface="+mj-lt"/>
                <a:cs typeface="Helvetica"/>
              </a:rPr>
              <a:t> Lee, LPII Coordinator</a:t>
            </a:r>
          </a:p>
          <a:p>
            <a:pPr algn="ctr"/>
            <a:endParaRPr lang="en-US" sz="800" dirty="0">
              <a:solidFill>
                <a:schemeClr val="bg1"/>
              </a:solidFill>
              <a:latin typeface="+mj-lt"/>
              <a:cs typeface="Helvetica"/>
            </a:endParaRPr>
          </a:p>
          <a:p>
            <a:pPr algn="ctr"/>
            <a:r>
              <a:rPr lang="en-US" dirty="0">
                <a:solidFill>
                  <a:schemeClr val="bg1"/>
                </a:solidFill>
                <a:latin typeface="+mj-lt"/>
                <a:cs typeface="Helvetica"/>
              </a:rPr>
              <a:t>University of Chicago Language Center</a:t>
            </a:r>
          </a:p>
          <a:p>
            <a:pPr algn="ctr"/>
            <a:r>
              <a:rPr lang="en-US" sz="1500" dirty="0">
                <a:solidFill>
                  <a:schemeClr val="bg1"/>
                </a:solidFill>
                <a:latin typeface="Helvetica"/>
                <a:cs typeface="Helvetica"/>
              </a:rPr>
              <a:t>	</a:t>
            </a:r>
          </a:p>
        </p:txBody>
      </p:sp>
      <p:cxnSp>
        <p:nvCxnSpPr>
          <p:cNvPr id="14" name="Straight Connector 13"/>
          <p:cNvCxnSpPr/>
          <p:nvPr/>
        </p:nvCxnSpPr>
        <p:spPr>
          <a:xfrm>
            <a:off x="2380702" y="2628900"/>
            <a:ext cx="4389120" cy="0"/>
          </a:xfrm>
          <a:prstGeom prst="line">
            <a:avLst/>
          </a:prstGeom>
          <a:ln>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8957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80382" y="4668409"/>
            <a:ext cx="65187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166942" y="590550"/>
            <a:ext cx="8534400" cy="3170099"/>
          </a:xfrm>
          <a:prstGeom prst="rect">
            <a:avLst/>
          </a:prstGeom>
          <a:noFill/>
        </p:spPr>
        <p:txBody>
          <a:bodyPr wrap="square" rtlCol="0">
            <a:spAutoFit/>
          </a:bodyPr>
          <a:lstStyle/>
          <a:p>
            <a:r>
              <a:rPr lang="en-US" sz="2400" b="1" dirty="0">
                <a:cs typeface="Helvetica"/>
              </a:rPr>
              <a:t>Operationalization Washback</a:t>
            </a:r>
          </a:p>
          <a:p>
            <a:endParaRPr lang="en-US" dirty="0">
              <a:cs typeface="Helvetica"/>
            </a:endParaRPr>
          </a:p>
          <a:p>
            <a:pPr marL="285750" indent="-285750">
              <a:spcAft>
                <a:spcPts val="1200"/>
              </a:spcAft>
              <a:buFont typeface="Arial" charset="0"/>
              <a:buChar char="•"/>
            </a:pPr>
            <a:r>
              <a:rPr lang="en-US" dirty="0">
                <a:cs typeface="Helvetica"/>
              </a:rPr>
              <a:t>will my learners be able to succeed at this task?</a:t>
            </a:r>
          </a:p>
          <a:p>
            <a:pPr marL="285750" indent="-285750">
              <a:spcAft>
                <a:spcPts val="1200"/>
              </a:spcAft>
              <a:buFont typeface="Arial" charset="0"/>
              <a:buChar char="•"/>
            </a:pPr>
            <a:r>
              <a:rPr lang="en-US" dirty="0">
                <a:cs typeface="Helvetica"/>
              </a:rPr>
              <a:t>what am I doing in the classroom to prepare them?</a:t>
            </a:r>
          </a:p>
          <a:p>
            <a:pPr marL="285750" indent="-285750">
              <a:spcAft>
                <a:spcPts val="1200"/>
              </a:spcAft>
              <a:buFont typeface="Arial" charset="0"/>
              <a:buChar char="•"/>
            </a:pPr>
            <a:r>
              <a:rPr lang="en-US" dirty="0">
                <a:cs typeface="Helvetica"/>
              </a:rPr>
              <a:t>how am I using materials?  which materials will be most effective?</a:t>
            </a:r>
          </a:p>
          <a:p>
            <a:pPr marL="285750" indent="-285750">
              <a:spcAft>
                <a:spcPts val="1200"/>
              </a:spcAft>
              <a:buFont typeface="Arial" charset="0"/>
              <a:buChar char="•"/>
            </a:pPr>
            <a:r>
              <a:rPr lang="en-US" dirty="0">
                <a:cs typeface="Helvetica"/>
              </a:rPr>
              <a:t>how am I using pre-F2F and F2F time?</a:t>
            </a:r>
          </a:p>
          <a:p>
            <a:pPr marL="285750" indent="-285750">
              <a:spcAft>
                <a:spcPts val="1200"/>
              </a:spcAft>
              <a:buFont typeface="Arial" charset="0"/>
              <a:buChar char="•"/>
            </a:pPr>
            <a:r>
              <a:rPr lang="en-US" dirty="0">
                <a:cs typeface="Helvetica"/>
              </a:rPr>
              <a:t>what kinds of formative testing am I doing?</a:t>
            </a:r>
          </a:p>
          <a:p>
            <a:pPr>
              <a:spcAft>
                <a:spcPts val="1200"/>
              </a:spcAft>
            </a:pPr>
            <a:endParaRPr lang="en-US" dirty="0">
              <a:cs typeface="Helvetica"/>
            </a:endParaRPr>
          </a:p>
        </p:txBody>
      </p:sp>
    </p:spTree>
    <p:extLst>
      <p:ext uri="{BB962C8B-B14F-4D97-AF65-F5344CB8AC3E}">
        <p14:creationId xmlns:p14="http://schemas.microsoft.com/office/powerpoint/2010/main" val="62770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3970318"/>
          </a:xfrm>
          <a:prstGeom prst="rect">
            <a:avLst/>
          </a:prstGeom>
          <a:noFill/>
        </p:spPr>
        <p:txBody>
          <a:bodyPr wrap="square" rtlCol="0">
            <a:spAutoFit/>
          </a:bodyPr>
          <a:lstStyle/>
          <a:p>
            <a:r>
              <a:rPr lang="en-US" sz="2400" b="1" dirty="0">
                <a:cs typeface="Helvetica"/>
              </a:rPr>
              <a:t>Operationalization, assessment literacy and instructor agency</a:t>
            </a:r>
          </a:p>
          <a:p>
            <a:endParaRPr lang="en-US" dirty="0">
              <a:cs typeface="Helvetica"/>
            </a:endParaRPr>
          </a:p>
          <a:p>
            <a:pPr marL="285750" indent="-285750">
              <a:spcAft>
                <a:spcPts val="1200"/>
              </a:spcAft>
              <a:buFont typeface="Arial" charset="0"/>
              <a:buChar char="•"/>
            </a:pPr>
            <a:r>
              <a:rPr lang="en-US">
                <a:cs typeface="Helvetica"/>
              </a:rPr>
              <a:t>instructor buy-in: </a:t>
            </a:r>
            <a:r>
              <a:rPr lang="en-US" dirty="0">
                <a:cs typeface="Helvetica"/>
              </a:rPr>
              <a:t>I want to do this, my choice, as opposed to top-down mandates</a:t>
            </a:r>
          </a:p>
          <a:p>
            <a:pPr marL="285750" indent="-285750">
              <a:spcAft>
                <a:spcPts val="1200"/>
              </a:spcAft>
              <a:buFont typeface="Arial" charset="0"/>
              <a:buChar char="•"/>
            </a:pPr>
            <a:r>
              <a:rPr lang="en-US" dirty="0">
                <a:cs typeface="Helvetica"/>
              </a:rPr>
              <a:t>agency goes beyond buy-in</a:t>
            </a:r>
          </a:p>
          <a:p>
            <a:pPr marL="742950" lvl="1" indent="-285750">
              <a:spcAft>
                <a:spcPts val="1200"/>
              </a:spcAft>
              <a:buFont typeface="Wingdings" pitchFamily="2" charset="2"/>
              <a:buChar char="Ø"/>
            </a:pPr>
            <a:r>
              <a:rPr lang="en-US" dirty="0">
                <a:cs typeface="Helvetica"/>
              </a:rPr>
              <a:t>I identified the outcomes</a:t>
            </a:r>
          </a:p>
          <a:p>
            <a:pPr marL="742950" lvl="1" indent="-285750">
              <a:spcAft>
                <a:spcPts val="1200"/>
              </a:spcAft>
              <a:buFont typeface="Wingdings" pitchFamily="2" charset="2"/>
              <a:buChar char="Ø"/>
            </a:pPr>
            <a:r>
              <a:rPr lang="en-US" dirty="0">
                <a:cs typeface="Helvetica"/>
              </a:rPr>
              <a:t>I designed the assessment</a:t>
            </a:r>
          </a:p>
          <a:p>
            <a:pPr marL="742950" lvl="1" indent="-285750">
              <a:spcAft>
                <a:spcPts val="1200"/>
              </a:spcAft>
              <a:buFont typeface="Wingdings" pitchFamily="2" charset="2"/>
              <a:buChar char="Ø"/>
            </a:pPr>
            <a:r>
              <a:rPr lang="en-US" dirty="0">
                <a:cs typeface="Helvetica"/>
              </a:rPr>
              <a:t>I understand the design of the assessment and its operationalization</a:t>
            </a:r>
          </a:p>
          <a:p>
            <a:pPr marL="742950" lvl="1" indent="-285750">
              <a:spcAft>
                <a:spcPts val="1200"/>
              </a:spcAft>
              <a:buFont typeface="Wingdings" pitchFamily="2" charset="2"/>
              <a:buChar char="Ø"/>
            </a:pPr>
            <a:r>
              <a:rPr lang="en-US" dirty="0">
                <a:cs typeface="Helvetica"/>
              </a:rPr>
              <a:t>I’m accountable for implementing instruction that makes my learners perform successfully on these (i.e. my) assessments</a:t>
            </a:r>
          </a:p>
          <a:p>
            <a:pPr>
              <a:spcAft>
                <a:spcPts val="1200"/>
              </a:spcAft>
            </a:pPr>
            <a:r>
              <a:rPr lang="en-US" sz="2400" b="1" dirty="0">
                <a:cs typeface="Helvetica"/>
              </a:rPr>
              <a:t>Readiness and buy-in for curricular realignment and redevelopment.</a:t>
            </a:r>
          </a:p>
        </p:txBody>
      </p:sp>
    </p:spTree>
    <p:extLst>
      <p:ext uri="{BB962C8B-B14F-4D97-AF65-F5344CB8AC3E}">
        <p14:creationId xmlns:p14="http://schemas.microsoft.com/office/powerpoint/2010/main" val="314272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83630" y="4706382"/>
            <a:ext cx="1568970" cy="315454"/>
          </a:xfrm>
          <a:prstGeom prst="rect">
            <a:avLst/>
          </a:prstGeom>
        </p:spPr>
      </p:pic>
      <p:sp>
        <p:nvSpPr>
          <p:cNvPr id="4" name="Rectangle 1"/>
          <p:cNvSpPr>
            <a:spLocks noChangeArrowheads="1"/>
          </p:cNvSpPr>
          <p:nvPr/>
        </p:nvSpPr>
        <p:spPr bwMode="auto">
          <a:xfrm>
            <a:off x="1485903" y="1754016"/>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br>
              <a:rPr lang="en-US" altLang="en-US" sz="1350">
                <a:latin typeface="Arial" charset="0"/>
              </a:rPr>
            </a:br>
            <a:endParaRPr lang="en-US" altLang="en-US" sz="1350">
              <a:latin typeface="Arial" charset="0"/>
            </a:endParaRPr>
          </a:p>
          <a:p>
            <a:pPr defTabSz="685783" eaLnBrk="0" fontAlgn="base" hangingPunct="0">
              <a:spcBef>
                <a:spcPct val="0"/>
              </a:spcBef>
              <a:spcAft>
                <a:spcPct val="0"/>
              </a:spcAft>
            </a:pPr>
            <a:endParaRPr lang="en-US" altLang="en-US" sz="1350">
              <a:latin typeface="Arial" charset="0"/>
            </a:endParaRPr>
          </a:p>
        </p:txBody>
      </p:sp>
      <p:sp>
        <p:nvSpPr>
          <p:cNvPr id="6" name="Rectangle 1"/>
          <p:cNvSpPr>
            <a:spLocks noChangeArrowheads="1"/>
          </p:cNvSpPr>
          <p:nvPr/>
        </p:nvSpPr>
        <p:spPr bwMode="auto">
          <a:xfrm>
            <a:off x="1260820" y="1893319"/>
            <a:ext cx="7083083"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br>
              <a:rPr lang="en-US" altLang="en-US" sz="1350">
                <a:latin typeface="Arial" charset="0"/>
              </a:rPr>
            </a:br>
            <a:endParaRPr lang="en-US" altLang="en-US" sz="1350">
              <a:latin typeface="Arial" charset="0"/>
            </a:endParaRPr>
          </a:p>
          <a:p>
            <a:pPr defTabSz="685783" eaLnBrk="0" fontAlgn="base" hangingPunct="0">
              <a:spcBef>
                <a:spcPct val="0"/>
              </a:spcBef>
              <a:spcAft>
                <a:spcPct val="0"/>
              </a:spcAft>
            </a:pPr>
            <a:endParaRPr lang="en-US" altLang="en-US" sz="1350">
              <a:latin typeface="Arial" charset="0"/>
            </a:endParaRPr>
          </a:p>
        </p:txBody>
      </p:sp>
      <p:sp>
        <p:nvSpPr>
          <p:cNvPr id="20" name="TextBox 19">
            <a:extLst>
              <a:ext uri="{FF2B5EF4-FFF2-40B4-BE49-F238E27FC236}">
                <a16:creationId xmlns:a16="http://schemas.microsoft.com/office/drawing/2014/main" id="{EC1582E9-1EEA-1447-B7E4-D4686E2B7CE0}"/>
              </a:ext>
            </a:extLst>
          </p:cNvPr>
          <p:cNvSpPr txBox="1">
            <a:spLocks/>
          </p:cNvSpPr>
          <p:nvPr/>
        </p:nvSpPr>
        <p:spPr>
          <a:xfrm>
            <a:off x="3581400" y="-19050"/>
            <a:ext cx="3124220" cy="323165"/>
          </a:xfrm>
          <a:prstGeom prst="rect">
            <a:avLst/>
          </a:prstGeom>
          <a:noFill/>
        </p:spPr>
        <p:txBody>
          <a:bodyPr wrap="square" rtlCol="0">
            <a:spAutoFit/>
          </a:bodyPr>
          <a:lstStyle/>
          <a:p>
            <a:pPr defTabSz="685783">
              <a:defRPr/>
            </a:pPr>
            <a:r>
              <a:rPr lang="is-IS" sz="1500" b="1" dirty="0">
                <a:solidFill>
                  <a:srgbClr val="580000"/>
                </a:solidFill>
                <a:latin typeface="+mj-lt"/>
                <a:cs typeface="Arial" panose="020B0604020202020204" pitchFamily="34" charset="0"/>
              </a:rPr>
              <a:t>Japanese Competency: Reading</a:t>
            </a:r>
          </a:p>
        </p:txBody>
      </p:sp>
      <p:pic>
        <p:nvPicPr>
          <p:cNvPr id="3" name="Picture 2">
            <a:extLst>
              <a:ext uri="{FF2B5EF4-FFF2-40B4-BE49-F238E27FC236}">
                <a16:creationId xmlns:a16="http://schemas.microsoft.com/office/drawing/2014/main" id="{A06F017A-AE5F-E54F-929C-CC84C22A18FD}"/>
              </a:ext>
            </a:extLst>
          </p:cNvPr>
          <p:cNvPicPr>
            <a:picLocks noChangeAspect="1"/>
          </p:cNvPicPr>
          <p:nvPr/>
        </p:nvPicPr>
        <p:blipFill>
          <a:blip r:embed="rId4"/>
          <a:stretch>
            <a:fillRect/>
          </a:stretch>
        </p:blipFill>
        <p:spPr>
          <a:xfrm>
            <a:off x="37289" y="590550"/>
            <a:ext cx="4937760" cy="1513782"/>
          </a:xfrm>
          <a:prstGeom prst="rect">
            <a:avLst/>
          </a:prstGeom>
        </p:spPr>
      </p:pic>
      <p:pic>
        <p:nvPicPr>
          <p:cNvPr id="7" name="Picture 6">
            <a:extLst>
              <a:ext uri="{FF2B5EF4-FFF2-40B4-BE49-F238E27FC236}">
                <a16:creationId xmlns:a16="http://schemas.microsoft.com/office/drawing/2014/main" id="{C5C9278B-C57F-A84C-A7D4-6675CC55E235}"/>
              </a:ext>
            </a:extLst>
          </p:cNvPr>
          <p:cNvPicPr>
            <a:picLocks noChangeAspect="1"/>
          </p:cNvPicPr>
          <p:nvPr/>
        </p:nvPicPr>
        <p:blipFill>
          <a:blip r:embed="rId5"/>
          <a:stretch>
            <a:fillRect/>
          </a:stretch>
        </p:blipFill>
        <p:spPr>
          <a:xfrm>
            <a:off x="0" y="2876550"/>
            <a:ext cx="4659497" cy="1580094"/>
          </a:xfrm>
          <a:prstGeom prst="rect">
            <a:avLst/>
          </a:prstGeom>
        </p:spPr>
      </p:pic>
      <p:cxnSp>
        <p:nvCxnSpPr>
          <p:cNvPr id="19" name="Straight Connector 18">
            <a:extLst>
              <a:ext uri="{FF2B5EF4-FFF2-40B4-BE49-F238E27FC236}">
                <a16:creationId xmlns:a16="http://schemas.microsoft.com/office/drawing/2014/main" id="{75E1D7EB-10E5-FC4A-8DA6-68CA97D1E0BA}"/>
              </a:ext>
            </a:extLst>
          </p:cNvPr>
          <p:cNvCxnSpPr>
            <a:cxnSpLocks/>
          </p:cNvCxnSpPr>
          <p:nvPr/>
        </p:nvCxnSpPr>
        <p:spPr>
          <a:xfrm>
            <a:off x="87497" y="2495550"/>
            <a:ext cx="4572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ACC0CD9A-5A8E-B545-B163-7C2F3E405D38}"/>
              </a:ext>
            </a:extLst>
          </p:cNvPr>
          <p:cNvCxnSpPr>
            <a:cxnSpLocks/>
          </p:cNvCxnSpPr>
          <p:nvPr/>
        </p:nvCxnSpPr>
        <p:spPr>
          <a:xfrm>
            <a:off x="4800600" y="2495550"/>
            <a:ext cx="42062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D407FF9B-9AB0-6D46-B3C2-E55AEA4CA014}"/>
              </a:ext>
            </a:extLst>
          </p:cNvPr>
          <p:cNvCxnSpPr/>
          <p:nvPr/>
        </p:nvCxnSpPr>
        <p:spPr>
          <a:xfrm>
            <a:off x="4724400" y="326604"/>
            <a:ext cx="0" cy="4206240"/>
          </a:xfrm>
          <a:prstGeom prst="line">
            <a:avLst/>
          </a:prstGeom>
          <a:ln>
            <a:solidFill>
              <a:srgbClr val="94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BDA836CE-6210-714C-BB5D-449C84C7D298}"/>
              </a:ext>
            </a:extLst>
          </p:cNvPr>
          <p:cNvCxnSpPr>
            <a:cxnSpLocks/>
          </p:cNvCxnSpPr>
          <p:nvPr/>
        </p:nvCxnSpPr>
        <p:spPr>
          <a:xfrm>
            <a:off x="152400" y="4552950"/>
            <a:ext cx="4572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9F2B5255-5D3D-6943-B6C8-E15DF6941F9F}"/>
              </a:ext>
            </a:extLst>
          </p:cNvPr>
          <p:cNvCxnSpPr>
            <a:cxnSpLocks/>
          </p:cNvCxnSpPr>
          <p:nvPr/>
        </p:nvCxnSpPr>
        <p:spPr>
          <a:xfrm>
            <a:off x="4724400" y="4552950"/>
            <a:ext cx="4130040" cy="0"/>
          </a:xfrm>
          <a:prstGeom prst="line">
            <a:avLst/>
          </a:prstGeom>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23DFA7CB-9D58-6C42-9104-F9A4AE655595}"/>
              </a:ext>
            </a:extLst>
          </p:cNvPr>
          <p:cNvSpPr txBox="1">
            <a:spLocks/>
          </p:cNvSpPr>
          <p:nvPr/>
        </p:nvSpPr>
        <p:spPr>
          <a:xfrm>
            <a:off x="17835" y="201751"/>
            <a:ext cx="3124220" cy="307777"/>
          </a:xfrm>
          <a:prstGeom prst="rect">
            <a:avLst/>
          </a:prstGeom>
          <a:noFill/>
        </p:spPr>
        <p:txBody>
          <a:bodyPr wrap="square" rtlCol="0">
            <a:spAutoFit/>
          </a:bodyPr>
          <a:lstStyle/>
          <a:p>
            <a:pPr defTabSz="685783">
              <a:defRPr/>
            </a:pPr>
            <a:r>
              <a:rPr lang="is-IS" sz="1400" b="1" dirty="0">
                <a:solidFill>
                  <a:srgbClr val="7030A0"/>
                </a:solidFill>
                <a:latin typeface="+mj-lt"/>
                <a:cs typeface="Arial" panose="020B0604020202020204" pitchFamily="34" charset="0"/>
              </a:rPr>
              <a:t>Previous</a:t>
            </a:r>
          </a:p>
        </p:txBody>
      </p:sp>
      <p:sp>
        <p:nvSpPr>
          <p:cNvPr id="32" name="TextBox 31">
            <a:extLst>
              <a:ext uri="{FF2B5EF4-FFF2-40B4-BE49-F238E27FC236}">
                <a16:creationId xmlns:a16="http://schemas.microsoft.com/office/drawing/2014/main" id="{7765CA7A-A4DF-7B47-880C-D16390458856}"/>
              </a:ext>
            </a:extLst>
          </p:cNvPr>
          <p:cNvSpPr txBox="1">
            <a:spLocks/>
          </p:cNvSpPr>
          <p:nvPr/>
        </p:nvSpPr>
        <p:spPr>
          <a:xfrm>
            <a:off x="7924801" y="201750"/>
            <a:ext cx="1118400" cy="307777"/>
          </a:xfrm>
          <a:prstGeom prst="rect">
            <a:avLst/>
          </a:prstGeom>
          <a:noFill/>
        </p:spPr>
        <p:txBody>
          <a:bodyPr wrap="square" rtlCol="0">
            <a:spAutoFit/>
          </a:bodyPr>
          <a:lstStyle>
            <a:defPPr>
              <a:defRPr lang="en-US"/>
            </a:defPPr>
            <a:lvl1pPr defTabSz="685783">
              <a:defRPr sz="2200" b="1">
                <a:solidFill>
                  <a:srgbClr val="7030A0"/>
                </a:solidFill>
                <a:latin typeface="+mj-lt"/>
                <a:cs typeface="Arial" panose="020B0604020202020204" pitchFamily="34" charset="0"/>
              </a:defRPr>
            </a:lvl1pPr>
          </a:lstStyle>
          <a:p>
            <a:r>
              <a:rPr lang="is-IS" sz="1400" dirty="0"/>
              <a:t>Current</a:t>
            </a:r>
          </a:p>
        </p:txBody>
      </p:sp>
      <p:pic>
        <p:nvPicPr>
          <p:cNvPr id="5" name="Picture 4">
            <a:extLst>
              <a:ext uri="{FF2B5EF4-FFF2-40B4-BE49-F238E27FC236}">
                <a16:creationId xmlns:a16="http://schemas.microsoft.com/office/drawing/2014/main" id="{5F2EFE9E-722D-5E4B-ABB3-3A60A93E35FC}"/>
              </a:ext>
            </a:extLst>
          </p:cNvPr>
          <p:cNvPicPr>
            <a:picLocks noChangeAspect="1"/>
          </p:cNvPicPr>
          <p:nvPr/>
        </p:nvPicPr>
        <p:blipFill>
          <a:blip r:embed="rId6"/>
          <a:stretch>
            <a:fillRect/>
          </a:stretch>
        </p:blipFill>
        <p:spPr>
          <a:xfrm>
            <a:off x="4785867" y="694702"/>
            <a:ext cx="4297680" cy="1680556"/>
          </a:xfrm>
          <a:prstGeom prst="rect">
            <a:avLst/>
          </a:prstGeom>
        </p:spPr>
      </p:pic>
      <p:pic>
        <p:nvPicPr>
          <p:cNvPr id="11" name="Picture 10">
            <a:extLst>
              <a:ext uri="{FF2B5EF4-FFF2-40B4-BE49-F238E27FC236}">
                <a16:creationId xmlns:a16="http://schemas.microsoft.com/office/drawing/2014/main" id="{2AAD2623-0569-0A4E-945D-5E4FE0F56D3E}"/>
              </a:ext>
            </a:extLst>
          </p:cNvPr>
          <p:cNvPicPr>
            <a:picLocks noChangeAspect="1"/>
          </p:cNvPicPr>
          <p:nvPr/>
        </p:nvPicPr>
        <p:blipFill>
          <a:blip r:embed="rId7"/>
          <a:stretch>
            <a:fillRect/>
          </a:stretch>
        </p:blipFill>
        <p:spPr>
          <a:xfrm>
            <a:off x="4876800" y="2615845"/>
            <a:ext cx="4206240" cy="1569773"/>
          </a:xfrm>
          <a:prstGeom prst="rect">
            <a:avLst/>
          </a:prstGeom>
        </p:spPr>
      </p:pic>
      <p:sp>
        <p:nvSpPr>
          <p:cNvPr id="27" name="TextBox 26">
            <a:extLst>
              <a:ext uri="{FF2B5EF4-FFF2-40B4-BE49-F238E27FC236}">
                <a16:creationId xmlns:a16="http://schemas.microsoft.com/office/drawing/2014/main" id="{7006E3D5-83FE-4049-978F-A740E9132627}"/>
              </a:ext>
            </a:extLst>
          </p:cNvPr>
          <p:cNvSpPr txBox="1"/>
          <p:nvPr/>
        </p:nvSpPr>
        <p:spPr>
          <a:xfrm>
            <a:off x="8382000" y="4782410"/>
            <a:ext cx="664723" cy="276999"/>
          </a:xfrm>
          <a:prstGeom prst="rect">
            <a:avLst/>
          </a:prstGeom>
          <a:noFill/>
        </p:spPr>
        <p:txBody>
          <a:bodyPr wrap="square" rtlCol="0">
            <a:spAutoFit/>
          </a:bodyPr>
          <a:lstStyle/>
          <a:p>
            <a:pPr algn="r"/>
            <a:r>
              <a:rPr lang="en-US" sz="1200" dirty="0">
                <a:solidFill>
                  <a:srgbClr val="940000"/>
                </a:solidFill>
              </a:rPr>
              <a:t>2.32</a:t>
            </a:r>
            <a:endParaRPr lang="en-US" sz="2000" dirty="0">
              <a:solidFill>
                <a:srgbClr val="940000"/>
              </a:solidFill>
            </a:endParaRPr>
          </a:p>
        </p:txBody>
      </p:sp>
      <p:sp>
        <p:nvSpPr>
          <p:cNvPr id="30" name="Rounded Rectangle 29">
            <a:extLst>
              <a:ext uri="{FF2B5EF4-FFF2-40B4-BE49-F238E27FC236}">
                <a16:creationId xmlns:a16="http://schemas.microsoft.com/office/drawing/2014/main" id="{3B230AEC-FD6E-114B-85E1-E30E3435E831}"/>
              </a:ext>
            </a:extLst>
          </p:cNvPr>
          <p:cNvSpPr>
            <a:spLocks/>
          </p:cNvSpPr>
          <p:nvPr/>
        </p:nvSpPr>
        <p:spPr>
          <a:xfrm>
            <a:off x="1752600" y="4629149"/>
            <a:ext cx="2651760" cy="365760"/>
          </a:xfrm>
          <a:prstGeom prst="roundRect">
            <a:avLst/>
          </a:prstGeom>
          <a:solidFill>
            <a:srgbClr val="4ECCE9"/>
          </a:solidFill>
          <a:ln w="952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Functional Language Use</a:t>
            </a:r>
          </a:p>
        </p:txBody>
      </p:sp>
      <p:sp>
        <p:nvSpPr>
          <p:cNvPr id="33" name="Rounded Rectangle 32">
            <a:extLst>
              <a:ext uri="{FF2B5EF4-FFF2-40B4-BE49-F238E27FC236}">
                <a16:creationId xmlns:a16="http://schemas.microsoft.com/office/drawing/2014/main" id="{284F434D-21C2-734D-A2FF-F7EC23BD2C2C}"/>
              </a:ext>
            </a:extLst>
          </p:cNvPr>
          <p:cNvSpPr>
            <a:spLocks/>
          </p:cNvSpPr>
          <p:nvPr/>
        </p:nvSpPr>
        <p:spPr>
          <a:xfrm>
            <a:off x="4467316" y="4626698"/>
            <a:ext cx="2651760" cy="365760"/>
          </a:xfrm>
          <a:prstGeom prst="roundRect">
            <a:avLst/>
          </a:prstGeom>
          <a:solidFill>
            <a:srgbClr val="4ECCE9"/>
          </a:solidFill>
          <a:ln w="952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Test Usefulness</a:t>
            </a:r>
          </a:p>
        </p:txBody>
      </p:sp>
    </p:spTree>
    <p:extLst>
      <p:ext uri="{BB962C8B-B14F-4D97-AF65-F5344CB8AC3E}">
        <p14:creationId xmlns:p14="http://schemas.microsoft.com/office/powerpoint/2010/main" val="8999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4062651"/>
          </a:xfrm>
          <a:prstGeom prst="rect">
            <a:avLst/>
          </a:prstGeom>
          <a:noFill/>
        </p:spPr>
        <p:txBody>
          <a:bodyPr wrap="square" rtlCol="0">
            <a:spAutoFit/>
          </a:bodyPr>
          <a:lstStyle/>
          <a:p>
            <a:r>
              <a:rPr lang="en-US" sz="2400" b="1" dirty="0">
                <a:cs typeface="Helvetica"/>
              </a:rPr>
              <a:t>Instructor Voices</a:t>
            </a:r>
          </a:p>
          <a:p>
            <a:endParaRPr lang="en-US" sz="2400" b="1" dirty="0">
              <a:cs typeface="Helvetica"/>
            </a:endParaRPr>
          </a:p>
          <a:p>
            <a:r>
              <a:rPr lang="en-US" sz="2400" b="1" dirty="0">
                <a:cs typeface="Helvetica"/>
              </a:rPr>
              <a:t>On reverse design:</a:t>
            </a:r>
          </a:p>
          <a:p>
            <a:r>
              <a:rPr lang="en-US" dirty="0"/>
              <a:t>So I think ironically by having this work like really rigid assessment criteria in the end, that is actually an invitation for teachers to do their own thing throughout the year because if you are defining it by a book in a way you don't have time to be an inventor, you don't have time to be yourself. Rather if you define it through by goals then different teachers can use whatever themes they want to stress in the classrooms and introduce the language, so I feel like having a professionally determined, structure, research-based assessments at the end, have been strongly time-consuming but in the end when we have that in place, we are liberating teachers. And you don't have to watch over them.</a:t>
            </a:r>
          </a:p>
          <a:p>
            <a:r>
              <a:rPr lang="en-US" dirty="0"/>
              <a:t>Arabic instructor</a:t>
            </a:r>
          </a:p>
          <a:p>
            <a:endParaRPr lang="en-US" sz="2400" b="1" dirty="0">
              <a:cs typeface="Helvetica"/>
            </a:endParaRPr>
          </a:p>
        </p:txBody>
      </p:sp>
    </p:spTree>
    <p:extLst>
      <p:ext uri="{BB962C8B-B14F-4D97-AF65-F5344CB8AC3E}">
        <p14:creationId xmlns:p14="http://schemas.microsoft.com/office/powerpoint/2010/main" val="8858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3785652"/>
          </a:xfrm>
          <a:prstGeom prst="rect">
            <a:avLst/>
          </a:prstGeom>
          <a:noFill/>
        </p:spPr>
        <p:txBody>
          <a:bodyPr wrap="square" rtlCol="0">
            <a:spAutoFit/>
          </a:bodyPr>
          <a:lstStyle/>
          <a:p>
            <a:r>
              <a:rPr lang="en-US" sz="2400" b="1" dirty="0">
                <a:cs typeface="Helvetica"/>
              </a:rPr>
              <a:t>Instructor Voices</a:t>
            </a:r>
          </a:p>
          <a:p>
            <a:endParaRPr lang="en-US" sz="2400" b="1" dirty="0">
              <a:cs typeface="Helvetica"/>
            </a:endParaRPr>
          </a:p>
          <a:p>
            <a:r>
              <a:rPr lang="en-US" sz="2400" b="1" dirty="0">
                <a:cs typeface="Helvetica"/>
              </a:rPr>
              <a:t>On programmatic perspective:</a:t>
            </a:r>
          </a:p>
          <a:p>
            <a:r>
              <a:rPr lang="en-US" dirty="0"/>
              <a:t>I think before even among East Asian languages, the Chinese, Korean and Japanese has been really independent but we started talking each other much more. And in the big picture we didn't really have any connections with European languages, but now as a whole of language courses, we started to meeting the teachers we never could meet to exchange ideas. We met them through workshops. And even though the different languages, the goal is very same. So we started to exchange information about courses, differences, and we understand each other very well. So that is very good.</a:t>
            </a:r>
          </a:p>
          <a:p>
            <a:r>
              <a:rPr lang="en-US" dirty="0"/>
              <a:t>Japanese instructor</a:t>
            </a:r>
          </a:p>
          <a:p>
            <a:endParaRPr lang="en-US" sz="2400" b="1" dirty="0">
              <a:cs typeface="Helvetica"/>
            </a:endParaRPr>
          </a:p>
        </p:txBody>
      </p:sp>
    </p:spTree>
    <p:extLst>
      <p:ext uri="{BB962C8B-B14F-4D97-AF65-F5344CB8AC3E}">
        <p14:creationId xmlns:p14="http://schemas.microsoft.com/office/powerpoint/2010/main" val="68757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3231654"/>
          </a:xfrm>
          <a:prstGeom prst="rect">
            <a:avLst/>
          </a:prstGeom>
          <a:noFill/>
        </p:spPr>
        <p:txBody>
          <a:bodyPr wrap="square" rtlCol="0">
            <a:spAutoFit/>
          </a:bodyPr>
          <a:lstStyle/>
          <a:p>
            <a:r>
              <a:rPr lang="en-US" sz="2400" b="1" dirty="0">
                <a:cs typeface="Helvetica"/>
              </a:rPr>
              <a:t>Instructor Voices</a:t>
            </a:r>
          </a:p>
          <a:p>
            <a:endParaRPr lang="en-US" sz="2400" b="1" dirty="0">
              <a:cs typeface="Helvetica"/>
            </a:endParaRPr>
          </a:p>
          <a:p>
            <a:r>
              <a:rPr lang="en-US" sz="2400" b="1" dirty="0">
                <a:cs typeface="Helvetica"/>
              </a:rPr>
              <a:t>On articulation:</a:t>
            </a:r>
          </a:p>
          <a:p>
            <a:r>
              <a:rPr lang="en-US" dirty="0"/>
              <a:t>“This initiative definitely helped us to think, especially think of the program as a whole, and we feel very confident that now we’ve became a better articulating language program. I also obviously see the impact on our department as a whole in the ways really positive. Now we have the capacity and mindset to probably inform the faculties on what students can do and not do by the end of X years of language study.”</a:t>
            </a:r>
          </a:p>
          <a:p>
            <a:r>
              <a:rPr lang="en-US" dirty="0"/>
              <a:t>Polish</a:t>
            </a:r>
          </a:p>
          <a:p>
            <a:endParaRPr lang="en-US" sz="2400" b="1" dirty="0">
              <a:cs typeface="Helvetica"/>
            </a:endParaRPr>
          </a:p>
        </p:txBody>
      </p:sp>
    </p:spTree>
    <p:extLst>
      <p:ext uri="{BB962C8B-B14F-4D97-AF65-F5344CB8AC3E}">
        <p14:creationId xmlns:p14="http://schemas.microsoft.com/office/powerpoint/2010/main" val="124601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4339650"/>
          </a:xfrm>
          <a:prstGeom prst="rect">
            <a:avLst/>
          </a:prstGeom>
          <a:noFill/>
        </p:spPr>
        <p:txBody>
          <a:bodyPr wrap="square" rtlCol="0">
            <a:spAutoFit/>
          </a:bodyPr>
          <a:lstStyle/>
          <a:p>
            <a:r>
              <a:rPr lang="en-US" sz="2400" b="1" dirty="0">
                <a:cs typeface="Helvetica"/>
              </a:rPr>
              <a:t>Instructor Voices</a:t>
            </a:r>
          </a:p>
          <a:p>
            <a:endParaRPr lang="en-US" sz="2400" b="1" dirty="0">
              <a:cs typeface="Helvetica"/>
            </a:endParaRPr>
          </a:p>
          <a:p>
            <a:r>
              <a:rPr lang="en-US" sz="2400" b="1" dirty="0">
                <a:cs typeface="Helvetica"/>
              </a:rPr>
              <a:t>On the textbook in the curriculum:</a:t>
            </a:r>
          </a:p>
          <a:p>
            <a:r>
              <a:rPr lang="en-US" dirty="0"/>
              <a:t>“If you are defining it [curricular goals] by a textbook, in a way you, don't have time to be an inventor, you don't have time to be yourself as an effective teacher. Rather, if you define it through by the real-life language goals, then different teachers can use whatever themes they want to stress in the classrooms and introduce the language. So I feel like by participating in the LPII, we are now able to have a professionally determined, structured-, research-based assessments at the end, and when we have that in place, we are liberating our teachers. And as a program coordinator, with that curricular goal implemented in the program, you don't have to watch over whatever they do in their classrooms; as long as they are all in line with the target language goals.”</a:t>
            </a:r>
          </a:p>
          <a:p>
            <a:r>
              <a:rPr lang="en-US" dirty="0"/>
              <a:t>Chinese</a:t>
            </a:r>
          </a:p>
          <a:p>
            <a:endParaRPr lang="en-US" sz="2400" b="1" dirty="0">
              <a:cs typeface="Helvetica"/>
            </a:endParaRPr>
          </a:p>
        </p:txBody>
      </p:sp>
    </p:spTree>
    <p:extLst>
      <p:ext uri="{BB962C8B-B14F-4D97-AF65-F5344CB8AC3E}">
        <p14:creationId xmlns:p14="http://schemas.microsoft.com/office/powerpoint/2010/main" val="313857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3231654"/>
          </a:xfrm>
          <a:prstGeom prst="rect">
            <a:avLst/>
          </a:prstGeom>
          <a:noFill/>
        </p:spPr>
        <p:txBody>
          <a:bodyPr wrap="square" rtlCol="0">
            <a:spAutoFit/>
          </a:bodyPr>
          <a:lstStyle/>
          <a:p>
            <a:r>
              <a:rPr lang="en-US" sz="2400" b="1" dirty="0">
                <a:cs typeface="Helvetica"/>
              </a:rPr>
              <a:t>Instructor Voices</a:t>
            </a:r>
          </a:p>
          <a:p>
            <a:endParaRPr lang="en-US" sz="2400" b="1" dirty="0">
              <a:cs typeface="Helvetica"/>
            </a:endParaRPr>
          </a:p>
          <a:p>
            <a:r>
              <a:rPr lang="en-US" sz="2400" b="1" dirty="0">
                <a:cs typeface="Helvetica"/>
              </a:rPr>
              <a:t>On the methods:</a:t>
            </a:r>
          </a:p>
          <a:p>
            <a:r>
              <a:rPr lang="en-US" dirty="0"/>
              <a:t>“And also it helps us to rethink our teaching method. We usually start from our textbook, what's the objective and what do we need to cover, but after this program, I think it gives us more sense to initiate a teaching perspective not only guided by the textbook but also focusing more on the current students' ability and what we need to do to help them improve to the targeted level.”</a:t>
            </a:r>
          </a:p>
          <a:p>
            <a:r>
              <a:rPr lang="en-US" dirty="0"/>
              <a:t>Catalan</a:t>
            </a:r>
          </a:p>
          <a:p>
            <a:endParaRPr lang="en-US" sz="2400" b="1" dirty="0">
              <a:cs typeface="Helvetica"/>
            </a:endParaRPr>
          </a:p>
        </p:txBody>
      </p:sp>
    </p:spTree>
    <p:extLst>
      <p:ext uri="{BB962C8B-B14F-4D97-AF65-F5344CB8AC3E}">
        <p14:creationId xmlns:p14="http://schemas.microsoft.com/office/powerpoint/2010/main" val="352826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0" y="590550"/>
            <a:ext cx="9144000" cy="1569660"/>
          </a:xfrm>
          <a:prstGeom prst="rect">
            <a:avLst/>
          </a:prstGeom>
          <a:noFill/>
        </p:spPr>
        <p:txBody>
          <a:bodyPr wrap="square" rtlCol="0">
            <a:spAutoFit/>
          </a:bodyPr>
          <a:lstStyle/>
          <a:p>
            <a:pPr algn="ctr"/>
            <a:r>
              <a:rPr lang="en-US" sz="3200" b="1" dirty="0">
                <a:cs typeface="Helvetica"/>
              </a:rPr>
              <a:t>Thank you!</a:t>
            </a:r>
          </a:p>
          <a:p>
            <a:pPr algn="ctr"/>
            <a:r>
              <a:rPr lang="en-US" sz="3200" b="1" dirty="0">
                <a:cs typeface="Helvetica"/>
                <a:hlinkClick r:id="rId4"/>
              </a:rPr>
              <a:t>ccbauman@uchicago.edu</a:t>
            </a:r>
            <a:endParaRPr lang="en-US" sz="3200" b="1" dirty="0">
              <a:cs typeface="Helvetica"/>
            </a:endParaRPr>
          </a:p>
          <a:p>
            <a:pPr algn="ctr"/>
            <a:r>
              <a:rPr lang="en-US" sz="3200" b="1" dirty="0" err="1">
                <a:cs typeface="Helvetica"/>
              </a:rPr>
              <a:t>languages.uchicago.edu</a:t>
            </a:r>
            <a:endParaRPr lang="en-US" sz="3200" b="1" dirty="0">
              <a:cs typeface="Helvetica"/>
            </a:endParaRPr>
          </a:p>
        </p:txBody>
      </p:sp>
    </p:spTree>
    <p:extLst>
      <p:ext uri="{BB962C8B-B14F-4D97-AF65-F5344CB8AC3E}">
        <p14:creationId xmlns:p14="http://schemas.microsoft.com/office/powerpoint/2010/main" val="167259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1" y="4640070"/>
            <a:ext cx="6303523" cy="369332"/>
          </a:xfrm>
          <a:prstGeom prst="rect">
            <a:avLst/>
          </a:prstGeom>
          <a:noFill/>
        </p:spPr>
        <p:txBody>
          <a:bodyPr wrap="square" rtlCol="0">
            <a:spAutoFit/>
          </a:bodyPr>
          <a:lstStyle/>
          <a:p>
            <a:pPr algn="r"/>
            <a:r>
              <a:rPr lang="en-US" b="1" dirty="0">
                <a:solidFill>
                  <a:schemeClr val="bg1"/>
                </a:solidFill>
              </a:rPr>
              <a:t>The Role of Assessment Literacy in Empowering Instructors</a:t>
            </a:r>
            <a:endParaRPr lang="en-US"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590550"/>
            <a:ext cx="8534400" cy="3970318"/>
          </a:xfrm>
          <a:prstGeom prst="rect">
            <a:avLst/>
          </a:prstGeom>
          <a:noFill/>
        </p:spPr>
        <p:txBody>
          <a:bodyPr wrap="square" rtlCol="0">
            <a:spAutoFit/>
          </a:bodyPr>
          <a:lstStyle/>
          <a:p>
            <a:r>
              <a:rPr lang="en-US" sz="2400" b="1" dirty="0">
                <a:cs typeface="Helvetica"/>
              </a:rPr>
              <a:t>Language Pedagogy Innovation Initiative </a:t>
            </a:r>
            <a:r>
              <a:rPr lang="en-US" sz="2400" dirty="0">
                <a:cs typeface="Helvetica"/>
              </a:rPr>
              <a:t>(Autumn 2016)</a:t>
            </a:r>
          </a:p>
          <a:p>
            <a:r>
              <a:rPr lang="en-US" sz="1600" dirty="0">
                <a:cs typeface="Helvetica"/>
              </a:rPr>
              <a:t>Significant professional development for LCTL instructors across the Big Ten and Ivy+, leading to cross-institutional Collaborative Partnerships</a:t>
            </a:r>
          </a:p>
          <a:p>
            <a:endParaRPr lang="en-US" sz="1600" dirty="0">
              <a:cs typeface="Helvetica"/>
            </a:endParaRPr>
          </a:p>
          <a:p>
            <a:r>
              <a:rPr lang="en-US" sz="2400" b="1" dirty="0">
                <a:cs typeface="Helvetica"/>
              </a:rPr>
              <a:t>Language Pedagogy Innovation Initiative </a:t>
            </a:r>
            <a:r>
              <a:rPr lang="en-US" sz="2000" dirty="0">
                <a:cs typeface="Helvetica"/>
              </a:rPr>
              <a:t>(Autumn 2017) </a:t>
            </a:r>
          </a:p>
          <a:p>
            <a:r>
              <a:rPr lang="en-US" sz="1600" dirty="0">
                <a:cs typeface="Helvetica"/>
              </a:rPr>
              <a:t>Local funds for curricular innovation through reverse design and alignment across all languages</a:t>
            </a:r>
          </a:p>
          <a:p>
            <a:endParaRPr lang="en-US" sz="1600" dirty="0">
              <a:cs typeface="Helvetica"/>
            </a:endParaRPr>
          </a:p>
          <a:p>
            <a:r>
              <a:rPr lang="en-US" sz="1600" dirty="0">
                <a:cs typeface="Helvetica"/>
              </a:rPr>
              <a:t>Insights from both projects evolve into this process:</a:t>
            </a:r>
          </a:p>
          <a:p>
            <a:pPr lvl="1"/>
            <a:r>
              <a:rPr lang="en-US" dirty="0">
                <a:cs typeface="Helvetica"/>
              </a:rPr>
              <a:t>• ACTFL 4-day OPI workshop</a:t>
            </a:r>
          </a:p>
          <a:p>
            <a:pPr lvl="1"/>
            <a:r>
              <a:rPr lang="en-US" dirty="0">
                <a:cs typeface="Helvetica"/>
              </a:rPr>
              <a:t>• Test Design and Development workshops</a:t>
            </a:r>
          </a:p>
          <a:p>
            <a:pPr lvl="1"/>
            <a:r>
              <a:rPr lang="en-US" dirty="0">
                <a:cs typeface="Helvetica"/>
              </a:rPr>
              <a:t>• Instructors create end-of-sequence 4-skills assessments</a:t>
            </a:r>
          </a:p>
          <a:p>
            <a:pPr lvl="1"/>
            <a:r>
              <a:rPr lang="en-US" dirty="0">
                <a:cs typeface="Helvetica"/>
              </a:rPr>
              <a:t>• Instructors engage in curricular realignment</a:t>
            </a:r>
          </a:p>
          <a:p>
            <a:endParaRPr lang="en-US" dirty="0">
              <a:cs typeface="Helvetica"/>
            </a:endParaRPr>
          </a:p>
          <a:p>
            <a:r>
              <a:rPr lang="en-US" dirty="0">
                <a:cs typeface="Helvetica"/>
              </a:rPr>
              <a:t>Funds to support or compensate instructors at each phase.</a:t>
            </a:r>
          </a:p>
        </p:txBody>
      </p:sp>
    </p:spTree>
    <p:extLst>
      <p:ext uri="{BB962C8B-B14F-4D97-AF65-F5344CB8AC3E}">
        <p14:creationId xmlns:p14="http://schemas.microsoft.com/office/powerpoint/2010/main" val="188532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578642" y="590550"/>
            <a:ext cx="8489158" cy="3231654"/>
          </a:xfrm>
          <a:prstGeom prst="rect">
            <a:avLst/>
          </a:prstGeom>
          <a:noFill/>
        </p:spPr>
        <p:txBody>
          <a:bodyPr wrap="square" rtlCol="0">
            <a:spAutoFit/>
          </a:bodyPr>
          <a:lstStyle/>
          <a:p>
            <a:r>
              <a:rPr lang="en-US" sz="2400" dirty="0">
                <a:cs typeface="Helvetica"/>
              </a:rPr>
              <a:t>Why these key steps?</a:t>
            </a:r>
          </a:p>
          <a:p>
            <a:endParaRPr lang="en-US" dirty="0">
              <a:cs typeface="Helvetica"/>
            </a:endParaRPr>
          </a:p>
          <a:p>
            <a:r>
              <a:rPr lang="en-US" dirty="0">
                <a:cs typeface="Helvetica"/>
              </a:rPr>
              <a:t>ACTFL 4-day OPI workshop	“pedagogical incubator”</a:t>
            </a:r>
          </a:p>
          <a:p>
            <a:r>
              <a:rPr lang="en-US" dirty="0">
                <a:cs typeface="Helvetica"/>
              </a:rPr>
              <a:t>	• delivers assessment literacy</a:t>
            </a:r>
          </a:p>
          <a:p>
            <a:r>
              <a:rPr lang="en-US" dirty="0">
                <a:cs typeface="Helvetica"/>
              </a:rPr>
              <a:t>	• common language of levels and outcomes</a:t>
            </a:r>
          </a:p>
          <a:p>
            <a:r>
              <a:rPr lang="en-US" dirty="0">
                <a:cs typeface="Helvetica"/>
              </a:rPr>
              <a:t>	• “implications and applications” session in all workshops</a:t>
            </a:r>
          </a:p>
          <a:p>
            <a:r>
              <a:rPr lang="en-US" dirty="0">
                <a:cs typeface="Helvetica"/>
              </a:rPr>
              <a:t>	• participants start thinking about their curricula during the workshop</a:t>
            </a:r>
          </a:p>
          <a:p>
            <a:r>
              <a:rPr lang="en-US" dirty="0">
                <a:cs typeface="Helvetica"/>
              </a:rPr>
              <a:t>	• community of experts</a:t>
            </a:r>
          </a:p>
          <a:p>
            <a:r>
              <a:rPr lang="en-US" dirty="0">
                <a:cs typeface="Helvetica"/>
              </a:rPr>
              <a:t>	• outcomes MUST be defined using ACTFL GL (or CEFR scales)</a:t>
            </a:r>
          </a:p>
          <a:p>
            <a:endParaRPr lang="en-US" dirty="0">
              <a:cs typeface="Helvetica"/>
            </a:endParaRPr>
          </a:p>
          <a:p>
            <a:endParaRPr lang="en-US" dirty="0">
              <a:cs typeface="Helvetica"/>
            </a:endParaRPr>
          </a:p>
        </p:txBody>
      </p:sp>
    </p:spTree>
    <p:extLst>
      <p:ext uri="{BB962C8B-B14F-4D97-AF65-F5344CB8AC3E}">
        <p14:creationId xmlns:p14="http://schemas.microsoft.com/office/powerpoint/2010/main" val="207929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549058" y="4687137"/>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578642" y="590550"/>
            <a:ext cx="8489158" cy="3231654"/>
          </a:xfrm>
          <a:prstGeom prst="rect">
            <a:avLst/>
          </a:prstGeom>
          <a:noFill/>
        </p:spPr>
        <p:txBody>
          <a:bodyPr wrap="square" rtlCol="0">
            <a:spAutoFit/>
          </a:bodyPr>
          <a:lstStyle/>
          <a:p>
            <a:r>
              <a:rPr lang="en-US" sz="2400" dirty="0">
                <a:cs typeface="Helvetica"/>
              </a:rPr>
              <a:t>Why these key steps?</a:t>
            </a:r>
          </a:p>
          <a:p>
            <a:endParaRPr lang="en-US" dirty="0">
              <a:cs typeface="Helvetica"/>
            </a:endParaRPr>
          </a:p>
          <a:p>
            <a:r>
              <a:rPr lang="en-US" dirty="0">
                <a:cs typeface="Helvetica"/>
              </a:rPr>
              <a:t>Test design and development workshops and creation of 4-skills assessments</a:t>
            </a:r>
          </a:p>
          <a:p>
            <a:r>
              <a:rPr lang="en-US" dirty="0">
                <a:cs typeface="Helvetica"/>
              </a:rPr>
              <a:t>	• hands-on approach working with instructors</a:t>
            </a:r>
          </a:p>
          <a:p>
            <a:r>
              <a:rPr lang="en-US" dirty="0">
                <a:cs typeface="Helvetica"/>
              </a:rPr>
              <a:t>	• ensure valid assessments</a:t>
            </a:r>
          </a:p>
          <a:p>
            <a:pPr lvl="1"/>
            <a:r>
              <a:rPr lang="en-US" dirty="0">
                <a:cs typeface="Helvetica"/>
              </a:rPr>
              <a:t>• design and development of 4-skills assessments</a:t>
            </a:r>
          </a:p>
          <a:p>
            <a:endParaRPr lang="en-US" dirty="0">
              <a:cs typeface="Helvetica"/>
            </a:endParaRPr>
          </a:p>
          <a:p>
            <a:r>
              <a:rPr lang="en-US" dirty="0">
                <a:cs typeface="Helvetica"/>
              </a:rPr>
              <a:t>		Curricular realignment</a:t>
            </a:r>
          </a:p>
          <a:p>
            <a:r>
              <a:rPr lang="en-US" dirty="0">
                <a:cs typeface="Helvetica"/>
              </a:rPr>
              <a:t>				• ONLY when assessments were in place</a:t>
            </a:r>
          </a:p>
          <a:p>
            <a:r>
              <a:rPr lang="en-US" dirty="0">
                <a:cs typeface="Helvetica"/>
              </a:rPr>
              <a:t>				• informed by reverse design</a:t>
            </a:r>
          </a:p>
          <a:p>
            <a:r>
              <a:rPr lang="en-US" dirty="0">
                <a:cs typeface="Helvetica"/>
              </a:rPr>
              <a:t>				• intimate knowledge and comprehension of assessment</a:t>
            </a:r>
          </a:p>
        </p:txBody>
      </p:sp>
      <p:grpSp>
        <p:nvGrpSpPr>
          <p:cNvPr id="4" name="Group 3">
            <a:extLst>
              <a:ext uri="{FF2B5EF4-FFF2-40B4-BE49-F238E27FC236}">
                <a16:creationId xmlns:a16="http://schemas.microsoft.com/office/drawing/2014/main" id="{2313B262-BDC2-A449-A719-838E77027B94}"/>
              </a:ext>
            </a:extLst>
          </p:cNvPr>
          <p:cNvGrpSpPr/>
          <p:nvPr/>
        </p:nvGrpSpPr>
        <p:grpSpPr>
          <a:xfrm>
            <a:off x="4757005" y="2177354"/>
            <a:ext cx="2135242" cy="376701"/>
            <a:chOff x="4757005" y="3280807"/>
            <a:chExt cx="2135242" cy="633134"/>
          </a:xfrm>
        </p:grpSpPr>
        <p:sp>
          <p:nvSpPr>
            <p:cNvPr id="2" name="Right Arrow 1">
              <a:extLst>
                <a:ext uri="{FF2B5EF4-FFF2-40B4-BE49-F238E27FC236}">
                  <a16:creationId xmlns:a16="http://schemas.microsoft.com/office/drawing/2014/main" id="{00FB9735-8D9B-984A-A379-192E658FFE8A}"/>
                </a:ext>
              </a:extLst>
            </p:cNvPr>
            <p:cNvSpPr/>
            <p:nvPr/>
          </p:nvSpPr>
          <p:spPr>
            <a:xfrm rot="12562191">
              <a:off x="4757005" y="3280807"/>
              <a:ext cx="1908617" cy="633134"/>
            </a:xfrm>
            <a:prstGeom prst="rightArrow">
              <a:avLst>
                <a:gd name="adj1" fmla="val 3779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4D17F02-D66E-3F42-A033-2D047F6063EA}"/>
                </a:ext>
              </a:extLst>
            </p:cNvPr>
            <p:cNvSpPr txBox="1"/>
            <p:nvPr/>
          </p:nvSpPr>
          <p:spPr>
            <a:xfrm rot="1815999">
              <a:off x="4911047" y="3479820"/>
              <a:ext cx="1981200" cy="369332"/>
            </a:xfrm>
            <a:prstGeom prst="rect">
              <a:avLst/>
            </a:prstGeom>
            <a:noFill/>
          </p:spPr>
          <p:txBody>
            <a:bodyPr wrap="square" rtlCol="0">
              <a:spAutoFit/>
            </a:bodyPr>
            <a:lstStyle/>
            <a:p>
              <a:r>
                <a:rPr lang="en-US" dirty="0"/>
                <a:t>operationalization</a:t>
              </a:r>
            </a:p>
          </p:txBody>
        </p:sp>
      </p:grpSp>
      <p:grpSp>
        <p:nvGrpSpPr>
          <p:cNvPr id="13" name="Group 12">
            <a:extLst>
              <a:ext uri="{FF2B5EF4-FFF2-40B4-BE49-F238E27FC236}">
                <a16:creationId xmlns:a16="http://schemas.microsoft.com/office/drawing/2014/main" id="{5953C724-3E41-204F-8ADA-96F5A34838B3}"/>
              </a:ext>
            </a:extLst>
          </p:cNvPr>
          <p:cNvGrpSpPr/>
          <p:nvPr/>
        </p:nvGrpSpPr>
        <p:grpSpPr>
          <a:xfrm>
            <a:off x="76200" y="1962150"/>
            <a:ext cx="1447800" cy="457200"/>
            <a:chOff x="597378" y="3146217"/>
            <a:chExt cx="1357996" cy="526627"/>
          </a:xfrm>
        </p:grpSpPr>
        <p:sp>
          <p:nvSpPr>
            <p:cNvPr id="6" name="Down Arrow 5">
              <a:extLst>
                <a:ext uri="{FF2B5EF4-FFF2-40B4-BE49-F238E27FC236}">
                  <a16:creationId xmlns:a16="http://schemas.microsoft.com/office/drawing/2014/main" id="{3C6ADBB1-631A-284B-A00F-087EBA0E4386}"/>
                </a:ext>
              </a:extLst>
            </p:cNvPr>
            <p:cNvSpPr/>
            <p:nvPr/>
          </p:nvSpPr>
          <p:spPr>
            <a:xfrm rot="18253014">
              <a:off x="1034060" y="2751530"/>
              <a:ext cx="484632" cy="1357996"/>
            </a:xfrm>
            <a:prstGeom prst="downArrow">
              <a:avLst>
                <a:gd name="adj1" fmla="val 45977"/>
                <a:gd name="adj2" fmla="val 50000"/>
              </a:avLst>
            </a:prstGeom>
            <a:gradFill>
              <a:lin ang="168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F0CAA6A-A5E8-264C-ACD7-669A7BB1DDB7}"/>
                </a:ext>
              </a:extLst>
            </p:cNvPr>
            <p:cNvSpPr txBox="1"/>
            <p:nvPr/>
          </p:nvSpPr>
          <p:spPr>
            <a:xfrm rot="1995172">
              <a:off x="697375" y="3146217"/>
              <a:ext cx="1006066" cy="369332"/>
            </a:xfrm>
            <a:prstGeom prst="rect">
              <a:avLst/>
            </a:prstGeom>
            <a:noFill/>
          </p:spPr>
          <p:txBody>
            <a:bodyPr wrap="square" rtlCol="0">
              <a:spAutoFit/>
            </a:bodyPr>
            <a:lstStyle/>
            <a:p>
              <a:r>
                <a:rPr lang="en-US" dirty="0"/>
                <a:t>agency</a:t>
              </a:r>
            </a:p>
          </p:txBody>
        </p:sp>
      </p:grpSp>
    </p:spTree>
    <p:extLst>
      <p:ext uri="{BB962C8B-B14F-4D97-AF65-F5344CB8AC3E}">
        <p14:creationId xmlns:p14="http://schemas.microsoft.com/office/powerpoint/2010/main" val="9656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549058" y="4687137"/>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pic>
        <p:nvPicPr>
          <p:cNvPr id="14" name="Picture 13">
            <a:extLst>
              <a:ext uri="{FF2B5EF4-FFF2-40B4-BE49-F238E27FC236}">
                <a16:creationId xmlns:a16="http://schemas.microsoft.com/office/drawing/2014/main" id="{ADBC380B-03F2-FB46-AB2D-C4940E031201}"/>
              </a:ext>
            </a:extLst>
          </p:cNvPr>
          <p:cNvPicPr>
            <a:picLocks noChangeAspect="1"/>
          </p:cNvPicPr>
          <p:nvPr/>
        </p:nvPicPr>
        <p:blipFill>
          <a:blip r:embed="rId4"/>
          <a:stretch>
            <a:fillRect/>
          </a:stretch>
        </p:blipFill>
        <p:spPr>
          <a:xfrm>
            <a:off x="62119" y="0"/>
            <a:ext cx="9019761" cy="5143500"/>
          </a:xfrm>
          <a:prstGeom prst="rect">
            <a:avLst/>
          </a:prstGeom>
        </p:spPr>
      </p:pic>
    </p:spTree>
    <p:extLst>
      <p:ext uri="{BB962C8B-B14F-4D97-AF65-F5344CB8AC3E}">
        <p14:creationId xmlns:p14="http://schemas.microsoft.com/office/powerpoint/2010/main" val="224575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80382" y="4668409"/>
            <a:ext cx="65187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3" name="TextBox 12"/>
          <p:cNvSpPr txBox="1"/>
          <p:nvPr/>
        </p:nvSpPr>
        <p:spPr>
          <a:xfrm>
            <a:off x="76200" y="599424"/>
            <a:ext cx="9122924" cy="3831818"/>
          </a:xfrm>
          <a:prstGeom prst="rect">
            <a:avLst/>
          </a:prstGeom>
          <a:noFill/>
        </p:spPr>
        <p:txBody>
          <a:bodyPr wrap="square" rtlCol="0">
            <a:spAutoFit/>
          </a:bodyPr>
          <a:lstStyle/>
          <a:p>
            <a:r>
              <a:rPr lang="en-US" sz="2400" b="1" dirty="0">
                <a:cs typeface="Helvetica"/>
              </a:rPr>
              <a:t>Operationalization of identified outcomes</a:t>
            </a:r>
          </a:p>
          <a:p>
            <a:endParaRPr lang="en-US" dirty="0">
              <a:cs typeface="Helvetica"/>
            </a:endParaRPr>
          </a:p>
          <a:p>
            <a:pPr>
              <a:spcAft>
                <a:spcPts val="1200"/>
              </a:spcAft>
            </a:pPr>
            <a:r>
              <a:rPr lang="en-US" dirty="0">
                <a:cs typeface="Helvetica"/>
              </a:rPr>
              <a:t>Reverse design, i.e. working back from outcome not new to most of us, HOWEVER</a:t>
            </a:r>
          </a:p>
          <a:p>
            <a:pPr>
              <a:spcAft>
                <a:spcPts val="1200"/>
              </a:spcAft>
            </a:pPr>
            <a:r>
              <a:rPr lang="en-US" i="1" dirty="0">
                <a:solidFill>
                  <a:srgbClr val="8A0000"/>
                </a:solidFill>
                <a:cs typeface="Helvetica"/>
              </a:rPr>
              <a:t>the step from outcome to test task – operationalization – is critical and is best accomplished</a:t>
            </a:r>
          </a:p>
          <a:p>
            <a:pPr>
              <a:spcAft>
                <a:spcPts val="1200"/>
              </a:spcAft>
            </a:pPr>
            <a:r>
              <a:rPr lang="en-US" i="1" dirty="0">
                <a:solidFill>
                  <a:srgbClr val="8A0000"/>
                </a:solidFill>
                <a:cs typeface="Helvetica"/>
              </a:rPr>
              <a:t>when informed through assessment literacy</a:t>
            </a:r>
          </a:p>
          <a:p>
            <a:pPr marL="742950" lvl="1" indent="-285750">
              <a:spcAft>
                <a:spcPts val="1200"/>
              </a:spcAft>
              <a:buFont typeface="Arial" charset="0"/>
              <a:buChar char="•"/>
            </a:pPr>
            <a:r>
              <a:rPr lang="en-US" dirty="0">
                <a:cs typeface="Helvetica"/>
              </a:rPr>
              <a:t>how to define the skill: what does intermediate listening look like?</a:t>
            </a:r>
          </a:p>
          <a:p>
            <a:pPr marL="742950" lvl="1" indent="-285750">
              <a:spcAft>
                <a:spcPts val="1200"/>
              </a:spcAft>
              <a:buFont typeface="Arial" charset="0"/>
              <a:buChar char="•"/>
            </a:pPr>
            <a:r>
              <a:rPr lang="en-US" dirty="0">
                <a:cs typeface="Helvetica"/>
              </a:rPr>
              <a:t>how one needs to be teaching and practicing the skill</a:t>
            </a:r>
          </a:p>
          <a:p>
            <a:pPr marL="742950" lvl="1" indent="-285750">
              <a:spcAft>
                <a:spcPts val="1200"/>
              </a:spcAft>
              <a:buFont typeface="Arial" charset="0"/>
              <a:buChar char="•"/>
            </a:pPr>
            <a:r>
              <a:rPr lang="en-US" dirty="0">
                <a:cs typeface="Helvetica"/>
              </a:rPr>
              <a:t>how learners will prepare for an assessment in that skill</a:t>
            </a:r>
          </a:p>
          <a:p>
            <a:endParaRPr lang="en-US" sz="1500" dirty="0">
              <a:cs typeface="Helvetica"/>
            </a:endParaRPr>
          </a:p>
          <a:p>
            <a:endParaRPr lang="en-US" dirty="0">
              <a:cs typeface="Helvetica"/>
            </a:endParaRPr>
          </a:p>
        </p:txBody>
      </p:sp>
    </p:spTree>
    <p:extLst>
      <p:ext uri="{BB962C8B-B14F-4D97-AF65-F5344CB8AC3E}">
        <p14:creationId xmlns:p14="http://schemas.microsoft.com/office/powerpoint/2010/main" val="55390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52400"/>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86240"/>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111101" y="590550"/>
            <a:ext cx="8534400" cy="1508105"/>
          </a:xfrm>
          <a:prstGeom prst="rect">
            <a:avLst/>
          </a:prstGeom>
          <a:noFill/>
        </p:spPr>
        <p:txBody>
          <a:bodyPr wrap="square" rtlCol="0">
            <a:spAutoFit/>
          </a:bodyPr>
          <a:lstStyle/>
          <a:p>
            <a:r>
              <a:rPr lang="en-US" sz="2000" b="1" dirty="0">
                <a:cs typeface="Helvetica"/>
              </a:rPr>
              <a:t>Operationalization 1.  Intermediate low listening comprehension, M/C</a:t>
            </a:r>
          </a:p>
          <a:p>
            <a:r>
              <a:rPr lang="en-US" dirty="0">
                <a:cs typeface="Helvetica"/>
              </a:rPr>
              <a:t>You hear a phone message about a change in plans.  Choose the best answer.  You will hear the message twice. </a:t>
            </a:r>
          </a:p>
          <a:p>
            <a:endParaRPr lang="en-US" dirty="0">
              <a:cs typeface="Helvetica"/>
            </a:endParaRPr>
          </a:p>
          <a:p>
            <a:endParaRPr lang="en-US" dirty="0">
              <a:cs typeface="Helvetica"/>
            </a:endParaRPr>
          </a:p>
        </p:txBody>
      </p:sp>
      <p:graphicFrame>
        <p:nvGraphicFramePr>
          <p:cNvPr id="6" name="Table 5">
            <a:extLst>
              <a:ext uri="{FF2B5EF4-FFF2-40B4-BE49-F238E27FC236}">
                <a16:creationId xmlns:a16="http://schemas.microsoft.com/office/drawing/2014/main" id="{E02C6FFC-211A-6F48-BA23-181BE55C06A1}"/>
              </a:ext>
            </a:extLst>
          </p:cNvPr>
          <p:cNvGraphicFramePr>
            <a:graphicFrameLocks noGrp="1"/>
          </p:cNvGraphicFramePr>
          <p:nvPr>
            <p:extLst>
              <p:ext uri="{D42A27DB-BD31-4B8C-83A1-F6EECF244321}">
                <p14:modId xmlns:p14="http://schemas.microsoft.com/office/powerpoint/2010/main" val="1186138301"/>
              </p:ext>
            </p:extLst>
          </p:nvPr>
        </p:nvGraphicFramePr>
        <p:xfrm>
          <a:off x="131750" y="1494334"/>
          <a:ext cx="8880500" cy="3014220"/>
        </p:xfrm>
        <a:graphic>
          <a:graphicData uri="http://schemas.openxmlformats.org/drawingml/2006/table">
            <a:tbl>
              <a:tblPr firstRow="1" bandRow="1">
                <a:tableStyleId>{5940675A-B579-460E-94D1-54222C63F5DA}</a:tableStyleId>
              </a:tblPr>
              <a:tblGrid>
                <a:gridCol w="4156100">
                  <a:extLst>
                    <a:ext uri="{9D8B030D-6E8A-4147-A177-3AD203B41FA5}">
                      <a16:colId xmlns:a16="http://schemas.microsoft.com/office/drawing/2014/main" val="509326482"/>
                    </a:ext>
                  </a:extLst>
                </a:gridCol>
                <a:gridCol w="4724400">
                  <a:extLst>
                    <a:ext uri="{9D8B030D-6E8A-4147-A177-3AD203B41FA5}">
                      <a16:colId xmlns:a16="http://schemas.microsoft.com/office/drawing/2014/main" val="1397391978"/>
                    </a:ext>
                  </a:extLst>
                </a:gridCol>
              </a:tblGrid>
              <a:tr h="1576891">
                <a:tc>
                  <a:txBody>
                    <a:bodyPr/>
                    <a:lstStyle/>
                    <a:p>
                      <a:pPr marL="342900" indent="-342900">
                        <a:buAutoNum type="arabicPeriod"/>
                      </a:pPr>
                      <a:r>
                        <a:rPr lang="en-US" sz="1600" dirty="0"/>
                        <a:t>Where are the friends planning to go?</a:t>
                      </a:r>
                    </a:p>
                    <a:p>
                      <a:pPr marL="342900" indent="-342900">
                        <a:buAutoNum type="arabicPeriod"/>
                      </a:pPr>
                      <a:endParaRPr lang="en-US" sz="1600" dirty="0"/>
                    </a:p>
                    <a:p>
                      <a:pPr marL="0" indent="0">
                        <a:buFontTx/>
                        <a:buNone/>
                      </a:pPr>
                      <a:r>
                        <a:rPr lang="en-US" sz="1600" dirty="0"/>
                        <a:t>a. a movie                                c. sailing</a:t>
                      </a:r>
                    </a:p>
                    <a:p>
                      <a:pPr marL="342900" indent="-342900">
                        <a:buAutoNum type="arabicPeriod"/>
                      </a:pPr>
                      <a:endParaRPr lang="en-US" sz="1600" dirty="0"/>
                    </a:p>
                    <a:p>
                      <a:pPr marL="0" indent="0">
                        <a:buFontTx/>
                        <a:buNone/>
                      </a:pPr>
                      <a:r>
                        <a:rPr lang="en-US" sz="1600" dirty="0"/>
                        <a:t>b. a concert                              d. swimming</a:t>
                      </a:r>
                    </a:p>
                  </a:txBody>
                  <a:tcPr/>
                </a:tc>
                <a:tc>
                  <a:txBody>
                    <a:bodyPr/>
                    <a:lstStyle/>
                    <a:p>
                      <a:r>
                        <a:rPr lang="en-US" sz="1600" dirty="0"/>
                        <a:t>2. Where will they meet before the event?</a:t>
                      </a:r>
                    </a:p>
                    <a:p>
                      <a:pPr marL="342900" indent="-342900">
                        <a:buAutoNum type="arabicPeriod"/>
                      </a:pPr>
                      <a:endParaRPr lang="en-US" sz="1600" dirty="0"/>
                    </a:p>
                    <a:p>
                      <a:pPr marL="0" indent="0">
                        <a:buFontTx/>
                        <a:buNone/>
                      </a:pPr>
                      <a:r>
                        <a:rPr lang="en-US" sz="1600" dirty="0"/>
                        <a:t>a. a café                                     c. the caller’s house</a:t>
                      </a:r>
                    </a:p>
                    <a:p>
                      <a:pPr marL="342900" indent="-342900">
                        <a:buAutoNum type="arabicPeriod"/>
                      </a:pPr>
                      <a:endParaRPr lang="en-US" sz="1600" dirty="0"/>
                    </a:p>
                    <a:p>
                      <a:pPr marL="0" indent="0">
                        <a:buFontTx/>
                        <a:buNone/>
                      </a:pPr>
                      <a:r>
                        <a:rPr lang="en-US" sz="1600" dirty="0"/>
                        <a:t>b. the caller’s workplace        d. the subway station</a:t>
                      </a:r>
                    </a:p>
                    <a:p>
                      <a:endParaRPr lang="en-US" sz="1800" dirty="0"/>
                    </a:p>
                  </a:txBody>
                  <a:tcPr/>
                </a:tc>
                <a:extLst>
                  <a:ext uri="{0D108BD9-81ED-4DB2-BD59-A6C34878D82A}">
                    <a16:rowId xmlns:a16="http://schemas.microsoft.com/office/drawing/2014/main" val="1976854672"/>
                  </a:ext>
                </a:extLst>
              </a:tr>
              <a:tr h="1429260">
                <a:tc>
                  <a:txBody>
                    <a:bodyPr/>
                    <a:lstStyle/>
                    <a:p>
                      <a:r>
                        <a:rPr lang="en-US" sz="1600" dirty="0"/>
                        <a:t>3. Why does the caller need to change plans?</a:t>
                      </a:r>
                    </a:p>
                    <a:p>
                      <a:pPr marL="342900" indent="-342900">
                        <a:buAutoNum type="arabicPeriod"/>
                      </a:pPr>
                      <a:endParaRPr lang="en-US" sz="1600" dirty="0"/>
                    </a:p>
                    <a:p>
                      <a:pPr marL="0" indent="0">
                        <a:buFontTx/>
                        <a:buNone/>
                      </a:pPr>
                      <a:r>
                        <a:rPr lang="en-US" sz="1600" dirty="0"/>
                        <a:t>a. illness                                    c. traffic</a:t>
                      </a:r>
                    </a:p>
                    <a:p>
                      <a:pPr marL="342900" indent="-342900">
                        <a:buAutoNum type="arabicPeriod"/>
                      </a:pPr>
                      <a:endParaRPr lang="en-US" sz="1600" dirty="0"/>
                    </a:p>
                    <a:p>
                      <a:pPr marL="0" indent="0">
                        <a:buFontTx/>
                        <a:buNone/>
                      </a:pPr>
                      <a:r>
                        <a:rPr lang="en-US" sz="1600" dirty="0"/>
                        <a:t>b. work                                      d. got lost</a:t>
                      </a:r>
                    </a:p>
                  </a:txBody>
                  <a:tcPr/>
                </a:tc>
                <a:tc>
                  <a:txBody>
                    <a:bodyPr/>
                    <a:lstStyle/>
                    <a:p>
                      <a:r>
                        <a:rPr lang="en-US" sz="1600" dirty="0"/>
                        <a:t>4. How will the caller make up for the change of plans?</a:t>
                      </a:r>
                    </a:p>
                    <a:p>
                      <a:pPr marL="342900" indent="-342900">
                        <a:buAutoNum type="arabicPeriod"/>
                      </a:pPr>
                      <a:endParaRPr lang="en-US" sz="1600" dirty="0"/>
                    </a:p>
                    <a:p>
                      <a:pPr marL="0" indent="0">
                        <a:buFontTx/>
                        <a:buNone/>
                      </a:pPr>
                      <a:r>
                        <a:rPr lang="en-US" sz="1600" dirty="0"/>
                        <a:t>a. buy dinner                            c. pay for tickets</a:t>
                      </a:r>
                    </a:p>
                    <a:p>
                      <a:pPr marL="342900" indent="-342900">
                        <a:buAutoNum type="arabicPeriod"/>
                      </a:pPr>
                      <a:endParaRPr lang="en-US" sz="1600" dirty="0"/>
                    </a:p>
                    <a:p>
                      <a:pPr marL="0" indent="0">
                        <a:buFontTx/>
                        <a:buNone/>
                      </a:pPr>
                      <a:r>
                        <a:rPr lang="en-US" sz="1600" dirty="0"/>
                        <a:t>b. apologize                              d. pay next time</a:t>
                      </a:r>
                    </a:p>
                  </a:txBody>
                  <a:tcPr/>
                </a:tc>
                <a:extLst>
                  <a:ext uri="{0D108BD9-81ED-4DB2-BD59-A6C34878D82A}">
                    <a16:rowId xmlns:a16="http://schemas.microsoft.com/office/drawing/2014/main" val="837130428"/>
                  </a:ext>
                </a:extLst>
              </a:tr>
            </a:tbl>
          </a:graphicData>
        </a:graphic>
      </p:graphicFrame>
    </p:spTree>
    <p:extLst>
      <p:ext uri="{BB962C8B-B14F-4D97-AF65-F5344CB8AC3E}">
        <p14:creationId xmlns:p14="http://schemas.microsoft.com/office/powerpoint/2010/main" val="12232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80382" y="4668409"/>
            <a:ext cx="65187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3" name="TextBox 12"/>
          <p:cNvSpPr txBox="1"/>
          <p:nvPr/>
        </p:nvSpPr>
        <p:spPr>
          <a:xfrm>
            <a:off x="25594" y="584812"/>
            <a:ext cx="8991600" cy="954107"/>
          </a:xfrm>
          <a:prstGeom prst="rect">
            <a:avLst/>
          </a:prstGeom>
          <a:noFill/>
        </p:spPr>
        <p:txBody>
          <a:bodyPr wrap="square" rtlCol="0">
            <a:spAutoFit/>
          </a:bodyPr>
          <a:lstStyle/>
          <a:p>
            <a:r>
              <a:rPr lang="en-US" sz="2000" b="1" dirty="0">
                <a:cs typeface="Helvetica"/>
              </a:rPr>
              <a:t>Operationalization 2.  Intermediate low listening comprehension, table fill-in</a:t>
            </a:r>
          </a:p>
          <a:p>
            <a:r>
              <a:rPr lang="en-US" dirty="0">
                <a:cs typeface="Helvetica"/>
              </a:rPr>
              <a:t>You hear a phone message about a change in plans.  Fill in the table, using English.  You will hear the message twice.</a:t>
            </a:r>
          </a:p>
        </p:txBody>
      </p:sp>
      <p:graphicFrame>
        <p:nvGraphicFramePr>
          <p:cNvPr id="2" name="Table 1">
            <a:extLst>
              <a:ext uri="{FF2B5EF4-FFF2-40B4-BE49-F238E27FC236}">
                <a16:creationId xmlns:a16="http://schemas.microsoft.com/office/drawing/2014/main" id="{01AC9852-AF05-144C-B736-8327185C2D2C}"/>
              </a:ext>
            </a:extLst>
          </p:cNvPr>
          <p:cNvGraphicFramePr>
            <a:graphicFrameLocks noGrp="1"/>
          </p:cNvGraphicFramePr>
          <p:nvPr>
            <p:extLst>
              <p:ext uri="{D42A27DB-BD31-4B8C-83A1-F6EECF244321}">
                <p14:modId xmlns:p14="http://schemas.microsoft.com/office/powerpoint/2010/main" val="581534374"/>
              </p:ext>
            </p:extLst>
          </p:nvPr>
        </p:nvGraphicFramePr>
        <p:xfrm>
          <a:off x="228600" y="1606988"/>
          <a:ext cx="7391400" cy="2704384"/>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76943143"/>
                    </a:ext>
                  </a:extLst>
                </a:gridCol>
                <a:gridCol w="5181600">
                  <a:extLst>
                    <a:ext uri="{9D8B030D-6E8A-4147-A177-3AD203B41FA5}">
                      <a16:colId xmlns:a16="http://schemas.microsoft.com/office/drawing/2014/main" val="465688464"/>
                    </a:ext>
                  </a:extLst>
                </a:gridCol>
              </a:tblGrid>
              <a:tr h="736162">
                <a:tc>
                  <a:txBody>
                    <a:bodyPr/>
                    <a:lstStyle/>
                    <a:p>
                      <a:endParaRPr lang="en-US" dirty="0"/>
                    </a:p>
                    <a:p>
                      <a:r>
                        <a:rPr lang="en-US" sz="1600" dirty="0"/>
                        <a:t>Details about the</a:t>
                      </a:r>
                    </a:p>
                    <a:p>
                      <a:r>
                        <a:rPr lang="en-US" sz="1600" dirty="0"/>
                        <a:t>event</a:t>
                      </a:r>
                    </a:p>
                  </a:txBody>
                  <a:tcPr/>
                </a:tc>
                <a:tc>
                  <a:txBody>
                    <a:bodyPr/>
                    <a:lstStyle/>
                    <a:p>
                      <a:endParaRPr lang="en-US" dirty="0"/>
                    </a:p>
                  </a:txBody>
                  <a:tcPr/>
                </a:tc>
                <a:extLst>
                  <a:ext uri="{0D108BD9-81ED-4DB2-BD59-A6C34878D82A}">
                    <a16:rowId xmlns:a16="http://schemas.microsoft.com/office/drawing/2014/main" val="3020171346"/>
                  </a:ext>
                </a:extLst>
              </a:tr>
              <a:tr h="959762">
                <a:tc>
                  <a:txBody>
                    <a:bodyPr/>
                    <a:lstStyle/>
                    <a:p>
                      <a:endParaRPr lang="en-US" dirty="0"/>
                    </a:p>
                    <a:p>
                      <a:r>
                        <a:rPr lang="en-US" sz="1600" dirty="0"/>
                        <a:t>Plans for before the event and changes</a:t>
                      </a:r>
                    </a:p>
                  </a:txBody>
                  <a:tcPr/>
                </a:tc>
                <a:tc>
                  <a:txBody>
                    <a:bodyPr/>
                    <a:lstStyle/>
                    <a:p>
                      <a:endParaRPr lang="en-US"/>
                    </a:p>
                  </a:txBody>
                  <a:tcPr/>
                </a:tc>
                <a:extLst>
                  <a:ext uri="{0D108BD9-81ED-4DB2-BD59-A6C34878D82A}">
                    <a16:rowId xmlns:a16="http://schemas.microsoft.com/office/drawing/2014/main" val="869610376"/>
                  </a:ext>
                </a:extLst>
              </a:tr>
              <a:tr h="959762">
                <a:tc>
                  <a:txBody>
                    <a:bodyPr/>
                    <a:lstStyle/>
                    <a:p>
                      <a:endParaRPr lang="en-US" dirty="0"/>
                    </a:p>
                    <a:p>
                      <a:r>
                        <a:rPr lang="en-US" sz="1600" dirty="0"/>
                        <a:t>Plans for after the event and changes</a:t>
                      </a:r>
                    </a:p>
                  </a:txBody>
                  <a:tcPr/>
                </a:tc>
                <a:tc>
                  <a:txBody>
                    <a:bodyPr/>
                    <a:lstStyle/>
                    <a:p>
                      <a:endParaRPr lang="en-US" dirty="0"/>
                    </a:p>
                  </a:txBody>
                  <a:tcPr/>
                </a:tc>
                <a:extLst>
                  <a:ext uri="{0D108BD9-81ED-4DB2-BD59-A6C34878D82A}">
                    <a16:rowId xmlns:a16="http://schemas.microsoft.com/office/drawing/2014/main" val="92191518"/>
                  </a:ext>
                </a:extLst>
              </a:tr>
            </a:tbl>
          </a:graphicData>
        </a:graphic>
      </p:graphicFrame>
    </p:spTree>
    <p:extLst>
      <p:ext uri="{BB962C8B-B14F-4D97-AF65-F5344CB8AC3E}">
        <p14:creationId xmlns:p14="http://schemas.microsoft.com/office/powerpoint/2010/main" val="176703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486276"/>
            <a:ext cx="9144000" cy="657225"/>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0" y="171451"/>
            <a:ext cx="9144000" cy="4400550"/>
          </a:xfrm>
          <a:prstGeom prst="rect">
            <a:avLst/>
          </a:prstGeom>
          <a:gradFill flip="none" rotWithShape="1">
            <a:gsLst>
              <a:gs pos="0">
                <a:schemeClr val="bg1">
                  <a:lumMod val="65000"/>
                </a:schemeClr>
              </a:gs>
              <a:gs pos="37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0" y="0"/>
            <a:ext cx="9144000" cy="171450"/>
          </a:xfrm>
          <a:prstGeom prst="rect">
            <a:avLst/>
          </a:prstGeom>
          <a:gradFill flip="none" rotWithShape="1">
            <a:gsLst>
              <a:gs pos="0">
                <a:srgbClr val="8A0000"/>
              </a:gs>
              <a:gs pos="100000">
                <a:srgbClr val="440000"/>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604182" y="4668409"/>
            <a:ext cx="6594942" cy="400110"/>
          </a:xfrm>
          <a:prstGeom prst="rect">
            <a:avLst/>
          </a:prstGeom>
          <a:noFill/>
        </p:spPr>
        <p:txBody>
          <a:bodyPr wrap="square" rtlCol="0">
            <a:spAutoFit/>
          </a:bodyPr>
          <a:lstStyle/>
          <a:p>
            <a:pPr algn="r"/>
            <a:r>
              <a:rPr lang="en-US" sz="2000" b="1" dirty="0">
                <a:solidFill>
                  <a:schemeClr val="bg1"/>
                </a:solidFill>
              </a:rPr>
              <a:t>The Role of Assessment Literacy in Empowering Instructors</a:t>
            </a:r>
            <a:endParaRPr lang="en-US" sz="2000" dirty="0">
              <a:solidFill>
                <a:schemeClr val="bg1"/>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640070"/>
            <a:ext cx="2527981" cy="443429"/>
          </a:xfrm>
          <a:prstGeom prst="rect">
            <a:avLst/>
          </a:prstGeom>
        </p:spPr>
      </p:pic>
      <p:sp>
        <p:nvSpPr>
          <p:cNvPr id="9" name="TextBox 8"/>
          <p:cNvSpPr txBox="1"/>
          <p:nvPr/>
        </p:nvSpPr>
        <p:spPr>
          <a:xfrm>
            <a:off x="76200" y="1012820"/>
            <a:ext cx="8534400" cy="323165"/>
          </a:xfrm>
          <a:prstGeom prst="rect">
            <a:avLst/>
          </a:prstGeom>
          <a:noFill/>
        </p:spPr>
        <p:txBody>
          <a:bodyPr wrap="square" rtlCol="0">
            <a:spAutoFit/>
          </a:bodyPr>
          <a:lstStyle/>
          <a:p>
            <a:endParaRPr lang="en-US" sz="1500" dirty="0">
              <a:cs typeface="Helvetica"/>
            </a:endParaRPr>
          </a:p>
        </p:txBody>
      </p:sp>
      <p:sp>
        <p:nvSpPr>
          <p:cNvPr id="10" name="TextBox 9"/>
          <p:cNvSpPr txBox="1"/>
          <p:nvPr/>
        </p:nvSpPr>
        <p:spPr>
          <a:xfrm>
            <a:off x="96982" y="666750"/>
            <a:ext cx="8534400" cy="2739211"/>
          </a:xfrm>
          <a:prstGeom prst="rect">
            <a:avLst/>
          </a:prstGeom>
          <a:noFill/>
        </p:spPr>
        <p:txBody>
          <a:bodyPr wrap="square" rtlCol="0">
            <a:spAutoFit/>
          </a:bodyPr>
          <a:lstStyle/>
          <a:p>
            <a:r>
              <a:rPr lang="en-US" sz="2400" b="1" dirty="0">
                <a:cs typeface="Helvetica"/>
              </a:rPr>
              <a:t>Operationalization and assessment literacy</a:t>
            </a:r>
          </a:p>
          <a:p>
            <a:endParaRPr lang="en-US" dirty="0">
              <a:cs typeface="Helvetica"/>
            </a:endParaRPr>
          </a:p>
          <a:p>
            <a:pPr marL="285750" indent="-285750">
              <a:spcAft>
                <a:spcPts val="1200"/>
              </a:spcAft>
              <a:buFont typeface="Arial" charset="0"/>
              <a:buChar char="•"/>
            </a:pPr>
            <a:r>
              <a:rPr lang="en-US" dirty="0">
                <a:cs typeface="Helvetica"/>
              </a:rPr>
              <a:t>think deliberately about the characteristics of the outcome (IL listening)</a:t>
            </a:r>
          </a:p>
          <a:p>
            <a:pPr marL="285750" indent="-285750">
              <a:spcAft>
                <a:spcPts val="1200"/>
              </a:spcAft>
              <a:buFont typeface="Arial" charset="0"/>
              <a:buChar char="•"/>
            </a:pPr>
            <a:r>
              <a:rPr lang="en-US" dirty="0">
                <a:cs typeface="Helvetica"/>
              </a:rPr>
              <a:t>what evidence is needed to demonstrate INTERMEDIATE (not Novice) listening</a:t>
            </a:r>
          </a:p>
          <a:p>
            <a:pPr marL="285750" indent="-285750">
              <a:spcAft>
                <a:spcPts val="1200"/>
              </a:spcAft>
              <a:buFont typeface="Arial" charset="0"/>
              <a:buChar char="•"/>
            </a:pPr>
            <a:r>
              <a:rPr lang="en-US" dirty="0">
                <a:cs typeface="Helvetica"/>
              </a:rPr>
              <a:t>constructed response over selected response</a:t>
            </a:r>
          </a:p>
          <a:p>
            <a:pPr marL="285750" indent="-285750">
              <a:spcAft>
                <a:spcPts val="1200"/>
              </a:spcAft>
              <a:buFont typeface="Arial" charset="0"/>
              <a:buChar char="•"/>
            </a:pPr>
            <a:r>
              <a:rPr lang="en-US" dirty="0">
                <a:cs typeface="Helvetica"/>
              </a:rPr>
              <a:t>gets at intermediate-level function “creating with language”</a:t>
            </a:r>
          </a:p>
          <a:p>
            <a:pPr marL="285750" indent="-285750">
              <a:spcAft>
                <a:spcPts val="1200"/>
              </a:spcAft>
              <a:buFont typeface="Arial" charset="0"/>
              <a:buChar char="•"/>
            </a:pPr>
            <a:endParaRPr lang="en-US" dirty="0">
              <a:cs typeface="Helvetica"/>
            </a:endParaRPr>
          </a:p>
        </p:txBody>
      </p:sp>
    </p:spTree>
    <p:extLst>
      <p:ext uri="{BB962C8B-B14F-4D97-AF65-F5344CB8AC3E}">
        <p14:creationId xmlns:p14="http://schemas.microsoft.com/office/powerpoint/2010/main" val="2100269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4193</TotalTime>
  <Words>1360</Words>
  <Application>Microsoft Macintosh PowerPoint</Application>
  <PresentationFormat>On-screen Show (16:9)</PresentationFormat>
  <Paragraphs>177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Chicago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Grant Schexnider</dc:creator>
  <cp:lastModifiedBy>Microsoft Office User</cp:lastModifiedBy>
  <cp:revision>292</cp:revision>
  <cp:lastPrinted>2019-04-25T19:57:35Z</cp:lastPrinted>
  <dcterms:created xsi:type="dcterms:W3CDTF">2009-12-09T17:45:36Z</dcterms:created>
  <dcterms:modified xsi:type="dcterms:W3CDTF">2019-06-01T14:06:56Z</dcterms:modified>
</cp:coreProperties>
</file>