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0"/>
  </p:notesMasterIdLst>
  <p:handoutMasterIdLst>
    <p:handoutMasterId r:id="rId21"/>
  </p:handoutMasterIdLst>
  <p:sldIdLst>
    <p:sldId id="429" r:id="rId2"/>
    <p:sldId id="447" r:id="rId3"/>
    <p:sldId id="448" r:id="rId4"/>
    <p:sldId id="431" r:id="rId5"/>
    <p:sldId id="449" r:id="rId6"/>
    <p:sldId id="450" r:id="rId7"/>
    <p:sldId id="460" r:id="rId8"/>
    <p:sldId id="451" r:id="rId9"/>
    <p:sldId id="458" r:id="rId10"/>
    <p:sldId id="462" r:id="rId11"/>
    <p:sldId id="452" r:id="rId12"/>
    <p:sldId id="453" r:id="rId13"/>
    <p:sldId id="454" r:id="rId14"/>
    <p:sldId id="455" r:id="rId15"/>
    <p:sldId id="456" r:id="rId16"/>
    <p:sldId id="444" r:id="rId17"/>
    <p:sldId id="459" r:id="rId18"/>
    <p:sldId id="461"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505BD"/>
    <a:srgbClr val="99CCFF"/>
    <a:srgbClr val="CCFFFF"/>
    <a:srgbClr val="00FFFF"/>
    <a:srgbClr val="FFFF00"/>
    <a:srgbClr val="000000"/>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3" autoAdjust="0"/>
    <p:restoredTop sz="99440" autoAdjust="0"/>
  </p:normalViewPr>
  <p:slideViewPr>
    <p:cSldViewPr>
      <p:cViewPr>
        <p:scale>
          <a:sx n="60" d="100"/>
          <a:sy n="60" d="100"/>
        </p:scale>
        <p:origin x="-2304" y="-8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665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665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665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B58E4714-5C59-40C5-822B-E5E9DD7962A5}" type="slidenum">
              <a:rPr lang="en-US"/>
              <a:pPr/>
              <a:t>‹#›</a:t>
            </a:fld>
            <a:endParaRPr lang="en-US"/>
          </a:p>
        </p:txBody>
      </p:sp>
    </p:spTree>
    <p:extLst>
      <p:ext uri="{BB962C8B-B14F-4D97-AF65-F5344CB8AC3E}">
        <p14:creationId xmlns:p14="http://schemas.microsoft.com/office/powerpoint/2010/main" val="880126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2DEDFF6-25BC-4C5B-96B3-FDF723B59090}" type="slidenum">
              <a:rPr lang="en-US"/>
              <a:pPr/>
              <a:t>‹#›</a:t>
            </a:fld>
            <a:endParaRPr lang="en-US"/>
          </a:p>
        </p:txBody>
      </p:sp>
    </p:spTree>
    <p:extLst>
      <p:ext uri="{BB962C8B-B14F-4D97-AF65-F5344CB8AC3E}">
        <p14:creationId xmlns:p14="http://schemas.microsoft.com/office/powerpoint/2010/main" val="10138303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EDFF6-25BC-4C5B-96B3-FDF723B59090}" type="slidenum">
              <a:rPr lang="en-US" smtClean="0"/>
              <a:pPr/>
              <a:t>4</a:t>
            </a:fld>
            <a:endParaRPr lang="en-US"/>
          </a:p>
        </p:txBody>
      </p:sp>
    </p:spTree>
    <p:extLst>
      <p:ext uri="{BB962C8B-B14F-4D97-AF65-F5344CB8AC3E}">
        <p14:creationId xmlns:p14="http://schemas.microsoft.com/office/powerpoint/2010/main" val="276043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Certainly </a:t>
            </a:r>
            <a:r>
              <a:rPr lang="en-US" dirty="0" err="1" smtClean="0"/>
              <a:t>Intota</a:t>
            </a:r>
            <a:r>
              <a:rPr lang="en-US" dirty="0" smtClean="0"/>
              <a:t> is not the only new model system being offered to libraries.  Others are, in fact, a</a:t>
            </a:r>
            <a:r>
              <a:rPr lang="en-US" baseline="0" dirty="0" smtClean="0"/>
              <a:t>head of us in development.  But we really feel that </a:t>
            </a:r>
            <a:r>
              <a:rPr lang="en-US" baseline="0" dirty="0" err="1" smtClean="0"/>
              <a:t>Intota</a:t>
            </a:r>
            <a:r>
              <a:rPr lang="en-US" baseline="0" dirty="0" smtClean="0"/>
              <a:t> is a unique offering, one that is worth watching.  There are many unique aspects of </a:t>
            </a:r>
            <a:r>
              <a:rPr lang="en-US" baseline="0" dirty="0" err="1" smtClean="0"/>
              <a:t>Intota</a:t>
            </a:r>
            <a:r>
              <a:rPr lang="en-US" baseline="0" dirty="0" smtClean="0"/>
              <a:t>, but the combination of 4 elements especially create a superior solution:</a:t>
            </a:r>
          </a:p>
          <a:p>
            <a:endParaRPr lang="en-US" baseline="0" dirty="0" smtClean="0"/>
          </a:p>
          <a:p>
            <a:r>
              <a:rPr lang="en-US" sz="1200" kern="1200" dirty="0" smtClean="0">
                <a:solidFill>
                  <a:schemeClr val="tx1"/>
                </a:solidFill>
                <a:effectLst/>
                <a:latin typeface="+mn-lt"/>
                <a:ea typeface="+mn-ea"/>
                <a:cs typeface="+mn-cs"/>
              </a:rPr>
              <a:t>1. A linked data model.  Because we are building </a:t>
            </a:r>
            <a:r>
              <a:rPr lang="en-US" sz="1200" kern="1200" dirty="0" err="1" smtClean="0">
                <a:solidFill>
                  <a:schemeClr val="tx1"/>
                </a:solidFill>
                <a:effectLst/>
                <a:latin typeface="+mn-lt"/>
                <a:ea typeface="+mn-ea"/>
                <a:cs typeface="+mn-cs"/>
              </a:rPr>
              <a:t>Intota</a:t>
            </a:r>
            <a:r>
              <a:rPr lang="en-US" sz="1200" kern="1200" dirty="0" smtClean="0">
                <a:solidFill>
                  <a:schemeClr val="tx1"/>
                </a:solidFill>
                <a:effectLst/>
                <a:latin typeface="+mn-lt"/>
                <a:ea typeface="+mn-ea"/>
                <a:cs typeface="+mn-cs"/>
              </a:rPr>
              <a:t> and its accompanying knowledgebase from the ground up, we are able to employ the very latest thinking in its</a:t>
            </a:r>
            <a:r>
              <a:rPr lang="en-US" sz="1200" kern="1200" baseline="0" dirty="0" smtClean="0">
                <a:solidFill>
                  <a:schemeClr val="tx1"/>
                </a:solidFill>
                <a:effectLst/>
                <a:latin typeface="+mn-lt"/>
                <a:ea typeface="+mn-ea"/>
                <a:cs typeface="+mn-cs"/>
              </a:rPr>
              <a:t> data architecture.  </a:t>
            </a:r>
            <a:r>
              <a:rPr lang="en-US" sz="1200" kern="1200" dirty="0" smtClean="0">
                <a:solidFill>
                  <a:schemeClr val="tx1"/>
                </a:solidFill>
                <a:effectLst/>
                <a:latin typeface="+mn-lt"/>
                <a:ea typeface="+mn-ea"/>
                <a:cs typeface="+mn-cs"/>
              </a:rPr>
              <a:t> We store a master system record in the KB and you link to it via </a:t>
            </a:r>
            <a:r>
              <a:rPr lang="en-US" sz="1200" kern="1200" dirty="0" err="1" smtClean="0">
                <a:solidFill>
                  <a:schemeClr val="tx1"/>
                </a:solidFill>
                <a:effectLst/>
                <a:latin typeface="+mn-lt"/>
                <a:ea typeface="+mn-ea"/>
                <a:cs typeface="+mn-cs"/>
              </a:rPr>
              <a:t>Intota</a:t>
            </a:r>
            <a:r>
              <a:rPr lang="en-US" sz="1200" kern="1200" dirty="0" smtClean="0">
                <a:solidFill>
                  <a:schemeClr val="tx1"/>
                </a:solidFill>
                <a:effectLst/>
                <a:latin typeface="+mn-lt"/>
                <a:ea typeface="+mn-ea"/>
                <a:cs typeface="+mn-cs"/>
              </a:rPr>
              <a:t>.  No more loading and unloading of your records.  You can make local modifications and keep them in </a:t>
            </a:r>
            <a:r>
              <a:rPr lang="en-US" sz="1200" kern="1200" dirty="0" err="1" smtClean="0">
                <a:solidFill>
                  <a:schemeClr val="tx1"/>
                </a:solidFill>
                <a:effectLst/>
                <a:latin typeface="+mn-lt"/>
                <a:ea typeface="+mn-ea"/>
                <a:cs typeface="+mn-cs"/>
              </a:rPr>
              <a:t>Intota</a:t>
            </a:r>
            <a:r>
              <a:rPr lang="en-US" sz="1200" kern="1200" dirty="0" smtClean="0">
                <a:solidFill>
                  <a:schemeClr val="tx1"/>
                </a:solidFill>
                <a:effectLst/>
                <a:latin typeface="+mn-lt"/>
                <a:ea typeface="+mn-ea"/>
                <a:cs typeface="+mn-cs"/>
              </a:rPr>
              <a:t>.  Or you can opt to load them into the KB.  You have flexibility with lower costs for resource description.</a:t>
            </a:r>
          </a:p>
          <a:p>
            <a:endParaRPr lang="en-US" baseline="0" dirty="0" smtClean="0"/>
          </a:p>
          <a:p>
            <a:r>
              <a:rPr lang="en-US" baseline="0" dirty="0" smtClean="0"/>
              <a:t>2. Inherent interoperability means more current data and less duplicate data entry.  We are building in support for real time transfer of data from suppliers, from student systems and from financial systems, so that you can work more efficiently and less in redundant batch mode.</a:t>
            </a:r>
          </a:p>
          <a:p>
            <a:r>
              <a:rPr lang="en-US" sz="1600" dirty="0" smtClean="0"/>
              <a:t>This</a:t>
            </a:r>
            <a:r>
              <a:rPr lang="en-US" sz="1600" baseline="0" dirty="0" smtClean="0"/>
              <a:t> same interoperability extends to Summon, linking discovery and management is a real-time way, reflecting your collections to your users more efficiently.</a:t>
            </a:r>
          </a:p>
          <a:p>
            <a:endParaRPr lang="en-US" sz="1600" baseline="0" dirty="0" smtClean="0"/>
          </a:p>
          <a:p>
            <a:r>
              <a:rPr lang="en-US" sz="1600" baseline="0" dirty="0" smtClean="0"/>
              <a:t>3. </a:t>
            </a:r>
            <a:r>
              <a:rPr lang="en-US" sz="1600" dirty="0" smtClean="0"/>
              <a:t>Lower</a:t>
            </a:r>
            <a:r>
              <a:rPr lang="en-US" sz="1600" baseline="0" dirty="0" smtClean="0"/>
              <a:t> TCO:  </a:t>
            </a:r>
            <a:r>
              <a:rPr lang="en-US" sz="1600" baseline="0" dirty="0" err="1" smtClean="0"/>
              <a:t>Intota</a:t>
            </a:r>
            <a:r>
              <a:rPr lang="en-US" sz="1600" baseline="0" dirty="0" smtClean="0"/>
              <a:t> displaces your ILS and allows you to free up hardware and software maintenance costs and personnel.  Our Software-as-a-Service platform means that you do not need to budget for hardware. Because it is a unified system that manages all types of collections, it also displaces separate systems for ERM, archives and special collections.  The knowledgebase offers a source of bibliographic  and authority records at lower costs.  Inherent resource sharing cuts your ILL costs.</a:t>
            </a:r>
          </a:p>
          <a:p>
            <a:endParaRPr lang="en-US" sz="1600" baseline="0" dirty="0" smtClean="0"/>
          </a:p>
          <a:p>
            <a:r>
              <a:rPr lang="en-US" sz="1600" baseline="0" dirty="0" smtClean="0"/>
              <a:t>Lower TCO is a big goal for Serials Solutions.  We know that you need to rein in the costs of old model systems and redeploy your resources.  By offering a unified system as a subscription, </a:t>
            </a:r>
            <a:r>
              <a:rPr lang="en-US" sz="1600" baseline="0" dirty="0" err="1" smtClean="0"/>
              <a:t>Intota</a:t>
            </a:r>
            <a:r>
              <a:rPr lang="en-US" sz="1600" baseline="0" dirty="0" smtClean="0"/>
              <a:t> will save the library money.</a:t>
            </a:r>
          </a:p>
          <a:p>
            <a:endParaRPr lang="en-US" sz="1600" baseline="0" dirty="0" smtClean="0"/>
          </a:p>
          <a:p>
            <a:r>
              <a:rPr lang="en-US" sz="1600" baseline="0" dirty="0" smtClean="0"/>
              <a:t>4. Built and delivered by Serials Solutions: History of providing innovative solutions and delivering industry firsts, such as Summon, Serials Solutions has earned your trust.  We understand e-resources, and we have experienced people on our team who have </a:t>
            </a:r>
            <a:r>
              <a:rPr lang="en-US" sz="1600" baseline="0" dirty="0" err="1" smtClean="0"/>
              <a:t>indepth</a:t>
            </a:r>
            <a:r>
              <a:rPr lang="en-US" sz="1600" baseline="0" dirty="0" smtClean="0"/>
              <a:t> knowledge of print resources, too.   Combined with our proven platforms, we are very well positioned to deliver the best system for your library.</a:t>
            </a:r>
            <a:endParaRPr lang="en-US" sz="1600" dirty="0" smtClean="0"/>
          </a:p>
          <a:p>
            <a:pPr lvl="1"/>
            <a:endParaRPr lang="en-US" sz="1600" dirty="0" smtClean="0"/>
          </a:p>
          <a:p>
            <a:endParaRPr lang="en-US" dirty="0" smtClean="0"/>
          </a:p>
          <a:p>
            <a:endParaRPr lang="en-US" i="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5736500-D9FE-4A96-B5B5-B1D802ED0C3B}" type="slidenum">
              <a:rPr lang="en-US" smtClean="0"/>
              <a:t>16</a:t>
            </a:fld>
            <a:endParaRPr lang="en-US"/>
          </a:p>
        </p:txBody>
      </p:sp>
    </p:spTree>
    <p:extLst>
      <p:ext uri="{BB962C8B-B14F-4D97-AF65-F5344CB8AC3E}">
        <p14:creationId xmlns:p14="http://schemas.microsoft.com/office/powerpoint/2010/main" val="309170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602" name="Group 2"/>
          <p:cNvGrpSpPr>
            <a:grpSpLocks/>
          </p:cNvGrpSpPr>
          <p:nvPr/>
        </p:nvGrpSpPr>
        <p:grpSpPr bwMode="auto">
          <a:xfrm>
            <a:off x="0" y="0"/>
            <a:ext cx="8458200" cy="5943600"/>
            <a:chOff x="0" y="0"/>
            <a:chExt cx="5328" cy="3744"/>
          </a:xfrm>
        </p:grpSpPr>
        <p:sp>
          <p:nvSpPr>
            <p:cNvPr id="409603"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09604"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40960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09606" name="Rectangle 6"/>
          <p:cNvSpPr>
            <a:spLocks noGrp="1" noChangeArrowheads="1"/>
          </p:cNvSpPr>
          <p:nvPr>
            <p:ph type="dt" sz="quarter" idx="2"/>
          </p:nvPr>
        </p:nvSpPr>
        <p:spPr/>
        <p:txBody>
          <a:bodyPr/>
          <a:lstStyle>
            <a:lvl1pPr>
              <a:defRPr/>
            </a:lvl1pPr>
          </a:lstStyle>
          <a:p>
            <a:endParaRPr lang="en-US"/>
          </a:p>
        </p:txBody>
      </p:sp>
      <p:sp>
        <p:nvSpPr>
          <p:cNvPr id="409607" name="Rectangle 7"/>
          <p:cNvSpPr>
            <a:spLocks noGrp="1" noChangeArrowheads="1"/>
          </p:cNvSpPr>
          <p:nvPr>
            <p:ph type="ftr" sz="quarter" idx="3"/>
          </p:nvPr>
        </p:nvSpPr>
        <p:spPr/>
        <p:txBody>
          <a:bodyPr/>
          <a:lstStyle>
            <a:lvl1pPr>
              <a:defRPr/>
            </a:lvl1pPr>
          </a:lstStyle>
          <a:p>
            <a:endParaRPr lang="en-US"/>
          </a:p>
        </p:txBody>
      </p:sp>
      <p:sp>
        <p:nvSpPr>
          <p:cNvPr id="409608" name="Rectangle 8"/>
          <p:cNvSpPr>
            <a:spLocks noGrp="1" noChangeArrowheads="1"/>
          </p:cNvSpPr>
          <p:nvPr>
            <p:ph type="sldNum" sz="quarter" idx="4"/>
          </p:nvPr>
        </p:nvSpPr>
        <p:spPr/>
        <p:txBody>
          <a:bodyPr/>
          <a:lstStyle>
            <a:lvl1pPr>
              <a:defRPr/>
            </a:lvl1pPr>
          </a:lstStyle>
          <a:p>
            <a:fld id="{BF619BC0-8896-431A-BDB0-D25FFBDCA47A}" type="slidenum">
              <a:rPr lang="en-US"/>
              <a:pPr/>
              <a:t>‹#›</a:t>
            </a:fld>
            <a:endParaRPr lang="en-US"/>
          </a:p>
        </p:txBody>
      </p:sp>
      <p:sp>
        <p:nvSpPr>
          <p:cNvPr id="40960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02DCED-F98C-4AD9-BF91-D9CD9253E1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986502-5CCC-43C5-BE1D-20E44D6932D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911D63B2-CCAB-46B1-B59F-CE9A969CA1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ntota - Title and Content">
    <p:spTree>
      <p:nvGrpSpPr>
        <p:cNvPr id="1" name=""/>
        <p:cNvGrpSpPr/>
        <p:nvPr/>
      </p:nvGrpSpPr>
      <p:grpSpPr>
        <a:xfrm>
          <a:off x="0" y="0"/>
          <a:ext cx="0" cy="0"/>
          <a:chOff x="0" y="0"/>
          <a:chExt cx="0" cy="0"/>
        </a:xfrm>
      </p:grpSpPr>
      <p:sp>
        <p:nvSpPr>
          <p:cNvPr id="4" name="Rectangle 3"/>
          <p:cNvSpPr/>
          <p:nvPr userDrawn="1"/>
        </p:nvSpPr>
        <p:spPr>
          <a:xfrm>
            <a:off x="0" y="651346"/>
            <a:ext cx="9144000" cy="651341"/>
          </a:xfrm>
          <a:prstGeom prst="rect">
            <a:avLst/>
          </a:prstGeom>
          <a:solidFill>
            <a:srgbClr val="00AE4D"/>
          </a:solidFill>
          <a:ln>
            <a:noFill/>
          </a:ln>
          <a:effectLst/>
        </p:spPr>
        <p:style>
          <a:lnRef idx="1">
            <a:schemeClr val="accent1"/>
          </a:lnRef>
          <a:fillRef idx="3">
            <a:schemeClr val="accent1"/>
          </a:fillRef>
          <a:effectRef idx="2">
            <a:schemeClr val="accent1"/>
          </a:effectRef>
          <a:fontRef idx="minor">
            <a:schemeClr val="lt1"/>
          </a:fontRef>
        </p:style>
        <p:txBody>
          <a:bodyPr lIns="82030" tIns="41015" rIns="82030" bIns="41015" anchor="ctr"/>
          <a:lstStyle/>
          <a:p>
            <a:pPr algn="ctr">
              <a:defRPr/>
            </a:pPr>
            <a:endParaRPr lang="en-US">
              <a:solidFill>
                <a:prstClr val="white"/>
              </a:solidFill>
            </a:endParaRPr>
          </a:p>
        </p:txBody>
      </p:sp>
      <p:sp>
        <p:nvSpPr>
          <p:cNvPr id="5" name="Rectangle 4"/>
          <p:cNvSpPr/>
          <p:nvPr userDrawn="1"/>
        </p:nvSpPr>
        <p:spPr>
          <a:xfrm>
            <a:off x="0" y="6364941"/>
            <a:ext cx="9144000" cy="493059"/>
          </a:xfrm>
          <a:prstGeom prst="rect">
            <a:avLst/>
          </a:prstGeom>
          <a:solidFill>
            <a:srgbClr val="1C4177"/>
          </a:solidFill>
          <a:ln>
            <a:noFill/>
          </a:ln>
          <a:effectLst/>
        </p:spPr>
        <p:style>
          <a:lnRef idx="1">
            <a:schemeClr val="accent1"/>
          </a:lnRef>
          <a:fillRef idx="3">
            <a:schemeClr val="accent1"/>
          </a:fillRef>
          <a:effectRef idx="2">
            <a:schemeClr val="accent1"/>
          </a:effectRef>
          <a:fontRef idx="minor">
            <a:schemeClr val="lt1"/>
          </a:fontRef>
        </p:style>
        <p:txBody>
          <a:bodyPr lIns="82030" tIns="41015" rIns="82030" bIns="41015" anchor="ctr"/>
          <a:lstStyle/>
          <a:p>
            <a:pPr algn="ctr">
              <a:defRPr/>
            </a:pPr>
            <a:endParaRPr lang="en-US">
              <a:solidFill>
                <a:prstClr val="white"/>
              </a:solidFill>
            </a:endParaRPr>
          </a:p>
        </p:txBody>
      </p:sp>
      <p:sp>
        <p:nvSpPr>
          <p:cNvPr id="6" name="Rectangle 5"/>
          <p:cNvSpPr/>
          <p:nvPr userDrawn="1"/>
        </p:nvSpPr>
        <p:spPr>
          <a:xfrm>
            <a:off x="0" y="6177243"/>
            <a:ext cx="9144000" cy="190500"/>
          </a:xfrm>
          <a:prstGeom prst="rect">
            <a:avLst/>
          </a:prstGeom>
          <a:solidFill>
            <a:srgbClr val="C5F49B"/>
          </a:solidFill>
          <a:ln>
            <a:noFill/>
          </a:ln>
          <a:effectLst/>
        </p:spPr>
        <p:style>
          <a:lnRef idx="1">
            <a:schemeClr val="accent1"/>
          </a:lnRef>
          <a:fillRef idx="3">
            <a:schemeClr val="accent1"/>
          </a:fillRef>
          <a:effectRef idx="2">
            <a:schemeClr val="accent1"/>
          </a:effectRef>
          <a:fontRef idx="minor">
            <a:schemeClr val="lt1"/>
          </a:fontRef>
        </p:style>
        <p:txBody>
          <a:bodyPr lIns="82030" tIns="41015" rIns="82030" bIns="41015" anchor="ctr"/>
          <a:lstStyle/>
          <a:p>
            <a:pPr algn="ctr">
              <a:defRPr/>
            </a:pPr>
            <a:endParaRPr lang="en-US">
              <a:solidFill>
                <a:prstClr val="white"/>
              </a:solidFill>
            </a:endParaRPr>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2648" y="6484004"/>
            <a:ext cx="1408545" cy="26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SerialSol.Logos.Ppt.Intota.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6151" y="5654769"/>
            <a:ext cx="831273" cy="8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itle Placeholder 1"/>
          <p:cNvSpPr>
            <a:spLocks noGrp="1"/>
          </p:cNvSpPr>
          <p:nvPr>
            <p:ph type="title"/>
          </p:nvPr>
        </p:nvSpPr>
        <p:spPr>
          <a:xfrm>
            <a:off x="457200" y="518246"/>
            <a:ext cx="8229600" cy="917349"/>
          </a:xfrm>
          <a:prstGeom prst="rect">
            <a:avLst/>
          </a:prstGeom>
        </p:spPr>
        <p:txBody>
          <a:bodyPr rtlCol="0">
            <a:normAutofit/>
          </a:bodyPr>
          <a:lstStyle>
            <a:lvl1pPr>
              <a:defRPr sz="3200"/>
            </a:lvl1pPr>
          </a:lstStyle>
          <a:p>
            <a:endParaRPr lang="en-US" dirty="0"/>
          </a:p>
        </p:txBody>
      </p:sp>
    </p:spTree>
    <p:extLst>
      <p:ext uri="{BB962C8B-B14F-4D97-AF65-F5344CB8AC3E}">
        <p14:creationId xmlns:p14="http://schemas.microsoft.com/office/powerpoint/2010/main" val="156494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34867F-CBCF-45D8-921E-2106439A660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C3F177-7637-4F63-9528-8533FFE5025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84590E-61D9-411D-8E67-090729370AE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EF0101-F864-4A41-953C-C9F9A69F9EA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304DB7A-21ED-4300-9152-DA328CEE743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B6287E1-A65C-425A-B288-07078BF5DA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98681C-C53A-49AC-97CB-0719E3213C9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2CF10C-DCAA-4AB4-AF83-FD4E07AA857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8578" name="Group 2"/>
          <p:cNvGrpSpPr>
            <a:grpSpLocks/>
          </p:cNvGrpSpPr>
          <p:nvPr/>
        </p:nvGrpSpPr>
        <p:grpSpPr bwMode="auto">
          <a:xfrm>
            <a:off x="0" y="0"/>
            <a:ext cx="7242175" cy="1981200"/>
            <a:chOff x="0" y="0"/>
            <a:chExt cx="4562" cy="1248"/>
          </a:xfrm>
        </p:grpSpPr>
        <p:sp>
          <p:nvSpPr>
            <p:cNvPr id="40857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US"/>
            </a:p>
          </p:txBody>
        </p:sp>
        <p:sp>
          <p:nvSpPr>
            <p:cNvPr id="40858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40858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858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858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0858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0858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E8FD075A-186F-440C-8F81-3ABB7B0A2C6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743200"/>
            <a:ext cx="7772400" cy="1362075"/>
          </a:xfrm>
        </p:spPr>
        <p:txBody>
          <a:bodyPr/>
          <a:lstStyle/>
          <a:p>
            <a:pPr algn="ctr"/>
            <a:r>
              <a:rPr lang="en-US" b="0" cap="none" dirty="0" smtClean="0">
                <a:effectLst>
                  <a:outerShdw blurRad="38100" dist="38100" dir="2700000" algn="tl">
                    <a:srgbClr val="000000">
                      <a:alpha val="43137"/>
                    </a:srgbClr>
                  </a:outerShdw>
                </a:effectLst>
              </a:rPr>
              <a:t>Collection Assessment Meets the Web-scale World</a:t>
            </a:r>
            <a:endParaRPr lang="en-US" b="0" cap="none" dirty="0">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990600" y="4495800"/>
            <a:ext cx="7772400" cy="1500187"/>
          </a:xfrm>
        </p:spPr>
        <p:txBody>
          <a:bodyPr/>
          <a:lstStyle/>
          <a:p>
            <a:pPr algn="r"/>
            <a:r>
              <a:rPr lang="en-US" sz="1200" b="1" dirty="0" smtClean="0"/>
              <a:t>Kathryn Silberger</a:t>
            </a:r>
          </a:p>
          <a:p>
            <a:pPr algn="r"/>
            <a:r>
              <a:rPr lang="en-US" sz="1200" dirty="0" smtClean="0"/>
              <a:t>Automation Resources Librarian</a:t>
            </a:r>
          </a:p>
          <a:p>
            <a:pPr algn="r"/>
            <a:r>
              <a:rPr lang="en-US" sz="1200" dirty="0" smtClean="0"/>
              <a:t>Marist College, Poughkeepsie, NY</a:t>
            </a:r>
          </a:p>
          <a:p>
            <a:pPr algn="r"/>
            <a:r>
              <a:rPr lang="en-US" sz="1200" dirty="0" smtClean="0"/>
              <a:t>-----------------------------------------</a:t>
            </a:r>
          </a:p>
          <a:p>
            <a:pPr algn="r"/>
            <a:r>
              <a:rPr lang="en-US" sz="1200" b="1" dirty="0" smtClean="0"/>
              <a:t>Mark Tullos</a:t>
            </a:r>
          </a:p>
          <a:p>
            <a:pPr algn="r"/>
            <a:r>
              <a:rPr lang="en-US" sz="1200" dirty="0" err="1" smtClean="0"/>
              <a:t>Sr</a:t>
            </a:r>
            <a:r>
              <a:rPr lang="en-US" sz="1200" dirty="0" smtClean="0"/>
              <a:t> Product Manager, ProQuest</a:t>
            </a:r>
            <a:endParaRPr lang="en-US" sz="1200" dirty="0"/>
          </a:p>
        </p:txBody>
      </p:sp>
    </p:spTree>
    <p:extLst>
      <p:ext uri="{BB962C8B-B14F-4D97-AF65-F5344CB8AC3E}">
        <p14:creationId xmlns:p14="http://schemas.microsoft.com/office/powerpoint/2010/main" val="22552055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selection</a:t>
            </a:r>
            <a:endParaRPr lang="en-US" dirty="0"/>
          </a:p>
        </p:txBody>
      </p:sp>
      <p:sp>
        <p:nvSpPr>
          <p:cNvPr id="3" name="Content Placeholder 2"/>
          <p:cNvSpPr>
            <a:spLocks noGrp="1"/>
          </p:cNvSpPr>
          <p:nvPr>
            <p:ph idx="1"/>
          </p:nvPr>
        </p:nvSpPr>
        <p:spPr/>
        <p:txBody>
          <a:bodyPr/>
          <a:lstStyle/>
          <a:p>
            <a:pPr marL="0" indent="0" algn="ctr">
              <a:buNone/>
            </a:pPr>
            <a:r>
              <a:rPr lang="en-US" dirty="0">
                <a:solidFill>
                  <a:srgbClr val="FFC000"/>
                </a:solidFill>
              </a:rPr>
              <a:t>OBSERVATION:</a:t>
            </a:r>
            <a:r>
              <a:rPr lang="en-US" dirty="0"/>
              <a:t>  </a:t>
            </a:r>
          </a:p>
          <a:p>
            <a:pPr marL="0" indent="0" algn="ctr">
              <a:buNone/>
            </a:pPr>
            <a:r>
              <a:rPr lang="en-US" dirty="0" err="1"/>
              <a:t>ePublishing</a:t>
            </a:r>
            <a:r>
              <a:rPr lang="en-US" dirty="0"/>
              <a:t> and electronic analytics have changed the pace of Collection Development; moves more quickly</a:t>
            </a:r>
          </a:p>
          <a:p>
            <a:endParaRPr lang="en-US" dirty="0"/>
          </a:p>
        </p:txBody>
      </p:sp>
    </p:spTree>
    <p:extLst>
      <p:ext uri="{BB962C8B-B14F-4D97-AF65-F5344CB8AC3E}">
        <p14:creationId xmlns:p14="http://schemas.microsoft.com/office/powerpoint/2010/main" val="203258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Inter-Library Loan Statistics</a:t>
            </a:r>
            <a:endParaRPr lang="en-US" dirty="0"/>
          </a:p>
        </p:txBody>
      </p:sp>
      <p:sp>
        <p:nvSpPr>
          <p:cNvPr id="3" name="Content Placeholder 2"/>
          <p:cNvSpPr>
            <a:spLocks noGrp="1"/>
          </p:cNvSpPr>
          <p:nvPr>
            <p:ph idx="1"/>
          </p:nvPr>
        </p:nvSpPr>
        <p:spPr>
          <a:xfrm>
            <a:off x="4953000" y="1600200"/>
            <a:ext cx="3733800" cy="4495800"/>
          </a:xfrm>
        </p:spPr>
        <p:txBody>
          <a:bodyPr/>
          <a:lstStyle/>
          <a:p>
            <a:r>
              <a:rPr lang="en-US" sz="2800" dirty="0" smtClean="0"/>
              <a:t>Telling indicator of gaps in collection based on usage</a:t>
            </a:r>
          </a:p>
          <a:p>
            <a:pPr marL="0" indent="0">
              <a:buNone/>
            </a:pPr>
            <a:endParaRPr lang="en-US" sz="2800" dirty="0" smtClean="0"/>
          </a:p>
          <a:p>
            <a:r>
              <a:rPr lang="en-US" sz="2800" dirty="0" smtClean="0"/>
              <a:t>As with other analytics, difficult to blend with others and extrapolate next steps</a:t>
            </a:r>
            <a:endParaRPr lang="en-US"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3511296" cy="341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31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DIY Statistics on the </a:t>
            </a:r>
            <a:r>
              <a:rPr lang="en-US" dirty="0" smtClean="0"/>
              <a:t>Web </a:t>
            </a:r>
            <a:endParaRPr lang="en-US" dirty="0"/>
          </a:p>
        </p:txBody>
      </p:sp>
      <p:sp>
        <p:nvSpPr>
          <p:cNvPr id="3" name="Content Placeholder 2"/>
          <p:cNvSpPr>
            <a:spLocks noGrp="1"/>
          </p:cNvSpPr>
          <p:nvPr>
            <p:ph idx="1"/>
          </p:nvPr>
        </p:nvSpPr>
        <p:spPr/>
        <p:txBody>
          <a:bodyPr/>
          <a:lstStyle/>
          <a:p>
            <a:r>
              <a:rPr lang="en-US" dirty="0" smtClean="0"/>
              <a:t>Use </a:t>
            </a:r>
            <a:r>
              <a:rPr lang="en-US" dirty="0"/>
              <a:t>a Google form and </a:t>
            </a:r>
            <a:r>
              <a:rPr lang="en-US" dirty="0" smtClean="0"/>
              <a:t>spreadsheet </a:t>
            </a:r>
            <a:r>
              <a:rPr lang="en-US" dirty="0"/>
              <a:t>for </a:t>
            </a:r>
            <a:r>
              <a:rPr lang="en-US" dirty="0" smtClean="0"/>
              <a:t>reference question analysis</a:t>
            </a:r>
            <a:endParaRPr lang="en-US" dirty="0"/>
          </a:p>
          <a:p>
            <a:pPr lvl="1"/>
            <a:r>
              <a:rPr lang="en-US" sz="2400" dirty="0" smtClean="0"/>
              <a:t>Define </a:t>
            </a:r>
            <a:r>
              <a:rPr lang="en-US" sz="2400" dirty="0"/>
              <a:t>reference question by content - </a:t>
            </a:r>
            <a:r>
              <a:rPr lang="en-US" sz="2400" dirty="0" smtClean="0"/>
              <a:t>not physical location</a:t>
            </a:r>
            <a:endParaRPr lang="en-US" sz="2400" dirty="0"/>
          </a:p>
          <a:p>
            <a:pPr lvl="1"/>
            <a:r>
              <a:rPr lang="en-US" sz="2400" dirty="0" smtClean="0"/>
              <a:t>Add </a:t>
            </a:r>
            <a:r>
              <a:rPr lang="en-US" sz="2400" dirty="0"/>
              <a:t>phone calls, emails we receive in </a:t>
            </a:r>
            <a:r>
              <a:rPr lang="en-US" sz="2400" dirty="0" smtClean="0"/>
              <a:t>our 	offices</a:t>
            </a:r>
            <a:endParaRPr lang="en-US" sz="2400" dirty="0"/>
          </a:p>
          <a:p>
            <a:r>
              <a:rPr lang="en-US" dirty="0"/>
              <a:t> </a:t>
            </a:r>
            <a:r>
              <a:rPr lang="en-US" dirty="0" smtClean="0"/>
              <a:t>Collection </a:t>
            </a:r>
            <a:r>
              <a:rPr lang="en-US" dirty="0"/>
              <a:t>Development </a:t>
            </a:r>
            <a:r>
              <a:rPr lang="en-US" dirty="0" smtClean="0"/>
              <a:t>Librarians watch the </a:t>
            </a:r>
            <a:r>
              <a:rPr lang="en-US" dirty="0"/>
              <a:t>log from </a:t>
            </a:r>
            <a:r>
              <a:rPr lang="en-US" dirty="0" smtClean="0"/>
              <a:t>their desks</a:t>
            </a:r>
            <a:endParaRPr lang="en-US" dirty="0"/>
          </a:p>
        </p:txBody>
      </p:sp>
    </p:spTree>
    <p:extLst>
      <p:ext uri="{BB962C8B-B14F-4D97-AF65-F5344CB8AC3E}">
        <p14:creationId xmlns:p14="http://schemas.microsoft.com/office/powerpoint/2010/main" val="184271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Log from the  Summon® service</a:t>
            </a:r>
            <a:endParaRPr lang="en-US" dirty="0"/>
          </a:p>
        </p:txBody>
      </p:sp>
      <p:sp>
        <p:nvSpPr>
          <p:cNvPr id="3" name="Content Placeholder 2"/>
          <p:cNvSpPr>
            <a:spLocks noGrp="1"/>
          </p:cNvSpPr>
          <p:nvPr>
            <p:ph idx="1"/>
          </p:nvPr>
        </p:nvSpPr>
        <p:spPr>
          <a:xfrm>
            <a:off x="457200" y="2057400"/>
            <a:ext cx="8229600" cy="4038600"/>
          </a:xfrm>
        </p:spPr>
        <p:txBody>
          <a:bodyPr/>
          <a:lstStyle/>
          <a:p>
            <a:pPr marL="0" indent="0">
              <a:buNone/>
            </a:pPr>
            <a:r>
              <a:rPr lang="en-US" dirty="0" smtClean="0"/>
              <a:t>Collection </a:t>
            </a:r>
            <a:r>
              <a:rPr lang="en-US" dirty="0"/>
              <a:t>Development </a:t>
            </a:r>
            <a:r>
              <a:rPr lang="en-US" dirty="0" smtClean="0"/>
              <a:t>Librarians watch for…</a:t>
            </a:r>
          </a:p>
          <a:p>
            <a:pPr marL="0" indent="0">
              <a:buNone/>
            </a:pPr>
            <a:endParaRPr lang="en-US" dirty="0"/>
          </a:p>
          <a:p>
            <a:r>
              <a:rPr lang="en-US" dirty="0"/>
              <a:t>B</a:t>
            </a:r>
            <a:r>
              <a:rPr lang="en-US" dirty="0" smtClean="0"/>
              <a:t>ook </a:t>
            </a:r>
            <a:r>
              <a:rPr lang="en-US" dirty="0"/>
              <a:t>and journal </a:t>
            </a:r>
            <a:r>
              <a:rPr lang="en-US" dirty="0" smtClean="0"/>
              <a:t>requests</a:t>
            </a:r>
            <a:endParaRPr lang="en-US" dirty="0"/>
          </a:p>
          <a:p>
            <a:r>
              <a:rPr lang="en-US" dirty="0"/>
              <a:t>S</a:t>
            </a:r>
            <a:r>
              <a:rPr lang="en-US" dirty="0" smtClean="0"/>
              <a:t>ubjects </a:t>
            </a:r>
            <a:r>
              <a:rPr lang="en-US" dirty="0"/>
              <a:t>of searches</a:t>
            </a:r>
          </a:p>
        </p:txBody>
      </p:sp>
    </p:spTree>
    <p:extLst>
      <p:ext uri="{BB962C8B-B14F-4D97-AF65-F5344CB8AC3E}">
        <p14:creationId xmlns:p14="http://schemas.microsoft.com/office/powerpoint/2010/main" val="323279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How to Combine?</a:t>
            </a:r>
            <a:endParaRPr lang="en-US" dirty="0"/>
          </a:p>
        </p:txBody>
      </p:sp>
      <p:sp>
        <p:nvSpPr>
          <p:cNvPr id="3" name="Content Placeholder 2"/>
          <p:cNvSpPr>
            <a:spLocks noGrp="1"/>
          </p:cNvSpPr>
          <p:nvPr>
            <p:ph idx="1"/>
          </p:nvPr>
        </p:nvSpPr>
        <p:spPr>
          <a:xfrm>
            <a:off x="457200" y="1981200"/>
            <a:ext cx="3657600" cy="3962400"/>
          </a:xfrm>
        </p:spPr>
        <p:txBody>
          <a:bodyPr/>
          <a:lstStyle/>
          <a:p>
            <a:r>
              <a:rPr lang="en-US" dirty="0" smtClean="0"/>
              <a:t>Print statistics </a:t>
            </a:r>
          </a:p>
          <a:p>
            <a:r>
              <a:rPr lang="en-US" dirty="0" smtClean="0"/>
              <a:t>E-Stats</a:t>
            </a:r>
          </a:p>
          <a:p>
            <a:r>
              <a:rPr lang="en-US" dirty="0" smtClean="0"/>
              <a:t>Multi-format</a:t>
            </a:r>
          </a:p>
          <a:p>
            <a:r>
              <a:rPr lang="en-US" dirty="0" smtClean="0"/>
              <a:t>DIY</a:t>
            </a:r>
          </a:p>
          <a:p>
            <a:r>
              <a:rPr lang="en-US" dirty="0" smtClean="0"/>
              <a:t>Discovery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35242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33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Intota Assessment Includes</a:t>
            </a:r>
            <a:endParaRPr lang="en-US" sz="4000" dirty="0"/>
          </a:p>
        </p:txBody>
      </p:sp>
      <p:sp>
        <p:nvSpPr>
          <p:cNvPr id="3" name="Content Placeholder 2"/>
          <p:cNvSpPr>
            <a:spLocks noGrp="1"/>
          </p:cNvSpPr>
          <p:nvPr>
            <p:ph idx="1"/>
          </p:nvPr>
        </p:nvSpPr>
        <p:spPr/>
        <p:txBody>
          <a:bodyPr/>
          <a:lstStyle/>
          <a:p>
            <a:pPr lvl="0"/>
            <a:r>
              <a:rPr lang="en-US" sz="2400" dirty="0" smtClean="0"/>
              <a:t>Base </a:t>
            </a:r>
            <a:r>
              <a:rPr lang="en-US" sz="2400" dirty="0"/>
              <a:t>collection assessment for book and serial analysis</a:t>
            </a:r>
          </a:p>
          <a:p>
            <a:pPr lvl="0"/>
            <a:r>
              <a:rPr lang="en-US" sz="2400" dirty="0"/>
              <a:t>COUNTER data for e-resources – cost per use</a:t>
            </a:r>
          </a:p>
          <a:p>
            <a:pPr lvl="0"/>
            <a:r>
              <a:rPr lang="en-US" sz="2400" dirty="0"/>
              <a:t>Print </a:t>
            </a:r>
            <a:r>
              <a:rPr lang="en-US" sz="2400" dirty="0" smtClean="0"/>
              <a:t>usage</a:t>
            </a:r>
            <a:endParaRPr lang="en-US" sz="2400" dirty="0"/>
          </a:p>
          <a:p>
            <a:pPr lvl="0"/>
            <a:r>
              <a:rPr lang="en-US" sz="2400" dirty="0"/>
              <a:t>Overlap </a:t>
            </a:r>
            <a:r>
              <a:rPr lang="en-US" sz="2400" dirty="0" smtClean="0"/>
              <a:t>analysis</a:t>
            </a:r>
            <a:endParaRPr lang="en-US" sz="2400" dirty="0"/>
          </a:p>
          <a:p>
            <a:pPr lvl="0"/>
            <a:r>
              <a:rPr lang="en-US" sz="2400" dirty="0"/>
              <a:t>Recommendations based on transactions (orders, checkouts, ILL, etc.) </a:t>
            </a:r>
            <a:endParaRPr lang="en-US" sz="2400" dirty="0" smtClean="0"/>
          </a:p>
          <a:p>
            <a:pPr marL="0" lvl="0" indent="0">
              <a:buNone/>
            </a:pPr>
            <a:endParaRPr lang="en-US" sz="2400" dirty="0"/>
          </a:p>
          <a:p>
            <a:pPr marL="0" indent="0" algn="ctr">
              <a:buNone/>
            </a:pPr>
            <a:r>
              <a:rPr lang="en-US" sz="3600" b="1" dirty="0">
                <a:solidFill>
                  <a:srgbClr val="FFC000"/>
                </a:solidFill>
              </a:rPr>
              <a:t>= Total picture of holdings, usage and overlap across all </a:t>
            </a:r>
            <a:r>
              <a:rPr lang="en-US" sz="3600" b="1" dirty="0" smtClean="0">
                <a:solidFill>
                  <a:srgbClr val="FFC000"/>
                </a:solidFill>
              </a:rPr>
              <a:t>formats</a:t>
            </a:r>
            <a:endParaRPr lang="en-US" sz="3600" dirty="0">
              <a:solidFill>
                <a:srgbClr val="FFC000"/>
              </a:solidFill>
            </a:endParaRPr>
          </a:p>
          <a:p>
            <a:endParaRPr lang="en-US" dirty="0"/>
          </a:p>
        </p:txBody>
      </p:sp>
    </p:spTree>
    <p:extLst>
      <p:ext uri="{BB962C8B-B14F-4D97-AF65-F5344CB8AC3E}">
        <p14:creationId xmlns:p14="http://schemas.microsoft.com/office/powerpoint/2010/main" val="350995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229600" cy="1143000"/>
          </a:xfrm>
        </p:spPr>
        <p:txBody>
          <a:bodyPr/>
          <a:lstStyle/>
          <a:p>
            <a:r>
              <a:rPr lang="en-US" dirty="0" smtClean="0"/>
              <a:t>A Unique Solution </a:t>
            </a:r>
            <a:br>
              <a:rPr lang="en-US" dirty="0" smtClean="0"/>
            </a:br>
            <a:r>
              <a:rPr lang="en-US" dirty="0" smtClean="0"/>
              <a:t>and a Part of Intota</a:t>
            </a:r>
            <a:endParaRPr lang="en-US" dirty="0"/>
          </a:p>
        </p:txBody>
      </p:sp>
      <p:sp>
        <p:nvSpPr>
          <p:cNvPr id="4" name="Rounded Rectangle 3"/>
          <p:cNvSpPr/>
          <p:nvPr/>
        </p:nvSpPr>
        <p:spPr>
          <a:xfrm>
            <a:off x="1177637" y="2224877"/>
            <a:ext cx="6788727" cy="470647"/>
          </a:xfrm>
          <a:prstGeom prst="roundRect">
            <a:avLst/>
          </a:prstGeom>
          <a:solidFill>
            <a:schemeClr val="accent1">
              <a:lumMod val="40000"/>
              <a:lumOff val="6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82058" tIns="41029" rIns="82058" bIns="41029" rtlCol="0" anchor="ctr"/>
          <a:lstStyle/>
          <a:p>
            <a:pPr algn="ctr"/>
            <a:r>
              <a:rPr lang="en-US" sz="2500" b="1" dirty="0" smtClean="0">
                <a:solidFill>
                  <a:schemeClr val="bg1"/>
                </a:solidFill>
                <a:latin typeface="Corbel" pitchFamily="34" charset="0"/>
              </a:rPr>
              <a:t>Unified, intelligent workflows</a:t>
            </a:r>
            <a:endParaRPr lang="en-US" sz="2500" b="1" dirty="0">
              <a:solidFill>
                <a:schemeClr val="bg1"/>
              </a:solidFill>
              <a:latin typeface="Corbel" pitchFamily="34" charset="0"/>
            </a:endParaRPr>
          </a:p>
        </p:txBody>
      </p:sp>
      <p:sp>
        <p:nvSpPr>
          <p:cNvPr id="5" name="Rounded Rectangle 4"/>
          <p:cNvSpPr/>
          <p:nvPr/>
        </p:nvSpPr>
        <p:spPr>
          <a:xfrm>
            <a:off x="1152235" y="3429000"/>
            <a:ext cx="6788727" cy="470647"/>
          </a:xfrm>
          <a:prstGeom prst="roundRect">
            <a:avLst/>
          </a:prstGeom>
          <a:solidFill>
            <a:srgbClr val="00B050"/>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82058" tIns="41029" rIns="82058" bIns="41029" rtlCol="0" anchor="ctr"/>
          <a:lstStyle/>
          <a:p>
            <a:pPr algn="ctr"/>
            <a:r>
              <a:rPr lang="en-US" sz="2500" b="1" dirty="0" smtClean="0">
                <a:solidFill>
                  <a:schemeClr val="bg1"/>
                </a:solidFill>
                <a:latin typeface="Corbel" pitchFamily="34" charset="0"/>
              </a:rPr>
              <a:t>Knowledgebase</a:t>
            </a:r>
            <a:endParaRPr lang="en-US" sz="2500" b="1" dirty="0">
              <a:solidFill>
                <a:schemeClr val="bg1"/>
              </a:solidFill>
              <a:latin typeface="Corbel" pitchFamily="34" charset="0"/>
            </a:endParaRPr>
          </a:p>
        </p:txBody>
      </p:sp>
      <p:sp>
        <p:nvSpPr>
          <p:cNvPr id="6" name="Rounded Rectangle 5"/>
          <p:cNvSpPr/>
          <p:nvPr/>
        </p:nvSpPr>
        <p:spPr>
          <a:xfrm>
            <a:off x="1152234" y="4038600"/>
            <a:ext cx="6788727" cy="470647"/>
          </a:xfrm>
          <a:prstGeom prst="roundRect">
            <a:avLst/>
          </a:prstGeom>
          <a:solidFill>
            <a:srgbClr val="FFC000"/>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82058" tIns="41029" rIns="82058" bIns="41029" rtlCol="0" anchor="ctr"/>
          <a:lstStyle/>
          <a:p>
            <a:pPr algn="ctr"/>
            <a:r>
              <a:rPr lang="en-US" sz="2500" b="1" dirty="0" smtClean="0">
                <a:solidFill>
                  <a:schemeClr val="bg1"/>
                </a:solidFill>
                <a:latin typeface="Corbel" pitchFamily="34" charset="0"/>
              </a:rPr>
              <a:t>Assessment</a:t>
            </a:r>
            <a:endParaRPr lang="en-US" sz="2500" b="1" dirty="0">
              <a:solidFill>
                <a:schemeClr val="bg1"/>
              </a:solidFill>
              <a:latin typeface="Corbel" pitchFamily="34" charset="0"/>
            </a:endParaRPr>
          </a:p>
        </p:txBody>
      </p:sp>
      <p:sp>
        <p:nvSpPr>
          <p:cNvPr id="7" name="Rounded Rectangle 6"/>
          <p:cNvSpPr/>
          <p:nvPr/>
        </p:nvSpPr>
        <p:spPr>
          <a:xfrm>
            <a:off x="1187797" y="2858083"/>
            <a:ext cx="6788727" cy="470647"/>
          </a:xfrm>
          <a:prstGeom prst="roundRect">
            <a:avLst/>
          </a:prstGeom>
          <a:solidFill>
            <a:schemeClr val="tx1">
              <a:lumMod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82058" tIns="41029" rIns="82058" bIns="41029" rtlCol="0" anchor="ctr"/>
          <a:lstStyle/>
          <a:p>
            <a:pPr algn="ctr"/>
            <a:r>
              <a:rPr lang="en-US" sz="2500" b="1" dirty="0" smtClean="0">
                <a:solidFill>
                  <a:schemeClr val="bg1"/>
                </a:solidFill>
                <a:latin typeface="Corbel" pitchFamily="34" charset="0"/>
              </a:rPr>
              <a:t>Interoperable</a:t>
            </a:r>
            <a:endParaRPr lang="en-US" sz="2500" b="1" dirty="0">
              <a:solidFill>
                <a:schemeClr val="bg1"/>
              </a:solidFill>
              <a:latin typeface="Corbel" pitchFamily="34" charset="0"/>
            </a:endParaRPr>
          </a:p>
        </p:txBody>
      </p:sp>
      <p:sp>
        <p:nvSpPr>
          <p:cNvPr id="8" name="Rounded Rectangle 7"/>
          <p:cNvSpPr/>
          <p:nvPr/>
        </p:nvSpPr>
        <p:spPr>
          <a:xfrm>
            <a:off x="1177637" y="4643717"/>
            <a:ext cx="6788727" cy="470647"/>
          </a:xfrm>
          <a:prstGeom prst="roundRect">
            <a:avLst/>
          </a:prstGeom>
          <a:solidFill>
            <a:srgbClr val="CC0000"/>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82058" tIns="41029" rIns="82058" bIns="41029" rtlCol="0" anchor="ctr"/>
          <a:lstStyle/>
          <a:p>
            <a:pPr algn="ctr"/>
            <a:r>
              <a:rPr lang="en-US" sz="2500" b="1" dirty="0" smtClean="0">
                <a:solidFill>
                  <a:schemeClr val="bg1"/>
                </a:solidFill>
                <a:latin typeface="Corbel" pitchFamily="34" charset="0"/>
              </a:rPr>
              <a:t>Developed and supported by </a:t>
            </a:r>
            <a:r>
              <a:rPr lang="en-US" sz="2500" b="1" dirty="0">
                <a:solidFill>
                  <a:schemeClr val="bg1"/>
                </a:solidFill>
                <a:latin typeface="Corbel" pitchFamily="34" charset="0"/>
              </a:rPr>
              <a:t>Serials Solutions</a:t>
            </a:r>
          </a:p>
        </p:txBody>
      </p:sp>
    </p:spTree>
    <p:extLst>
      <p:ext uri="{BB962C8B-B14F-4D97-AF65-F5344CB8AC3E}">
        <p14:creationId xmlns:p14="http://schemas.microsoft.com/office/powerpoint/2010/main" val="422348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304800" y="1066800"/>
            <a:ext cx="4648200" cy="4495800"/>
          </a:xfrm>
        </p:spPr>
        <p:txBody>
          <a:bodyPr/>
          <a:lstStyle/>
          <a:p>
            <a:endParaRPr lang="en-US" sz="2000" dirty="0" smtClean="0"/>
          </a:p>
          <a:p>
            <a:r>
              <a:rPr lang="en-US" sz="2400" dirty="0" smtClean="0"/>
              <a:t>Data ingest – holdings, </a:t>
            </a:r>
            <a:r>
              <a:rPr lang="en-US" sz="2400" dirty="0" err="1" smtClean="0"/>
              <a:t>circ</a:t>
            </a:r>
            <a:r>
              <a:rPr lang="en-US" sz="2400" dirty="0" smtClean="0"/>
              <a:t>, ILL, COUNTER</a:t>
            </a:r>
          </a:p>
          <a:p>
            <a:r>
              <a:rPr lang="en-US" sz="2400" dirty="0" smtClean="0"/>
              <a:t>Beta testing on </a:t>
            </a:r>
            <a:r>
              <a:rPr lang="en-US" sz="2400" dirty="0" err="1" smtClean="0"/>
              <a:t>Intota</a:t>
            </a:r>
            <a:r>
              <a:rPr lang="en-US" sz="2400" dirty="0" smtClean="0"/>
              <a:t> Assessment</a:t>
            </a:r>
          </a:p>
          <a:p>
            <a:r>
              <a:rPr lang="en-US" sz="2400" dirty="0" smtClean="0"/>
              <a:t>Develop new use cases/test cases</a:t>
            </a:r>
          </a:p>
          <a:p>
            <a:r>
              <a:rPr lang="en-US" sz="2400" dirty="0" smtClean="0"/>
              <a:t>Recommend best practices</a:t>
            </a:r>
          </a:p>
          <a:p>
            <a:r>
              <a:rPr lang="en-US" sz="2400" dirty="0" smtClean="0"/>
              <a:t>Report findings and recommend reports/dashboards</a:t>
            </a:r>
          </a:p>
          <a:p>
            <a:r>
              <a:rPr lang="en-US" sz="2400" dirty="0"/>
              <a:t>Share with other development partners</a:t>
            </a:r>
          </a:p>
          <a:p>
            <a:r>
              <a:rPr lang="en-US" sz="2400" dirty="0"/>
              <a:t>Share with peers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771392" cy="463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070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382741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smtClean="0"/>
              <a:t>About Us</a:t>
            </a:r>
            <a:endParaRPr lang="en-US" dirty="0"/>
          </a:p>
        </p:txBody>
      </p:sp>
      <p:sp>
        <p:nvSpPr>
          <p:cNvPr id="3" name="Content Placeholder 2"/>
          <p:cNvSpPr>
            <a:spLocks noGrp="1"/>
          </p:cNvSpPr>
          <p:nvPr>
            <p:ph idx="1"/>
          </p:nvPr>
        </p:nvSpPr>
        <p:spPr>
          <a:xfrm>
            <a:off x="152400" y="1676400"/>
            <a:ext cx="8839200" cy="4724400"/>
          </a:xfrm>
        </p:spPr>
        <p:txBody>
          <a:bodyPr/>
          <a:lstStyle/>
          <a:p>
            <a:pPr algn="ctr"/>
            <a:r>
              <a:rPr lang="en-US" dirty="0" smtClean="0">
                <a:solidFill>
                  <a:srgbClr val="FFC000"/>
                </a:solidFill>
              </a:rPr>
              <a:t>Kathryn </a:t>
            </a:r>
            <a:r>
              <a:rPr lang="en-US" dirty="0" err="1" smtClean="0">
                <a:solidFill>
                  <a:srgbClr val="FFC000"/>
                </a:solidFill>
              </a:rPr>
              <a:t>Silberger</a:t>
            </a:r>
            <a:r>
              <a:rPr lang="en-US" dirty="0"/>
              <a:t> </a:t>
            </a:r>
            <a:r>
              <a:rPr lang="en-US" dirty="0" smtClean="0"/>
              <a:t>(</a:t>
            </a:r>
            <a:r>
              <a:rPr lang="en-US" sz="2800" dirty="0" smtClean="0"/>
              <a:t>Marist College, Poughkeepsie, NY) is the Automation Resources Librarian and </a:t>
            </a:r>
            <a:r>
              <a:rPr lang="en-US" sz="2800" dirty="0"/>
              <a:t>one </a:t>
            </a:r>
            <a:r>
              <a:rPr lang="en-US" sz="2800" dirty="0" smtClean="0"/>
              <a:t>of </a:t>
            </a:r>
            <a:r>
              <a:rPr lang="en-US" sz="2800" dirty="0"/>
              <a:t>six development partners for Intota™</a:t>
            </a:r>
          </a:p>
          <a:p>
            <a:pPr marL="0" indent="0" algn="ctr">
              <a:buNone/>
            </a:pPr>
            <a:endParaRPr lang="en-US" dirty="0" smtClean="0"/>
          </a:p>
          <a:p>
            <a:pPr marL="0" indent="0">
              <a:buNone/>
            </a:pPr>
            <a:endParaRPr lang="en-US" dirty="0"/>
          </a:p>
          <a:p>
            <a:endParaRPr lang="en-US" dirty="0" smtClean="0"/>
          </a:p>
          <a:p>
            <a:pPr algn="ctr"/>
            <a:r>
              <a:rPr lang="en-US" dirty="0">
                <a:solidFill>
                  <a:srgbClr val="FFC000"/>
                </a:solidFill>
              </a:rPr>
              <a:t>Mark Tullos </a:t>
            </a:r>
            <a:r>
              <a:rPr lang="en-US" sz="2800" dirty="0" smtClean="0"/>
              <a:t>is the product champion for Intota Assessment, a module of Intota Web-scale management, currently in development</a:t>
            </a:r>
            <a:endParaRPr lang="en-US"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321551"/>
            <a:ext cx="1536192"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300005"/>
            <a:ext cx="1447800" cy="1447800"/>
          </a:xfrm>
          <a:prstGeom prst="rect">
            <a:avLst/>
          </a:prstGeom>
        </p:spPr>
      </p:pic>
    </p:spTree>
    <p:extLst>
      <p:ext uri="{BB962C8B-B14F-4D97-AF65-F5344CB8AC3E}">
        <p14:creationId xmlns:p14="http://schemas.microsoft.com/office/powerpoint/2010/main" val="58159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Why We’re Here</a:t>
            </a:r>
            <a:br>
              <a:rPr lang="en-US" sz="4000" dirty="0" smtClean="0"/>
            </a:br>
            <a:endParaRPr lang="en-US" sz="4000" dirty="0"/>
          </a:p>
        </p:txBody>
      </p:sp>
      <p:sp>
        <p:nvSpPr>
          <p:cNvPr id="3" name="Content Placeholder 2"/>
          <p:cNvSpPr>
            <a:spLocks noGrp="1"/>
          </p:cNvSpPr>
          <p:nvPr>
            <p:ph idx="1"/>
          </p:nvPr>
        </p:nvSpPr>
        <p:spPr>
          <a:xfrm>
            <a:off x="457200" y="1371600"/>
            <a:ext cx="8229600" cy="2057400"/>
          </a:xfrm>
        </p:spPr>
        <p:txBody>
          <a:bodyPr/>
          <a:lstStyle/>
          <a:p>
            <a:r>
              <a:rPr lang="en-US" sz="2400" dirty="0" smtClean="0"/>
              <a:t>We have been working to better understand print and </a:t>
            </a:r>
            <a:r>
              <a:rPr lang="en-US" sz="2400" dirty="0" err="1" smtClean="0"/>
              <a:t>eResource</a:t>
            </a:r>
            <a:r>
              <a:rPr lang="en-US" sz="2400" dirty="0" smtClean="0"/>
              <a:t> analysis and assessment</a:t>
            </a:r>
          </a:p>
          <a:p>
            <a:pPr marL="0" indent="0">
              <a:buNone/>
            </a:pPr>
            <a:endParaRPr lang="en-US" sz="2400" dirty="0" smtClean="0"/>
          </a:p>
          <a:p>
            <a:r>
              <a:rPr lang="en-US" sz="2400" dirty="0" smtClean="0"/>
              <a:t>We’ve analyzed current flows and problems and achieved automation and improvement</a:t>
            </a:r>
          </a:p>
        </p:txBody>
      </p:sp>
      <p:sp>
        <p:nvSpPr>
          <p:cNvPr id="5" name="TextBox 4"/>
          <p:cNvSpPr txBox="1"/>
          <p:nvPr/>
        </p:nvSpPr>
        <p:spPr>
          <a:xfrm>
            <a:off x="457200" y="3962400"/>
            <a:ext cx="4038600" cy="1477328"/>
          </a:xfrm>
          <a:prstGeom prst="rect">
            <a:avLst/>
          </a:prstGeom>
          <a:noFill/>
        </p:spPr>
        <p:txBody>
          <a:bodyPr wrap="square" rtlCol="0">
            <a:spAutoFit/>
          </a:bodyPr>
          <a:lstStyle/>
          <a:p>
            <a:pPr marL="342900" indent="-342900" eaLnBrk="1" hangingPunct="1">
              <a:spcBef>
                <a:spcPct val="20000"/>
              </a:spcBef>
              <a:buClr>
                <a:schemeClr val="hlink"/>
              </a:buClr>
              <a:buSzPct val="80000"/>
              <a:buFont typeface="Wingdings" pitchFamily="2" charset="2"/>
              <a:buChar char="n"/>
            </a:pPr>
            <a:r>
              <a:rPr lang="en-US" sz="2400" dirty="0">
                <a:effectLst>
                  <a:outerShdw blurRad="38100" dist="38100" dir="2700000" algn="tl">
                    <a:srgbClr val="000000"/>
                  </a:outerShdw>
                </a:effectLst>
                <a:latin typeface="+mn-lt"/>
              </a:rPr>
              <a:t>We will share our findings and next steps with you in this session</a:t>
            </a:r>
          </a:p>
          <a:p>
            <a:endParaRPr lang="en-US" dirty="0"/>
          </a:p>
        </p:txBody>
      </p:sp>
      <p:pic>
        <p:nvPicPr>
          <p:cNvPr id="4101" name="Picture 5" descr="C:\Users\MHowell\AppData\Local\Microsoft\Windows\Temporary Internet Files\Content.IE5\10NR15HV\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65283"/>
            <a:ext cx="2578608" cy="257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8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Situation at Marist</a:t>
            </a:r>
            <a:endParaRPr lang="en-US" dirty="0"/>
          </a:p>
        </p:txBody>
      </p:sp>
      <p:sp>
        <p:nvSpPr>
          <p:cNvPr id="9" name="Content Placeholder 8"/>
          <p:cNvSpPr>
            <a:spLocks noGrp="1"/>
          </p:cNvSpPr>
          <p:nvPr>
            <p:ph idx="1"/>
          </p:nvPr>
        </p:nvSpPr>
        <p:spPr/>
        <p:txBody>
          <a:bodyPr/>
          <a:lstStyle/>
          <a:p>
            <a:pPr marL="342900" lvl="2" indent="-342900">
              <a:buSzPct val="80000"/>
              <a:buFont typeface="Wingdings" pitchFamily="2" charset="2"/>
              <a:buChar char="n"/>
            </a:pPr>
            <a:r>
              <a:rPr lang="en-US" sz="2800" dirty="0">
                <a:ea typeface="+mn-ea"/>
                <a:cs typeface="+mn-cs"/>
              </a:rPr>
              <a:t>Multiple systems = multiple interfaces</a:t>
            </a:r>
          </a:p>
          <a:p>
            <a:pPr marL="800100" lvl="3" indent="-342900">
              <a:buSzPct val="80000"/>
              <a:buFont typeface="Wingdings" pitchFamily="2" charset="2"/>
              <a:buChar char="n"/>
            </a:pPr>
            <a:r>
              <a:rPr lang="en-US" sz="2400" dirty="0" smtClean="0">
                <a:ea typeface="+mn-ea"/>
                <a:cs typeface="+mn-cs"/>
              </a:rPr>
              <a:t>Very different workflows and procedures</a:t>
            </a:r>
          </a:p>
          <a:p>
            <a:pPr marL="342900" lvl="2" indent="-342900">
              <a:buSzPct val="80000"/>
              <a:buFont typeface="Wingdings" pitchFamily="2" charset="2"/>
              <a:buChar char="n"/>
            </a:pPr>
            <a:r>
              <a:rPr lang="en-US" sz="2800" dirty="0" smtClean="0">
                <a:ea typeface="+mn-ea"/>
                <a:cs typeface="+mn-cs"/>
              </a:rPr>
              <a:t>Procedures </a:t>
            </a:r>
            <a:r>
              <a:rPr lang="en-US" sz="2800" dirty="0">
                <a:ea typeface="+mn-ea"/>
                <a:cs typeface="+mn-cs"/>
              </a:rPr>
              <a:t>learned for one system don’t transfer to others</a:t>
            </a:r>
          </a:p>
          <a:p>
            <a:pPr marL="342900" lvl="2" indent="-342900">
              <a:buSzPct val="80000"/>
              <a:buFont typeface="Wingdings" pitchFamily="2" charset="2"/>
              <a:buChar char="n"/>
            </a:pPr>
            <a:r>
              <a:rPr lang="en-US" sz="2800" dirty="0">
                <a:ea typeface="+mn-ea"/>
                <a:cs typeface="+mn-cs"/>
              </a:rPr>
              <a:t>Electronic and print statistics </a:t>
            </a:r>
            <a:r>
              <a:rPr lang="en-US" sz="2800" dirty="0" smtClean="0">
                <a:ea typeface="+mn-ea"/>
                <a:cs typeface="+mn-cs"/>
              </a:rPr>
              <a:t>are in </a:t>
            </a:r>
            <a:r>
              <a:rPr lang="en-US" sz="2800" dirty="0">
                <a:ea typeface="+mn-ea"/>
                <a:cs typeface="+mn-cs"/>
              </a:rPr>
              <a:t>separate workflows</a:t>
            </a:r>
          </a:p>
          <a:p>
            <a:pPr marL="342900" lvl="2" indent="-342900">
              <a:buSzPct val="80000"/>
              <a:buFont typeface="Wingdings" pitchFamily="2" charset="2"/>
              <a:buChar char="n"/>
            </a:pPr>
            <a:r>
              <a:rPr lang="en-US" sz="2800" dirty="0" smtClean="0">
                <a:ea typeface="+mn-ea"/>
                <a:cs typeface="+mn-cs"/>
              </a:rPr>
              <a:t>Data cannot be easily merged or exchanged between systems</a:t>
            </a:r>
            <a:endParaRPr lang="en-US" sz="2800" dirty="0">
              <a:ea typeface="+mn-ea"/>
              <a:cs typeface="+mn-cs"/>
            </a:endParaRPr>
          </a:p>
        </p:txBody>
      </p:sp>
    </p:spTree>
    <p:extLst>
      <p:ext uri="{BB962C8B-B14F-4D97-AF65-F5344CB8AC3E}">
        <p14:creationId xmlns:p14="http://schemas.microsoft.com/office/powerpoint/2010/main" val="33078311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COUNTER</a:t>
            </a:r>
            <a:endParaRPr lang="en-US" dirty="0"/>
          </a:p>
        </p:txBody>
      </p:sp>
      <p:sp>
        <p:nvSpPr>
          <p:cNvPr id="3" name="Content Placeholder 2"/>
          <p:cNvSpPr>
            <a:spLocks noGrp="1"/>
          </p:cNvSpPr>
          <p:nvPr>
            <p:ph idx="1"/>
          </p:nvPr>
        </p:nvSpPr>
        <p:spPr/>
        <p:txBody>
          <a:bodyPr/>
          <a:lstStyle/>
          <a:p>
            <a:pPr marL="0" indent="0">
              <a:buNone/>
            </a:pPr>
            <a:r>
              <a:rPr lang="en-US" dirty="0"/>
              <a:t>Taking Counter </a:t>
            </a:r>
            <a:r>
              <a:rPr lang="en-US" dirty="0" smtClean="0"/>
              <a:t>data from an Excel </a:t>
            </a:r>
            <a:r>
              <a:rPr lang="en-US" dirty="0"/>
              <a:t>spreadsheet to the </a:t>
            </a:r>
            <a:r>
              <a:rPr lang="en-US" dirty="0" smtClean="0"/>
              <a:t>mainframe</a:t>
            </a:r>
          </a:p>
          <a:p>
            <a:pPr marL="800100" lvl="3" indent="-342900">
              <a:buSzPct val="80000"/>
              <a:buFont typeface="Wingdings" pitchFamily="2" charset="2"/>
              <a:buChar char="n"/>
            </a:pPr>
            <a:r>
              <a:rPr lang="en-US" sz="2600" dirty="0" smtClean="0">
                <a:ea typeface="+mn-ea"/>
                <a:cs typeface="+mn-cs"/>
              </a:rPr>
              <a:t>Make </a:t>
            </a:r>
            <a:r>
              <a:rPr lang="en-US" sz="2600" dirty="0">
                <a:ea typeface="+mn-ea"/>
                <a:cs typeface="+mn-cs"/>
              </a:rPr>
              <a:t>multi-year </a:t>
            </a:r>
            <a:r>
              <a:rPr lang="en-US" sz="2600" dirty="0" smtClean="0">
                <a:ea typeface="+mn-ea"/>
                <a:cs typeface="+mn-cs"/>
              </a:rPr>
              <a:t>comparisons; observe </a:t>
            </a:r>
            <a:r>
              <a:rPr lang="en-US" sz="2600" dirty="0">
                <a:ea typeface="+mn-ea"/>
                <a:cs typeface="+mn-cs"/>
              </a:rPr>
              <a:t>trends</a:t>
            </a:r>
          </a:p>
          <a:p>
            <a:pPr marL="800100" lvl="3" indent="-342900">
              <a:buSzPct val="80000"/>
              <a:buFont typeface="Wingdings" pitchFamily="2" charset="2"/>
              <a:buChar char="n"/>
            </a:pPr>
            <a:r>
              <a:rPr lang="en-US" sz="2600" dirty="0" smtClean="0">
                <a:ea typeface="+mn-ea"/>
                <a:cs typeface="+mn-cs"/>
              </a:rPr>
              <a:t>Add </a:t>
            </a:r>
            <a:r>
              <a:rPr lang="en-US" sz="2600" dirty="0">
                <a:ea typeface="+mn-ea"/>
                <a:cs typeface="+mn-cs"/>
              </a:rPr>
              <a:t>in cost data</a:t>
            </a:r>
          </a:p>
          <a:p>
            <a:pPr marL="800100" lvl="3" indent="-342900">
              <a:buSzPct val="80000"/>
              <a:buFont typeface="Wingdings" pitchFamily="2" charset="2"/>
              <a:buChar char="n"/>
            </a:pPr>
            <a:r>
              <a:rPr lang="en-US" sz="2600" dirty="0" smtClean="0">
                <a:ea typeface="+mn-ea"/>
                <a:cs typeface="+mn-cs"/>
              </a:rPr>
              <a:t>Ability </a:t>
            </a:r>
            <a:r>
              <a:rPr lang="en-US" sz="2600" dirty="0">
                <a:ea typeface="+mn-ea"/>
                <a:cs typeface="+mn-cs"/>
              </a:rPr>
              <a:t>to merge reports from different providers</a:t>
            </a:r>
          </a:p>
          <a:p>
            <a:pPr marL="800100" lvl="3" indent="-342900">
              <a:buSzPct val="80000"/>
              <a:buFont typeface="Wingdings" pitchFamily="2" charset="2"/>
              <a:buChar char="n"/>
            </a:pPr>
            <a:r>
              <a:rPr lang="en-US" sz="2600" dirty="0" smtClean="0">
                <a:ea typeface="+mn-ea"/>
                <a:cs typeface="+mn-cs"/>
              </a:rPr>
              <a:t>Valuable </a:t>
            </a:r>
            <a:r>
              <a:rPr lang="en-US" sz="2600" dirty="0">
                <a:ea typeface="+mn-ea"/>
                <a:cs typeface="+mn-cs"/>
              </a:rPr>
              <a:t>analysis with great surprises</a:t>
            </a:r>
          </a:p>
          <a:p>
            <a:pPr marL="800100" lvl="3" indent="-342900">
              <a:buSzPct val="80000"/>
              <a:buFont typeface="Wingdings" pitchFamily="2" charset="2"/>
              <a:buChar char="n"/>
            </a:pPr>
            <a:r>
              <a:rPr lang="en-US" sz="2600" dirty="0">
                <a:ea typeface="+mn-ea"/>
                <a:cs typeface="+mn-cs"/>
              </a:rPr>
              <a:t>Option to download to spreadsheet available for additional manipulation</a:t>
            </a:r>
          </a:p>
        </p:txBody>
      </p:sp>
    </p:spTree>
    <p:extLst>
      <p:ext uri="{BB962C8B-B14F-4D97-AF65-F5344CB8AC3E}">
        <p14:creationId xmlns:p14="http://schemas.microsoft.com/office/powerpoint/2010/main" val="194019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Click-Through Analysis</a:t>
            </a:r>
            <a:endParaRPr lang="en-US" dirty="0"/>
          </a:p>
        </p:txBody>
      </p:sp>
      <p:sp>
        <p:nvSpPr>
          <p:cNvPr id="3" name="Content Placeholder 2"/>
          <p:cNvSpPr>
            <a:spLocks noGrp="1"/>
          </p:cNvSpPr>
          <p:nvPr>
            <p:ph idx="1"/>
          </p:nvPr>
        </p:nvSpPr>
        <p:spPr>
          <a:xfrm>
            <a:off x="990600" y="3596640"/>
            <a:ext cx="8001000" cy="3360420"/>
          </a:xfrm>
        </p:spPr>
        <p:txBody>
          <a:bodyPr/>
          <a:lstStyle/>
          <a:p>
            <a:pPr marL="0" indent="0">
              <a:buNone/>
            </a:pPr>
            <a:r>
              <a:rPr lang="en-US" dirty="0" smtClean="0"/>
              <a:t>Stats </a:t>
            </a:r>
            <a:r>
              <a:rPr lang="en-US" dirty="0"/>
              <a:t>for products </a:t>
            </a:r>
            <a:r>
              <a:rPr lang="en-US" b="1" i="1" dirty="0"/>
              <a:t>not </a:t>
            </a:r>
            <a:r>
              <a:rPr lang="en-US" b="1" i="1" dirty="0" smtClean="0"/>
              <a:t> </a:t>
            </a:r>
            <a:r>
              <a:rPr lang="en-US" dirty="0" smtClean="0"/>
              <a:t>providing stats</a:t>
            </a:r>
            <a:endParaRPr lang="en-US" dirty="0"/>
          </a:p>
          <a:p>
            <a:pPr marL="342900" lvl="2" indent="-342900">
              <a:buSzPct val="80000"/>
              <a:buFont typeface="Wingdings" pitchFamily="2" charset="2"/>
              <a:buChar char="n"/>
            </a:pPr>
            <a:r>
              <a:rPr lang="en-US" dirty="0"/>
              <a:t> </a:t>
            </a:r>
            <a:r>
              <a:rPr lang="en-US" sz="2800" dirty="0">
                <a:ea typeface="+mn-ea"/>
                <a:cs typeface="+mn-cs"/>
              </a:rPr>
              <a:t>Open Access Resources</a:t>
            </a:r>
          </a:p>
          <a:p>
            <a:pPr marL="342900" lvl="2" indent="-342900">
              <a:buSzPct val="80000"/>
              <a:buFont typeface="Wingdings" pitchFamily="2" charset="2"/>
              <a:buChar char="n"/>
            </a:pPr>
            <a:r>
              <a:rPr lang="en-US" sz="2800" dirty="0">
                <a:ea typeface="+mn-ea"/>
                <a:cs typeface="+mn-cs"/>
              </a:rPr>
              <a:t> Referrer </a:t>
            </a:r>
            <a:r>
              <a:rPr lang="en-US" sz="2800" dirty="0" smtClean="0">
                <a:ea typeface="+mn-ea"/>
                <a:cs typeface="+mn-cs"/>
              </a:rPr>
              <a:t>reports</a:t>
            </a:r>
            <a:endParaRPr lang="en-US" sz="2800" dirty="0">
              <a:ea typeface="+mn-ea"/>
              <a:cs typeface="+mn-cs"/>
            </a:endParaRPr>
          </a:p>
          <a:p>
            <a:pPr marL="800100" lvl="3" indent="-342900">
              <a:buSzPct val="80000"/>
              <a:buFont typeface="Wingdings" pitchFamily="2" charset="2"/>
              <a:buChar char="n"/>
            </a:pPr>
            <a:r>
              <a:rPr lang="nl-NL" sz="2400" dirty="0" smtClean="0">
                <a:ea typeface="+mn-ea"/>
                <a:cs typeface="+mn-cs"/>
              </a:rPr>
              <a:t>Google</a:t>
            </a:r>
            <a:endParaRPr lang="nl-NL" sz="2400" dirty="0">
              <a:ea typeface="+mn-ea"/>
              <a:cs typeface="+mn-cs"/>
            </a:endParaRPr>
          </a:p>
          <a:p>
            <a:pPr marL="800100" lvl="3" indent="-342900">
              <a:buSzPct val="80000"/>
              <a:buFont typeface="Wingdings" pitchFamily="2" charset="2"/>
              <a:buChar char="n"/>
            </a:pPr>
            <a:r>
              <a:rPr lang="nl-NL" sz="2400" dirty="0" err="1" smtClean="0">
                <a:ea typeface="+mn-ea"/>
                <a:cs typeface="+mn-cs"/>
              </a:rPr>
              <a:t>Measuring</a:t>
            </a:r>
            <a:r>
              <a:rPr lang="nl-NL" sz="2400" dirty="0" smtClean="0">
                <a:ea typeface="+mn-ea"/>
                <a:cs typeface="+mn-cs"/>
              </a:rPr>
              <a:t> </a:t>
            </a:r>
            <a:r>
              <a:rPr lang="nl-NL" sz="2400" dirty="0">
                <a:ea typeface="+mn-ea"/>
                <a:cs typeface="+mn-cs"/>
              </a:rPr>
              <a:t>impact of Resources </a:t>
            </a:r>
            <a:r>
              <a:rPr lang="nl-NL" sz="2400" dirty="0" err="1">
                <a:ea typeface="+mn-ea"/>
                <a:cs typeface="+mn-cs"/>
              </a:rPr>
              <a:t>and</a:t>
            </a:r>
            <a:r>
              <a:rPr lang="nl-NL" sz="2400" dirty="0">
                <a:ea typeface="+mn-ea"/>
                <a:cs typeface="+mn-cs"/>
              </a:rPr>
              <a:t> </a:t>
            </a:r>
            <a:r>
              <a:rPr lang="nl-NL" sz="2400" dirty="0" smtClean="0">
                <a:ea typeface="+mn-ea"/>
                <a:cs typeface="+mn-cs"/>
              </a:rPr>
              <a:t>Services</a:t>
            </a:r>
          </a:p>
          <a:p>
            <a:pPr marL="1257300" lvl="4" indent="-342900">
              <a:buSzPct val="80000"/>
              <a:buFont typeface="Wingdings" pitchFamily="2" charset="2"/>
              <a:buChar char="n"/>
            </a:pPr>
            <a:r>
              <a:rPr lang="nl-NL" dirty="0" smtClean="0">
                <a:ea typeface="+mn-ea"/>
                <a:cs typeface="+mn-cs"/>
              </a:rPr>
              <a:t>Summon </a:t>
            </a:r>
            <a:r>
              <a:rPr lang="nl-NL" dirty="0">
                <a:ea typeface="+mn-ea"/>
                <a:cs typeface="+mn-cs"/>
              </a:rPr>
              <a:t>Referrer report showing </a:t>
            </a:r>
            <a:r>
              <a:rPr lang="nl-NL" dirty="0" smtClean="0">
                <a:ea typeface="+mn-ea"/>
                <a:cs typeface="+mn-cs"/>
              </a:rPr>
              <a:t>usage </a:t>
            </a:r>
            <a:r>
              <a:rPr lang="nl-NL" dirty="0">
                <a:ea typeface="+mn-ea"/>
                <a:cs typeface="+mn-cs"/>
              </a:rPr>
              <a:t>of widgets </a:t>
            </a:r>
            <a:r>
              <a:rPr lang="nl-NL" dirty="0" smtClean="0">
                <a:ea typeface="+mn-ea"/>
                <a:cs typeface="+mn-cs"/>
              </a:rPr>
              <a:t>in LibGuides</a:t>
            </a:r>
            <a:endParaRPr lang="nl-NL" dirty="0">
              <a:ea typeface="+mn-ea"/>
              <a:cs typeface="+mn-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897" y="1537847"/>
            <a:ext cx="2848303" cy="20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7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bwMode="auto">
          <a:xfrm>
            <a:off x="228600" y="1143000"/>
            <a:ext cx="8763000" cy="5029200"/>
          </a:xfrm>
          <a:prstGeom prst="wedgeRoundRectCallou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2" name="Title 1"/>
          <p:cNvSpPr>
            <a:spLocks noGrp="1"/>
          </p:cNvSpPr>
          <p:nvPr>
            <p:ph type="title"/>
          </p:nvPr>
        </p:nvSpPr>
        <p:spPr>
          <a:xfrm>
            <a:off x="495300" y="25400"/>
            <a:ext cx="8229600" cy="1143000"/>
          </a:xfrm>
        </p:spPr>
        <p:txBody>
          <a:bodyPr/>
          <a:lstStyle/>
          <a:p>
            <a:r>
              <a:rPr lang="en-US" dirty="0" smtClean="0"/>
              <a:t>Circulation Reports</a:t>
            </a:r>
            <a:endParaRPr lang="en-US" dirty="0"/>
          </a:p>
        </p:txBody>
      </p:sp>
      <p:sp>
        <p:nvSpPr>
          <p:cNvPr id="3" name="Content Placeholder 2"/>
          <p:cNvSpPr>
            <a:spLocks noGrp="1"/>
          </p:cNvSpPr>
          <p:nvPr>
            <p:ph idx="1"/>
          </p:nvPr>
        </p:nvSpPr>
        <p:spPr/>
        <p:txBody>
          <a:bodyPr/>
          <a:lstStyle/>
          <a:p>
            <a:pPr marL="342900" lvl="1" indent="-342900">
              <a:spcBef>
                <a:spcPts val="1200"/>
              </a:spcBef>
              <a:spcAft>
                <a:spcPts val="600"/>
              </a:spcAft>
              <a:buClr>
                <a:schemeClr val="hlink"/>
              </a:buClr>
              <a:buSzPct val="80000"/>
              <a:buFont typeface="Wingdings" pitchFamily="2" charset="2"/>
              <a:buChar char="n"/>
            </a:pPr>
            <a:r>
              <a:rPr lang="en-US" sz="3200" dirty="0" smtClean="0">
                <a:ea typeface="+mn-ea"/>
                <a:cs typeface="+mn-cs"/>
              </a:rPr>
              <a:t>“</a:t>
            </a:r>
            <a:r>
              <a:rPr lang="en-US" dirty="0" smtClean="0">
                <a:ea typeface="+mn-ea"/>
                <a:cs typeface="+mn-cs"/>
              </a:rPr>
              <a:t>The ILS vendor </a:t>
            </a:r>
            <a:r>
              <a:rPr lang="en-US" dirty="0">
                <a:ea typeface="+mn-ea"/>
                <a:cs typeface="+mn-cs"/>
              </a:rPr>
              <a:t>has not made any significant upgrades to the reports we can run from our IOLS in over a decade</a:t>
            </a:r>
            <a:r>
              <a:rPr lang="en-US" dirty="0" smtClean="0">
                <a:ea typeface="+mn-ea"/>
                <a:cs typeface="+mn-cs"/>
              </a:rPr>
              <a:t>.”</a:t>
            </a:r>
            <a:endParaRPr lang="en-US" dirty="0">
              <a:ea typeface="+mn-ea"/>
              <a:cs typeface="+mn-cs"/>
            </a:endParaRPr>
          </a:p>
          <a:p>
            <a:pPr marL="342900" lvl="1" indent="-342900">
              <a:spcBef>
                <a:spcPts val="1200"/>
              </a:spcBef>
              <a:spcAft>
                <a:spcPts val="600"/>
              </a:spcAft>
              <a:buClr>
                <a:schemeClr val="hlink"/>
              </a:buClr>
              <a:buSzPct val="80000"/>
              <a:buFont typeface="Wingdings" pitchFamily="2" charset="2"/>
              <a:buChar char="n"/>
            </a:pPr>
            <a:r>
              <a:rPr lang="en-US" dirty="0" smtClean="0">
                <a:ea typeface="+mn-ea"/>
                <a:cs typeface="+mn-cs"/>
              </a:rPr>
              <a:t>“Most </a:t>
            </a:r>
            <a:r>
              <a:rPr lang="en-US" dirty="0">
                <a:ea typeface="+mn-ea"/>
                <a:cs typeface="+mn-cs"/>
              </a:rPr>
              <a:t>of the prepackaged reports are designed around print collection routines</a:t>
            </a:r>
            <a:r>
              <a:rPr lang="en-US" dirty="0" smtClean="0">
                <a:ea typeface="+mn-ea"/>
                <a:cs typeface="+mn-cs"/>
              </a:rPr>
              <a:t>.”</a:t>
            </a:r>
            <a:endParaRPr lang="en-US" dirty="0">
              <a:ea typeface="+mn-ea"/>
              <a:cs typeface="+mn-cs"/>
            </a:endParaRPr>
          </a:p>
          <a:p>
            <a:pPr marL="342900" lvl="1" indent="-342900">
              <a:spcBef>
                <a:spcPts val="1200"/>
              </a:spcBef>
              <a:spcAft>
                <a:spcPts val="600"/>
              </a:spcAft>
              <a:buClr>
                <a:schemeClr val="hlink"/>
              </a:buClr>
              <a:buSzPct val="80000"/>
              <a:buFont typeface="Wingdings" pitchFamily="2" charset="2"/>
              <a:buChar char="n"/>
            </a:pPr>
            <a:r>
              <a:rPr lang="en-US" dirty="0" smtClean="0">
                <a:ea typeface="+mn-ea"/>
                <a:cs typeface="+mn-cs"/>
              </a:rPr>
              <a:t>“Our </a:t>
            </a:r>
            <a:r>
              <a:rPr lang="en-US" dirty="0">
                <a:ea typeface="+mn-ea"/>
                <a:cs typeface="+mn-cs"/>
              </a:rPr>
              <a:t>programmer pulls reports using SQL.    It takes some time, so we don’t ask for things out of curiosity</a:t>
            </a:r>
            <a:r>
              <a:rPr lang="en-US" dirty="0" smtClean="0">
                <a:ea typeface="+mn-ea"/>
                <a:cs typeface="+mn-cs"/>
              </a:rPr>
              <a:t>.”</a:t>
            </a:r>
            <a:endParaRPr lang="en-US" dirty="0">
              <a:ea typeface="+mn-ea"/>
              <a:cs typeface="+mn-cs"/>
            </a:endParaRPr>
          </a:p>
          <a:p>
            <a:endParaRPr lang="en-US" dirty="0"/>
          </a:p>
        </p:txBody>
      </p:sp>
    </p:spTree>
    <p:extLst>
      <p:ext uri="{BB962C8B-B14F-4D97-AF65-F5344CB8AC3E}">
        <p14:creationId xmlns:p14="http://schemas.microsoft.com/office/powerpoint/2010/main" val="378340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8"/>
            <a:ext cx="4800600" cy="4906962"/>
          </a:xfrm>
        </p:spPr>
        <p:txBody>
          <a:bodyPr/>
          <a:lstStyle/>
          <a:p>
            <a:pPr algn="l"/>
            <a:r>
              <a:rPr lang="en-US" dirty="0" smtClean="0"/>
              <a:t/>
            </a:r>
            <a:br>
              <a:rPr lang="en-US" dirty="0" smtClean="0"/>
            </a:br>
            <a:r>
              <a:rPr lang="en-US" dirty="0" smtClean="0"/>
              <a:t>Overlap Analysis</a:t>
            </a:r>
            <a:br>
              <a:rPr lang="en-US" dirty="0" smtClean="0"/>
            </a:br>
            <a:r>
              <a:rPr lang="en-US" sz="2800" dirty="0" smtClean="0"/>
              <a:t>First </a:t>
            </a:r>
            <a:r>
              <a:rPr lang="en-US" sz="2800" dirty="0"/>
              <a:t>step in database </a:t>
            </a:r>
            <a:r>
              <a:rPr lang="en-US" sz="2800" dirty="0" smtClean="0"/>
              <a:t>evaluation</a:t>
            </a:r>
            <a:br>
              <a:rPr lang="en-US" sz="2800" dirty="0" smtClean="0"/>
            </a:br>
            <a:r>
              <a:rPr lang="en-US" sz="2800" dirty="0"/>
              <a:t/>
            </a:r>
            <a:br>
              <a:rPr lang="en-US" sz="2800" dirty="0"/>
            </a:br>
            <a:r>
              <a:rPr lang="en-US" sz="2800" dirty="0"/>
              <a:t>Most telling is the list of unique titles</a:t>
            </a:r>
            <a:r>
              <a:rPr lang="en-US" sz="2400" dirty="0"/>
              <a:t/>
            </a:r>
            <a:br>
              <a:rPr lang="en-US" sz="2400" dirty="0"/>
            </a:b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53" y="1524000"/>
            <a:ext cx="3236824" cy="307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59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 Time</a:t>
            </a:r>
            <a:endParaRPr lang="en-US" dirty="0"/>
          </a:p>
        </p:txBody>
      </p:sp>
      <p:sp>
        <p:nvSpPr>
          <p:cNvPr id="3" name="Content Placeholder 2"/>
          <p:cNvSpPr>
            <a:spLocks noGrp="1"/>
          </p:cNvSpPr>
          <p:nvPr>
            <p:ph idx="1"/>
          </p:nvPr>
        </p:nvSpPr>
        <p:spPr/>
        <p:txBody>
          <a:bodyPr/>
          <a:lstStyle/>
          <a:p>
            <a:r>
              <a:rPr lang="en-US" dirty="0" smtClean="0"/>
              <a:t>Renewal decision: Cost per Article use</a:t>
            </a:r>
          </a:p>
          <a:p>
            <a:pPr lvl="1">
              <a:spcBef>
                <a:spcPts val="1200"/>
              </a:spcBef>
              <a:spcAft>
                <a:spcPts val="1200"/>
              </a:spcAft>
            </a:pPr>
            <a:r>
              <a:rPr lang="en-US" dirty="0" smtClean="0"/>
              <a:t>When journals are acquired, cost information is integrated into the Counter Statistics</a:t>
            </a:r>
          </a:p>
          <a:p>
            <a:pPr lvl="1">
              <a:spcBef>
                <a:spcPts val="1200"/>
              </a:spcBef>
              <a:spcAft>
                <a:spcPts val="1200"/>
              </a:spcAft>
            </a:pPr>
            <a:r>
              <a:rPr lang="en-US" dirty="0" smtClean="0"/>
              <a:t>Report: cost per use over past 3 years, sorted descending order by expense</a:t>
            </a:r>
            <a:r>
              <a:rPr lang="en-US" dirty="0" smtClean="0"/>
              <a:t>.</a:t>
            </a:r>
            <a:endParaRPr lang="en-US" dirty="0" smtClean="0"/>
          </a:p>
        </p:txBody>
      </p:sp>
    </p:spTree>
    <p:extLst>
      <p:ext uri="{BB962C8B-B14F-4D97-AF65-F5344CB8AC3E}">
        <p14:creationId xmlns:p14="http://schemas.microsoft.com/office/powerpoint/2010/main" val="26624173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JAC+Video (1)">
  <a:themeElements>
    <a:clrScheme name="Single Search box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ingle Search bo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ingle Search box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ingle Search box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ingle Search box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ingle Search box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ingle Search box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ingle Search box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ingle Search box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ingle Search box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ingle Search box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JAC+Video (1)</Template>
  <TotalTime>11235</TotalTime>
  <Words>682</Words>
  <Application>Microsoft Macintosh PowerPoint</Application>
  <PresentationFormat>On-screen Show (4:3)</PresentationFormat>
  <Paragraphs>111</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JAC+Video (1)</vt:lpstr>
      <vt:lpstr>Collection Assessment Meets the Web-scale World</vt:lpstr>
      <vt:lpstr>About Us</vt:lpstr>
      <vt:lpstr>Why We’re Here </vt:lpstr>
      <vt:lpstr>Current Situation at Marist</vt:lpstr>
      <vt:lpstr>Project COUNTER</vt:lpstr>
      <vt:lpstr>Click-Through Analysis</vt:lpstr>
      <vt:lpstr>Circulation Reports</vt:lpstr>
      <vt:lpstr> Overlap Analysis First step in database evaluation  Most telling is the list of unique titles </vt:lpstr>
      <vt:lpstr>Renewal Time</vt:lpstr>
      <vt:lpstr>Book selection</vt:lpstr>
      <vt:lpstr>Inter-Library Loan Statistics</vt:lpstr>
      <vt:lpstr>DIY Statistics on the Web </vt:lpstr>
      <vt:lpstr>Discovery Log from the  Summon® service</vt:lpstr>
      <vt:lpstr>But How to Combine?</vt:lpstr>
      <vt:lpstr>Intota Assessment Includes</vt:lpstr>
      <vt:lpstr>A Unique Solution  and a Part of Intota</vt:lpstr>
      <vt:lpstr>Next Steps</vt:lpstr>
      <vt:lpstr>Q&amp;A</vt:lpstr>
    </vt:vector>
  </TitlesOfParts>
  <Company>Marist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Intota: Innovating at Webscale</dc:title>
  <dc:creator>Nancy Lewis</dc:creator>
  <cp:lastModifiedBy>Mark Tullos</cp:lastModifiedBy>
  <cp:revision>91</cp:revision>
  <dcterms:created xsi:type="dcterms:W3CDTF">2012-06-26T13:27:10Z</dcterms:created>
  <dcterms:modified xsi:type="dcterms:W3CDTF">2013-03-11T14:58:18Z</dcterms:modified>
</cp:coreProperties>
</file>