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3" r:id="rId1"/>
  </p:sldMasterIdLst>
  <p:notesMasterIdLst>
    <p:notesMasterId r:id="rId14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31E22-EE30-473E-87A1-251CFC0A81A4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3AF58-EB32-48C9-BFF1-DC11D98A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1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211E-DB65-4CE7-9B01-FDAB53C5BA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70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211E-DB65-4CE7-9B01-FDAB53C5BA6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22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211E-DB65-4CE7-9B01-FDAB53C5BA6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48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211E-DB65-4CE7-9B01-FDAB53C5BA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51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84848-D510-6847-A824-E0932F8C3E6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42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211E-DB65-4CE7-9B01-FDAB53C5BA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96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47700" y="650875"/>
            <a:ext cx="5791200" cy="3257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84848-D510-6847-A824-E0932F8C3E6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17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211E-DB65-4CE7-9B01-FDAB53C5BA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20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84848-D510-6847-A824-E0932F8C3E6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988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211E-DB65-4CE7-9B01-FDAB53C5BA6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14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211E-DB65-4CE7-9B01-FDAB53C5BA6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19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14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0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5024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6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3308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7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30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15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6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208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48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124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8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420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5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81814-66E7-480F-A16C-320C3018874B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3C862C-C9BF-4DCB-98C3-374E71EA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3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  <p:sldLayoutId id="2147484085" r:id="rId12"/>
    <p:sldLayoutId id="2147484086" r:id="rId13"/>
    <p:sldLayoutId id="2147484087" r:id="rId14"/>
    <p:sldLayoutId id="2147484088" r:id="rId15"/>
    <p:sldLayoutId id="21474840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378843"/>
            <a:ext cx="8825658" cy="332958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Historical Trauma and the African American Community-</a:t>
            </a:r>
            <a:br>
              <a:rPr lang="en-US" sz="4000" dirty="0" smtClean="0"/>
            </a:br>
            <a:r>
              <a:rPr lang="en-US" sz="4000" dirty="0" smtClean="0"/>
              <a:t>			An Overview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Cheryl </a:t>
            </a:r>
            <a:r>
              <a:rPr lang="en-US" sz="2400" b="1" dirty="0" err="1" smtClean="0"/>
              <a:t>Cranshaw</a:t>
            </a:r>
            <a:r>
              <a:rPr lang="en-US" sz="2400" b="1" dirty="0" smtClean="0"/>
              <a:t>, JD, LMFT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4347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Step 1 (Consumer</a:t>
            </a:r>
            <a:r>
              <a:rPr lang="en-US" b="1" dirty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/>
              <a:t>We </a:t>
            </a:r>
            <a:r>
              <a:rPr lang="en-US" sz="3600" i="1" dirty="0"/>
              <a:t>are aware that historical trauma and discrimination may have affected our mental, physical, and spiritual health</a:t>
            </a:r>
            <a:r>
              <a:rPr lang="en-US" sz="3600" i="1" dirty="0" smtClean="0"/>
              <a:t>.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61398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4166"/>
            <a:ext cx="10789920" cy="5303834"/>
          </a:xfrm>
        </p:spPr>
        <p:txBody>
          <a:bodyPr/>
          <a:lstStyle/>
          <a:p>
            <a:r>
              <a:rPr lang="en-US" sz="3200" i="1" dirty="0" smtClean="0"/>
              <a:t>We admit that </a:t>
            </a:r>
            <a:r>
              <a:rPr lang="en-US" sz="3200" b="1" i="1" dirty="0" smtClean="0"/>
              <a:t>we too </a:t>
            </a:r>
            <a:r>
              <a:rPr lang="en-US" sz="3200" i="1" dirty="0" smtClean="0"/>
              <a:t>are negatively impacted by historical trauma and discrimination.</a:t>
            </a:r>
          </a:p>
          <a:p>
            <a:pPr marL="0" indent="0">
              <a:buNone/>
            </a:pPr>
            <a:endParaRPr lang="en-US" sz="3200" i="1" dirty="0"/>
          </a:p>
          <a:p>
            <a:r>
              <a:rPr lang="en-US" sz="3200" dirty="0" smtClean="0"/>
              <a:t>What </a:t>
            </a:r>
            <a:r>
              <a:rPr lang="en-US" sz="3200" dirty="0"/>
              <a:t>has been learned from </a:t>
            </a:r>
            <a:r>
              <a:rPr lang="en-US" sz="3200" dirty="0" smtClean="0"/>
              <a:t>Environment, Family, media that may affect your work with African Americans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81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41120" y="701040"/>
            <a:ext cx="987552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60" cap="all" dirty="0" smtClean="0"/>
              <a:t>	Well </a:t>
            </a:r>
            <a:r>
              <a:rPr lang="en-US" sz="3360" cap="all" dirty="0"/>
              <a:t>Being Meetings </a:t>
            </a:r>
            <a:endParaRPr lang="en-US" sz="3360" dirty="0"/>
          </a:p>
          <a:p>
            <a:endParaRPr lang="en-US" sz="3360" dirty="0"/>
          </a:p>
          <a:p>
            <a:pPr marL="548640" indent="-548640">
              <a:buFont typeface="Arial"/>
              <a:buChar char="•"/>
            </a:pPr>
            <a:r>
              <a:rPr lang="en-US" sz="3200" dirty="0"/>
              <a:t>Anywhere/anytime in the community, </a:t>
            </a:r>
          </a:p>
          <a:p>
            <a:pPr marL="548640" indent="-548640">
              <a:buFont typeface="Arial"/>
              <a:buChar char="•"/>
            </a:pPr>
            <a:r>
              <a:rPr lang="en-US" sz="3200" dirty="0"/>
              <a:t>Open or closed</a:t>
            </a:r>
          </a:p>
          <a:p>
            <a:pPr marL="548640" indent="-548640">
              <a:buFont typeface="Arial"/>
              <a:buChar char="•"/>
            </a:pPr>
            <a:r>
              <a:rPr lang="en-US" sz="3200" dirty="0"/>
              <a:t>Single Sex </a:t>
            </a:r>
          </a:p>
          <a:p>
            <a:pPr marL="548640" indent="-548640">
              <a:buFont typeface="Arial"/>
              <a:buChar char="•"/>
            </a:pPr>
            <a:r>
              <a:rPr lang="en-US" sz="3200" dirty="0"/>
              <a:t>LGBTQ</a:t>
            </a:r>
          </a:p>
          <a:p>
            <a:pPr marL="548640" indent="-548640">
              <a:buFont typeface="Arial"/>
              <a:buChar char="•"/>
            </a:pPr>
            <a:r>
              <a:rPr lang="en-US" sz="3200" dirty="0"/>
              <a:t>Professional Groups – Lawyers, Therapists</a:t>
            </a:r>
          </a:p>
          <a:p>
            <a:pPr marL="548640" indent="-548640">
              <a:buFont typeface="Arial"/>
              <a:buChar char="•"/>
            </a:pPr>
            <a:r>
              <a:rPr lang="en-US" sz="3200" dirty="0" smtClean="0"/>
              <a:t>Individuals involved in the Reentry process </a:t>
            </a:r>
            <a:endParaRPr lang="en-US" sz="3200" dirty="0"/>
          </a:p>
          <a:p>
            <a:pPr marL="548640" indent="-548640">
              <a:buFont typeface="Arial"/>
              <a:buChar char="•"/>
            </a:pPr>
            <a:r>
              <a:rPr lang="en-US" sz="3200" dirty="0"/>
              <a:t>Step Study for people of other ethnicities raising African American Children</a:t>
            </a:r>
          </a:p>
          <a:p>
            <a:pPr marL="548640" indent="-548640">
              <a:buFont typeface="Arial"/>
              <a:buChar char="•"/>
            </a:pPr>
            <a:r>
              <a:rPr lang="en-US" sz="3200" dirty="0"/>
              <a:t>Be </a:t>
            </a:r>
            <a:r>
              <a:rPr lang="en-US" sz="3200" dirty="0" smtClean="0"/>
              <a:t>a self support tool</a:t>
            </a:r>
            <a:endParaRPr lang="en-US" sz="3200" dirty="0"/>
          </a:p>
          <a:p>
            <a:pPr marL="548640" indent="-548640">
              <a:buFont typeface="Arial"/>
              <a:buChar char="•"/>
            </a:pPr>
            <a:endParaRPr lang="en-US" sz="3360" dirty="0"/>
          </a:p>
        </p:txBody>
      </p:sp>
    </p:spTree>
    <p:extLst>
      <p:ext uri="{BB962C8B-B14F-4D97-AF65-F5344CB8AC3E}">
        <p14:creationId xmlns:p14="http://schemas.microsoft.com/office/powerpoint/2010/main" val="13910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6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Trauma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13260"/>
            <a:ext cx="8915400" cy="377762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400" dirty="0" smtClean="0"/>
              <a:t>Civil War-emergence of PTSD or shellshock</a:t>
            </a:r>
          </a:p>
          <a:p>
            <a:r>
              <a:rPr lang="en-US" sz="2400" dirty="0" smtClean="0"/>
              <a:t>Japanese Internment</a:t>
            </a:r>
          </a:p>
          <a:p>
            <a:r>
              <a:rPr lang="en-US" sz="2400" dirty="0" smtClean="0"/>
              <a:t>Jewish Holocaust- emergence of vicarious trauma</a:t>
            </a:r>
          </a:p>
          <a:p>
            <a:r>
              <a:rPr lang="en-US" sz="2400" dirty="0" smtClean="0"/>
              <a:t>World War II Experience</a:t>
            </a:r>
          </a:p>
          <a:p>
            <a:r>
              <a:rPr lang="en-US" sz="2400" dirty="0" smtClean="0"/>
              <a:t>Vietnam Experience combined with returning to protests</a:t>
            </a:r>
          </a:p>
          <a:p>
            <a:r>
              <a:rPr lang="en-US" sz="2400" dirty="0" smtClean="0"/>
              <a:t>Historical Trauma of African Americans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3490"/>
            <a:ext cx="1069848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			Purpose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02314"/>
            <a:ext cx="10789920" cy="566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Provide an Overview of-</a:t>
            </a:r>
          </a:p>
          <a:p>
            <a:r>
              <a:rPr lang="en-US" sz="3200" dirty="0" smtClean="0"/>
              <a:t> Trauma   </a:t>
            </a:r>
          </a:p>
          <a:p>
            <a:r>
              <a:rPr lang="en-US" sz="3200" dirty="0" smtClean="0"/>
              <a:t>Historical  Trauma  </a:t>
            </a:r>
          </a:p>
          <a:p>
            <a:r>
              <a:rPr lang="en-US" sz="3200" dirty="0" smtClean="0"/>
              <a:t>Epigenetics</a:t>
            </a:r>
            <a:endParaRPr lang="en-US" sz="3200" dirty="0"/>
          </a:p>
          <a:p>
            <a:r>
              <a:rPr lang="en-US" sz="3200" dirty="0" smtClean="0"/>
              <a:t>Conscious Voices (COVO) Community defined strategies.</a:t>
            </a:r>
          </a:p>
          <a:p>
            <a:r>
              <a:rPr lang="en-US" sz="3200" dirty="0" smtClean="0"/>
              <a:t>Why </a:t>
            </a:r>
            <a:r>
              <a:rPr lang="en-US" sz="3200" dirty="0"/>
              <a:t>COVO Curriculum evolved into the Conscious Voices African American Well Being Center.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49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 </a:t>
            </a:r>
            <a:r>
              <a:rPr lang="en-US" dirty="0"/>
              <a:t>A</a:t>
            </a:r>
            <a:r>
              <a:rPr lang="en-US" dirty="0" smtClean="0"/>
              <a:t>ffects  </a:t>
            </a:r>
            <a:r>
              <a:rPr lang="en-US" dirty="0"/>
              <a:t>E</a:t>
            </a:r>
            <a:r>
              <a:rPr lang="en-US" dirty="0" smtClean="0"/>
              <a:t>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21096"/>
            <a:ext cx="8946541" cy="419548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Where you live, work play and go to school.</a:t>
            </a:r>
          </a:p>
          <a:p>
            <a:r>
              <a:rPr lang="en-US" sz="3200" dirty="0" smtClean="0"/>
              <a:t>Medical.</a:t>
            </a:r>
          </a:p>
          <a:p>
            <a:r>
              <a:rPr lang="en-US" sz="3200" dirty="0" smtClean="0"/>
              <a:t>Employment opportunities.</a:t>
            </a:r>
          </a:p>
          <a:p>
            <a:r>
              <a:rPr lang="en-US" sz="3200" dirty="0" smtClean="0"/>
              <a:t>Marriage</a:t>
            </a:r>
          </a:p>
          <a:p>
            <a:r>
              <a:rPr lang="en-US" sz="3200" dirty="0"/>
              <a:t>Life expectancy</a:t>
            </a:r>
          </a:p>
          <a:p>
            <a:r>
              <a:rPr lang="en-US" sz="3200" dirty="0" smtClean="0"/>
              <a:t>Children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639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PTSD &amp; Disparities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0" y="1783081"/>
            <a:ext cx="10424160" cy="48609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Health disparities</a:t>
            </a:r>
          </a:p>
          <a:p>
            <a:endParaRPr lang="en-US" sz="3200" dirty="0" smtClean="0"/>
          </a:p>
          <a:p>
            <a:r>
              <a:rPr lang="en-US" sz="3200" dirty="0" smtClean="0"/>
              <a:t>Behavioral issues</a:t>
            </a:r>
          </a:p>
          <a:p>
            <a:endParaRPr lang="en-US" sz="3200" dirty="0"/>
          </a:p>
          <a:p>
            <a:r>
              <a:rPr lang="en-US" sz="3200" dirty="0" smtClean="0"/>
              <a:t>Achievement disparities</a:t>
            </a:r>
          </a:p>
          <a:p>
            <a:endParaRPr lang="en-US" sz="3200" dirty="0" smtClean="0"/>
          </a:p>
          <a:p>
            <a:r>
              <a:rPr lang="en-US" sz="3200" dirty="0" smtClean="0"/>
              <a:t>Economic disparities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2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EPIGENETICS OF TRAUMA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95338"/>
            <a:ext cx="8946541" cy="419548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Trauma </a:t>
            </a:r>
            <a:r>
              <a:rPr lang="en-US" sz="3200" dirty="0"/>
              <a:t>experiences of parents are passed through the DNA.  (methylation, genomes)</a:t>
            </a:r>
          </a:p>
          <a:p>
            <a:endParaRPr lang="en-US" sz="3200" dirty="0" smtClean="0"/>
          </a:p>
          <a:p>
            <a:r>
              <a:rPr lang="en-US" sz="3200" dirty="0" smtClean="0"/>
              <a:t>-</a:t>
            </a:r>
            <a:r>
              <a:rPr lang="en-US" sz="3200" dirty="0"/>
              <a:t>Black children </a:t>
            </a:r>
            <a:r>
              <a:rPr lang="en-US" sz="3200" dirty="0" smtClean="0"/>
              <a:t>descendants of traumatized kidnapped people may </a:t>
            </a:r>
            <a:r>
              <a:rPr lang="en-US" sz="3200" dirty="0"/>
              <a:t>be born with genetic </a:t>
            </a:r>
            <a:r>
              <a:rPr lang="en-US" sz="3200" dirty="0" smtClean="0"/>
              <a:t>vulnerabilities that are triggered </a:t>
            </a:r>
            <a:r>
              <a:rPr lang="en-US" sz="3200" dirty="0"/>
              <a:t>by the environment.</a:t>
            </a:r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80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89716"/>
          </a:xfrm>
        </p:spPr>
        <p:txBody>
          <a:bodyPr>
            <a:normAutofit/>
          </a:bodyPr>
          <a:lstStyle/>
          <a:p>
            <a:r>
              <a:rPr lang="en-US" smtClean="0"/>
              <a:t>	    CVC </a:t>
            </a:r>
            <a:r>
              <a:rPr lang="en-US" dirty="0" smtClean="0"/>
              <a:t>Increases Protective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66548"/>
            <a:ext cx="8946541" cy="4195481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500" dirty="0">
                <a:solidFill>
                  <a:schemeClr val="accent2"/>
                </a:solidFill>
              </a:rPr>
              <a:t>Develop an alliance between Providers and Community. </a:t>
            </a:r>
            <a:endParaRPr lang="en-US" sz="3500" dirty="0" smtClean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endParaRPr lang="en-US" sz="3500" dirty="0">
              <a:solidFill>
                <a:schemeClr val="accent2"/>
              </a:solidFill>
            </a:endParaRPr>
          </a:p>
          <a:p>
            <a:pPr lvl="1"/>
            <a:r>
              <a:rPr lang="en-US" sz="3500" dirty="0">
                <a:solidFill>
                  <a:schemeClr val="accent2"/>
                </a:solidFill>
              </a:rPr>
              <a:t>Increase the ability to communicate cross culturally</a:t>
            </a:r>
            <a:r>
              <a:rPr lang="en-US" sz="3500" dirty="0" smtClean="0">
                <a:solidFill>
                  <a:schemeClr val="accent2"/>
                </a:solidFill>
              </a:rPr>
              <a:t>.</a:t>
            </a:r>
          </a:p>
          <a:p>
            <a:pPr marL="457200" lvl="1" indent="0">
              <a:buNone/>
            </a:pPr>
            <a:endParaRPr lang="en-US" sz="35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en-US" sz="3500" dirty="0">
                <a:solidFill>
                  <a:schemeClr val="accent2"/>
                </a:solidFill>
              </a:rPr>
              <a:t>Together-Advocate for protective factors/social justice </a:t>
            </a:r>
          </a:p>
          <a:p>
            <a:pPr lvl="1"/>
            <a:endParaRPr lang="en-US" sz="4320" dirty="0">
              <a:solidFill>
                <a:srgbClr val="008000"/>
              </a:solidFill>
            </a:endParaRPr>
          </a:p>
          <a:p>
            <a:pPr lvl="1"/>
            <a:endParaRPr lang="en-US" sz="4320" dirty="0">
              <a:solidFill>
                <a:srgbClr val="008000"/>
              </a:solidFill>
            </a:endParaRPr>
          </a:p>
          <a:p>
            <a:pPr lvl="1"/>
            <a:endParaRPr lang="en-US" sz="4320" dirty="0"/>
          </a:p>
        </p:txBody>
      </p:sp>
    </p:spTree>
    <p:extLst>
      <p:ext uri="{BB962C8B-B14F-4D97-AF65-F5344CB8AC3E}">
        <p14:creationId xmlns:p14="http://schemas.microsoft.com/office/powerpoint/2010/main" val="330915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8200"/>
          </a:xfrm>
        </p:spPr>
        <p:txBody>
          <a:bodyPr>
            <a:normAutofit/>
          </a:bodyPr>
          <a:lstStyle/>
          <a:p>
            <a:r>
              <a:rPr lang="en-US" dirty="0" smtClean="0"/>
              <a:t>		Comprehensive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0" y="1554166"/>
            <a:ext cx="10607040" cy="553243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3200" dirty="0" smtClean="0"/>
              <a:t>Provider Steps </a:t>
            </a:r>
            <a:endParaRPr lang="en-US" sz="3200" dirty="0"/>
          </a:p>
          <a:p>
            <a:r>
              <a:rPr lang="en-US" sz="3200" dirty="0" smtClean="0"/>
              <a:t>Training vignettes.</a:t>
            </a:r>
            <a:endParaRPr lang="en-US" sz="3200" dirty="0"/>
          </a:p>
          <a:p>
            <a:r>
              <a:rPr lang="en-US" sz="3200" b="1" u="sng" dirty="0"/>
              <a:t>Empower the community to Self Help.</a:t>
            </a:r>
          </a:p>
          <a:p>
            <a:r>
              <a:rPr lang="en-US" sz="3200" dirty="0" smtClean="0"/>
              <a:t>Consumer 12 Steps.</a:t>
            </a:r>
            <a:endParaRPr lang="en-US" sz="3200" dirty="0"/>
          </a:p>
          <a:p>
            <a:r>
              <a:rPr lang="en-US" sz="3200" u="sng" dirty="0" smtClean="0"/>
              <a:t>Community Well Being Groups.</a:t>
            </a:r>
            <a:endParaRPr lang="en-US" sz="3200" b="1" u="sng" dirty="0" smtClean="0"/>
          </a:p>
          <a:p>
            <a:r>
              <a:rPr lang="en-US" sz="3200" b="1" u="sng" dirty="0" smtClean="0"/>
              <a:t>7 Principles for Healing the African American Community</a:t>
            </a:r>
          </a:p>
          <a:p>
            <a:pPr marL="0" indent="0">
              <a:buNone/>
            </a:pP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93121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272</Words>
  <Application>Microsoft Office PowerPoint</Application>
  <PresentationFormat>Widescreen</PresentationFormat>
  <Paragraphs>79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Wisp</vt:lpstr>
      <vt:lpstr>Historical Trauma and the African American Community-    An Overview</vt:lpstr>
      <vt:lpstr>PowerPoint Presentation</vt:lpstr>
      <vt:lpstr>Historical Trauma</vt:lpstr>
      <vt:lpstr>   Purpose of Presentation</vt:lpstr>
      <vt:lpstr>Race  Affects  Everything</vt:lpstr>
      <vt:lpstr>PTSD &amp; Disparities</vt:lpstr>
      <vt:lpstr>EPIGENETICS OF TRAUMA</vt:lpstr>
      <vt:lpstr>     CVC Increases Protective factors</vt:lpstr>
      <vt:lpstr>  Comprehensive Curriculum</vt:lpstr>
      <vt:lpstr>Step 1 (Consumer) </vt:lpstr>
      <vt:lpstr>Step 1 Provider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Historical Trauma and the African American Community-    An Overview</dc:title>
  <dc:creator>jennifer groebe</dc:creator>
  <cp:lastModifiedBy>jennifer groebe</cp:lastModifiedBy>
  <cp:revision>4</cp:revision>
  <dcterms:created xsi:type="dcterms:W3CDTF">2019-07-16T00:01:31Z</dcterms:created>
  <dcterms:modified xsi:type="dcterms:W3CDTF">2019-07-16T00:40:06Z</dcterms:modified>
</cp:coreProperties>
</file>