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6" roundtripDataSignature="AMtx7mhSY9xL+RvuWgjZtH8mvUgqTOh9U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962400" cy="344091"/>
          </a:xfrm>
          <a:prstGeom prst="rect">
            <a:avLst/>
          </a:prstGeom>
          <a:noFill/>
          <a:ln>
            <a:noFill/>
          </a:ln>
        </p:spPr>
        <p:txBody>
          <a:bodyPr spcFirstLastPara="1" wrap="square" lIns="91400" tIns="45700" rIns="91400"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6" y="1"/>
            <a:ext cx="3962400" cy="344091"/>
          </a:xfrm>
          <a:prstGeom prst="rect">
            <a:avLst/>
          </a:prstGeom>
          <a:noFill/>
          <a:ln>
            <a:noFill/>
          </a:ln>
        </p:spPr>
        <p:txBody>
          <a:bodyPr spcFirstLastPara="1" wrap="square" lIns="91400" tIns="45700" rIns="91400"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00" tIns="45700" rIns="91400"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1"/>
            <a:ext cx="3962400" cy="344090"/>
          </a:xfrm>
          <a:prstGeom prst="rect">
            <a:avLst/>
          </a:prstGeom>
          <a:noFill/>
          <a:ln>
            <a:noFill/>
          </a:ln>
        </p:spPr>
        <p:txBody>
          <a:bodyPr spcFirstLastPara="1" wrap="square" lIns="91400" tIns="45700" rIns="91400"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6" y="6513911"/>
            <a:ext cx="3962400" cy="344090"/>
          </a:xfrm>
          <a:prstGeom prst="rect">
            <a:avLst/>
          </a:prstGeom>
          <a:noFill/>
          <a:ln>
            <a:noFill/>
          </a:ln>
        </p:spPr>
        <p:txBody>
          <a:bodyPr spcFirstLastPara="1" wrap="square" lIns="91400" tIns="45700" rIns="91400"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914400" y="3300412"/>
            <a:ext cx="7315200" cy="2700338"/>
          </a:xfrm>
          <a:prstGeom prst="rect">
            <a:avLst/>
          </a:prstGeom>
          <a:noFill/>
          <a:ln>
            <a:noFill/>
          </a:ln>
        </p:spPr>
        <p:txBody>
          <a:bodyPr spcFirstLastPara="1" wrap="square" lIns="91400" tIns="45700" rIns="91400"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5179486" y="6513911"/>
            <a:ext cx="3962400" cy="344090"/>
          </a:xfrm>
          <a:prstGeom prst="rect">
            <a:avLst/>
          </a:prstGeom>
          <a:noFill/>
          <a:ln>
            <a:noFill/>
          </a:ln>
        </p:spPr>
        <p:txBody>
          <a:bodyPr spcFirstLastPara="1" wrap="square" lIns="91400" tIns="45700" rIns="91400"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914400" y="3300412"/>
            <a:ext cx="7315200" cy="2700338"/>
          </a:xfrm>
          <a:prstGeom prst="rect">
            <a:avLst/>
          </a:prstGeom>
        </p:spPr>
        <p:txBody>
          <a:bodyPr spcFirstLastPara="1" wrap="square" lIns="91400" tIns="45700" rIns="91400" bIns="45700" anchor="t" anchorCtr="0">
            <a:noAutofit/>
          </a:bodyPr>
          <a:lstStyle/>
          <a:p>
            <a:pPr marL="0" lvl="0" indent="0" algn="l" rtl="0">
              <a:spcBef>
                <a:spcPts val="0"/>
              </a:spcBef>
              <a:spcAft>
                <a:spcPts val="0"/>
              </a:spcAft>
              <a:buNone/>
            </a:pPr>
            <a:endParaRPr/>
          </a:p>
        </p:txBody>
      </p:sp>
      <p:sp>
        <p:nvSpPr>
          <p:cNvPr id="176" name="Google Shape;176;p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txBox="1">
            <a:spLocks noGrp="1"/>
          </p:cNvSpPr>
          <p:nvPr>
            <p:ph type="body" idx="1"/>
          </p:nvPr>
        </p:nvSpPr>
        <p:spPr>
          <a:xfrm>
            <a:off x="914400" y="3300412"/>
            <a:ext cx="7315200" cy="2700338"/>
          </a:xfrm>
          <a:prstGeom prst="rect">
            <a:avLst/>
          </a:prstGeom>
        </p:spPr>
        <p:txBody>
          <a:bodyPr spcFirstLastPara="1" wrap="square" lIns="91400" tIns="45700" rIns="91400" bIns="45700" anchor="t" anchorCtr="0">
            <a:noAutofit/>
          </a:bodyPr>
          <a:lstStyle/>
          <a:p>
            <a:pPr marL="0" lvl="0" indent="0" algn="l" rtl="0">
              <a:spcBef>
                <a:spcPts val="0"/>
              </a:spcBef>
              <a:spcAft>
                <a:spcPts val="0"/>
              </a:spcAft>
              <a:buNone/>
            </a:pPr>
            <a:endParaRPr/>
          </a:p>
        </p:txBody>
      </p:sp>
      <p:sp>
        <p:nvSpPr>
          <p:cNvPr id="183" name="Google Shape;183;p1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914400" y="3300412"/>
            <a:ext cx="7315200" cy="2700338"/>
          </a:xfrm>
          <a:prstGeom prst="rect">
            <a:avLst/>
          </a:prstGeom>
          <a:noFill/>
          <a:ln>
            <a:noFill/>
          </a:ln>
        </p:spPr>
        <p:txBody>
          <a:bodyPr spcFirstLastPara="1" wrap="square" lIns="91400" tIns="45700" rIns="91400" bIns="45700" anchor="t" anchorCtr="0">
            <a:noAutofit/>
          </a:bodyPr>
          <a:lstStyle/>
          <a:p>
            <a:pPr marL="0" lvl="0" indent="0" algn="l" rtl="0">
              <a:spcBef>
                <a:spcPts val="0"/>
              </a:spcBef>
              <a:spcAft>
                <a:spcPts val="0"/>
              </a:spcAft>
              <a:buNone/>
            </a:pPr>
            <a:r>
              <a:rPr lang="en-US"/>
              <a:t>Now we are talking about the person, not the illness </a:t>
            </a:r>
            <a:endParaRPr/>
          </a:p>
        </p:txBody>
      </p:sp>
      <p:sp>
        <p:nvSpPr>
          <p:cNvPr id="192" name="Google Shape;192;p11:notes"/>
          <p:cNvSpPr txBox="1">
            <a:spLocks noGrp="1"/>
          </p:cNvSpPr>
          <p:nvPr>
            <p:ph type="sldNum" idx="12"/>
          </p:nvPr>
        </p:nvSpPr>
        <p:spPr>
          <a:xfrm>
            <a:off x="5179486" y="6513911"/>
            <a:ext cx="3962400" cy="344090"/>
          </a:xfrm>
          <a:prstGeom prst="rect">
            <a:avLst/>
          </a:prstGeom>
          <a:noFill/>
          <a:ln>
            <a:noFill/>
          </a:ln>
        </p:spPr>
        <p:txBody>
          <a:bodyPr spcFirstLastPara="1" wrap="square" lIns="91400" tIns="45700" rIns="91400"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txBox="1">
            <a:spLocks noGrp="1"/>
          </p:cNvSpPr>
          <p:nvPr>
            <p:ph type="body" idx="1"/>
          </p:nvPr>
        </p:nvSpPr>
        <p:spPr>
          <a:xfrm>
            <a:off x="914400" y="3300412"/>
            <a:ext cx="7315200" cy="2700338"/>
          </a:xfrm>
          <a:prstGeom prst="rect">
            <a:avLst/>
          </a:prstGeom>
        </p:spPr>
        <p:txBody>
          <a:bodyPr spcFirstLastPara="1" wrap="square" lIns="91400" tIns="45700" rIns="91400" bIns="45700" anchor="t" anchorCtr="0">
            <a:noAutofit/>
          </a:bodyPr>
          <a:lstStyle/>
          <a:p>
            <a:pPr marL="0" lvl="0" indent="0" algn="l" rtl="0">
              <a:spcBef>
                <a:spcPts val="0"/>
              </a:spcBef>
              <a:spcAft>
                <a:spcPts val="0"/>
              </a:spcAft>
              <a:buNone/>
            </a:pPr>
            <a:endParaRPr/>
          </a:p>
        </p:txBody>
      </p:sp>
      <p:sp>
        <p:nvSpPr>
          <p:cNvPr id="200" name="Google Shape;200;p1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3:notes"/>
          <p:cNvSpPr txBox="1">
            <a:spLocks noGrp="1"/>
          </p:cNvSpPr>
          <p:nvPr>
            <p:ph type="body" idx="1"/>
          </p:nvPr>
        </p:nvSpPr>
        <p:spPr>
          <a:xfrm>
            <a:off x="914400" y="3300412"/>
            <a:ext cx="7315200" cy="2700338"/>
          </a:xfrm>
          <a:prstGeom prst="rect">
            <a:avLst/>
          </a:prstGeom>
          <a:noFill/>
          <a:ln>
            <a:noFill/>
          </a:ln>
        </p:spPr>
        <p:txBody>
          <a:bodyPr spcFirstLastPara="1" wrap="square" lIns="91400" tIns="45700" rIns="91400" bIns="45700" anchor="t" anchorCtr="0">
            <a:noAutofit/>
          </a:bodyPr>
          <a:lstStyle/>
          <a:p>
            <a:pPr marL="0" lvl="0" indent="0" algn="l" rtl="0">
              <a:lnSpc>
                <a:spcPct val="90000"/>
              </a:lnSpc>
              <a:spcBef>
                <a:spcPts val="0"/>
              </a:spcBef>
              <a:spcAft>
                <a:spcPts val="0"/>
              </a:spcAft>
              <a:buSzPts val="2590"/>
              <a:buNone/>
            </a:pPr>
            <a:r>
              <a:rPr lang="en-US" sz="2590" b="1" i="1">
                <a:solidFill>
                  <a:srgbClr val="262626"/>
                </a:solidFill>
              </a:rPr>
              <a:t>ow is your diet? – </a:t>
            </a:r>
            <a:r>
              <a:rPr lang="en-US" sz="2590" i="1">
                <a:solidFill>
                  <a:srgbClr val="262626"/>
                </a:solidFill>
              </a:rPr>
              <a:t>listen to their global assessment, count the F&amp;V</a:t>
            </a:r>
            <a:r>
              <a:rPr lang="en-US" sz="2590" b="1" i="1">
                <a:solidFill>
                  <a:srgbClr val="262626"/>
                </a:solidFill>
              </a:rPr>
              <a:t/>
            </a:r>
            <a:br>
              <a:rPr lang="en-US" sz="2590" b="1" i="1">
                <a:solidFill>
                  <a:srgbClr val="262626"/>
                </a:solidFill>
              </a:rPr>
            </a:br>
            <a:r>
              <a:rPr lang="en-US" sz="2590" b="1" i="1">
                <a:solidFill>
                  <a:srgbClr val="262626"/>
                </a:solidFill>
              </a:rPr>
              <a:t>How is your sleep? – </a:t>
            </a:r>
            <a:r>
              <a:rPr lang="en-US" sz="2590" i="1">
                <a:solidFill>
                  <a:srgbClr val="262626"/>
                </a:solidFill>
              </a:rPr>
              <a:t>global assessment, determine pattern, rested?</a:t>
            </a:r>
            <a:r>
              <a:rPr lang="en-US" sz="2590" b="1" i="1">
                <a:solidFill>
                  <a:srgbClr val="262626"/>
                </a:solidFill>
              </a:rPr>
              <a:t/>
            </a:r>
            <a:br>
              <a:rPr lang="en-US" sz="2590" b="1" i="1">
                <a:solidFill>
                  <a:srgbClr val="262626"/>
                </a:solidFill>
              </a:rPr>
            </a:br>
            <a:r>
              <a:rPr lang="en-US" sz="2590" b="1" i="1">
                <a:solidFill>
                  <a:srgbClr val="262626"/>
                </a:solidFill>
              </a:rPr>
              <a:t>How is your stress? – </a:t>
            </a:r>
            <a:r>
              <a:rPr lang="en-US" sz="2590" i="1">
                <a:solidFill>
                  <a:srgbClr val="262626"/>
                </a:solidFill>
              </a:rPr>
              <a:t>What do you do for stress management? – explain M/B</a:t>
            </a:r>
            <a:r>
              <a:rPr lang="en-US" sz="2590" b="1" i="1">
                <a:solidFill>
                  <a:srgbClr val="262626"/>
                </a:solidFill>
              </a:rPr>
              <a:t/>
            </a:r>
            <a:br>
              <a:rPr lang="en-US" sz="2590" b="1" i="1">
                <a:solidFill>
                  <a:srgbClr val="262626"/>
                </a:solidFill>
              </a:rPr>
            </a:br>
            <a:r>
              <a:rPr lang="en-US" sz="2590" b="1" i="1">
                <a:solidFill>
                  <a:srgbClr val="262626"/>
                </a:solidFill>
              </a:rPr>
              <a:t>How is your activity level? – </a:t>
            </a:r>
            <a:r>
              <a:rPr lang="en-US" sz="2590" i="1">
                <a:solidFill>
                  <a:srgbClr val="262626"/>
                </a:solidFill>
              </a:rPr>
              <a:t>assess level and intensity of movement</a:t>
            </a:r>
            <a:endParaRPr sz="2590" i="1">
              <a:solidFill>
                <a:srgbClr val="262626"/>
              </a:solidFill>
            </a:endParaRPr>
          </a:p>
          <a:p>
            <a:pPr marL="0" lvl="0" indent="0" algn="l" rtl="0">
              <a:lnSpc>
                <a:spcPct val="90000"/>
              </a:lnSpc>
              <a:spcBef>
                <a:spcPts val="0"/>
              </a:spcBef>
              <a:spcAft>
                <a:spcPts val="0"/>
              </a:spcAft>
              <a:buSzPts val="2590"/>
              <a:buNone/>
            </a:pPr>
            <a:endParaRPr sz="2590" i="1">
              <a:solidFill>
                <a:srgbClr val="262626"/>
              </a:solidFill>
            </a:endParaRPr>
          </a:p>
          <a:p>
            <a:pPr marL="0" lvl="0" indent="0" algn="l" rtl="0">
              <a:lnSpc>
                <a:spcPct val="90000"/>
              </a:lnSpc>
              <a:spcBef>
                <a:spcPts val="0"/>
              </a:spcBef>
              <a:spcAft>
                <a:spcPts val="0"/>
              </a:spcAft>
              <a:buSzPts val="2590"/>
              <a:buNone/>
            </a:pPr>
            <a:r>
              <a:rPr lang="en-US" sz="3000">
                <a:solidFill>
                  <a:srgbClr val="262626"/>
                </a:solidFill>
              </a:rPr>
              <a:t>Remember: </a:t>
            </a:r>
            <a:endParaRPr sz="3000">
              <a:solidFill>
                <a:srgbClr val="262626"/>
              </a:solidFill>
            </a:endParaRPr>
          </a:p>
          <a:p>
            <a:pPr marL="228600" lvl="0" indent="-254634" algn="l" rtl="0">
              <a:lnSpc>
                <a:spcPct val="90000"/>
              </a:lnSpc>
              <a:spcBef>
                <a:spcPts val="1600"/>
              </a:spcBef>
              <a:spcAft>
                <a:spcPts val="0"/>
              </a:spcAft>
              <a:buClr>
                <a:srgbClr val="262626"/>
              </a:buClr>
              <a:buSzPts val="3000"/>
              <a:buChar char="•"/>
            </a:pPr>
            <a:r>
              <a:rPr lang="en-US" sz="3000">
                <a:solidFill>
                  <a:srgbClr val="262626"/>
                </a:solidFill>
              </a:rPr>
              <a:t>Behavior change must connect with what a person finds meaninguful or it won’t be sustained</a:t>
            </a:r>
            <a:endParaRPr sz="2590" i="1">
              <a:solidFill>
                <a:srgbClr val="262626"/>
              </a:solidFill>
            </a:endParaRPr>
          </a:p>
        </p:txBody>
      </p:sp>
      <p:sp>
        <p:nvSpPr>
          <p:cNvPr id="211" name="Google Shape;211;p13:notes"/>
          <p:cNvSpPr txBox="1">
            <a:spLocks noGrp="1"/>
          </p:cNvSpPr>
          <p:nvPr>
            <p:ph type="sldNum" idx="12"/>
          </p:nvPr>
        </p:nvSpPr>
        <p:spPr>
          <a:xfrm>
            <a:off x="5179486" y="6513911"/>
            <a:ext cx="3962400" cy="344090"/>
          </a:xfrm>
          <a:prstGeom prst="rect">
            <a:avLst/>
          </a:prstGeom>
          <a:noFill/>
          <a:ln>
            <a:noFill/>
          </a:ln>
        </p:spPr>
        <p:txBody>
          <a:bodyPr spcFirstLastPara="1" wrap="square" lIns="91400" tIns="45700" rIns="91400"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txBox="1">
            <a:spLocks noGrp="1"/>
          </p:cNvSpPr>
          <p:nvPr>
            <p:ph type="body" idx="1"/>
          </p:nvPr>
        </p:nvSpPr>
        <p:spPr>
          <a:xfrm>
            <a:off x="914400" y="3300412"/>
            <a:ext cx="7315200" cy="2700338"/>
          </a:xfrm>
          <a:prstGeom prst="rect">
            <a:avLst/>
          </a:prstGeom>
        </p:spPr>
        <p:txBody>
          <a:bodyPr spcFirstLastPara="1" wrap="square" lIns="91400" tIns="45700" rIns="91400" bIns="45700" anchor="t" anchorCtr="0">
            <a:noAutofit/>
          </a:bodyPr>
          <a:lstStyle/>
          <a:p>
            <a:pPr marL="0" lvl="0" indent="0" algn="l" rtl="0">
              <a:spcBef>
                <a:spcPts val="0"/>
              </a:spcBef>
              <a:spcAft>
                <a:spcPts val="0"/>
              </a:spcAft>
              <a:buNone/>
            </a:pPr>
            <a:r>
              <a:rPr lang="en-US" sz="2800" b="1" i="1">
                <a:solidFill>
                  <a:srgbClr val="262626"/>
                </a:solidFill>
              </a:rPr>
              <a:t>How is your social support? – </a:t>
            </a:r>
            <a:r>
              <a:rPr lang="en-US" sz="2800" i="1">
                <a:solidFill>
                  <a:srgbClr val="262626"/>
                </a:solidFill>
              </a:rPr>
              <a:t>family, friends, frequency, fullness</a:t>
            </a:r>
            <a:br>
              <a:rPr lang="en-US" sz="2800" i="1">
                <a:solidFill>
                  <a:srgbClr val="262626"/>
                </a:solidFill>
              </a:rPr>
            </a:br>
            <a:r>
              <a:rPr lang="en-US" sz="2800" b="1" i="1">
                <a:solidFill>
                  <a:srgbClr val="262626"/>
                </a:solidFill>
              </a:rPr>
              <a:t>How was your childhood? – </a:t>
            </a:r>
            <a:r>
              <a:rPr lang="en-US" sz="2800" i="1">
                <a:solidFill>
                  <a:srgbClr val="262626"/>
                </a:solidFill>
              </a:rPr>
              <a:t>explain that ACE can influence healing</a:t>
            </a:r>
            <a:endParaRPr sz="2800" i="1">
              <a:solidFill>
                <a:srgbClr val="262626"/>
              </a:solidFill>
            </a:endParaRPr>
          </a:p>
          <a:p>
            <a:pPr marL="0" lvl="0" indent="0" algn="l" rtl="0">
              <a:spcBef>
                <a:spcPts val="0"/>
              </a:spcBef>
              <a:spcAft>
                <a:spcPts val="0"/>
              </a:spcAft>
              <a:buNone/>
            </a:pPr>
            <a:endParaRPr sz="2800" i="1">
              <a:solidFill>
                <a:srgbClr val="262626"/>
              </a:solidFill>
            </a:endParaRPr>
          </a:p>
          <a:p>
            <a:pPr marL="228600" lvl="0" indent="-228600" algn="l" rtl="0">
              <a:spcBef>
                <a:spcPts val="1600"/>
              </a:spcBef>
              <a:spcAft>
                <a:spcPts val="0"/>
              </a:spcAft>
              <a:buClr>
                <a:srgbClr val="262626"/>
              </a:buClr>
              <a:buSzPts val="2800"/>
              <a:buChar char="•"/>
            </a:pPr>
            <a:r>
              <a:rPr lang="en-US" sz="2800" b="1">
                <a:solidFill>
                  <a:srgbClr val="262626"/>
                </a:solidFill>
              </a:rPr>
              <a:t>Loneliness </a:t>
            </a:r>
            <a:r>
              <a:rPr lang="en-US" sz="2800">
                <a:solidFill>
                  <a:srgbClr val="262626"/>
                </a:solidFill>
              </a:rPr>
              <a:t>is epidemic</a:t>
            </a:r>
            <a:endParaRPr sz="2800">
              <a:solidFill>
                <a:srgbClr val="262626"/>
              </a:solidFill>
            </a:endParaRPr>
          </a:p>
          <a:p>
            <a:pPr marL="685800" lvl="1" indent="-228600" algn="l" rtl="0">
              <a:spcBef>
                <a:spcPts val="1600"/>
              </a:spcBef>
              <a:spcAft>
                <a:spcPts val="0"/>
              </a:spcAft>
              <a:buClr>
                <a:srgbClr val="262626"/>
              </a:buClr>
              <a:buSzPts val="1800"/>
              <a:buChar char="•"/>
            </a:pPr>
            <a:r>
              <a:rPr lang="en-US" sz="2400">
                <a:solidFill>
                  <a:srgbClr val="262626"/>
                </a:solidFill>
              </a:rPr>
              <a:t>A risk factor for disease and death</a:t>
            </a:r>
            <a:endParaRPr sz="2400">
              <a:solidFill>
                <a:srgbClr val="262626"/>
              </a:solidFill>
            </a:endParaRPr>
          </a:p>
          <a:p>
            <a:pPr marL="685800" lvl="1" indent="-228600" algn="l" rtl="0">
              <a:spcBef>
                <a:spcPts val="1600"/>
              </a:spcBef>
              <a:spcAft>
                <a:spcPts val="0"/>
              </a:spcAft>
              <a:buClr>
                <a:srgbClr val="262626"/>
              </a:buClr>
              <a:buSzPts val="1800"/>
              <a:buChar char="•"/>
            </a:pPr>
            <a:r>
              <a:rPr lang="en-US" sz="2400">
                <a:solidFill>
                  <a:srgbClr val="262626"/>
                </a:solidFill>
              </a:rPr>
              <a:t>Impacts recovery, resilence and </a:t>
            </a:r>
            <a:r>
              <a:rPr lang="en-US" sz="2800">
                <a:solidFill>
                  <a:srgbClr val="262626"/>
                </a:solidFill>
              </a:rPr>
              <a:t>return visits and readmission </a:t>
            </a:r>
            <a:endParaRPr sz="2800" i="1">
              <a:solidFill>
                <a:srgbClr val="262626"/>
              </a:solidFill>
            </a:endParaRPr>
          </a:p>
        </p:txBody>
      </p:sp>
      <p:sp>
        <p:nvSpPr>
          <p:cNvPr id="221" name="Google Shape;221;p1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txBox="1">
            <a:spLocks noGrp="1"/>
          </p:cNvSpPr>
          <p:nvPr>
            <p:ph type="body" idx="1"/>
          </p:nvPr>
        </p:nvSpPr>
        <p:spPr>
          <a:xfrm>
            <a:off x="914400" y="3300412"/>
            <a:ext cx="7315200" cy="2700338"/>
          </a:xfrm>
          <a:prstGeom prst="rect">
            <a:avLst/>
          </a:prstGeom>
        </p:spPr>
        <p:txBody>
          <a:bodyPr spcFirstLastPara="1" wrap="square" lIns="91400" tIns="45700" rIns="91400" bIns="45700" anchor="t" anchorCtr="0">
            <a:noAutofit/>
          </a:bodyPr>
          <a:lstStyle/>
          <a:p>
            <a:pPr marL="0" lvl="0" indent="0" algn="l" rtl="0">
              <a:lnSpc>
                <a:spcPct val="80000"/>
              </a:lnSpc>
              <a:spcBef>
                <a:spcPts val="0"/>
              </a:spcBef>
              <a:spcAft>
                <a:spcPts val="0"/>
              </a:spcAft>
              <a:buNone/>
            </a:pPr>
            <a:r>
              <a:rPr lang="en-US" sz="2590" b="1" i="1">
                <a:solidFill>
                  <a:srgbClr val="262626"/>
                </a:solidFill>
              </a:rPr>
              <a:t>What is your home like? </a:t>
            </a:r>
            <a:r>
              <a:rPr lang="en-US" sz="2590" i="1">
                <a:solidFill>
                  <a:srgbClr val="262626"/>
                </a:solidFill>
              </a:rPr>
              <a:t>– do you have a place and time for yourself?</a:t>
            </a:r>
            <a:r>
              <a:rPr lang="en-US" sz="2590" b="1" i="1">
                <a:solidFill>
                  <a:srgbClr val="262626"/>
                </a:solidFill>
              </a:rPr>
              <a:t/>
            </a:r>
            <a:br>
              <a:rPr lang="en-US" sz="2590" b="1" i="1">
                <a:solidFill>
                  <a:srgbClr val="262626"/>
                </a:solidFill>
              </a:rPr>
            </a:br>
            <a:r>
              <a:rPr lang="en-US" sz="2590" b="1" i="1">
                <a:solidFill>
                  <a:srgbClr val="262626"/>
                </a:solidFill>
              </a:rPr>
              <a:t>Your work environment? </a:t>
            </a:r>
            <a:r>
              <a:rPr lang="en-US" sz="2590" i="1">
                <a:solidFill>
                  <a:srgbClr val="262626"/>
                </a:solidFill>
              </a:rPr>
              <a:t>– gauge the level of stress, control and privacy</a:t>
            </a:r>
            <a:r>
              <a:rPr lang="en-US" sz="2590" b="1" i="1">
                <a:solidFill>
                  <a:srgbClr val="262626"/>
                </a:solidFill>
              </a:rPr>
              <a:t/>
            </a:r>
            <a:br>
              <a:rPr lang="en-US" sz="2590" b="1" i="1">
                <a:solidFill>
                  <a:srgbClr val="262626"/>
                </a:solidFill>
              </a:rPr>
            </a:br>
            <a:r>
              <a:rPr lang="en-US" sz="2590" b="1" i="1">
                <a:solidFill>
                  <a:srgbClr val="262626"/>
                </a:solidFill>
              </a:rPr>
              <a:t>Do you get out in nature? </a:t>
            </a:r>
            <a:r>
              <a:rPr lang="en-US" sz="2590" i="1">
                <a:solidFill>
                  <a:srgbClr val="262626"/>
                </a:solidFill>
              </a:rPr>
              <a:t>– most people underestimate its importance</a:t>
            </a:r>
            <a:endParaRPr sz="2590" i="1">
              <a:solidFill>
                <a:srgbClr val="262626"/>
              </a:solidFill>
            </a:endParaRPr>
          </a:p>
          <a:p>
            <a:pPr marL="228600" lvl="0" indent="-228600" algn="l" rtl="0">
              <a:lnSpc>
                <a:spcPct val="80000"/>
              </a:lnSpc>
              <a:spcBef>
                <a:spcPts val="1600"/>
              </a:spcBef>
              <a:spcAft>
                <a:spcPts val="0"/>
              </a:spcAft>
              <a:buClr>
                <a:srgbClr val="262626"/>
              </a:buClr>
              <a:buSzPts val="2590"/>
              <a:buChar char="•"/>
            </a:pPr>
            <a:r>
              <a:rPr lang="en-US" sz="2590">
                <a:solidFill>
                  <a:srgbClr val="262626"/>
                </a:solidFill>
              </a:rPr>
              <a:t>Community, work site, school and home environments shape:</a:t>
            </a:r>
            <a:endParaRPr sz="2800">
              <a:solidFill>
                <a:srgbClr val="262626"/>
              </a:solidFill>
            </a:endParaRPr>
          </a:p>
          <a:p>
            <a:pPr marL="685800" lvl="1" indent="-228600" algn="l" rtl="0">
              <a:lnSpc>
                <a:spcPct val="70000"/>
              </a:lnSpc>
              <a:spcBef>
                <a:spcPts val="500"/>
              </a:spcBef>
              <a:spcAft>
                <a:spcPts val="0"/>
              </a:spcAft>
              <a:buClr>
                <a:srgbClr val="262626"/>
              </a:buClr>
              <a:buSzPts val="2220"/>
              <a:buChar char="•"/>
            </a:pPr>
            <a:r>
              <a:rPr lang="en-US" sz="2220">
                <a:solidFill>
                  <a:srgbClr val="262626"/>
                </a:solidFill>
              </a:rPr>
              <a:t>what a person is able to do</a:t>
            </a:r>
            <a:endParaRPr sz="2400">
              <a:solidFill>
                <a:srgbClr val="262626"/>
              </a:solidFill>
            </a:endParaRPr>
          </a:p>
          <a:p>
            <a:pPr marL="685800" lvl="1" indent="-228600" algn="l" rtl="0">
              <a:lnSpc>
                <a:spcPct val="70000"/>
              </a:lnSpc>
              <a:spcBef>
                <a:spcPts val="500"/>
              </a:spcBef>
              <a:spcAft>
                <a:spcPts val="0"/>
              </a:spcAft>
              <a:buClr>
                <a:srgbClr val="262626"/>
              </a:buClr>
              <a:buSzPts val="2220"/>
              <a:buChar char="•"/>
            </a:pPr>
            <a:r>
              <a:rPr lang="en-US" sz="2220">
                <a:solidFill>
                  <a:srgbClr val="262626"/>
                </a:solidFill>
              </a:rPr>
              <a:t>what happens to a person</a:t>
            </a:r>
            <a:endParaRPr sz="2400">
              <a:solidFill>
                <a:srgbClr val="262626"/>
              </a:solidFill>
            </a:endParaRPr>
          </a:p>
          <a:p>
            <a:pPr marL="685800" lvl="1" indent="-228600" algn="l" rtl="0">
              <a:lnSpc>
                <a:spcPct val="70000"/>
              </a:lnSpc>
              <a:spcBef>
                <a:spcPts val="500"/>
              </a:spcBef>
              <a:spcAft>
                <a:spcPts val="0"/>
              </a:spcAft>
              <a:buClr>
                <a:srgbClr val="262626"/>
              </a:buClr>
              <a:buSzPts val="2220"/>
              <a:buChar char="•"/>
            </a:pPr>
            <a:r>
              <a:rPr lang="en-US" sz="2220">
                <a:solidFill>
                  <a:srgbClr val="262626"/>
                </a:solidFill>
              </a:rPr>
              <a:t>how safe or stressed they feel</a:t>
            </a:r>
            <a:endParaRPr sz="2400">
              <a:solidFill>
                <a:srgbClr val="262626"/>
              </a:solidFill>
            </a:endParaRPr>
          </a:p>
          <a:p>
            <a:pPr marL="685800" lvl="1" indent="-228600" algn="l" rtl="0">
              <a:lnSpc>
                <a:spcPct val="70000"/>
              </a:lnSpc>
              <a:spcBef>
                <a:spcPts val="500"/>
              </a:spcBef>
              <a:spcAft>
                <a:spcPts val="0"/>
              </a:spcAft>
              <a:buClr>
                <a:srgbClr val="262626"/>
              </a:buClr>
              <a:buSzPts val="2220"/>
              <a:buChar char="•"/>
            </a:pPr>
            <a:r>
              <a:rPr lang="en-US" sz="2220">
                <a:solidFill>
                  <a:srgbClr val="262626"/>
                </a:solidFill>
              </a:rPr>
              <a:t>how well a person flourishes and functions</a:t>
            </a:r>
            <a:endParaRPr sz="2400">
              <a:solidFill>
                <a:srgbClr val="262626"/>
              </a:solidFill>
            </a:endParaRPr>
          </a:p>
          <a:p>
            <a:pPr marL="685800" lvl="1" indent="-228600" algn="l" rtl="0">
              <a:lnSpc>
                <a:spcPct val="70000"/>
              </a:lnSpc>
              <a:spcBef>
                <a:spcPts val="500"/>
              </a:spcBef>
              <a:spcAft>
                <a:spcPts val="0"/>
              </a:spcAft>
              <a:buClr>
                <a:srgbClr val="262626"/>
              </a:buClr>
              <a:buSzPts val="2220"/>
              <a:buChar char="•"/>
            </a:pPr>
            <a:r>
              <a:rPr lang="en-US" sz="2220">
                <a:solidFill>
                  <a:srgbClr val="262626"/>
                </a:solidFill>
              </a:rPr>
              <a:t>how long a person lives</a:t>
            </a:r>
            <a:endParaRPr sz="2590" i="1">
              <a:solidFill>
                <a:srgbClr val="262626"/>
              </a:solidFill>
            </a:endParaRPr>
          </a:p>
        </p:txBody>
      </p:sp>
      <p:sp>
        <p:nvSpPr>
          <p:cNvPr id="229" name="Google Shape;229;p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6:notes"/>
          <p:cNvSpPr txBox="1">
            <a:spLocks noGrp="1"/>
          </p:cNvSpPr>
          <p:nvPr>
            <p:ph type="body" idx="1"/>
          </p:nvPr>
        </p:nvSpPr>
        <p:spPr>
          <a:xfrm>
            <a:off x="914400" y="3300412"/>
            <a:ext cx="7315200" cy="2700338"/>
          </a:xfrm>
          <a:prstGeom prst="rect">
            <a:avLst/>
          </a:prstGeom>
          <a:noFill/>
          <a:ln>
            <a:noFill/>
          </a:ln>
        </p:spPr>
        <p:txBody>
          <a:bodyPr spcFirstLastPara="1" wrap="square" lIns="91400" tIns="45700" rIns="91400" bIns="45700" anchor="t" anchorCtr="0">
            <a:noAutofit/>
          </a:bodyPr>
          <a:lstStyle/>
          <a:p>
            <a:pPr marL="228600" lvl="0" indent="-228600" algn="l" rtl="0">
              <a:spcBef>
                <a:spcPts val="0"/>
              </a:spcBef>
              <a:spcAft>
                <a:spcPts val="0"/>
              </a:spcAft>
              <a:buClr>
                <a:srgbClr val="262626"/>
              </a:buClr>
              <a:buSzPts val="1800"/>
              <a:buChar char="•"/>
            </a:pPr>
            <a:r>
              <a:rPr lang="en-US" sz="2400" b="1">
                <a:solidFill>
                  <a:srgbClr val="262626"/>
                </a:solidFill>
              </a:rPr>
              <a:t>The largest influences on health are social and economic factors. </a:t>
            </a:r>
            <a:endParaRPr sz="2400" b="1">
              <a:solidFill>
                <a:srgbClr val="262626"/>
              </a:solidFill>
            </a:endParaRPr>
          </a:p>
          <a:p>
            <a:pPr marL="228600" lvl="0" indent="-228600" algn="l" rtl="0">
              <a:spcBef>
                <a:spcPts val="0"/>
              </a:spcBef>
              <a:spcAft>
                <a:spcPts val="0"/>
              </a:spcAft>
              <a:buClr>
                <a:srgbClr val="262626"/>
              </a:buClr>
              <a:buSzPts val="1800"/>
              <a:buChar char="•"/>
            </a:pPr>
            <a:r>
              <a:rPr lang="en-US" sz="1800" b="1" i="1">
                <a:solidFill>
                  <a:srgbClr val="262626"/>
                </a:solidFill>
              </a:rPr>
              <a:t>Education </a:t>
            </a:r>
            <a:r>
              <a:rPr lang="en-US" sz="1800" i="1">
                <a:solidFill>
                  <a:srgbClr val="262626"/>
                </a:solidFill>
              </a:rPr>
              <a:t>– level (HS, College) and type (professional, vocational)</a:t>
            </a:r>
            <a:endParaRPr sz="1800">
              <a:solidFill>
                <a:srgbClr val="262626"/>
              </a:solidFill>
            </a:endParaRPr>
          </a:p>
          <a:p>
            <a:pPr marL="228600" lvl="0" indent="-228600" algn="l" rtl="0">
              <a:spcBef>
                <a:spcPts val="1600"/>
              </a:spcBef>
              <a:spcAft>
                <a:spcPts val="0"/>
              </a:spcAft>
              <a:buClr>
                <a:srgbClr val="262626"/>
              </a:buClr>
              <a:buSzPts val="1800"/>
              <a:buChar char="•"/>
            </a:pPr>
            <a:r>
              <a:rPr lang="en-US" sz="1800" b="1" i="1">
                <a:solidFill>
                  <a:srgbClr val="262626"/>
                </a:solidFill>
              </a:rPr>
              <a:t>Employment – </a:t>
            </a:r>
            <a:r>
              <a:rPr lang="en-US" sz="1800" i="1">
                <a:solidFill>
                  <a:srgbClr val="262626"/>
                </a:solidFill>
              </a:rPr>
              <a:t>Salaried, contract, temporary, homemaker, self-employed, retired, unemployed</a:t>
            </a:r>
            <a:endParaRPr sz="1800">
              <a:solidFill>
                <a:srgbClr val="262626"/>
              </a:solidFill>
            </a:endParaRPr>
          </a:p>
          <a:p>
            <a:pPr marL="228600" lvl="0" indent="-228600" algn="l" rtl="0">
              <a:spcBef>
                <a:spcPts val="1600"/>
              </a:spcBef>
              <a:spcAft>
                <a:spcPts val="0"/>
              </a:spcAft>
              <a:buClr>
                <a:srgbClr val="262626"/>
              </a:buClr>
              <a:buSzPts val="1800"/>
              <a:buChar char="•"/>
            </a:pPr>
            <a:r>
              <a:rPr lang="en-US" sz="1800" b="1" i="1">
                <a:solidFill>
                  <a:srgbClr val="262626"/>
                </a:solidFill>
              </a:rPr>
              <a:t>Financial Strain Problems - </a:t>
            </a:r>
            <a:r>
              <a:rPr lang="en-US" sz="1800" i="1">
                <a:solidFill>
                  <a:srgbClr val="262626"/>
                </a:solidFill>
              </a:rPr>
              <a:t>yes, no;</a:t>
            </a:r>
            <a:r>
              <a:rPr lang="en-US" sz="1800">
                <a:solidFill>
                  <a:srgbClr val="262626"/>
                </a:solidFill>
              </a:rPr>
              <a:t> or </a:t>
            </a:r>
            <a:r>
              <a:rPr lang="en-US" sz="1800" b="1" i="1">
                <a:solidFill>
                  <a:srgbClr val="262626"/>
                </a:solidFill>
              </a:rPr>
              <a:t>Paying for Basics - </a:t>
            </a:r>
            <a:r>
              <a:rPr lang="en-US" sz="1800" i="1">
                <a:solidFill>
                  <a:srgbClr val="262626"/>
                </a:solidFill>
              </a:rPr>
              <a:t>very hard, somewhat hard, not hard at all</a:t>
            </a:r>
            <a:endParaRPr sz="1800">
              <a:solidFill>
                <a:srgbClr val="262626"/>
              </a:solidFill>
            </a:endParaRPr>
          </a:p>
          <a:p>
            <a:pPr marL="228600" lvl="0" indent="-228600" algn="l" rtl="0">
              <a:spcBef>
                <a:spcPts val="1600"/>
              </a:spcBef>
              <a:spcAft>
                <a:spcPts val="0"/>
              </a:spcAft>
              <a:buClr>
                <a:srgbClr val="262626"/>
              </a:buClr>
              <a:buSzPts val="1800"/>
              <a:buChar char="•"/>
            </a:pPr>
            <a:r>
              <a:rPr lang="en-US" sz="1800" b="1" i="1">
                <a:solidFill>
                  <a:srgbClr val="262626"/>
                </a:solidFill>
              </a:rPr>
              <a:t>Housing Insecurity – </a:t>
            </a:r>
            <a:r>
              <a:rPr lang="en-US" sz="1800" i="1">
                <a:solidFill>
                  <a:srgbClr val="262626"/>
                </a:solidFill>
              </a:rPr>
              <a:t>homeless, housing quality, number of times moved in the year</a:t>
            </a:r>
            <a:endParaRPr sz="1800">
              <a:solidFill>
                <a:srgbClr val="262626"/>
              </a:solidFill>
            </a:endParaRPr>
          </a:p>
          <a:p>
            <a:pPr marL="228600" lvl="0" indent="-228600" algn="l" rtl="0">
              <a:spcBef>
                <a:spcPts val="1600"/>
              </a:spcBef>
              <a:spcAft>
                <a:spcPts val="0"/>
              </a:spcAft>
              <a:buClr>
                <a:srgbClr val="262626"/>
              </a:buClr>
              <a:buSzPts val="1800"/>
              <a:buChar char="•"/>
            </a:pPr>
            <a:r>
              <a:rPr lang="en-US" sz="1800" b="1" i="1">
                <a:solidFill>
                  <a:srgbClr val="262626"/>
                </a:solidFill>
              </a:rPr>
              <a:t>Food Insecurity - </a:t>
            </a:r>
            <a:r>
              <a:rPr lang="en-US" sz="1800" i="1">
                <a:solidFill>
                  <a:srgbClr val="262626"/>
                </a:solidFill>
              </a:rPr>
              <a:t>always, sometimes, not often</a:t>
            </a:r>
            <a:endParaRPr sz="1800">
              <a:solidFill>
                <a:srgbClr val="262626"/>
              </a:solidFill>
            </a:endParaRPr>
          </a:p>
          <a:p>
            <a:pPr marL="228600" lvl="0" indent="-228600" algn="l" rtl="0">
              <a:spcBef>
                <a:spcPts val="1600"/>
              </a:spcBef>
              <a:spcAft>
                <a:spcPts val="0"/>
              </a:spcAft>
              <a:buClr>
                <a:srgbClr val="262626"/>
              </a:buClr>
              <a:buSzPts val="1800"/>
              <a:buChar char="•"/>
            </a:pPr>
            <a:r>
              <a:rPr lang="en-US" sz="1800" b="1" i="1">
                <a:solidFill>
                  <a:srgbClr val="262626"/>
                </a:solidFill>
              </a:rPr>
              <a:t>Transportation issues </a:t>
            </a:r>
            <a:r>
              <a:rPr lang="en-US" sz="1800" i="1">
                <a:solidFill>
                  <a:srgbClr val="262626"/>
                </a:solidFill>
              </a:rPr>
              <a:t>- never, sometimes, often, always</a:t>
            </a:r>
            <a:endParaRPr sz="1800">
              <a:solidFill>
                <a:srgbClr val="262626"/>
              </a:solidFill>
            </a:endParaRPr>
          </a:p>
          <a:p>
            <a:pPr marL="228600" lvl="0" indent="-228600" algn="l" rtl="0">
              <a:spcBef>
                <a:spcPts val="1600"/>
              </a:spcBef>
              <a:spcAft>
                <a:spcPts val="0"/>
              </a:spcAft>
              <a:buClr>
                <a:srgbClr val="262626"/>
              </a:buClr>
              <a:buSzPts val="1800"/>
              <a:buChar char="•"/>
            </a:pPr>
            <a:r>
              <a:rPr lang="en-US" sz="1800" b="1" i="1">
                <a:solidFill>
                  <a:srgbClr val="262626"/>
                </a:solidFill>
              </a:rPr>
              <a:t>Exposure to Violence </a:t>
            </a:r>
            <a:r>
              <a:rPr lang="en-US" sz="1800" i="1">
                <a:solidFill>
                  <a:srgbClr val="262626"/>
                </a:solidFill>
              </a:rPr>
              <a:t>- yes, no; specifics of situation; or </a:t>
            </a:r>
            <a:r>
              <a:rPr lang="en-US" sz="1800" b="1" i="1">
                <a:solidFill>
                  <a:srgbClr val="262626"/>
                </a:solidFill>
              </a:rPr>
              <a:t>Concerned about Child: </a:t>
            </a:r>
            <a:r>
              <a:rPr lang="en-US" sz="1800" i="1">
                <a:solidFill>
                  <a:srgbClr val="262626"/>
                </a:solidFill>
              </a:rPr>
              <a:t>yes, no, N/A</a:t>
            </a:r>
            <a:endParaRPr/>
          </a:p>
        </p:txBody>
      </p:sp>
      <p:sp>
        <p:nvSpPr>
          <p:cNvPr id="241" name="Google Shape;241;p16:notes"/>
          <p:cNvSpPr txBox="1">
            <a:spLocks noGrp="1"/>
          </p:cNvSpPr>
          <p:nvPr>
            <p:ph type="sldNum" idx="12"/>
          </p:nvPr>
        </p:nvSpPr>
        <p:spPr>
          <a:xfrm>
            <a:off x="5179486" y="6513911"/>
            <a:ext cx="3962400" cy="344090"/>
          </a:xfrm>
          <a:prstGeom prst="rect">
            <a:avLst/>
          </a:prstGeom>
          <a:noFill/>
          <a:ln>
            <a:noFill/>
          </a:ln>
        </p:spPr>
        <p:txBody>
          <a:bodyPr spcFirstLastPara="1" wrap="square" lIns="91400" tIns="45700" rIns="91400"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5d67edba3f_1_22:notes"/>
          <p:cNvSpPr>
            <a:spLocks noGrp="1" noRot="1" noChangeAspect="1"/>
          </p:cNvSpPr>
          <p:nvPr>
            <p:ph type="sldImg" idx="2"/>
          </p:nvPr>
        </p:nvSpPr>
        <p:spPr>
          <a:xfrm>
            <a:off x="2514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5d67edba3f_1_22:notes"/>
          <p:cNvSpPr txBox="1">
            <a:spLocks noGrp="1"/>
          </p:cNvSpPr>
          <p:nvPr>
            <p:ph type="body" idx="1"/>
          </p:nvPr>
        </p:nvSpPr>
        <p:spPr>
          <a:xfrm>
            <a:off x="914400" y="3300412"/>
            <a:ext cx="7315200" cy="2700300"/>
          </a:xfrm>
          <a:prstGeom prst="rect">
            <a:avLst/>
          </a:prstGeom>
        </p:spPr>
        <p:txBody>
          <a:bodyPr spcFirstLastPara="1" wrap="square" lIns="91400" tIns="45700" rIns="91400" bIns="45700" anchor="t" anchorCtr="0">
            <a:noAutofit/>
          </a:bodyPr>
          <a:lstStyle/>
          <a:p>
            <a:pPr marL="0" lvl="0" indent="0" algn="l" rtl="0">
              <a:spcBef>
                <a:spcPts val="0"/>
              </a:spcBef>
              <a:spcAft>
                <a:spcPts val="0"/>
              </a:spcAft>
              <a:buNone/>
            </a:pPr>
            <a:endParaRPr/>
          </a:p>
        </p:txBody>
      </p:sp>
      <p:sp>
        <p:nvSpPr>
          <p:cNvPr id="253" name="Google Shape;253;g5d67edba3f_1_22:notes"/>
          <p:cNvSpPr txBox="1">
            <a:spLocks noGrp="1"/>
          </p:cNvSpPr>
          <p:nvPr>
            <p:ph type="sldNum" idx="12"/>
          </p:nvPr>
        </p:nvSpPr>
        <p:spPr>
          <a:xfrm>
            <a:off x="5179486" y="6513911"/>
            <a:ext cx="3962400" cy="3441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d73f8bfe3_0_1:notes"/>
          <p:cNvSpPr>
            <a:spLocks noGrp="1" noRot="1" noChangeAspect="1"/>
          </p:cNvSpPr>
          <p:nvPr>
            <p:ph type="sldImg" idx="2"/>
          </p:nvPr>
        </p:nvSpPr>
        <p:spPr>
          <a:xfrm>
            <a:off x="2514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d73f8bfe3_0_1:notes"/>
          <p:cNvSpPr txBox="1">
            <a:spLocks noGrp="1"/>
          </p:cNvSpPr>
          <p:nvPr>
            <p:ph type="body" idx="1"/>
          </p:nvPr>
        </p:nvSpPr>
        <p:spPr>
          <a:xfrm>
            <a:off x="914400" y="3300412"/>
            <a:ext cx="7315200" cy="2700300"/>
          </a:xfrm>
          <a:prstGeom prst="rect">
            <a:avLst/>
          </a:prstGeom>
        </p:spPr>
        <p:txBody>
          <a:bodyPr spcFirstLastPara="1" wrap="square" lIns="91400" tIns="45700" rIns="91400" bIns="45700" anchor="t" anchorCtr="0">
            <a:noAutofit/>
          </a:bodyPr>
          <a:lstStyle/>
          <a:p>
            <a:pPr marL="0" lvl="0" indent="0" algn="l" rtl="0">
              <a:spcBef>
                <a:spcPts val="0"/>
              </a:spcBef>
              <a:spcAft>
                <a:spcPts val="0"/>
              </a:spcAft>
              <a:buNone/>
            </a:pPr>
            <a:endParaRPr/>
          </a:p>
        </p:txBody>
      </p:sp>
      <p:sp>
        <p:nvSpPr>
          <p:cNvPr id="262" name="Google Shape;262;g5d73f8bfe3_0_1:notes"/>
          <p:cNvSpPr txBox="1">
            <a:spLocks noGrp="1"/>
          </p:cNvSpPr>
          <p:nvPr>
            <p:ph type="sldNum" idx="12"/>
          </p:nvPr>
        </p:nvSpPr>
        <p:spPr>
          <a:xfrm>
            <a:off x="5179486" y="6513911"/>
            <a:ext cx="3962400" cy="3441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914400" y="3300412"/>
            <a:ext cx="7315200" cy="2700338"/>
          </a:xfrm>
          <a:prstGeom prst="rect">
            <a:avLst/>
          </a:prstGeom>
        </p:spPr>
        <p:txBody>
          <a:bodyPr spcFirstLastPara="1" wrap="square" lIns="91400" tIns="45700" rIns="91400"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5d73f8bfe3_0_1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5d73f8bfe3_0_17:notes"/>
          <p:cNvSpPr txBox="1">
            <a:spLocks noGrp="1"/>
          </p:cNvSpPr>
          <p:nvPr>
            <p:ph type="body" idx="1"/>
          </p:nvPr>
        </p:nvSpPr>
        <p:spPr>
          <a:xfrm>
            <a:off x="914400" y="3300412"/>
            <a:ext cx="7315200" cy="2700300"/>
          </a:xfrm>
          <a:prstGeom prst="rect">
            <a:avLst/>
          </a:prstGeom>
        </p:spPr>
        <p:txBody>
          <a:bodyPr spcFirstLastPara="1" wrap="square" lIns="91400" tIns="45700" rIns="91400" bIns="45700" anchor="t" anchorCtr="0">
            <a:noAutofit/>
          </a:bodyPr>
          <a:lstStyle/>
          <a:p>
            <a:pPr marL="0" lvl="0" indent="0" algn="l" rtl="0">
              <a:spcBef>
                <a:spcPts val="0"/>
              </a:spcBef>
              <a:spcAft>
                <a:spcPts val="0"/>
              </a:spcAft>
              <a:buNone/>
            </a:pPr>
            <a:r>
              <a:rPr lang="en-US"/>
              <a:t>She currently worried about having diarrhea or pain when traveling and feeling trapped/ embarassed </a:t>
            </a:r>
            <a:endParaRPr/>
          </a:p>
        </p:txBody>
      </p:sp>
      <p:sp>
        <p:nvSpPr>
          <p:cNvPr id="272" name="Google Shape;272;g5d73f8bfe3_0_17:notes"/>
          <p:cNvSpPr txBox="1">
            <a:spLocks noGrp="1"/>
          </p:cNvSpPr>
          <p:nvPr>
            <p:ph type="sldNum" idx="12"/>
          </p:nvPr>
        </p:nvSpPr>
        <p:spPr>
          <a:xfrm>
            <a:off x="5179486" y="6513911"/>
            <a:ext cx="3962400" cy="3441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d73f8c1c1_0_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5d73f8c1c1_0_9:notes"/>
          <p:cNvSpPr txBox="1">
            <a:spLocks noGrp="1"/>
          </p:cNvSpPr>
          <p:nvPr>
            <p:ph type="body" idx="1"/>
          </p:nvPr>
        </p:nvSpPr>
        <p:spPr>
          <a:xfrm>
            <a:off x="914400" y="3300412"/>
            <a:ext cx="7315200" cy="2700300"/>
          </a:xfrm>
          <a:prstGeom prst="rect">
            <a:avLst/>
          </a:prstGeom>
          <a:noFill/>
          <a:ln>
            <a:noFill/>
          </a:ln>
        </p:spPr>
        <p:txBody>
          <a:bodyPr spcFirstLastPara="1" wrap="square" lIns="91400" tIns="45700" rIns="91400"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This discussion results in a patient action plan. The plan is mutually agreed upon and goals are set and tracked. </a:t>
            </a:r>
            <a:endParaRPr/>
          </a:p>
        </p:txBody>
      </p:sp>
      <p:sp>
        <p:nvSpPr>
          <p:cNvPr id="280" name="Google Shape;280;g5d73f8c1c1_0_9:notes"/>
          <p:cNvSpPr txBox="1">
            <a:spLocks noGrp="1"/>
          </p:cNvSpPr>
          <p:nvPr>
            <p:ph type="sldNum" idx="12"/>
          </p:nvPr>
        </p:nvSpPr>
        <p:spPr>
          <a:xfrm>
            <a:off x="5179486" y="6513911"/>
            <a:ext cx="3962400" cy="344100"/>
          </a:xfrm>
          <a:prstGeom prst="rect">
            <a:avLst/>
          </a:prstGeom>
          <a:noFill/>
          <a:ln>
            <a:noFill/>
          </a:ln>
        </p:spPr>
        <p:txBody>
          <a:bodyPr spcFirstLastPara="1" wrap="square" lIns="91400" tIns="45700" rIns="91400"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d73f8c1c1_0_16:notes"/>
          <p:cNvSpPr>
            <a:spLocks noGrp="1" noRot="1" noChangeAspect="1"/>
          </p:cNvSpPr>
          <p:nvPr>
            <p:ph type="sldImg" idx="2"/>
          </p:nvPr>
        </p:nvSpPr>
        <p:spPr>
          <a:xfrm>
            <a:off x="2514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5d73f8c1c1_0_16:notes"/>
          <p:cNvSpPr txBox="1">
            <a:spLocks noGrp="1"/>
          </p:cNvSpPr>
          <p:nvPr>
            <p:ph type="body" idx="1"/>
          </p:nvPr>
        </p:nvSpPr>
        <p:spPr>
          <a:xfrm>
            <a:off x="914400" y="3300412"/>
            <a:ext cx="7315200" cy="2700300"/>
          </a:xfrm>
          <a:prstGeom prst="rect">
            <a:avLst/>
          </a:prstGeom>
        </p:spPr>
        <p:txBody>
          <a:bodyPr spcFirstLastPara="1" wrap="square" lIns="91400" tIns="45700" rIns="91400" bIns="45700" anchor="t" anchorCtr="0">
            <a:noAutofit/>
          </a:bodyPr>
          <a:lstStyle/>
          <a:p>
            <a:pPr marL="0" lvl="0" indent="0" algn="l" rtl="0">
              <a:spcBef>
                <a:spcPts val="0"/>
              </a:spcBef>
              <a:spcAft>
                <a:spcPts val="0"/>
              </a:spcAft>
              <a:buNone/>
            </a:pPr>
            <a:endParaRPr/>
          </a:p>
        </p:txBody>
      </p:sp>
      <p:sp>
        <p:nvSpPr>
          <p:cNvPr id="288" name="Google Shape;288;g5d73f8c1c1_0_16:notes"/>
          <p:cNvSpPr txBox="1">
            <a:spLocks noGrp="1"/>
          </p:cNvSpPr>
          <p:nvPr>
            <p:ph type="sldNum" idx="12"/>
          </p:nvPr>
        </p:nvSpPr>
        <p:spPr>
          <a:xfrm>
            <a:off x="5179486" y="6513911"/>
            <a:ext cx="3962400" cy="3441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8:notes"/>
          <p:cNvSpPr txBox="1">
            <a:spLocks noGrp="1"/>
          </p:cNvSpPr>
          <p:nvPr>
            <p:ph type="body" idx="1"/>
          </p:nvPr>
        </p:nvSpPr>
        <p:spPr>
          <a:xfrm>
            <a:off x="914400" y="3300412"/>
            <a:ext cx="7315200" cy="2700338"/>
          </a:xfrm>
          <a:prstGeom prst="rect">
            <a:avLst/>
          </a:prstGeom>
          <a:noFill/>
          <a:ln>
            <a:noFill/>
          </a:ln>
        </p:spPr>
        <p:txBody>
          <a:bodyPr spcFirstLastPara="1" wrap="square" lIns="91400" tIns="45700" rIns="91400"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This discussion results in a patient action plan. The plan is mutually agreed upon and goals are set and tracked. </a:t>
            </a:r>
            <a:endParaRPr/>
          </a:p>
        </p:txBody>
      </p:sp>
      <p:sp>
        <p:nvSpPr>
          <p:cNvPr id="296" name="Google Shape;296;p18:notes"/>
          <p:cNvSpPr txBox="1">
            <a:spLocks noGrp="1"/>
          </p:cNvSpPr>
          <p:nvPr>
            <p:ph type="sldNum" idx="12"/>
          </p:nvPr>
        </p:nvSpPr>
        <p:spPr>
          <a:xfrm>
            <a:off x="5179486" y="6513911"/>
            <a:ext cx="3962400" cy="344090"/>
          </a:xfrm>
          <a:prstGeom prst="rect">
            <a:avLst/>
          </a:prstGeom>
          <a:noFill/>
          <a:ln>
            <a:noFill/>
          </a:ln>
        </p:spPr>
        <p:txBody>
          <a:bodyPr spcFirstLastPara="1" wrap="square" lIns="91400" tIns="45700" rIns="91400"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5d73f8bfe3_0_33:notes"/>
          <p:cNvSpPr>
            <a:spLocks noGrp="1" noRot="1" noChangeAspect="1"/>
          </p:cNvSpPr>
          <p:nvPr>
            <p:ph type="sldImg" idx="2"/>
          </p:nvPr>
        </p:nvSpPr>
        <p:spPr>
          <a:xfrm>
            <a:off x="2514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5d73f8bfe3_0_33:notes"/>
          <p:cNvSpPr txBox="1">
            <a:spLocks noGrp="1"/>
          </p:cNvSpPr>
          <p:nvPr>
            <p:ph type="body" idx="1"/>
          </p:nvPr>
        </p:nvSpPr>
        <p:spPr>
          <a:xfrm>
            <a:off x="914400" y="3300412"/>
            <a:ext cx="7315200" cy="2700300"/>
          </a:xfrm>
          <a:prstGeom prst="rect">
            <a:avLst/>
          </a:prstGeom>
        </p:spPr>
        <p:txBody>
          <a:bodyPr spcFirstLastPara="1" wrap="square" lIns="91400" tIns="45700" rIns="91400" bIns="45700" anchor="t" anchorCtr="0">
            <a:noAutofit/>
          </a:bodyPr>
          <a:lstStyle/>
          <a:p>
            <a:pPr marL="0" lvl="0" indent="0" algn="l" rtl="0">
              <a:spcBef>
                <a:spcPts val="0"/>
              </a:spcBef>
              <a:spcAft>
                <a:spcPts val="0"/>
              </a:spcAft>
              <a:buNone/>
            </a:pPr>
            <a:endParaRPr/>
          </a:p>
        </p:txBody>
      </p:sp>
      <p:sp>
        <p:nvSpPr>
          <p:cNvPr id="304" name="Google Shape;304;g5d73f8bfe3_0_33:notes"/>
          <p:cNvSpPr txBox="1">
            <a:spLocks noGrp="1"/>
          </p:cNvSpPr>
          <p:nvPr>
            <p:ph type="sldNum" idx="12"/>
          </p:nvPr>
        </p:nvSpPr>
        <p:spPr>
          <a:xfrm>
            <a:off x="5179486" y="6513911"/>
            <a:ext cx="3962400" cy="3441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9:notes"/>
          <p:cNvSpPr txBox="1">
            <a:spLocks noGrp="1"/>
          </p:cNvSpPr>
          <p:nvPr>
            <p:ph type="body" idx="1"/>
          </p:nvPr>
        </p:nvSpPr>
        <p:spPr>
          <a:xfrm>
            <a:off x="914400" y="3300412"/>
            <a:ext cx="7315200" cy="2700338"/>
          </a:xfrm>
          <a:prstGeom prst="rect">
            <a:avLst/>
          </a:prstGeom>
        </p:spPr>
        <p:txBody>
          <a:bodyPr spcFirstLastPara="1" wrap="square" lIns="91400" tIns="45700" rIns="91400" bIns="45700" anchor="t" anchorCtr="0">
            <a:noAutofit/>
          </a:bodyPr>
          <a:lstStyle/>
          <a:p>
            <a:pPr marL="0" lvl="0" indent="0" algn="l" rtl="0">
              <a:spcBef>
                <a:spcPts val="0"/>
              </a:spcBef>
              <a:spcAft>
                <a:spcPts val="0"/>
              </a:spcAft>
              <a:buNone/>
            </a:pPr>
            <a:endParaRPr/>
          </a:p>
        </p:txBody>
      </p:sp>
      <p:sp>
        <p:nvSpPr>
          <p:cNvPr id="312" name="Google Shape;312;p1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5d73f8bfe3_1_1:notes"/>
          <p:cNvSpPr>
            <a:spLocks noGrp="1" noRot="1" noChangeAspect="1"/>
          </p:cNvSpPr>
          <p:nvPr>
            <p:ph type="sldImg" idx="2"/>
          </p:nvPr>
        </p:nvSpPr>
        <p:spPr>
          <a:xfrm>
            <a:off x="2514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5d73f8bfe3_1_1:notes"/>
          <p:cNvSpPr txBox="1">
            <a:spLocks noGrp="1"/>
          </p:cNvSpPr>
          <p:nvPr>
            <p:ph type="body" idx="1"/>
          </p:nvPr>
        </p:nvSpPr>
        <p:spPr>
          <a:xfrm>
            <a:off x="914400" y="3300412"/>
            <a:ext cx="7315200" cy="2700300"/>
          </a:xfrm>
          <a:prstGeom prst="rect">
            <a:avLst/>
          </a:prstGeom>
        </p:spPr>
        <p:txBody>
          <a:bodyPr spcFirstLastPara="1" wrap="square" lIns="91400" tIns="45700" rIns="91400" bIns="45700" anchor="t" anchorCtr="0">
            <a:noAutofit/>
          </a:bodyPr>
          <a:lstStyle/>
          <a:p>
            <a:pPr marL="0" lvl="0" indent="0" algn="l" rtl="0">
              <a:spcBef>
                <a:spcPts val="0"/>
              </a:spcBef>
              <a:spcAft>
                <a:spcPts val="0"/>
              </a:spcAft>
              <a:buNone/>
            </a:pPr>
            <a:endParaRPr/>
          </a:p>
        </p:txBody>
      </p:sp>
      <p:sp>
        <p:nvSpPr>
          <p:cNvPr id="320" name="Google Shape;320;g5d73f8bfe3_1_1:notes"/>
          <p:cNvSpPr txBox="1">
            <a:spLocks noGrp="1"/>
          </p:cNvSpPr>
          <p:nvPr>
            <p:ph type="sldNum" idx="12"/>
          </p:nvPr>
        </p:nvSpPr>
        <p:spPr>
          <a:xfrm>
            <a:off x="5179486" y="6513911"/>
            <a:ext cx="3962400" cy="3441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d73f8bfe3_1_8:notes"/>
          <p:cNvSpPr>
            <a:spLocks noGrp="1" noRot="1" noChangeAspect="1"/>
          </p:cNvSpPr>
          <p:nvPr>
            <p:ph type="sldImg" idx="2"/>
          </p:nvPr>
        </p:nvSpPr>
        <p:spPr>
          <a:xfrm>
            <a:off x="2514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d73f8bfe3_1_8:notes"/>
          <p:cNvSpPr txBox="1">
            <a:spLocks noGrp="1"/>
          </p:cNvSpPr>
          <p:nvPr>
            <p:ph type="body" idx="1"/>
          </p:nvPr>
        </p:nvSpPr>
        <p:spPr>
          <a:xfrm>
            <a:off x="914400" y="3300412"/>
            <a:ext cx="7315200" cy="2700300"/>
          </a:xfrm>
          <a:prstGeom prst="rect">
            <a:avLst/>
          </a:prstGeom>
        </p:spPr>
        <p:txBody>
          <a:bodyPr spcFirstLastPara="1" wrap="square" lIns="91400" tIns="45700" rIns="91400" bIns="45700" anchor="t" anchorCtr="0">
            <a:noAutofit/>
          </a:bodyPr>
          <a:lstStyle/>
          <a:p>
            <a:pPr marL="0" lvl="0" indent="0" algn="l" rtl="0">
              <a:spcBef>
                <a:spcPts val="0"/>
              </a:spcBef>
              <a:spcAft>
                <a:spcPts val="0"/>
              </a:spcAft>
              <a:buNone/>
            </a:pPr>
            <a:endParaRPr/>
          </a:p>
        </p:txBody>
      </p:sp>
      <p:sp>
        <p:nvSpPr>
          <p:cNvPr id="328" name="Google Shape;328;g5d73f8bfe3_1_8:notes"/>
          <p:cNvSpPr txBox="1">
            <a:spLocks noGrp="1"/>
          </p:cNvSpPr>
          <p:nvPr>
            <p:ph type="sldNum" idx="12"/>
          </p:nvPr>
        </p:nvSpPr>
        <p:spPr>
          <a:xfrm>
            <a:off x="5179486" y="6513911"/>
            <a:ext cx="3962400" cy="3441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1:notes"/>
          <p:cNvSpPr txBox="1">
            <a:spLocks noGrp="1"/>
          </p:cNvSpPr>
          <p:nvPr>
            <p:ph type="body" idx="1"/>
          </p:nvPr>
        </p:nvSpPr>
        <p:spPr>
          <a:xfrm>
            <a:off x="914400" y="3300412"/>
            <a:ext cx="7315200" cy="2700338"/>
          </a:xfrm>
          <a:prstGeom prst="rect">
            <a:avLst/>
          </a:prstGeom>
        </p:spPr>
        <p:txBody>
          <a:bodyPr spcFirstLastPara="1" wrap="square" lIns="91400" tIns="45700" rIns="91400" bIns="45700" anchor="t" anchorCtr="0">
            <a:noAutofit/>
          </a:bodyPr>
          <a:lstStyle/>
          <a:p>
            <a:pPr marL="0" lvl="0" indent="0" algn="l" rtl="0">
              <a:spcBef>
                <a:spcPts val="0"/>
              </a:spcBef>
              <a:spcAft>
                <a:spcPts val="0"/>
              </a:spcAft>
              <a:buNone/>
            </a:pPr>
            <a:endParaRPr/>
          </a:p>
        </p:txBody>
      </p:sp>
      <p:sp>
        <p:nvSpPr>
          <p:cNvPr id="336" name="Google Shape;336;p2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2:notes"/>
          <p:cNvSpPr txBox="1">
            <a:spLocks noGrp="1"/>
          </p:cNvSpPr>
          <p:nvPr>
            <p:ph type="body" idx="1"/>
          </p:nvPr>
        </p:nvSpPr>
        <p:spPr>
          <a:xfrm>
            <a:off x="914400" y="3300412"/>
            <a:ext cx="7315200" cy="2700338"/>
          </a:xfrm>
          <a:prstGeom prst="rect">
            <a:avLst/>
          </a:prstGeom>
        </p:spPr>
        <p:txBody>
          <a:bodyPr spcFirstLastPara="1" wrap="square" lIns="91400" tIns="45700" rIns="91400" bIns="45700" anchor="t" anchorCtr="0">
            <a:noAutofit/>
          </a:bodyPr>
          <a:lstStyle/>
          <a:p>
            <a:pPr marL="0" lvl="0" indent="0" algn="l" rtl="0">
              <a:spcBef>
                <a:spcPts val="0"/>
              </a:spcBef>
              <a:spcAft>
                <a:spcPts val="0"/>
              </a:spcAft>
              <a:buNone/>
            </a:pPr>
            <a:endParaRPr/>
          </a:p>
        </p:txBody>
      </p:sp>
      <p:sp>
        <p:nvSpPr>
          <p:cNvPr id="343" name="Google Shape;343;p2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d67edba3f_0_1:notes"/>
          <p:cNvSpPr>
            <a:spLocks noGrp="1" noRot="1" noChangeAspect="1"/>
          </p:cNvSpPr>
          <p:nvPr>
            <p:ph type="sldImg" idx="2"/>
          </p:nvPr>
        </p:nvSpPr>
        <p:spPr>
          <a:xfrm>
            <a:off x="2514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d67edba3f_0_1:notes"/>
          <p:cNvSpPr txBox="1">
            <a:spLocks noGrp="1"/>
          </p:cNvSpPr>
          <p:nvPr>
            <p:ph type="body" idx="1"/>
          </p:nvPr>
        </p:nvSpPr>
        <p:spPr>
          <a:xfrm>
            <a:off x="914400" y="3300412"/>
            <a:ext cx="7315200" cy="2700300"/>
          </a:xfrm>
          <a:prstGeom prst="rect">
            <a:avLst/>
          </a:prstGeom>
        </p:spPr>
        <p:txBody>
          <a:bodyPr spcFirstLastPara="1" wrap="square" lIns="91400" tIns="45700" rIns="91400" bIns="45700" anchor="t" anchorCtr="0">
            <a:noAutofit/>
          </a:bodyPr>
          <a:lstStyle/>
          <a:p>
            <a:pPr marL="0" lvl="0" indent="0" algn="l" rtl="0">
              <a:spcBef>
                <a:spcPts val="0"/>
              </a:spcBef>
              <a:spcAft>
                <a:spcPts val="0"/>
              </a:spcAft>
              <a:buNone/>
            </a:pPr>
            <a:endParaRPr/>
          </a:p>
        </p:txBody>
      </p:sp>
      <p:sp>
        <p:nvSpPr>
          <p:cNvPr id="101" name="Google Shape;101;g5d67edba3f_0_1:notes"/>
          <p:cNvSpPr txBox="1">
            <a:spLocks noGrp="1"/>
          </p:cNvSpPr>
          <p:nvPr>
            <p:ph type="sldNum" idx="12"/>
          </p:nvPr>
        </p:nvSpPr>
        <p:spPr>
          <a:xfrm>
            <a:off x="5179486" y="6513911"/>
            <a:ext cx="3962400" cy="3441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5d75bc6d04_0_17:notes"/>
          <p:cNvSpPr>
            <a:spLocks noGrp="1" noRot="1" noChangeAspect="1"/>
          </p:cNvSpPr>
          <p:nvPr>
            <p:ph type="sldImg" idx="2"/>
          </p:nvPr>
        </p:nvSpPr>
        <p:spPr>
          <a:xfrm>
            <a:off x="2514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5d75bc6d04_0_17:notes"/>
          <p:cNvSpPr txBox="1">
            <a:spLocks noGrp="1"/>
          </p:cNvSpPr>
          <p:nvPr>
            <p:ph type="body" idx="1"/>
          </p:nvPr>
        </p:nvSpPr>
        <p:spPr>
          <a:xfrm>
            <a:off x="914400" y="3300412"/>
            <a:ext cx="7315200" cy="27003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u="none" strike="noStrike">
                <a:solidFill>
                  <a:schemeClr val="dk1"/>
                </a:solidFill>
                <a:latin typeface="Calibri"/>
                <a:ea typeface="Calibri"/>
                <a:cs typeface="Calibri"/>
                <a:sym typeface="Calibri"/>
              </a:rPr>
              <a:t>I developed the HOPE note because as a primary care provider, I’ve found that the SOAP note is too narrow to effectively grasp the causes of and approaches needed for many of the conditions I see – conditions like chronic pain, obesity, diabetes and hypertension.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The HOPE note is a tool for physicians that can be used to improve a patient’s health and well-being, particularly those with chronic conditions. The goal of the HOPE note is to reframe the patient experience from one of disease treatment to one that emphasizes self-healing and integrates evidence-based complementary approaches into conventional medical care.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I did something with Sally to </a:t>
            </a:r>
            <a:r>
              <a:rPr lang="en-US" sz="1100" b="1">
                <a:solidFill>
                  <a:schemeClr val="dk1"/>
                </a:solidFill>
                <a:latin typeface="Calibri"/>
                <a:ea typeface="Calibri"/>
                <a:cs typeface="Calibri"/>
                <a:sym typeface="Calibri"/>
              </a:rPr>
              <a:t>open the lens of options </a:t>
            </a:r>
            <a:r>
              <a:rPr lang="en-US" sz="1100">
                <a:solidFill>
                  <a:schemeClr val="dk1"/>
                </a:solidFill>
                <a:latin typeface="Calibri"/>
                <a:ea typeface="Calibri"/>
                <a:cs typeface="Calibri"/>
                <a:sym typeface="Calibri"/>
              </a:rPr>
              <a:t>with an approach I call the HOPE Note – which are a set of questions to help patients see how their healing works and document an integrative health visit.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1">
                <a:solidFill>
                  <a:schemeClr val="dk1"/>
                </a:solidFill>
                <a:latin typeface="Calibri"/>
                <a:ea typeface="Calibri"/>
                <a:cs typeface="Calibri"/>
                <a:sym typeface="Calibri"/>
              </a:rPr>
              <a:t>Sally had been continually asked in her SOAP visits about “what is the matter.” My goal in HOPE visit was to find out “what mattered” to Sally</a:t>
            </a: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I emphasize this because it provides the most direct way to change the conversation with patients – which is essential if we are to reform healthcare itself.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1">
                <a:solidFill>
                  <a:schemeClr val="dk1"/>
                </a:solidFill>
                <a:latin typeface="Calibri"/>
                <a:ea typeface="Calibri"/>
                <a:cs typeface="Calibri"/>
                <a:sym typeface="Calibri"/>
              </a:rPr>
              <a:t>HOPE asks questions about the patients personal determinants of health and then builds an action plan for the patient based on what is meaningful for them.</a:t>
            </a:r>
            <a:r>
              <a:rPr lang="en-US" sz="1100">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It explores the </a:t>
            </a:r>
            <a:r>
              <a:rPr lang="en-US" sz="1100" b="1">
                <a:solidFill>
                  <a:schemeClr val="dk1"/>
                </a:solidFill>
                <a:latin typeface="Calibri"/>
                <a:ea typeface="Calibri"/>
                <a:cs typeface="Calibri"/>
                <a:sym typeface="Calibri"/>
              </a:rPr>
              <a:t>core domains of healing </a:t>
            </a:r>
            <a:r>
              <a:rPr lang="en-US" sz="1100">
                <a:solidFill>
                  <a:schemeClr val="dk1"/>
                </a:solidFill>
                <a:latin typeface="Calibri"/>
                <a:ea typeface="Calibri"/>
                <a:cs typeface="Calibri"/>
                <a:sym typeface="Calibri"/>
              </a:rPr>
              <a:t>that impact most chronic disease. These are the external, behavioral, social and spiritual dimensions of a patients life. </a:t>
            </a:r>
            <a:endParaRPr sz="105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50"/>
              <a:buFont typeface="Calibri"/>
              <a:buNone/>
            </a:pPr>
            <a:endParaRPr sz="105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The physician brings evidence and expertise, but the patient is a partner in the exercise and at the center of the planning and plan.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1">
                <a:solidFill>
                  <a:schemeClr val="dk1"/>
                </a:solidFill>
                <a:latin typeface="Calibri"/>
                <a:ea typeface="Calibri"/>
                <a:cs typeface="Calibri"/>
                <a:sym typeface="Calibri"/>
              </a:rPr>
              <a:t>It is a tool for whole patient and patient centered care in the truest sense. </a:t>
            </a: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___________________________________________</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Additional NOTES BELOW:</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questions cover four key parts of the whole person, - involving the body, behavior, and the social and spiritual dimensions of healing.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u="sng">
                <a:solidFill>
                  <a:schemeClr val="dk1"/>
                </a:solidFill>
                <a:latin typeface="Calibri"/>
                <a:ea typeface="Calibri"/>
                <a:cs typeface="Calibri"/>
                <a:sym typeface="Calibri"/>
              </a:rPr>
              <a:t>It brings into focus the key determinants of health. </a:t>
            </a:r>
            <a:endParaRPr/>
          </a:p>
          <a:p>
            <a:pPr marL="0" marR="0" lvl="0" indent="0" algn="l" rtl="0">
              <a:lnSpc>
                <a:spcPct val="100000"/>
              </a:lnSpc>
              <a:spcBef>
                <a:spcPts val="0"/>
              </a:spcBef>
              <a:spcAft>
                <a:spcPts val="0"/>
              </a:spcAft>
              <a:buClr>
                <a:schemeClr val="dk1"/>
              </a:buClr>
              <a:buSzPts val="1200"/>
              <a:buFont typeface="Calibri"/>
              <a:buNone/>
            </a:pPr>
            <a:endParaRPr sz="1200" u="sng">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u="sng">
                <a:solidFill>
                  <a:schemeClr val="dk1"/>
                </a:solidFill>
                <a:latin typeface="Calibri"/>
                <a:ea typeface="Calibri"/>
                <a:cs typeface="Calibri"/>
                <a:sym typeface="Calibri"/>
              </a:rPr>
              <a:t>__</a:t>
            </a:r>
            <a:endParaRPr/>
          </a:p>
          <a:p>
            <a:pPr marL="0" lvl="0" indent="0" algn="l" rtl="0">
              <a:spcBef>
                <a:spcPts val="0"/>
              </a:spcBef>
              <a:spcAft>
                <a:spcPts val="0"/>
              </a:spcAft>
              <a:buNone/>
            </a:pPr>
            <a:r>
              <a:rPr lang="en-US" sz="1100">
                <a:solidFill>
                  <a:schemeClr val="dk1"/>
                </a:solidFill>
                <a:latin typeface="Calibri"/>
                <a:ea typeface="Calibri"/>
                <a:cs typeface="Calibri"/>
                <a:sym typeface="Calibri"/>
              </a:rPr>
              <a:t>The first set of questions are about the external space patients spend time in.</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u="sng">
                <a:solidFill>
                  <a:schemeClr val="dk1"/>
                </a:solidFill>
                <a:latin typeface="Calibri"/>
                <a:ea typeface="Calibri"/>
                <a:cs typeface="Calibri"/>
                <a:sym typeface="Calibri"/>
              </a:rPr>
              <a:t>Work by Esther Sternberg - who was at NIH for 30-year and now runs the Center for Place and Wellbeing</a:t>
            </a:r>
            <a:r>
              <a:rPr lang="en-US" sz="1100">
                <a:solidFill>
                  <a:schemeClr val="dk1"/>
                </a:solidFill>
                <a:latin typeface="Calibri"/>
                <a:ea typeface="Calibri"/>
                <a:cs typeface="Calibri"/>
                <a:sym typeface="Calibri"/>
              </a:rPr>
              <a:t> at University of Arizona - has demonstrated that the hippocampus and amygdala are constantly monitoring the physical space your body is in, comparing it to memories of safety or stress, and preparing to alert (and coopt) you if your safety might be comprised. Most of this occurs unconsciously.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Sometimes the easiest thing for a patient who is not ready or able to make behavior change is to help them change their physical environment.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u="sng">
                <a:solidFill>
                  <a:schemeClr val="dk1"/>
                </a:solidFill>
                <a:latin typeface="Calibri"/>
                <a:ea typeface="Calibri"/>
                <a:cs typeface="Calibri"/>
                <a:sym typeface="Calibri"/>
              </a:rPr>
              <a:t>Recently, I had a patient that was about to undergo intensive chemo and surgery.</a:t>
            </a:r>
            <a:r>
              <a:rPr lang="en-US" sz="1100">
                <a:solidFill>
                  <a:schemeClr val="dk1"/>
                </a:solidFill>
                <a:latin typeface="Calibri"/>
                <a:ea typeface="Calibri"/>
                <a:cs typeface="Calibri"/>
                <a:sym typeface="Calibri"/>
              </a:rPr>
              <a:t> She was not a fan of lifestyle change but changed her bedroom to become more conformable and improve her rest and sleep after treatments.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There she could also listen to music and imagery and induce a deep relaxation response – the kind of response that science shows builds resilience – exactly what she needed.  </a:t>
            </a:r>
            <a:endParaRPr/>
          </a:p>
          <a:p>
            <a:pPr marL="0" marR="0" lvl="0" indent="0" algn="l" rtl="0">
              <a:lnSpc>
                <a:spcPct val="100000"/>
              </a:lnSpc>
              <a:spcBef>
                <a:spcPts val="0"/>
              </a:spcBef>
              <a:spcAft>
                <a:spcPts val="0"/>
              </a:spcAft>
              <a:buClr>
                <a:schemeClr val="dk1"/>
              </a:buClr>
              <a:buSzPts val="1100"/>
              <a:buFont typeface="Calibri"/>
              <a:buNone/>
            </a:pPr>
            <a:r>
              <a:rPr lang="en-US" sz="1100" u="none">
                <a:solidFill>
                  <a:schemeClr val="dk1"/>
                </a:solidFill>
                <a:latin typeface="Calibri"/>
                <a:ea typeface="Calibri"/>
                <a:cs typeface="Calibri"/>
                <a:sym typeface="Calibri"/>
              </a:rPr>
              <a:t>___</a:t>
            </a:r>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Health behaviors contribute to and cause 60-70% of chronic disease – and lifestyle can be used to treat as well as prevent these diseases. </a:t>
            </a:r>
            <a:endParaRPr/>
          </a:p>
          <a:p>
            <a:pPr marL="0" lvl="0" indent="0" algn="l" rtl="0">
              <a:spcBef>
                <a:spcPts val="0"/>
              </a:spcBef>
              <a:spcAft>
                <a:spcPts val="0"/>
              </a:spcAft>
              <a:buNone/>
            </a:pPr>
            <a:r>
              <a:rPr lang="en-US" sz="1100">
                <a:solidFill>
                  <a:schemeClr val="dk1"/>
                </a:solidFill>
                <a:latin typeface="Calibri"/>
                <a:ea typeface="Calibri"/>
                <a:cs typeface="Calibri"/>
                <a:sym typeface="Calibri"/>
              </a:rPr>
              <a:t>So I ask patients how they live their day?</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100" u="sng">
                <a:solidFill>
                  <a:schemeClr val="dk1"/>
                </a:solidFill>
                <a:latin typeface="Calibri"/>
                <a:ea typeface="Calibri"/>
                <a:cs typeface="Calibri"/>
                <a:sym typeface="Calibri"/>
              </a:rPr>
              <a:t>Five core behaviors </a:t>
            </a:r>
            <a:r>
              <a:rPr lang="en-US" sz="1100">
                <a:solidFill>
                  <a:schemeClr val="dk1"/>
                </a:solidFill>
                <a:latin typeface="Calibri"/>
                <a:ea typeface="Calibri"/>
                <a:cs typeface="Calibri"/>
                <a:sym typeface="Calibri"/>
              </a:rPr>
              <a:t>– chemicals exposure (tobacco/alcohol/drugs), movement, food, sleep and stress management, make up most of healthy behavior. </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100" u="sng">
                <a:solidFill>
                  <a:schemeClr val="dk1"/>
                </a:solidFill>
                <a:latin typeface="Calibri"/>
                <a:ea typeface="Calibri"/>
                <a:cs typeface="Calibri"/>
                <a:sym typeface="Calibri"/>
              </a:rPr>
              <a:t>However</a:t>
            </a:r>
            <a:r>
              <a:rPr lang="en-US" sz="1100">
                <a:solidFill>
                  <a:schemeClr val="dk1"/>
                </a:solidFill>
                <a:latin typeface="Calibri"/>
                <a:ea typeface="Calibri"/>
                <a:cs typeface="Calibri"/>
                <a:sym typeface="Calibri"/>
              </a:rPr>
              <a:t>, </a:t>
            </a:r>
            <a:r>
              <a:rPr lang="en-US" sz="1100" u="sng">
                <a:solidFill>
                  <a:schemeClr val="dk1"/>
                </a:solidFill>
                <a:latin typeface="Calibri"/>
                <a:ea typeface="Calibri"/>
                <a:cs typeface="Calibri"/>
                <a:sym typeface="Calibri"/>
              </a:rPr>
              <a:t>less than 5% of the population actually do these – 2% of men and whopping 4% of women! No wonder women live longer than men! </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100">
                <a:solidFill>
                  <a:schemeClr val="dk1"/>
                </a:solidFill>
                <a:latin typeface="Calibri"/>
                <a:ea typeface="Calibri"/>
                <a:cs typeface="Calibri"/>
                <a:sym typeface="Calibri"/>
              </a:rPr>
              <a:t>For those that need to change, - they usually know it.  The HOPE visit seeks to find what motivates them to change - what is meaningful for them. </a:t>
            </a:r>
            <a:endParaRPr/>
          </a:p>
          <a:p>
            <a:pPr marL="0" lvl="0" indent="0" algn="l" rtl="0">
              <a:spcBef>
                <a:spcPts val="0"/>
              </a:spcBef>
              <a:spcAft>
                <a:spcPts val="0"/>
              </a:spcAft>
              <a:buNone/>
            </a:pPr>
            <a:endParaRPr sz="1100"/>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For example, a simple and rapid way to both assess and educate about a healthy diet is to simply ask patients what they ate the day before and count the fruit and vegetable servings they had. Let’s try that now. </a:t>
            </a:r>
            <a:endParaRPr/>
          </a:p>
          <a:p>
            <a:pPr marL="0" lvl="0" indent="0" algn="l" rtl="0">
              <a:spcBef>
                <a:spcPts val="0"/>
              </a:spcBef>
              <a:spcAft>
                <a:spcPts val="0"/>
              </a:spcAft>
              <a:buNone/>
            </a:pPr>
            <a:endParaRPr sz="1100"/>
          </a:p>
          <a:p>
            <a:pPr marL="0" marR="0" lvl="0" indent="0" algn="l" rtl="0">
              <a:lnSpc>
                <a:spcPct val="100000"/>
              </a:lnSpc>
              <a:spcBef>
                <a:spcPts val="0"/>
              </a:spcBef>
              <a:spcAft>
                <a:spcPts val="0"/>
              </a:spcAft>
              <a:buClr>
                <a:schemeClr val="dk1"/>
              </a:buClr>
              <a:buSzPts val="1100"/>
              <a:buFont typeface="Calibri"/>
              <a:buNone/>
            </a:pPr>
            <a:r>
              <a:rPr lang="en-US" sz="1100" u="sng">
                <a:solidFill>
                  <a:schemeClr val="dk1"/>
                </a:solidFill>
                <a:latin typeface="Calibri"/>
                <a:ea typeface="Calibri"/>
                <a:cs typeface="Calibri"/>
                <a:sym typeface="Calibri"/>
              </a:rPr>
              <a:t>Most patients don’t understand the power of beliefs and mind-sets on their health. </a:t>
            </a:r>
            <a:r>
              <a:rPr lang="en-US" sz="1100">
                <a:solidFill>
                  <a:schemeClr val="dk1"/>
                </a:solidFill>
                <a:latin typeface="Calibri"/>
                <a:ea typeface="Calibri"/>
                <a:cs typeface="Calibri"/>
                <a:sym typeface="Calibri"/>
              </a:rPr>
              <a:t>In a HOPE visit I take some time to explain the fundamental biology of these behaviors.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u="sng">
                <a:solidFill>
                  <a:schemeClr val="dk1"/>
                </a:solidFill>
                <a:latin typeface="Calibri"/>
                <a:ea typeface="Calibri"/>
                <a:cs typeface="Calibri"/>
                <a:sym typeface="Calibri"/>
              </a:rPr>
              <a:t>It is amazing what patients can do when they understand the why</a:t>
            </a:r>
            <a:r>
              <a:rPr lang="en-US" sz="1100">
                <a:solidFill>
                  <a:schemeClr val="dk1"/>
                </a:solidFill>
                <a:latin typeface="Calibri"/>
                <a:ea typeface="Calibri"/>
                <a:cs typeface="Calibri"/>
                <a:sym typeface="Calibri"/>
              </a:rPr>
              <a:t> – both the why of the biology; and the why of their meaning.  </a:t>
            </a:r>
            <a:endParaRPr/>
          </a:p>
          <a:p>
            <a:pPr marL="0" marR="0" lvl="0" indent="0" algn="l" rtl="0">
              <a:lnSpc>
                <a:spcPct val="100000"/>
              </a:lnSpc>
              <a:spcBef>
                <a:spcPts val="0"/>
              </a:spcBef>
              <a:spcAft>
                <a:spcPts val="0"/>
              </a:spcAft>
              <a:buClr>
                <a:schemeClr val="dk1"/>
              </a:buClr>
              <a:buSzPts val="1100"/>
              <a:buFont typeface="Calibri"/>
              <a:buNone/>
            </a:pPr>
            <a:r>
              <a:rPr lang="en-US" sz="1100" u="none">
                <a:solidFill>
                  <a:schemeClr val="dk1"/>
                </a:solidFill>
                <a:latin typeface="Calibri"/>
                <a:ea typeface="Calibri"/>
                <a:cs typeface="Calibri"/>
                <a:sym typeface="Calibri"/>
              </a:rPr>
              <a:t>__</a:t>
            </a:r>
            <a:endParaRPr/>
          </a:p>
          <a:p>
            <a:pPr marL="0" lvl="0" indent="0" algn="l" rtl="0">
              <a:spcBef>
                <a:spcPts val="0"/>
              </a:spcBef>
              <a:spcAft>
                <a:spcPts val="0"/>
              </a:spcAft>
              <a:buNone/>
            </a:pPr>
            <a:r>
              <a:rPr lang="en-US" sz="1100">
                <a:solidFill>
                  <a:schemeClr val="dk1"/>
                </a:solidFill>
                <a:latin typeface="Calibri"/>
                <a:ea typeface="Calibri"/>
                <a:cs typeface="Calibri"/>
                <a:sym typeface="Calibri"/>
              </a:rPr>
              <a:t>Social support is a key salutogenic factor – so I ask them about theirs. </a:t>
            </a:r>
            <a:endParaRPr/>
          </a:p>
          <a:p>
            <a:pPr marL="0" lvl="0" indent="0" algn="l" rtl="0">
              <a:spcBef>
                <a:spcPts val="0"/>
              </a:spcBef>
              <a:spcAft>
                <a:spcPts val="0"/>
              </a:spcAft>
              <a:buNone/>
            </a:pPr>
            <a:endParaRPr sz="1050">
              <a:solidFill>
                <a:schemeClr val="dk1"/>
              </a:solidFill>
              <a:latin typeface="Calibri"/>
              <a:ea typeface="Calibri"/>
              <a:cs typeface="Calibri"/>
              <a:sym typeface="Calibri"/>
            </a:endParaRPr>
          </a:p>
          <a:p>
            <a:pPr marL="0" lvl="0" indent="0" algn="l" rtl="0">
              <a:spcBef>
                <a:spcPts val="0"/>
              </a:spcBef>
              <a:spcAft>
                <a:spcPts val="0"/>
              </a:spcAft>
              <a:buNone/>
            </a:pPr>
            <a:r>
              <a:rPr lang="en-US" sz="1100">
                <a:solidFill>
                  <a:schemeClr val="dk1"/>
                </a:solidFill>
                <a:latin typeface="Calibri"/>
                <a:ea typeface="Calibri"/>
                <a:cs typeface="Calibri"/>
                <a:sym typeface="Calibri"/>
              </a:rPr>
              <a:t>Do they have family, friends, fun? How often? Is there someone that will look out for their house when they go away? Will take them to the airport?</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100" u="sng">
                <a:solidFill>
                  <a:schemeClr val="dk1"/>
                </a:solidFill>
                <a:latin typeface="Calibri"/>
                <a:ea typeface="Calibri"/>
                <a:cs typeface="Calibri"/>
                <a:sym typeface="Calibri"/>
              </a:rPr>
              <a:t>Loneliness is as powerful a risk factor as smoking for CVD and death post-MI, for patients like Joe. </a:t>
            </a:r>
            <a:endParaRPr/>
          </a:p>
          <a:p>
            <a:pPr marL="0" lvl="0" indent="0" algn="l" rtl="0">
              <a:spcBef>
                <a:spcPts val="0"/>
              </a:spcBef>
              <a:spcAft>
                <a:spcPts val="0"/>
              </a:spcAft>
              <a:buNone/>
            </a:pPr>
            <a:endParaRPr sz="1050">
              <a:solidFill>
                <a:schemeClr val="dk1"/>
              </a:solidFill>
              <a:latin typeface="Calibri"/>
              <a:ea typeface="Calibri"/>
              <a:cs typeface="Calibri"/>
              <a:sym typeface="Calibri"/>
            </a:endParaRPr>
          </a:p>
          <a:p>
            <a:pPr marL="0" lvl="0" indent="0" algn="l" rtl="0">
              <a:spcBef>
                <a:spcPts val="0"/>
              </a:spcBef>
              <a:spcAft>
                <a:spcPts val="0"/>
              </a:spcAft>
              <a:buNone/>
            </a:pPr>
            <a:r>
              <a:rPr lang="en-US" sz="1100">
                <a:solidFill>
                  <a:schemeClr val="dk1"/>
                </a:solidFill>
                <a:latin typeface="Calibri"/>
                <a:ea typeface="Calibri"/>
                <a:cs typeface="Calibri"/>
                <a:sym typeface="Calibri"/>
              </a:rPr>
              <a:t>If appropriate, I ask them to tell me about any major past traumas – such as ACEs. Simply talking about past traumas in a safe environment improves pain, function and physiology. </a:t>
            </a:r>
            <a:endParaRPr sz="1050">
              <a:solidFill>
                <a:schemeClr val="dk1"/>
              </a:solidFill>
              <a:latin typeface="Calibri"/>
              <a:ea typeface="Calibri"/>
              <a:cs typeface="Calibri"/>
              <a:sym typeface="Calibri"/>
            </a:endParaRPr>
          </a:p>
          <a:p>
            <a:pPr marL="0" lvl="0" indent="0" algn="l" rtl="0">
              <a:spcBef>
                <a:spcPts val="0"/>
              </a:spcBef>
              <a:spcAft>
                <a:spcPts val="0"/>
              </a:spcAft>
              <a:buNone/>
            </a:pPr>
            <a:endParaRPr sz="1100"/>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Once I had a patient who, after several visits for depression (that I treated with medications) and sleep problems (that I treated with sleep hygiene and CPAP),</a:t>
            </a:r>
            <a:r>
              <a:rPr lang="en-US" sz="1100" u="sng">
                <a:solidFill>
                  <a:schemeClr val="dk1"/>
                </a:solidFill>
                <a:latin typeface="Calibri"/>
                <a:ea typeface="Calibri"/>
                <a:cs typeface="Calibri"/>
                <a:sym typeface="Calibri"/>
              </a:rPr>
              <a:t> I stepped back and asked when her difficulties had all started. </a:t>
            </a:r>
            <a:r>
              <a:rPr lang="en-US" sz="1100">
                <a:solidFill>
                  <a:schemeClr val="dk1"/>
                </a:solidFill>
                <a:latin typeface="Calibri"/>
                <a:ea typeface="Calibri"/>
                <a:cs typeface="Calibri"/>
                <a:sym typeface="Calibri"/>
              </a:rPr>
              <a:t>She said they came on a few months after she retired from a 30-year steady hotel job. It turned out that she was lonely and needed to see others every morning. Her sleep and mood improved when she found a part-time job – this time for just a few hours each day. </a:t>
            </a:r>
            <a:endParaRPr/>
          </a:p>
          <a:p>
            <a:pPr marL="0" marR="0" lvl="0" indent="0" algn="l" rtl="0">
              <a:lnSpc>
                <a:spcPct val="100000"/>
              </a:lnSpc>
              <a:spcBef>
                <a:spcPts val="0"/>
              </a:spcBef>
              <a:spcAft>
                <a:spcPts val="0"/>
              </a:spcAft>
              <a:buClr>
                <a:schemeClr val="dk1"/>
              </a:buClr>
              <a:buSzPts val="1100"/>
              <a:buFont typeface="Calibri"/>
              <a:buNone/>
            </a:pPr>
            <a:r>
              <a:rPr lang="en-US" sz="1100" u="none">
                <a:solidFill>
                  <a:schemeClr val="dk1"/>
                </a:solidFill>
                <a:latin typeface="Calibri"/>
                <a:ea typeface="Calibri"/>
                <a:cs typeface="Calibri"/>
                <a:sym typeface="Calibri"/>
              </a:rPr>
              <a:t>__</a:t>
            </a:r>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People contantly need, seek out and try to create meaning in life. So </a:t>
            </a:r>
            <a:r>
              <a:rPr lang="en-US" sz="1100" b="1">
                <a:solidFill>
                  <a:schemeClr val="dk1"/>
                </a:solidFill>
                <a:latin typeface="Calibri"/>
                <a:ea typeface="Calibri"/>
                <a:cs typeface="Calibri"/>
                <a:sym typeface="Calibri"/>
              </a:rPr>
              <a:t>after asking them what’s the matter, I also ask them, what matters?”</a:t>
            </a: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100" u="sng">
                <a:solidFill>
                  <a:schemeClr val="dk1"/>
                </a:solidFill>
                <a:latin typeface="Calibri"/>
                <a:ea typeface="Calibri"/>
                <a:cs typeface="Calibri"/>
                <a:sym typeface="Calibri"/>
              </a:rPr>
              <a:t>In the SOAP Note we routinely ask patents “what’s the matter?” In the HOPE Note, I ask “What matters to them?”</a:t>
            </a:r>
            <a:r>
              <a:rPr lang="en-US" sz="1100">
                <a:solidFill>
                  <a:schemeClr val="dk1"/>
                </a:solidFill>
                <a:latin typeface="Calibri"/>
                <a:ea typeface="Calibri"/>
                <a:cs typeface="Calibri"/>
                <a:sym typeface="Calibri"/>
              </a:rPr>
              <a:t> Parallel questions might be - Why are you here in life? What brings you joy? What enhances your wellbeing? </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100">
                <a:solidFill>
                  <a:schemeClr val="dk1"/>
                </a:solidFill>
                <a:latin typeface="Calibri"/>
                <a:ea typeface="Calibri"/>
                <a:cs typeface="Calibri"/>
                <a:sym typeface="Calibri"/>
              </a:rPr>
              <a:t>Research shows that people live better and longer if they have a purpose. </a:t>
            </a:r>
            <a:endParaRPr/>
          </a:p>
          <a:p>
            <a:pPr marL="0" lvl="0" indent="0" algn="l" rtl="0">
              <a:spcBef>
                <a:spcPts val="0"/>
              </a:spcBef>
              <a:spcAft>
                <a:spcPts val="0"/>
              </a:spcAft>
              <a:buNone/>
            </a:pPr>
            <a:endParaRPr sz="1100"/>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I recall one patient with chronic pain who had tried multiple treatments and was on several different drugs. </a:t>
            </a:r>
            <a:r>
              <a:rPr lang="en-US" sz="1100" u="sng">
                <a:solidFill>
                  <a:schemeClr val="dk1"/>
                </a:solidFill>
                <a:latin typeface="Calibri"/>
                <a:ea typeface="Calibri"/>
                <a:cs typeface="Calibri"/>
                <a:sym typeface="Calibri"/>
              </a:rPr>
              <a:t>When I asked him what was the primary thing he wanted to do in life he said it was to get down on the floor and play with his grandchildren.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So, instead of giving him more pain treatments we focused on </a:t>
            </a:r>
            <a:r>
              <a:rPr lang="en-US" sz="1100" u="sng">
                <a:solidFill>
                  <a:schemeClr val="dk1"/>
                </a:solidFill>
                <a:latin typeface="Calibri"/>
                <a:ea typeface="Calibri"/>
                <a:cs typeface="Calibri"/>
                <a:sym typeface="Calibri"/>
              </a:rPr>
              <a:t>a set of core muscle exercises</a:t>
            </a:r>
            <a:r>
              <a:rPr lang="en-US" sz="1100">
                <a:solidFill>
                  <a:schemeClr val="dk1"/>
                </a:solidFill>
                <a:latin typeface="Calibri"/>
                <a:ea typeface="Calibri"/>
                <a:cs typeface="Calibri"/>
                <a:sym typeface="Calibri"/>
              </a:rPr>
              <a:t> that allowed him to get up and down off the floor.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He was pleased with that and after a few months</a:t>
            </a:r>
            <a:r>
              <a:rPr lang="en-US" sz="1100" u="sng">
                <a:solidFill>
                  <a:schemeClr val="dk1"/>
                </a:solidFill>
                <a:latin typeface="Calibri"/>
                <a:ea typeface="Calibri"/>
                <a:cs typeface="Calibri"/>
                <a:sym typeface="Calibri"/>
              </a:rPr>
              <a:t> he also reported less pain. </a:t>
            </a:r>
            <a:endParaRPr/>
          </a:p>
          <a:p>
            <a:pPr marL="0" marR="0" lvl="0" indent="0" algn="l" rtl="0">
              <a:lnSpc>
                <a:spcPct val="100000"/>
              </a:lnSpc>
              <a:spcBef>
                <a:spcPts val="0"/>
              </a:spcBef>
              <a:spcAft>
                <a:spcPts val="0"/>
              </a:spcAft>
              <a:buClr>
                <a:schemeClr val="dk1"/>
              </a:buClr>
              <a:buSzPts val="1100"/>
              <a:buFont typeface="Calibri"/>
              <a:buNone/>
            </a:pPr>
            <a:r>
              <a:rPr lang="en-US" sz="1100" u="none">
                <a:solidFill>
                  <a:schemeClr val="dk1"/>
                </a:solidFill>
                <a:latin typeface="Calibri"/>
                <a:ea typeface="Calibri"/>
                <a:cs typeface="Calibri"/>
                <a:sym typeface="Calibri"/>
              </a:rPr>
              <a:t>__</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For some people, the very place or group they were born into - along with its history - prevents healing from happening.</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social, educational and economic environments in which people are born account for 40% of health. </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200" u="sng">
                <a:solidFill>
                  <a:schemeClr val="dk1"/>
                </a:solidFill>
                <a:latin typeface="Calibri"/>
                <a:ea typeface="Calibri"/>
                <a:cs typeface="Calibri"/>
                <a:sym typeface="Calibri"/>
              </a:rPr>
              <a:t>Zip code often trumps genetic code for how healthy you are and how long you will live. </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In those populations, the lens must be widened still further to address issues like:</a:t>
            </a:r>
            <a:endParaRPr sz="1100">
              <a:solidFill>
                <a:schemeClr val="dk1"/>
              </a:solidFill>
              <a:latin typeface="Calibri"/>
              <a:ea typeface="Calibri"/>
              <a:cs typeface="Calibri"/>
              <a:sym typeface="Calibri"/>
            </a:endParaRPr>
          </a:p>
          <a:p>
            <a:pPr marL="457200" lvl="1" indent="0" algn="l" rtl="0">
              <a:spcBef>
                <a:spcPts val="0"/>
              </a:spcBef>
              <a:spcAft>
                <a:spcPts val="0"/>
              </a:spcAft>
              <a:buNone/>
            </a:pPr>
            <a:r>
              <a:rPr lang="en-US" sz="1200">
                <a:solidFill>
                  <a:schemeClr val="dk1"/>
                </a:solidFill>
                <a:latin typeface="Calibri"/>
                <a:ea typeface="Calibri"/>
                <a:cs typeface="Calibri"/>
                <a:sym typeface="Calibri"/>
              </a:rPr>
              <a:t>Safety, walkability, food access, housing, educational and economic assets and social capacity – these all impinge on healing capacity.</a:t>
            </a:r>
            <a:endParaRPr sz="1100">
              <a:solidFill>
                <a:schemeClr val="dk1"/>
              </a:solidFill>
              <a:latin typeface="Calibri"/>
              <a:ea typeface="Calibri"/>
              <a:cs typeface="Calibri"/>
              <a:sym typeface="Calibri"/>
            </a:endParaRPr>
          </a:p>
          <a:p>
            <a:pPr marL="457200" lvl="1" indent="0" algn="l" rtl="0">
              <a:spcBef>
                <a:spcPts val="0"/>
              </a:spcBef>
              <a:spcAft>
                <a:spcPts val="0"/>
              </a:spcAft>
              <a:buNone/>
            </a:pPr>
            <a:r>
              <a:rPr lang="en-US" sz="1200">
                <a:solidFill>
                  <a:schemeClr val="dk1"/>
                </a:solidFill>
                <a:latin typeface="Calibri"/>
                <a:ea typeface="Calibri"/>
                <a:cs typeface="Calibri"/>
                <a:sym typeface="Calibri"/>
              </a:rPr>
              <a:t>Environmental toxins and adverse childhood experiences may have already shaped the brain to further undermine their healing capacity. </a:t>
            </a:r>
            <a:endParaRPr sz="1100">
              <a:solidFill>
                <a:schemeClr val="dk1"/>
              </a:solidFill>
              <a:latin typeface="Calibri"/>
              <a:ea typeface="Calibri"/>
              <a:cs typeface="Calibri"/>
              <a:sym typeface="Calibri"/>
            </a:endParaRPr>
          </a:p>
          <a:p>
            <a:pPr marL="457200" lvl="1"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Sometimes, it is the faith community that holds the lifeline – “Do you go to church?” may be a key question for survival. </a:t>
            </a: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u="sng">
              <a:solidFill>
                <a:srgbClr val="0000FF"/>
              </a:solidFill>
              <a:latin typeface="Calibri"/>
              <a:ea typeface="Calibri"/>
              <a:cs typeface="Calibri"/>
              <a:sym typeface="Calibri"/>
            </a:endParaRPr>
          </a:p>
          <a:p>
            <a:pPr marL="0" lvl="0" indent="0" algn="l" rtl="0">
              <a:spcBef>
                <a:spcPts val="0"/>
              </a:spcBef>
              <a:spcAft>
                <a:spcPts val="0"/>
              </a:spcAft>
              <a:buNone/>
            </a:pPr>
            <a:r>
              <a:rPr lang="en-US" u="sng">
                <a:solidFill>
                  <a:srgbClr val="0000FF"/>
                </a:solidFill>
                <a:latin typeface="Calibri"/>
                <a:ea typeface="Calibri"/>
                <a:cs typeface="Calibri"/>
                <a:sym typeface="Calibri"/>
              </a:rPr>
              <a:t>See https://www.aamc.org/download/442878/data/chahandout1.pdf</a:t>
            </a:r>
            <a:endParaRPr/>
          </a:p>
          <a:p>
            <a:pPr marL="0" marR="0" lvl="0" indent="0" algn="l" rtl="0">
              <a:lnSpc>
                <a:spcPct val="100000"/>
              </a:lnSpc>
              <a:spcBef>
                <a:spcPts val="0"/>
              </a:spcBef>
              <a:spcAft>
                <a:spcPts val="0"/>
              </a:spcAft>
              <a:buClr>
                <a:schemeClr val="dk1"/>
              </a:buClr>
              <a:buSzPts val="1100"/>
              <a:buFont typeface="Calibri"/>
              <a:buNone/>
            </a:pPr>
            <a:endParaRPr sz="1100" u="sng">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51" name="Google Shape;351;g5d75bc6d04_0_17:notes"/>
          <p:cNvSpPr txBox="1">
            <a:spLocks noGrp="1"/>
          </p:cNvSpPr>
          <p:nvPr>
            <p:ph type="sldNum" idx="12"/>
          </p:nvPr>
        </p:nvSpPr>
        <p:spPr>
          <a:xfrm>
            <a:off x="5179486" y="6513911"/>
            <a:ext cx="3962400" cy="344100"/>
          </a:xfrm>
          <a:prstGeom prst="rect">
            <a:avLst/>
          </a:prstGeom>
          <a:noFill/>
          <a:ln>
            <a:noFill/>
          </a:ln>
        </p:spPr>
        <p:txBody>
          <a:bodyPr spcFirstLastPara="1" wrap="square" lIns="91400" tIns="45700" rIns="91400"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d67edba3f_0_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d67edba3f_0_9:notes"/>
          <p:cNvSpPr txBox="1">
            <a:spLocks noGrp="1"/>
          </p:cNvSpPr>
          <p:nvPr>
            <p:ph type="body" idx="1"/>
          </p:nvPr>
        </p:nvSpPr>
        <p:spPr>
          <a:xfrm>
            <a:off x="914400" y="3300412"/>
            <a:ext cx="7315200" cy="2700300"/>
          </a:xfrm>
          <a:prstGeom prst="rect">
            <a:avLst/>
          </a:prstGeom>
        </p:spPr>
        <p:txBody>
          <a:bodyPr spcFirstLastPara="1" wrap="square" lIns="91400" tIns="45700" rIns="91400" bIns="45700" anchor="t" anchorCtr="0">
            <a:noAutofit/>
          </a:bodyPr>
          <a:lstStyle/>
          <a:p>
            <a:pPr marL="0" lvl="0" indent="0" algn="l" rtl="0">
              <a:spcBef>
                <a:spcPts val="0"/>
              </a:spcBef>
              <a:spcAft>
                <a:spcPts val="0"/>
              </a:spcAft>
              <a:buNone/>
            </a:pPr>
            <a:endParaRPr/>
          </a:p>
        </p:txBody>
      </p:sp>
      <p:sp>
        <p:nvSpPr>
          <p:cNvPr id="110" name="Google Shape;110;g5d67edba3f_0_9:notes"/>
          <p:cNvSpPr txBox="1">
            <a:spLocks noGrp="1"/>
          </p:cNvSpPr>
          <p:nvPr>
            <p:ph type="sldNum" idx="12"/>
          </p:nvPr>
        </p:nvSpPr>
        <p:spPr>
          <a:xfrm>
            <a:off x="5179486" y="6513911"/>
            <a:ext cx="3962400" cy="344100"/>
          </a:xfrm>
          <a:prstGeom prst="rect">
            <a:avLst/>
          </a:prstGeom>
        </p:spPr>
        <p:txBody>
          <a:bodyPr spcFirstLastPara="1" wrap="square" lIns="91400" tIns="45700" rIns="91400"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914400" y="3300412"/>
            <a:ext cx="7315200" cy="2700338"/>
          </a:xfrm>
          <a:prstGeom prst="rect">
            <a:avLst/>
          </a:prstGeom>
        </p:spPr>
        <p:txBody>
          <a:bodyPr spcFirstLastPara="1" wrap="square" lIns="91400" tIns="45700" rIns="91400" bIns="45700"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914400" y="3300412"/>
            <a:ext cx="7315200" cy="2700338"/>
          </a:xfrm>
          <a:prstGeom prst="rect">
            <a:avLst/>
          </a:prstGeom>
        </p:spPr>
        <p:txBody>
          <a:bodyPr spcFirstLastPara="1" wrap="square" lIns="91400" tIns="45700" rIns="91400" bIns="45700" anchor="t" anchorCtr="0">
            <a:noAutofit/>
          </a:bodyPr>
          <a:lstStyle/>
          <a:p>
            <a:pPr marL="0" lvl="0" indent="0" algn="l" rtl="0">
              <a:spcBef>
                <a:spcPts val="0"/>
              </a:spcBef>
              <a:spcAft>
                <a:spcPts val="0"/>
              </a:spcAft>
              <a:buNone/>
            </a:pPr>
            <a:endParaRPr/>
          </a:p>
        </p:txBody>
      </p:sp>
      <p:sp>
        <p:nvSpPr>
          <p:cNvPr id="129" name="Google Shape;129;p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7:notes"/>
          <p:cNvSpPr txBox="1">
            <a:spLocks noGrp="1"/>
          </p:cNvSpPr>
          <p:nvPr>
            <p:ph type="body" idx="1"/>
          </p:nvPr>
        </p:nvSpPr>
        <p:spPr>
          <a:xfrm>
            <a:off x="914400" y="3300412"/>
            <a:ext cx="7315200" cy="2700338"/>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I did something with Sally to </a:t>
            </a:r>
            <a:r>
              <a:rPr lang="en-US" sz="1100" b="1">
                <a:solidFill>
                  <a:schemeClr val="dk1"/>
                </a:solidFill>
                <a:latin typeface="Calibri"/>
                <a:ea typeface="Calibri"/>
                <a:cs typeface="Calibri"/>
                <a:sym typeface="Calibri"/>
              </a:rPr>
              <a:t>open the lens of options </a:t>
            </a:r>
            <a:r>
              <a:rPr lang="en-US" sz="1100">
                <a:solidFill>
                  <a:schemeClr val="dk1"/>
                </a:solidFill>
                <a:latin typeface="Calibri"/>
                <a:ea typeface="Calibri"/>
                <a:cs typeface="Calibri"/>
                <a:sym typeface="Calibri"/>
              </a:rPr>
              <a:t>with an approach I call the HOPE Note – which are a set of questions to help patients see how their healing works and document an integrative health visit.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1">
                <a:solidFill>
                  <a:schemeClr val="dk1"/>
                </a:solidFill>
                <a:latin typeface="Calibri"/>
                <a:ea typeface="Calibri"/>
                <a:cs typeface="Calibri"/>
                <a:sym typeface="Calibri"/>
              </a:rPr>
              <a:t>Sally had been continually asked in her SOAP visits about “what is the matter.” My goal in HOPE visit was to find out “what mattered” to Sally</a:t>
            </a: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I emphasize this because it provides the most direct way to change the conversation with patients – which is essential if we are to reform healthcare itself.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1">
                <a:solidFill>
                  <a:schemeClr val="dk1"/>
                </a:solidFill>
                <a:latin typeface="Calibri"/>
                <a:ea typeface="Calibri"/>
                <a:cs typeface="Calibri"/>
                <a:sym typeface="Calibri"/>
              </a:rPr>
              <a:t>HOPE asks questions about the patients personal determinants of health and then builds an action plan for the patient based on what is meaningful for them.</a:t>
            </a:r>
            <a:r>
              <a:rPr lang="en-US" sz="1100">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It explores the </a:t>
            </a:r>
            <a:r>
              <a:rPr lang="en-US" sz="1100" b="1">
                <a:solidFill>
                  <a:schemeClr val="dk1"/>
                </a:solidFill>
                <a:latin typeface="Calibri"/>
                <a:ea typeface="Calibri"/>
                <a:cs typeface="Calibri"/>
                <a:sym typeface="Calibri"/>
              </a:rPr>
              <a:t>core domains of healing </a:t>
            </a:r>
            <a:r>
              <a:rPr lang="en-US" sz="1100">
                <a:solidFill>
                  <a:schemeClr val="dk1"/>
                </a:solidFill>
                <a:latin typeface="Calibri"/>
                <a:ea typeface="Calibri"/>
                <a:cs typeface="Calibri"/>
                <a:sym typeface="Calibri"/>
              </a:rPr>
              <a:t>that impact most chronic disease. These are the external, behavioral, social and spiritual dimensions of a patients life. </a:t>
            </a:r>
            <a:endParaRPr sz="105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50"/>
              <a:buFont typeface="Calibri"/>
              <a:buNone/>
            </a:pPr>
            <a:endParaRPr sz="105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The physician brings evidence and expertise, but the patient is a partner in the exercise and at the center of the planning and plan.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1">
                <a:solidFill>
                  <a:schemeClr val="dk1"/>
                </a:solidFill>
                <a:latin typeface="Calibri"/>
                <a:ea typeface="Calibri"/>
                <a:cs typeface="Calibri"/>
                <a:sym typeface="Calibri"/>
              </a:rPr>
              <a:t>It is a tool for whole patient and patient centered care in the truest sense. </a:t>
            </a: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___________________________________________</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Additional NOTES BELOW:</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questions cover four key parts of the whole person, - involving the body, behavior, and the social and spiritual dimensions of healing.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u="sng">
                <a:solidFill>
                  <a:schemeClr val="dk1"/>
                </a:solidFill>
                <a:latin typeface="Calibri"/>
                <a:ea typeface="Calibri"/>
                <a:cs typeface="Calibri"/>
                <a:sym typeface="Calibri"/>
              </a:rPr>
              <a:t>It brings into focus the key determinants of health. </a:t>
            </a:r>
            <a:endParaRPr/>
          </a:p>
          <a:p>
            <a:pPr marL="0" marR="0" lvl="0" indent="0" algn="l" rtl="0">
              <a:lnSpc>
                <a:spcPct val="100000"/>
              </a:lnSpc>
              <a:spcBef>
                <a:spcPts val="0"/>
              </a:spcBef>
              <a:spcAft>
                <a:spcPts val="0"/>
              </a:spcAft>
              <a:buClr>
                <a:schemeClr val="dk1"/>
              </a:buClr>
              <a:buSzPts val="1200"/>
              <a:buFont typeface="Calibri"/>
              <a:buNone/>
            </a:pPr>
            <a:endParaRPr sz="1200" u="sng">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u="sng">
                <a:solidFill>
                  <a:schemeClr val="dk1"/>
                </a:solidFill>
                <a:latin typeface="Calibri"/>
                <a:ea typeface="Calibri"/>
                <a:cs typeface="Calibri"/>
                <a:sym typeface="Calibri"/>
              </a:rPr>
              <a:t>__</a:t>
            </a:r>
            <a:endParaRPr/>
          </a:p>
          <a:p>
            <a:pPr marL="0" lvl="0" indent="0" algn="l" rtl="0">
              <a:spcBef>
                <a:spcPts val="0"/>
              </a:spcBef>
              <a:spcAft>
                <a:spcPts val="0"/>
              </a:spcAft>
              <a:buNone/>
            </a:pPr>
            <a:r>
              <a:rPr lang="en-US" sz="1100">
                <a:solidFill>
                  <a:schemeClr val="dk1"/>
                </a:solidFill>
                <a:latin typeface="Calibri"/>
                <a:ea typeface="Calibri"/>
                <a:cs typeface="Calibri"/>
                <a:sym typeface="Calibri"/>
              </a:rPr>
              <a:t>The first set of questions are about the external space patients spend time in.</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u="sng">
                <a:solidFill>
                  <a:schemeClr val="dk1"/>
                </a:solidFill>
                <a:latin typeface="Calibri"/>
                <a:ea typeface="Calibri"/>
                <a:cs typeface="Calibri"/>
                <a:sym typeface="Calibri"/>
              </a:rPr>
              <a:t>Work by Esther Sternberg - who was at NIH for 30-year and now runs the Center for Place and Wellbeing</a:t>
            </a:r>
            <a:r>
              <a:rPr lang="en-US" sz="1100">
                <a:solidFill>
                  <a:schemeClr val="dk1"/>
                </a:solidFill>
                <a:latin typeface="Calibri"/>
                <a:ea typeface="Calibri"/>
                <a:cs typeface="Calibri"/>
                <a:sym typeface="Calibri"/>
              </a:rPr>
              <a:t> at University of Arizona - has demonstrated that the hippocampus and amygdala are constantly monitoring the physical space your body is in, comparing it to memories of safety or stress, and preparing to alert (and coopt) you if your safety might be comprised. Most of this occurs unconsciously.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Sometimes the easiest thing for a patient who is not ready or able to make behavior change is to help them change their physical environment.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u="sng">
                <a:solidFill>
                  <a:schemeClr val="dk1"/>
                </a:solidFill>
                <a:latin typeface="Calibri"/>
                <a:ea typeface="Calibri"/>
                <a:cs typeface="Calibri"/>
                <a:sym typeface="Calibri"/>
              </a:rPr>
              <a:t>Recently, I had a patient that was about to undergo intensive chemo and surgery.</a:t>
            </a:r>
            <a:r>
              <a:rPr lang="en-US" sz="1100">
                <a:solidFill>
                  <a:schemeClr val="dk1"/>
                </a:solidFill>
                <a:latin typeface="Calibri"/>
                <a:ea typeface="Calibri"/>
                <a:cs typeface="Calibri"/>
                <a:sym typeface="Calibri"/>
              </a:rPr>
              <a:t> She was not a fan of lifestyle change but changed her bedroom to become more conformable and improve her rest and sleep after treatments.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There she could also listen to music and imagery and induce a deep relaxation response – the kind of response that science shows builds resilience – exactly what she needed.  </a:t>
            </a:r>
            <a:endParaRPr/>
          </a:p>
          <a:p>
            <a:pPr marL="0" marR="0" lvl="0" indent="0" algn="l" rtl="0">
              <a:lnSpc>
                <a:spcPct val="100000"/>
              </a:lnSpc>
              <a:spcBef>
                <a:spcPts val="0"/>
              </a:spcBef>
              <a:spcAft>
                <a:spcPts val="0"/>
              </a:spcAft>
              <a:buClr>
                <a:schemeClr val="dk1"/>
              </a:buClr>
              <a:buSzPts val="1100"/>
              <a:buFont typeface="Calibri"/>
              <a:buNone/>
            </a:pPr>
            <a:r>
              <a:rPr lang="en-US" sz="1100" u="none">
                <a:solidFill>
                  <a:schemeClr val="dk1"/>
                </a:solidFill>
                <a:latin typeface="Calibri"/>
                <a:ea typeface="Calibri"/>
                <a:cs typeface="Calibri"/>
                <a:sym typeface="Calibri"/>
              </a:rPr>
              <a:t>___</a:t>
            </a:r>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Health behaviors contribute to and cause 60-70% of chronic disease – and lifestyle can be used to treat as well as prevent these diseases. </a:t>
            </a:r>
            <a:endParaRPr/>
          </a:p>
          <a:p>
            <a:pPr marL="0" lvl="0" indent="0" algn="l" rtl="0">
              <a:spcBef>
                <a:spcPts val="0"/>
              </a:spcBef>
              <a:spcAft>
                <a:spcPts val="0"/>
              </a:spcAft>
              <a:buNone/>
            </a:pPr>
            <a:r>
              <a:rPr lang="en-US" sz="1100">
                <a:solidFill>
                  <a:schemeClr val="dk1"/>
                </a:solidFill>
                <a:latin typeface="Calibri"/>
                <a:ea typeface="Calibri"/>
                <a:cs typeface="Calibri"/>
                <a:sym typeface="Calibri"/>
              </a:rPr>
              <a:t>So I ask patients how they live their day?</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100" u="sng">
                <a:solidFill>
                  <a:schemeClr val="dk1"/>
                </a:solidFill>
                <a:latin typeface="Calibri"/>
                <a:ea typeface="Calibri"/>
                <a:cs typeface="Calibri"/>
                <a:sym typeface="Calibri"/>
              </a:rPr>
              <a:t>Five core behaviors </a:t>
            </a:r>
            <a:r>
              <a:rPr lang="en-US" sz="1100">
                <a:solidFill>
                  <a:schemeClr val="dk1"/>
                </a:solidFill>
                <a:latin typeface="Calibri"/>
                <a:ea typeface="Calibri"/>
                <a:cs typeface="Calibri"/>
                <a:sym typeface="Calibri"/>
              </a:rPr>
              <a:t>– chemicals exposure (tobacco/alcohol/drugs), movement, food, sleep and stress management, make up most of healthy behavior. </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100" u="sng">
                <a:solidFill>
                  <a:schemeClr val="dk1"/>
                </a:solidFill>
                <a:latin typeface="Calibri"/>
                <a:ea typeface="Calibri"/>
                <a:cs typeface="Calibri"/>
                <a:sym typeface="Calibri"/>
              </a:rPr>
              <a:t>However</a:t>
            </a:r>
            <a:r>
              <a:rPr lang="en-US" sz="1100">
                <a:solidFill>
                  <a:schemeClr val="dk1"/>
                </a:solidFill>
                <a:latin typeface="Calibri"/>
                <a:ea typeface="Calibri"/>
                <a:cs typeface="Calibri"/>
                <a:sym typeface="Calibri"/>
              </a:rPr>
              <a:t>, </a:t>
            </a:r>
            <a:r>
              <a:rPr lang="en-US" sz="1100" u="sng">
                <a:solidFill>
                  <a:schemeClr val="dk1"/>
                </a:solidFill>
                <a:latin typeface="Calibri"/>
                <a:ea typeface="Calibri"/>
                <a:cs typeface="Calibri"/>
                <a:sym typeface="Calibri"/>
              </a:rPr>
              <a:t>less than 5% of the population actually do these – 2% of men and whopping 4% of women! No wonder women live longer than men! </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100">
                <a:solidFill>
                  <a:schemeClr val="dk1"/>
                </a:solidFill>
                <a:latin typeface="Calibri"/>
                <a:ea typeface="Calibri"/>
                <a:cs typeface="Calibri"/>
                <a:sym typeface="Calibri"/>
              </a:rPr>
              <a:t>For those that need to change, - they usually know it.  The HOPE visit seeks to find what motivates them to change - what is meaningful for them. </a:t>
            </a:r>
            <a:endParaRPr/>
          </a:p>
          <a:p>
            <a:pPr marL="0" lvl="0" indent="0" algn="l" rtl="0">
              <a:spcBef>
                <a:spcPts val="0"/>
              </a:spcBef>
              <a:spcAft>
                <a:spcPts val="0"/>
              </a:spcAft>
              <a:buNone/>
            </a:pPr>
            <a:endParaRPr sz="1100"/>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For example, a simple and rapid way to both assess and educate about a healthy diet is to simply ask patients what they ate the day before and count the fruit and vegetable servings they had. Let’s try that now. </a:t>
            </a:r>
            <a:endParaRPr/>
          </a:p>
          <a:p>
            <a:pPr marL="0" lvl="0" indent="0" algn="l" rtl="0">
              <a:spcBef>
                <a:spcPts val="0"/>
              </a:spcBef>
              <a:spcAft>
                <a:spcPts val="0"/>
              </a:spcAft>
              <a:buNone/>
            </a:pPr>
            <a:endParaRPr sz="1100"/>
          </a:p>
          <a:p>
            <a:pPr marL="0" marR="0" lvl="0" indent="0" algn="l" rtl="0">
              <a:lnSpc>
                <a:spcPct val="100000"/>
              </a:lnSpc>
              <a:spcBef>
                <a:spcPts val="0"/>
              </a:spcBef>
              <a:spcAft>
                <a:spcPts val="0"/>
              </a:spcAft>
              <a:buClr>
                <a:schemeClr val="dk1"/>
              </a:buClr>
              <a:buSzPts val="1100"/>
              <a:buFont typeface="Calibri"/>
              <a:buNone/>
            </a:pPr>
            <a:r>
              <a:rPr lang="en-US" sz="1100" u="sng">
                <a:solidFill>
                  <a:schemeClr val="dk1"/>
                </a:solidFill>
                <a:latin typeface="Calibri"/>
                <a:ea typeface="Calibri"/>
                <a:cs typeface="Calibri"/>
                <a:sym typeface="Calibri"/>
              </a:rPr>
              <a:t>Most patients don’t understand the power of beliefs and mind-sets on their health. </a:t>
            </a:r>
            <a:r>
              <a:rPr lang="en-US" sz="1100">
                <a:solidFill>
                  <a:schemeClr val="dk1"/>
                </a:solidFill>
                <a:latin typeface="Calibri"/>
                <a:ea typeface="Calibri"/>
                <a:cs typeface="Calibri"/>
                <a:sym typeface="Calibri"/>
              </a:rPr>
              <a:t>In a HOPE visit I take some time to explain the fundamental biology of these behaviors.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u="sng">
                <a:solidFill>
                  <a:schemeClr val="dk1"/>
                </a:solidFill>
                <a:latin typeface="Calibri"/>
                <a:ea typeface="Calibri"/>
                <a:cs typeface="Calibri"/>
                <a:sym typeface="Calibri"/>
              </a:rPr>
              <a:t>It is amazing what patients can do when they understand the why</a:t>
            </a:r>
            <a:r>
              <a:rPr lang="en-US" sz="1100">
                <a:solidFill>
                  <a:schemeClr val="dk1"/>
                </a:solidFill>
                <a:latin typeface="Calibri"/>
                <a:ea typeface="Calibri"/>
                <a:cs typeface="Calibri"/>
                <a:sym typeface="Calibri"/>
              </a:rPr>
              <a:t> – both the why of the biology; and the why of their meaning.  </a:t>
            </a:r>
            <a:endParaRPr/>
          </a:p>
          <a:p>
            <a:pPr marL="0" marR="0" lvl="0" indent="0" algn="l" rtl="0">
              <a:lnSpc>
                <a:spcPct val="100000"/>
              </a:lnSpc>
              <a:spcBef>
                <a:spcPts val="0"/>
              </a:spcBef>
              <a:spcAft>
                <a:spcPts val="0"/>
              </a:spcAft>
              <a:buClr>
                <a:schemeClr val="dk1"/>
              </a:buClr>
              <a:buSzPts val="1100"/>
              <a:buFont typeface="Calibri"/>
              <a:buNone/>
            </a:pPr>
            <a:r>
              <a:rPr lang="en-US" sz="1100" u="none">
                <a:solidFill>
                  <a:schemeClr val="dk1"/>
                </a:solidFill>
                <a:latin typeface="Calibri"/>
                <a:ea typeface="Calibri"/>
                <a:cs typeface="Calibri"/>
                <a:sym typeface="Calibri"/>
              </a:rPr>
              <a:t>__</a:t>
            </a:r>
            <a:endParaRPr/>
          </a:p>
          <a:p>
            <a:pPr marL="0" lvl="0" indent="0" algn="l" rtl="0">
              <a:spcBef>
                <a:spcPts val="0"/>
              </a:spcBef>
              <a:spcAft>
                <a:spcPts val="0"/>
              </a:spcAft>
              <a:buNone/>
            </a:pPr>
            <a:r>
              <a:rPr lang="en-US" sz="1100">
                <a:solidFill>
                  <a:schemeClr val="dk1"/>
                </a:solidFill>
                <a:latin typeface="Calibri"/>
                <a:ea typeface="Calibri"/>
                <a:cs typeface="Calibri"/>
                <a:sym typeface="Calibri"/>
              </a:rPr>
              <a:t>Social support is a key salutogenic factor – so I ask them about theirs. </a:t>
            </a:r>
            <a:endParaRPr/>
          </a:p>
          <a:p>
            <a:pPr marL="0" lvl="0" indent="0" algn="l" rtl="0">
              <a:spcBef>
                <a:spcPts val="0"/>
              </a:spcBef>
              <a:spcAft>
                <a:spcPts val="0"/>
              </a:spcAft>
              <a:buNone/>
            </a:pPr>
            <a:endParaRPr sz="1050">
              <a:solidFill>
                <a:schemeClr val="dk1"/>
              </a:solidFill>
              <a:latin typeface="Calibri"/>
              <a:ea typeface="Calibri"/>
              <a:cs typeface="Calibri"/>
              <a:sym typeface="Calibri"/>
            </a:endParaRPr>
          </a:p>
          <a:p>
            <a:pPr marL="0" lvl="0" indent="0" algn="l" rtl="0">
              <a:spcBef>
                <a:spcPts val="0"/>
              </a:spcBef>
              <a:spcAft>
                <a:spcPts val="0"/>
              </a:spcAft>
              <a:buNone/>
            </a:pPr>
            <a:r>
              <a:rPr lang="en-US" sz="1100">
                <a:solidFill>
                  <a:schemeClr val="dk1"/>
                </a:solidFill>
                <a:latin typeface="Calibri"/>
                <a:ea typeface="Calibri"/>
                <a:cs typeface="Calibri"/>
                <a:sym typeface="Calibri"/>
              </a:rPr>
              <a:t>Do they have family, friends, fun? How often? Is there someone that will look out for their house when they go away? Will take them to the airport?</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100" u="sng">
                <a:solidFill>
                  <a:schemeClr val="dk1"/>
                </a:solidFill>
                <a:latin typeface="Calibri"/>
                <a:ea typeface="Calibri"/>
                <a:cs typeface="Calibri"/>
                <a:sym typeface="Calibri"/>
              </a:rPr>
              <a:t>Loneliness is as powerful a risk factor as smoking for CVD and death post-MI, for patients like Joe. </a:t>
            </a:r>
            <a:endParaRPr/>
          </a:p>
          <a:p>
            <a:pPr marL="0" lvl="0" indent="0" algn="l" rtl="0">
              <a:spcBef>
                <a:spcPts val="0"/>
              </a:spcBef>
              <a:spcAft>
                <a:spcPts val="0"/>
              </a:spcAft>
              <a:buNone/>
            </a:pPr>
            <a:endParaRPr sz="1050">
              <a:solidFill>
                <a:schemeClr val="dk1"/>
              </a:solidFill>
              <a:latin typeface="Calibri"/>
              <a:ea typeface="Calibri"/>
              <a:cs typeface="Calibri"/>
              <a:sym typeface="Calibri"/>
            </a:endParaRPr>
          </a:p>
          <a:p>
            <a:pPr marL="0" lvl="0" indent="0" algn="l" rtl="0">
              <a:spcBef>
                <a:spcPts val="0"/>
              </a:spcBef>
              <a:spcAft>
                <a:spcPts val="0"/>
              </a:spcAft>
              <a:buNone/>
            </a:pPr>
            <a:r>
              <a:rPr lang="en-US" sz="1100">
                <a:solidFill>
                  <a:schemeClr val="dk1"/>
                </a:solidFill>
                <a:latin typeface="Calibri"/>
                <a:ea typeface="Calibri"/>
                <a:cs typeface="Calibri"/>
                <a:sym typeface="Calibri"/>
              </a:rPr>
              <a:t>If appropriate, I ask them to tell me about any major past traumas – such as ACEs. Simply talking about past traumas in a safe environment improves pain, function and physiology. </a:t>
            </a:r>
            <a:endParaRPr sz="1050">
              <a:solidFill>
                <a:schemeClr val="dk1"/>
              </a:solidFill>
              <a:latin typeface="Calibri"/>
              <a:ea typeface="Calibri"/>
              <a:cs typeface="Calibri"/>
              <a:sym typeface="Calibri"/>
            </a:endParaRPr>
          </a:p>
          <a:p>
            <a:pPr marL="0" lvl="0" indent="0" algn="l" rtl="0">
              <a:spcBef>
                <a:spcPts val="0"/>
              </a:spcBef>
              <a:spcAft>
                <a:spcPts val="0"/>
              </a:spcAft>
              <a:buNone/>
            </a:pPr>
            <a:endParaRPr sz="1100"/>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Once I had a patient who, after several visits for depression (that I treated with medications) and sleep problems (that I treated with sleep hygiene and CPAP),</a:t>
            </a:r>
            <a:r>
              <a:rPr lang="en-US" sz="1100" u="sng">
                <a:solidFill>
                  <a:schemeClr val="dk1"/>
                </a:solidFill>
                <a:latin typeface="Calibri"/>
                <a:ea typeface="Calibri"/>
                <a:cs typeface="Calibri"/>
                <a:sym typeface="Calibri"/>
              </a:rPr>
              <a:t> I stepped back and asked when her difficulties had all started. </a:t>
            </a:r>
            <a:r>
              <a:rPr lang="en-US" sz="1100">
                <a:solidFill>
                  <a:schemeClr val="dk1"/>
                </a:solidFill>
                <a:latin typeface="Calibri"/>
                <a:ea typeface="Calibri"/>
                <a:cs typeface="Calibri"/>
                <a:sym typeface="Calibri"/>
              </a:rPr>
              <a:t>She said they came on a few months after she retired from a 30-year steady hotel job. It turned out that she was lonely and needed to see others every morning. Her sleep and mood improved when she found a part-time job – this time for just a few hours each day. </a:t>
            </a:r>
            <a:endParaRPr/>
          </a:p>
          <a:p>
            <a:pPr marL="0" marR="0" lvl="0" indent="0" algn="l" rtl="0">
              <a:lnSpc>
                <a:spcPct val="100000"/>
              </a:lnSpc>
              <a:spcBef>
                <a:spcPts val="0"/>
              </a:spcBef>
              <a:spcAft>
                <a:spcPts val="0"/>
              </a:spcAft>
              <a:buClr>
                <a:schemeClr val="dk1"/>
              </a:buClr>
              <a:buSzPts val="1100"/>
              <a:buFont typeface="Calibri"/>
              <a:buNone/>
            </a:pPr>
            <a:r>
              <a:rPr lang="en-US" sz="1100" u="none">
                <a:solidFill>
                  <a:schemeClr val="dk1"/>
                </a:solidFill>
                <a:latin typeface="Calibri"/>
                <a:ea typeface="Calibri"/>
                <a:cs typeface="Calibri"/>
                <a:sym typeface="Calibri"/>
              </a:rPr>
              <a:t>__</a:t>
            </a:r>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People contantly need, seek out and try to create meaning in life. So </a:t>
            </a:r>
            <a:r>
              <a:rPr lang="en-US" sz="1100" b="1">
                <a:solidFill>
                  <a:schemeClr val="dk1"/>
                </a:solidFill>
                <a:latin typeface="Calibri"/>
                <a:ea typeface="Calibri"/>
                <a:cs typeface="Calibri"/>
                <a:sym typeface="Calibri"/>
              </a:rPr>
              <a:t>after asking them what’s the matter, I also ask them, what matters?”</a:t>
            </a: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100" u="sng">
                <a:solidFill>
                  <a:schemeClr val="dk1"/>
                </a:solidFill>
                <a:latin typeface="Calibri"/>
                <a:ea typeface="Calibri"/>
                <a:cs typeface="Calibri"/>
                <a:sym typeface="Calibri"/>
              </a:rPr>
              <a:t>In the SOAP Note we routinely ask patents “what’s the matter?” In the HOPE Note, I ask “What matters to them?”</a:t>
            </a:r>
            <a:r>
              <a:rPr lang="en-US" sz="1100">
                <a:solidFill>
                  <a:schemeClr val="dk1"/>
                </a:solidFill>
                <a:latin typeface="Calibri"/>
                <a:ea typeface="Calibri"/>
                <a:cs typeface="Calibri"/>
                <a:sym typeface="Calibri"/>
              </a:rPr>
              <a:t> Parallel questions might be - Why are you here in life? What brings you joy? What enhances your wellbeing? </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100">
                <a:solidFill>
                  <a:schemeClr val="dk1"/>
                </a:solidFill>
                <a:latin typeface="Calibri"/>
                <a:ea typeface="Calibri"/>
                <a:cs typeface="Calibri"/>
                <a:sym typeface="Calibri"/>
              </a:rPr>
              <a:t>Research shows that people live better and longer if they have a purpose. </a:t>
            </a:r>
            <a:endParaRPr/>
          </a:p>
          <a:p>
            <a:pPr marL="0" lvl="0" indent="0" algn="l" rtl="0">
              <a:spcBef>
                <a:spcPts val="0"/>
              </a:spcBef>
              <a:spcAft>
                <a:spcPts val="0"/>
              </a:spcAft>
              <a:buNone/>
            </a:pPr>
            <a:endParaRPr sz="1100"/>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I recall one patient with chronic pain who had tried multiple treatments and was on several different drugs. </a:t>
            </a:r>
            <a:r>
              <a:rPr lang="en-US" sz="1100" u="sng">
                <a:solidFill>
                  <a:schemeClr val="dk1"/>
                </a:solidFill>
                <a:latin typeface="Calibri"/>
                <a:ea typeface="Calibri"/>
                <a:cs typeface="Calibri"/>
                <a:sym typeface="Calibri"/>
              </a:rPr>
              <a:t>When I asked him what was the primary thing he wanted to do in life he said it was to get down on the floor and play with his grandchildren.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So, instead of giving him more pain treatments we focused on </a:t>
            </a:r>
            <a:r>
              <a:rPr lang="en-US" sz="1100" u="sng">
                <a:solidFill>
                  <a:schemeClr val="dk1"/>
                </a:solidFill>
                <a:latin typeface="Calibri"/>
                <a:ea typeface="Calibri"/>
                <a:cs typeface="Calibri"/>
                <a:sym typeface="Calibri"/>
              </a:rPr>
              <a:t>a set of core muscle exercises</a:t>
            </a:r>
            <a:r>
              <a:rPr lang="en-US" sz="1100">
                <a:solidFill>
                  <a:schemeClr val="dk1"/>
                </a:solidFill>
                <a:latin typeface="Calibri"/>
                <a:ea typeface="Calibri"/>
                <a:cs typeface="Calibri"/>
                <a:sym typeface="Calibri"/>
              </a:rPr>
              <a:t> that allowed him to get up and down off the floor.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He was pleased with that and after a few months</a:t>
            </a:r>
            <a:r>
              <a:rPr lang="en-US" sz="1100" u="sng">
                <a:solidFill>
                  <a:schemeClr val="dk1"/>
                </a:solidFill>
                <a:latin typeface="Calibri"/>
                <a:ea typeface="Calibri"/>
                <a:cs typeface="Calibri"/>
                <a:sym typeface="Calibri"/>
              </a:rPr>
              <a:t> he also reported less pain. </a:t>
            </a:r>
            <a:endParaRPr/>
          </a:p>
          <a:p>
            <a:pPr marL="0" marR="0" lvl="0" indent="0" algn="l" rtl="0">
              <a:lnSpc>
                <a:spcPct val="100000"/>
              </a:lnSpc>
              <a:spcBef>
                <a:spcPts val="0"/>
              </a:spcBef>
              <a:spcAft>
                <a:spcPts val="0"/>
              </a:spcAft>
              <a:buClr>
                <a:schemeClr val="dk1"/>
              </a:buClr>
              <a:buSzPts val="1100"/>
              <a:buFont typeface="Calibri"/>
              <a:buNone/>
            </a:pPr>
            <a:r>
              <a:rPr lang="en-US" sz="1100" u="none">
                <a:solidFill>
                  <a:schemeClr val="dk1"/>
                </a:solidFill>
                <a:latin typeface="Calibri"/>
                <a:ea typeface="Calibri"/>
                <a:cs typeface="Calibri"/>
                <a:sym typeface="Calibri"/>
              </a:rPr>
              <a:t>__</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For some people, the very place or group they were born into - along with its history - prevents healing from happening.</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social, educational and economic environments in which people are born account for 40% of health. </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200" u="sng">
                <a:solidFill>
                  <a:schemeClr val="dk1"/>
                </a:solidFill>
                <a:latin typeface="Calibri"/>
                <a:ea typeface="Calibri"/>
                <a:cs typeface="Calibri"/>
                <a:sym typeface="Calibri"/>
              </a:rPr>
              <a:t>Zip code often trumps genetic code for how healthy you are and how long you will live. </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In those populations, the lens must be widened still further to address issues like:</a:t>
            </a:r>
            <a:endParaRPr sz="1100">
              <a:solidFill>
                <a:schemeClr val="dk1"/>
              </a:solidFill>
              <a:latin typeface="Calibri"/>
              <a:ea typeface="Calibri"/>
              <a:cs typeface="Calibri"/>
              <a:sym typeface="Calibri"/>
            </a:endParaRPr>
          </a:p>
          <a:p>
            <a:pPr marL="457200" lvl="1" indent="0" algn="l" rtl="0">
              <a:spcBef>
                <a:spcPts val="0"/>
              </a:spcBef>
              <a:spcAft>
                <a:spcPts val="0"/>
              </a:spcAft>
              <a:buNone/>
            </a:pPr>
            <a:r>
              <a:rPr lang="en-US" sz="1200">
                <a:solidFill>
                  <a:schemeClr val="dk1"/>
                </a:solidFill>
                <a:latin typeface="Calibri"/>
                <a:ea typeface="Calibri"/>
                <a:cs typeface="Calibri"/>
                <a:sym typeface="Calibri"/>
              </a:rPr>
              <a:t>Safety, walkability, food access, housing, educational and economic assets and social capacity – these all impinge on healing capacity.</a:t>
            </a:r>
            <a:endParaRPr sz="1100">
              <a:solidFill>
                <a:schemeClr val="dk1"/>
              </a:solidFill>
              <a:latin typeface="Calibri"/>
              <a:ea typeface="Calibri"/>
              <a:cs typeface="Calibri"/>
              <a:sym typeface="Calibri"/>
            </a:endParaRPr>
          </a:p>
          <a:p>
            <a:pPr marL="457200" lvl="1" indent="0" algn="l" rtl="0">
              <a:spcBef>
                <a:spcPts val="0"/>
              </a:spcBef>
              <a:spcAft>
                <a:spcPts val="0"/>
              </a:spcAft>
              <a:buNone/>
            </a:pPr>
            <a:r>
              <a:rPr lang="en-US" sz="1200">
                <a:solidFill>
                  <a:schemeClr val="dk1"/>
                </a:solidFill>
                <a:latin typeface="Calibri"/>
                <a:ea typeface="Calibri"/>
                <a:cs typeface="Calibri"/>
                <a:sym typeface="Calibri"/>
              </a:rPr>
              <a:t>Environmental toxins and adverse childhood experiences may have already shaped the brain to further undermine their healing capacity. </a:t>
            </a:r>
            <a:endParaRPr sz="1100">
              <a:solidFill>
                <a:schemeClr val="dk1"/>
              </a:solidFill>
              <a:latin typeface="Calibri"/>
              <a:ea typeface="Calibri"/>
              <a:cs typeface="Calibri"/>
              <a:sym typeface="Calibri"/>
            </a:endParaRPr>
          </a:p>
          <a:p>
            <a:pPr marL="457200" lvl="1"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Sometimes, it is the faith community that holds the lifeline – “Do you go to church?” may be a key question for survival. </a:t>
            </a: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u="sng">
              <a:solidFill>
                <a:srgbClr val="0000FF"/>
              </a:solidFill>
              <a:latin typeface="Calibri"/>
              <a:ea typeface="Calibri"/>
              <a:cs typeface="Calibri"/>
              <a:sym typeface="Calibri"/>
            </a:endParaRPr>
          </a:p>
          <a:p>
            <a:pPr marL="0" lvl="0" indent="0" algn="l" rtl="0">
              <a:spcBef>
                <a:spcPts val="0"/>
              </a:spcBef>
              <a:spcAft>
                <a:spcPts val="0"/>
              </a:spcAft>
              <a:buNone/>
            </a:pPr>
            <a:r>
              <a:rPr lang="en-US" u="sng">
                <a:solidFill>
                  <a:srgbClr val="0000FF"/>
                </a:solidFill>
                <a:latin typeface="Calibri"/>
                <a:ea typeface="Calibri"/>
                <a:cs typeface="Calibri"/>
                <a:sym typeface="Calibri"/>
              </a:rPr>
              <a:t>See https://www.aamc.org/download/442878/data/chahandout1.pdf</a:t>
            </a:r>
            <a:endParaRPr/>
          </a:p>
          <a:p>
            <a:pPr marL="0" marR="0" lvl="0" indent="0" algn="l" rtl="0">
              <a:lnSpc>
                <a:spcPct val="100000"/>
              </a:lnSpc>
              <a:spcBef>
                <a:spcPts val="0"/>
              </a:spcBef>
              <a:spcAft>
                <a:spcPts val="0"/>
              </a:spcAft>
              <a:buClr>
                <a:schemeClr val="dk1"/>
              </a:buClr>
              <a:buSzPts val="1100"/>
              <a:buFont typeface="Calibri"/>
              <a:buNone/>
            </a:pPr>
            <a:endParaRPr sz="1100" u="sng">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0" name="Google Shape;140;p7:notes"/>
          <p:cNvSpPr txBox="1">
            <a:spLocks noGrp="1"/>
          </p:cNvSpPr>
          <p:nvPr>
            <p:ph type="sldNum" idx="12"/>
          </p:nvPr>
        </p:nvSpPr>
        <p:spPr>
          <a:xfrm>
            <a:off x="5179486" y="6513911"/>
            <a:ext cx="3962400" cy="344090"/>
          </a:xfrm>
          <a:prstGeom prst="rect">
            <a:avLst/>
          </a:prstGeom>
          <a:noFill/>
          <a:ln>
            <a:noFill/>
          </a:ln>
        </p:spPr>
        <p:txBody>
          <a:bodyPr spcFirstLastPara="1" wrap="square" lIns="91400" tIns="45700" rIns="91400"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914400" y="3300412"/>
            <a:ext cx="7315200" cy="2700338"/>
          </a:xfrm>
          <a:prstGeom prst="rect">
            <a:avLst/>
          </a:prstGeom>
          <a:noFill/>
          <a:ln>
            <a:noFill/>
          </a:ln>
        </p:spPr>
        <p:txBody>
          <a:bodyPr spcFirstLastPara="1" wrap="square" lIns="91400" tIns="45700" rIns="91400" bIns="45700" anchor="t" anchorCtr="0">
            <a:noAutofit/>
          </a:bodyPr>
          <a:lstStyle/>
          <a:p>
            <a:pPr marL="0" lvl="0" indent="0" algn="l" rtl="0">
              <a:spcBef>
                <a:spcPts val="0"/>
              </a:spcBef>
              <a:spcAft>
                <a:spcPts val="0"/>
              </a:spcAft>
              <a:buNone/>
            </a:pPr>
            <a:r>
              <a:rPr lang="en-US" b="1"/>
              <a:t>Can see how the SOAP note misses so much </a:t>
            </a:r>
            <a:endParaRPr b="1"/>
          </a:p>
          <a:p>
            <a:pPr marL="0" lvl="0" indent="0" algn="l" rtl="0">
              <a:spcBef>
                <a:spcPts val="0"/>
              </a:spcBef>
              <a:spcAft>
                <a:spcPts val="0"/>
              </a:spcAft>
              <a:buNone/>
            </a:pPr>
            <a:endParaRPr b="1"/>
          </a:p>
          <a:p>
            <a:pPr marL="0" lvl="0" indent="0" algn="l" rtl="0">
              <a:spcBef>
                <a:spcPts val="0"/>
              </a:spcBef>
              <a:spcAft>
                <a:spcPts val="0"/>
              </a:spcAft>
              <a:buNone/>
            </a:pPr>
            <a:r>
              <a:rPr lang="en-US" sz="1200" b="1">
                <a:solidFill>
                  <a:schemeClr val="dk1"/>
                </a:solidFill>
                <a:latin typeface="Calibri"/>
                <a:ea typeface="Calibri"/>
                <a:cs typeface="Calibri"/>
                <a:sym typeface="Calibri"/>
              </a:rPr>
              <a:t>Where IS the VALUE in healthcare? </a:t>
            </a:r>
            <a:r>
              <a:rPr lang="en-US" sz="1200">
                <a:solidFill>
                  <a:schemeClr val="dk1"/>
                </a:solidFill>
                <a:latin typeface="Calibri"/>
                <a:ea typeface="Calibri"/>
                <a:cs typeface="Calibri"/>
                <a:sym typeface="Calibri"/>
              </a:rPr>
              <a:t>Well, we actually know. </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We know that 80 percent of what causes chronic disease lies outside of the office and hospital. Medical care produces at most 20 percent of health.</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rest is from social, economic, behavior and lifestyle factors.</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200" b="1" u="none">
                <a:solidFill>
                  <a:schemeClr val="dk1"/>
                </a:solidFill>
                <a:latin typeface="Calibri"/>
                <a:ea typeface="Calibri"/>
                <a:cs typeface="Calibri"/>
                <a:sym typeface="Calibri"/>
              </a:rPr>
              <a:t>If we want health - we need to widen our lens to address these determinates of health, not only on the population level, but in our day to day encounters between providers and patients.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We need to integrate these determinates into conventional medical delivery. </a:t>
            </a: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0" name="Google Shape;150;p6:notes"/>
          <p:cNvSpPr txBox="1">
            <a:spLocks noGrp="1"/>
          </p:cNvSpPr>
          <p:nvPr>
            <p:ph type="sldNum" idx="12"/>
          </p:nvPr>
        </p:nvSpPr>
        <p:spPr>
          <a:xfrm>
            <a:off x="5179486" y="6513911"/>
            <a:ext cx="3962400" cy="344090"/>
          </a:xfrm>
          <a:prstGeom prst="rect">
            <a:avLst/>
          </a:prstGeom>
          <a:noFill/>
          <a:ln>
            <a:noFill/>
          </a:ln>
        </p:spPr>
        <p:txBody>
          <a:bodyPr spcFirstLastPara="1" wrap="square" lIns="91400" tIns="45700" rIns="91400"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8:notes"/>
          <p:cNvSpPr txBox="1">
            <a:spLocks noGrp="1"/>
          </p:cNvSpPr>
          <p:nvPr>
            <p:ph type="body" idx="1"/>
          </p:nvPr>
        </p:nvSpPr>
        <p:spPr>
          <a:xfrm>
            <a:off x="914400" y="3300412"/>
            <a:ext cx="7315200" cy="2700338"/>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u="none" strike="noStrike">
                <a:solidFill>
                  <a:schemeClr val="dk1"/>
                </a:solidFill>
                <a:latin typeface="Calibri"/>
                <a:ea typeface="Calibri"/>
                <a:cs typeface="Calibri"/>
                <a:sym typeface="Calibri"/>
              </a:rPr>
              <a:t>I developed the HOPE note because as a primary care provider, I’ve found that the SOAP note is too narrow to effectively grasp the causes of and approaches needed for many of the conditions I see – conditions like chronic pain, obesity, diabetes and hypertension.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The HOPE note is a tool for physicians that can be used to improve a patient’s health and well-being, particularly those with chronic conditions. The goal of the HOPE note is to reframe the patient experience from one of disease treatment to one that emphasizes self-healing and integrates evidence-based complementary approaches into conventional medical care.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I did something with Sally to </a:t>
            </a:r>
            <a:r>
              <a:rPr lang="en-US" sz="1100" b="1">
                <a:solidFill>
                  <a:schemeClr val="dk1"/>
                </a:solidFill>
                <a:latin typeface="Calibri"/>
                <a:ea typeface="Calibri"/>
                <a:cs typeface="Calibri"/>
                <a:sym typeface="Calibri"/>
              </a:rPr>
              <a:t>open the lens of options </a:t>
            </a:r>
            <a:r>
              <a:rPr lang="en-US" sz="1100">
                <a:solidFill>
                  <a:schemeClr val="dk1"/>
                </a:solidFill>
                <a:latin typeface="Calibri"/>
                <a:ea typeface="Calibri"/>
                <a:cs typeface="Calibri"/>
                <a:sym typeface="Calibri"/>
              </a:rPr>
              <a:t>with an approach I call the HOPE Note – which are a set of questions to help patients see how their healing works and document an integrative health visit.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1">
                <a:solidFill>
                  <a:schemeClr val="dk1"/>
                </a:solidFill>
                <a:latin typeface="Calibri"/>
                <a:ea typeface="Calibri"/>
                <a:cs typeface="Calibri"/>
                <a:sym typeface="Calibri"/>
              </a:rPr>
              <a:t>Sally had been continually asked in her SOAP visits about “what is the matter.” My goal in HOPE visit was to find out “what mattered” to Sally</a:t>
            </a: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I emphasize this because it provides the most direct way to change the conversation with patients – which is essential if we are to reform healthcare itself.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1">
                <a:solidFill>
                  <a:schemeClr val="dk1"/>
                </a:solidFill>
                <a:latin typeface="Calibri"/>
                <a:ea typeface="Calibri"/>
                <a:cs typeface="Calibri"/>
                <a:sym typeface="Calibri"/>
              </a:rPr>
              <a:t>HOPE asks questions about the patients personal determinants of health and then builds an action plan for the patient based on what is meaningful for them.</a:t>
            </a:r>
            <a:r>
              <a:rPr lang="en-US" sz="1100">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It explores the </a:t>
            </a:r>
            <a:r>
              <a:rPr lang="en-US" sz="1100" b="1">
                <a:solidFill>
                  <a:schemeClr val="dk1"/>
                </a:solidFill>
                <a:latin typeface="Calibri"/>
                <a:ea typeface="Calibri"/>
                <a:cs typeface="Calibri"/>
                <a:sym typeface="Calibri"/>
              </a:rPr>
              <a:t>core domains of healing </a:t>
            </a:r>
            <a:r>
              <a:rPr lang="en-US" sz="1100">
                <a:solidFill>
                  <a:schemeClr val="dk1"/>
                </a:solidFill>
                <a:latin typeface="Calibri"/>
                <a:ea typeface="Calibri"/>
                <a:cs typeface="Calibri"/>
                <a:sym typeface="Calibri"/>
              </a:rPr>
              <a:t>that impact most chronic disease. These are the external, behavioral, social and spiritual dimensions of a patients life. </a:t>
            </a:r>
            <a:endParaRPr sz="105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50"/>
              <a:buFont typeface="Calibri"/>
              <a:buNone/>
            </a:pPr>
            <a:endParaRPr sz="105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The physician brings evidence and expertise, but the patient is a partner in the exercise and at the center of the planning and plan.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1">
                <a:solidFill>
                  <a:schemeClr val="dk1"/>
                </a:solidFill>
                <a:latin typeface="Calibri"/>
                <a:ea typeface="Calibri"/>
                <a:cs typeface="Calibri"/>
                <a:sym typeface="Calibri"/>
              </a:rPr>
              <a:t>It is a tool for whole patient and patient centered care in the truest sense. </a:t>
            </a: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___________________________________________</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Additional NOTES BELOW:</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questions cover four key parts of the whole person, - involving the body, behavior, and the social and spiritual dimensions of healing.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u="sng">
                <a:solidFill>
                  <a:schemeClr val="dk1"/>
                </a:solidFill>
                <a:latin typeface="Calibri"/>
                <a:ea typeface="Calibri"/>
                <a:cs typeface="Calibri"/>
                <a:sym typeface="Calibri"/>
              </a:rPr>
              <a:t>It brings into focus the key determinants of health. </a:t>
            </a:r>
            <a:endParaRPr/>
          </a:p>
          <a:p>
            <a:pPr marL="0" marR="0" lvl="0" indent="0" algn="l" rtl="0">
              <a:lnSpc>
                <a:spcPct val="100000"/>
              </a:lnSpc>
              <a:spcBef>
                <a:spcPts val="0"/>
              </a:spcBef>
              <a:spcAft>
                <a:spcPts val="0"/>
              </a:spcAft>
              <a:buClr>
                <a:schemeClr val="dk1"/>
              </a:buClr>
              <a:buSzPts val="1200"/>
              <a:buFont typeface="Calibri"/>
              <a:buNone/>
            </a:pPr>
            <a:endParaRPr sz="1200" u="sng">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u="sng">
                <a:solidFill>
                  <a:schemeClr val="dk1"/>
                </a:solidFill>
                <a:latin typeface="Calibri"/>
                <a:ea typeface="Calibri"/>
                <a:cs typeface="Calibri"/>
                <a:sym typeface="Calibri"/>
              </a:rPr>
              <a:t>__</a:t>
            </a:r>
            <a:endParaRPr/>
          </a:p>
          <a:p>
            <a:pPr marL="0" lvl="0" indent="0" algn="l" rtl="0">
              <a:spcBef>
                <a:spcPts val="0"/>
              </a:spcBef>
              <a:spcAft>
                <a:spcPts val="0"/>
              </a:spcAft>
              <a:buNone/>
            </a:pPr>
            <a:r>
              <a:rPr lang="en-US" sz="1100">
                <a:solidFill>
                  <a:schemeClr val="dk1"/>
                </a:solidFill>
                <a:latin typeface="Calibri"/>
                <a:ea typeface="Calibri"/>
                <a:cs typeface="Calibri"/>
                <a:sym typeface="Calibri"/>
              </a:rPr>
              <a:t>The first set of questions are about the external space patients spend time in.</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u="sng">
                <a:solidFill>
                  <a:schemeClr val="dk1"/>
                </a:solidFill>
                <a:latin typeface="Calibri"/>
                <a:ea typeface="Calibri"/>
                <a:cs typeface="Calibri"/>
                <a:sym typeface="Calibri"/>
              </a:rPr>
              <a:t>Work by Esther Sternberg - who was at NIH for 30-year and now runs the Center for Place and Wellbeing</a:t>
            </a:r>
            <a:r>
              <a:rPr lang="en-US" sz="1100">
                <a:solidFill>
                  <a:schemeClr val="dk1"/>
                </a:solidFill>
                <a:latin typeface="Calibri"/>
                <a:ea typeface="Calibri"/>
                <a:cs typeface="Calibri"/>
                <a:sym typeface="Calibri"/>
              </a:rPr>
              <a:t> at University of Arizona - has demonstrated that the hippocampus and amygdala are constantly monitoring the physical space your body is in, comparing it to memories of safety or stress, and preparing to alert (and coopt) you if your safety might be comprised. Most of this occurs unconsciously.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Sometimes the easiest thing for a patient who is not ready or able to make behavior change is to help them change their physical environment.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u="sng">
                <a:solidFill>
                  <a:schemeClr val="dk1"/>
                </a:solidFill>
                <a:latin typeface="Calibri"/>
                <a:ea typeface="Calibri"/>
                <a:cs typeface="Calibri"/>
                <a:sym typeface="Calibri"/>
              </a:rPr>
              <a:t>Recently, I had a patient that was about to undergo intensive chemo and surgery.</a:t>
            </a:r>
            <a:r>
              <a:rPr lang="en-US" sz="1100">
                <a:solidFill>
                  <a:schemeClr val="dk1"/>
                </a:solidFill>
                <a:latin typeface="Calibri"/>
                <a:ea typeface="Calibri"/>
                <a:cs typeface="Calibri"/>
                <a:sym typeface="Calibri"/>
              </a:rPr>
              <a:t> She was not a fan of lifestyle change but changed her bedroom to become more conformable and improve her rest and sleep after treatments.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There she could also listen to music and imagery and induce a deep relaxation response – the kind of response that science shows builds resilience – exactly what she needed.  </a:t>
            </a:r>
            <a:endParaRPr/>
          </a:p>
          <a:p>
            <a:pPr marL="0" marR="0" lvl="0" indent="0" algn="l" rtl="0">
              <a:lnSpc>
                <a:spcPct val="100000"/>
              </a:lnSpc>
              <a:spcBef>
                <a:spcPts val="0"/>
              </a:spcBef>
              <a:spcAft>
                <a:spcPts val="0"/>
              </a:spcAft>
              <a:buClr>
                <a:schemeClr val="dk1"/>
              </a:buClr>
              <a:buSzPts val="1100"/>
              <a:buFont typeface="Calibri"/>
              <a:buNone/>
            </a:pPr>
            <a:r>
              <a:rPr lang="en-US" sz="1100" u="none">
                <a:solidFill>
                  <a:schemeClr val="dk1"/>
                </a:solidFill>
                <a:latin typeface="Calibri"/>
                <a:ea typeface="Calibri"/>
                <a:cs typeface="Calibri"/>
                <a:sym typeface="Calibri"/>
              </a:rPr>
              <a:t>___</a:t>
            </a:r>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Health behaviors contribute to and cause 60-70% of chronic disease – and lifestyle can be used to treat as well as prevent these diseases. </a:t>
            </a:r>
            <a:endParaRPr/>
          </a:p>
          <a:p>
            <a:pPr marL="0" lvl="0" indent="0" algn="l" rtl="0">
              <a:spcBef>
                <a:spcPts val="0"/>
              </a:spcBef>
              <a:spcAft>
                <a:spcPts val="0"/>
              </a:spcAft>
              <a:buNone/>
            </a:pPr>
            <a:r>
              <a:rPr lang="en-US" sz="1100">
                <a:solidFill>
                  <a:schemeClr val="dk1"/>
                </a:solidFill>
                <a:latin typeface="Calibri"/>
                <a:ea typeface="Calibri"/>
                <a:cs typeface="Calibri"/>
                <a:sym typeface="Calibri"/>
              </a:rPr>
              <a:t>So I ask patients how they live their day?</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100" u="sng">
                <a:solidFill>
                  <a:schemeClr val="dk1"/>
                </a:solidFill>
                <a:latin typeface="Calibri"/>
                <a:ea typeface="Calibri"/>
                <a:cs typeface="Calibri"/>
                <a:sym typeface="Calibri"/>
              </a:rPr>
              <a:t>Five core behaviors </a:t>
            </a:r>
            <a:r>
              <a:rPr lang="en-US" sz="1100">
                <a:solidFill>
                  <a:schemeClr val="dk1"/>
                </a:solidFill>
                <a:latin typeface="Calibri"/>
                <a:ea typeface="Calibri"/>
                <a:cs typeface="Calibri"/>
                <a:sym typeface="Calibri"/>
              </a:rPr>
              <a:t>– chemicals exposure (tobacco/alcohol/drugs), movement, food, sleep and stress management, make up most of healthy behavior. </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100" u="sng">
                <a:solidFill>
                  <a:schemeClr val="dk1"/>
                </a:solidFill>
                <a:latin typeface="Calibri"/>
                <a:ea typeface="Calibri"/>
                <a:cs typeface="Calibri"/>
                <a:sym typeface="Calibri"/>
              </a:rPr>
              <a:t>However</a:t>
            </a:r>
            <a:r>
              <a:rPr lang="en-US" sz="1100">
                <a:solidFill>
                  <a:schemeClr val="dk1"/>
                </a:solidFill>
                <a:latin typeface="Calibri"/>
                <a:ea typeface="Calibri"/>
                <a:cs typeface="Calibri"/>
                <a:sym typeface="Calibri"/>
              </a:rPr>
              <a:t>, </a:t>
            </a:r>
            <a:r>
              <a:rPr lang="en-US" sz="1100" u="sng">
                <a:solidFill>
                  <a:schemeClr val="dk1"/>
                </a:solidFill>
                <a:latin typeface="Calibri"/>
                <a:ea typeface="Calibri"/>
                <a:cs typeface="Calibri"/>
                <a:sym typeface="Calibri"/>
              </a:rPr>
              <a:t>less than 5% of the population actually do these – 2% of men and whopping 4% of women! No wonder women live longer than men! </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100">
                <a:solidFill>
                  <a:schemeClr val="dk1"/>
                </a:solidFill>
                <a:latin typeface="Calibri"/>
                <a:ea typeface="Calibri"/>
                <a:cs typeface="Calibri"/>
                <a:sym typeface="Calibri"/>
              </a:rPr>
              <a:t>For those that need to change, - they usually know it.  The HOPE visit seeks to find what motivates them to change - what is meaningful for them. </a:t>
            </a:r>
            <a:endParaRPr/>
          </a:p>
          <a:p>
            <a:pPr marL="0" lvl="0" indent="0" algn="l" rtl="0">
              <a:spcBef>
                <a:spcPts val="0"/>
              </a:spcBef>
              <a:spcAft>
                <a:spcPts val="0"/>
              </a:spcAft>
              <a:buNone/>
            </a:pPr>
            <a:endParaRPr sz="1100"/>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For example, a simple and rapid way to both assess and educate about a healthy diet is to simply ask patients what they ate the day before and count the fruit and vegetable servings they had. Let’s try that now. </a:t>
            </a:r>
            <a:endParaRPr/>
          </a:p>
          <a:p>
            <a:pPr marL="0" lvl="0" indent="0" algn="l" rtl="0">
              <a:spcBef>
                <a:spcPts val="0"/>
              </a:spcBef>
              <a:spcAft>
                <a:spcPts val="0"/>
              </a:spcAft>
              <a:buNone/>
            </a:pPr>
            <a:endParaRPr sz="1100"/>
          </a:p>
          <a:p>
            <a:pPr marL="0" marR="0" lvl="0" indent="0" algn="l" rtl="0">
              <a:lnSpc>
                <a:spcPct val="100000"/>
              </a:lnSpc>
              <a:spcBef>
                <a:spcPts val="0"/>
              </a:spcBef>
              <a:spcAft>
                <a:spcPts val="0"/>
              </a:spcAft>
              <a:buClr>
                <a:schemeClr val="dk1"/>
              </a:buClr>
              <a:buSzPts val="1100"/>
              <a:buFont typeface="Calibri"/>
              <a:buNone/>
            </a:pPr>
            <a:r>
              <a:rPr lang="en-US" sz="1100" u="sng">
                <a:solidFill>
                  <a:schemeClr val="dk1"/>
                </a:solidFill>
                <a:latin typeface="Calibri"/>
                <a:ea typeface="Calibri"/>
                <a:cs typeface="Calibri"/>
                <a:sym typeface="Calibri"/>
              </a:rPr>
              <a:t>Most patients don’t understand the power of beliefs and mind-sets on their health. </a:t>
            </a:r>
            <a:r>
              <a:rPr lang="en-US" sz="1100">
                <a:solidFill>
                  <a:schemeClr val="dk1"/>
                </a:solidFill>
                <a:latin typeface="Calibri"/>
                <a:ea typeface="Calibri"/>
                <a:cs typeface="Calibri"/>
                <a:sym typeface="Calibri"/>
              </a:rPr>
              <a:t>In a HOPE visit I take some time to explain the fundamental biology of these behaviors.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u="sng">
                <a:solidFill>
                  <a:schemeClr val="dk1"/>
                </a:solidFill>
                <a:latin typeface="Calibri"/>
                <a:ea typeface="Calibri"/>
                <a:cs typeface="Calibri"/>
                <a:sym typeface="Calibri"/>
              </a:rPr>
              <a:t>It is amazing what patients can do when they understand the why</a:t>
            </a:r>
            <a:r>
              <a:rPr lang="en-US" sz="1100">
                <a:solidFill>
                  <a:schemeClr val="dk1"/>
                </a:solidFill>
                <a:latin typeface="Calibri"/>
                <a:ea typeface="Calibri"/>
                <a:cs typeface="Calibri"/>
                <a:sym typeface="Calibri"/>
              </a:rPr>
              <a:t> – both the why of the biology; and the why of their meaning.  </a:t>
            </a:r>
            <a:endParaRPr/>
          </a:p>
          <a:p>
            <a:pPr marL="0" marR="0" lvl="0" indent="0" algn="l" rtl="0">
              <a:lnSpc>
                <a:spcPct val="100000"/>
              </a:lnSpc>
              <a:spcBef>
                <a:spcPts val="0"/>
              </a:spcBef>
              <a:spcAft>
                <a:spcPts val="0"/>
              </a:spcAft>
              <a:buClr>
                <a:schemeClr val="dk1"/>
              </a:buClr>
              <a:buSzPts val="1100"/>
              <a:buFont typeface="Calibri"/>
              <a:buNone/>
            </a:pPr>
            <a:r>
              <a:rPr lang="en-US" sz="1100" u="none">
                <a:solidFill>
                  <a:schemeClr val="dk1"/>
                </a:solidFill>
                <a:latin typeface="Calibri"/>
                <a:ea typeface="Calibri"/>
                <a:cs typeface="Calibri"/>
                <a:sym typeface="Calibri"/>
              </a:rPr>
              <a:t>__</a:t>
            </a:r>
            <a:endParaRPr/>
          </a:p>
          <a:p>
            <a:pPr marL="0" lvl="0" indent="0" algn="l" rtl="0">
              <a:spcBef>
                <a:spcPts val="0"/>
              </a:spcBef>
              <a:spcAft>
                <a:spcPts val="0"/>
              </a:spcAft>
              <a:buNone/>
            </a:pPr>
            <a:r>
              <a:rPr lang="en-US" sz="1100">
                <a:solidFill>
                  <a:schemeClr val="dk1"/>
                </a:solidFill>
                <a:latin typeface="Calibri"/>
                <a:ea typeface="Calibri"/>
                <a:cs typeface="Calibri"/>
                <a:sym typeface="Calibri"/>
              </a:rPr>
              <a:t>Social support is a key salutogenic factor – so I ask them about theirs. </a:t>
            </a:r>
            <a:endParaRPr/>
          </a:p>
          <a:p>
            <a:pPr marL="0" lvl="0" indent="0" algn="l" rtl="0">
              <a:spcBef>
                <a:spcPts val="0"/>
              </a:spcBef>
              <a:spcAft>
                <a:spcPts val="0"/>
              </a:spcAft>
              <a:buNone/>
            </a:pPr>
            <a:endParaRPr sz="1050">
              <a:solidFill>
                <a:schemeClr val="dk1"/>
              </a:solidFill>
              <a:latin typeface="Calibri"/>
              <a:ea typeface="Calibri"/>
              <a:cs typeface="Calibri"/>
              <a:sym typeface="Calibri"/>
            </a:endParaRPr>
          </a:p>
          <a:p>
            <a:pPr marL="0" lvl="0" indent="0" algn="l" rtl="0">
              <a:spcBef>
                <a:spcPts val="0"/>
              </a:spcBef>
              <a:spcAft>
                <a:spcPts val="0"/>
              </a:spcAft>
              <a:buNone/>
            </a:pPr>
            <a:r>
              <a:rPr lang="en-US" sz="1100">
                <a:solidFill>
                  <a:schemeClr val="dk1"/>
                </a:solidFill>
                <a:latin typeface="Calibri"/>
                <a:ea typeface="Calibri"/>
                <a:cs typeface="Calibri"/>
                <a:sym typeface="Calibri"/>
              </a:rPr>
              <a:t>Do they have family, friends, fun? How often? Is there someone that will look out for their house when they go away? Will take them to the airport?</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100" u="sng">
                <a:solidFill>
                  <a:schemeClr val="dk1"/>
                </a:solidFill>
                <a:latin typeface="Calibri"/>
                <a:ea typeface="Calibri"/>
                <a:cs typeface="Calibri"/>
                <a:sym typeface="Calibri"/>
              </a:rPr>
              <a:t>Loneliness is as powerful a risk factor as smoking for CVD and death post-MI, for patients like Joe. </a:t>
            </a:r>
            <a:endParaRPr/>
          </a:p>
          <a:p>
            <a:pPr marL="0" lvl="0" indent="0" algn="l" rtl="0">
              <a:spcBef>
                <a:spcPts val="0"/>
              </a:spcBef>
              <a:spcAft>
                <a:spcPts val="0"/>
              </a:spcAft>
              <a:buNone/>
            </a:pPr>
            <a:endParaRPr sz="1050">
              <a:solidFill>
                <a:schemeClr val="dk1"/>
              </a:solidFill>
              <a:latin typeface="Calibri"/>
              <a:ea typeface="Calibri"/>
              <a:cs typeface="Calibri"/>
              <a:sym typeface="Calibri"/>
            </a:endParaRPr>
          </a:p>
          <a:p>
            <a:pPr marL="0" lvl="0" indent="0" algn="l" rtl="0">
              <a:spcBef>
                <a:spcPts val="0"/>
              </a:spcBef>
              <a:spcAft>
                <a:spcPts val="0"/>
              </a:spcAft>
              <a:buNone/>
            </a:pPr>
            <a:r>
              <a:rPr lang="en-US" sz="1100">
                <a:solidFill>
                  <a:schemeClr val="dk1"/>
                </a:solidFill>
                <a:latin typeface="Calibri"/>
                <a:ea typeface="Calibri"/>
                <a:cs typeface="Calibri"/>
                <a:sym typeface="Calibri"/>
              </a:rPr>
              <a:t>If appropriate, I ask them to tell me about any major past traumas – such as ACEs. Simply talking about past traumas in a safe environment improves pain, function and physiology. </a:t>
            </a:r>
            <a:endParaRPr sz="1050">
              <a:solidFill>
                <a:schemeClr val="dk1"/>
              </a:solidFill>
              <a:latin typeface="Calibri"/>
              <a:ea typeface="Calibri"/>
              <a:cs typeface="Calibri"/>
              <a:sym typeface="Calibri"/>
            </a:endParaRPr>
          </a:p>
          <a:p>
            <a:pPr marL="0" lvl="0" indent="0" algn="l" rtl="0">
              <a:spcBef>
                <a:spcPts val="0"/>
              </a:spcBef>
              <a:spcAft>
                <a:spcPts val="0"/>
              </a:spcAft>
              <a:buNone/>
            </a:pPr>
            <a:endParaRPr sz="1100"/>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Once I had a patient who, after several visits for depression (that I treated with medications) and sleep problems (that I treated with sleep hygiene and CPAP),</a:t>
            </a:r>
            <a:r>
              <a:rPr lang="en-US" sz="1100" u="sng">
                <a:solidFill>
                  <a:schemeClr val="dk1"/>
                </a:solidFill>
                <a:latin typeface="Calibri"/>
                <a:ea typeface="Calibri"/>
                <a:cs typeface="Calibri"/>
                <a:sym typeface="Calibri"/>
              </a:rPr>
              <a:t> I stepped back and asked when her difficulties had all started. </a:t>
            </a:r>
            <a:r>
              <a:rPr lang="en-US" sz="1100">
                <a:solidFill>
                  <a:schemeClr val="dk1"/>
                </a:solidFill>
                <a:latin typeface="Calibri"/>
                <a:ea typeface="Calibri"/>
                <a:cs typeface="Calibri"/>
                <a:sym typeface="Calibri"/>
              </a:rPr>
              <a:t>She said they came on a few months after she retired from a 30-year steady hotel job. It turned out that she was lonely and needed to see others every morning. Her sleep and mood improved when she found a part-time job – this time for just a few hours each day. </a:t>
            </a:r>
            <a:endParaRPr/>
          </a:p>
          <a:p>
            <a:pPr marL="0" marR="0" lvl="0" indent="0" algn="l" rtl="0">
              <a:lnSpc>
                <a:spcPct val="100000"/>
              </a:lnSpc>
              <a:spcBef>
                <a:spcPts val="0"/>
              </a:spcBef>
              <a:spcAft>
                <a:spcPts val="0"/>
              </a:spcAft>
              <a:buClr>
                <a:schemeClr val="dk1"/>
              </a:buClr>
              <a:buSzPts val="1100"/>
              <a:buFont typeface="Calibri"/>
              <a:buNone/>
            </a:pPr>
            <a:r>
              <a:rPr lang="en-US" sz="1100" u="none">
                <a:solidFill>
                  <a:schemeClr val="dk1"/>
                </a:solidFill>
                <a:latin typeface="Calibri"/>
                <a:ea typeface="Calibri"/>
                <a:cs typeface="Calibri"/>
                <a:sym typeface="Calibri"/>
              </a:rPr>
              <a:t>__</a:t>
            </a:r>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People contantly need, seek out and try to create meaning in life. So </a:t>
            </a:r>
            <a:r>
              <a:rPr lang="en-US" sz="1100" b="1">
                <a:solidFill>
                  <a:schemeClr val="dk1"/>
                </a:solidFill>
                <a:latin typeface="Calibri"/>
                <a:ea typeface="Calibri"/>
                <a:cs typeface="Calibri"/>
                <a:sym typeface="Calibri"/>
              </a:rPr>
              <a:t>after asking them what’s the matter, I also ask them, what matters?”</a:t>
            </a: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100" u="sng">
                <a:solidFill>
                  <a:schemeClr val="dk1"/>
                </a:solidFill>
                <a:latin typeface="Calibri"/>
                <a:ea typeface="Calibri"/>
                <a:cs typeface="Calibri"/>
                <a:sym typeface="Calibri"/>
              </a:rPr>
              <a:t>In the SOAP Note we routinely ask patents “what’s the matter?” In the HOPE Note, I ask “What matters to them?”</a:t>
            </a:r>
            <a:r>
              <a:rPr lang="en-US" sz="1100">
                <a:solidFill>
                  <a:schemeClr val="dk1"/>
                </a:solidFill>
                <a:latin typeface="Calibri"/>
                <a:ea typeface="Calibri"/>
                <a:cs typeface="Calibri"/>
                <a:sym typeface="Calibri"/>
              </a:rPr>
              <a:t> Parallel questions might be - Why are you here in life? What brings you joy? What enhances your wellbeing? </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100">
                <a:solidFill>
                  <a:schemeClr val="dk1"/>
                </a:solidFill>
                <a:latin typeface="Calibri"/>
                <a:ea typeface="Calibri"/>
                <a:cs typeface="Calibri"/>
                <a:sym typeface="Calibri"/>
              </a:rPr>
              <a:t>Research shows that people live better and longer if they have a purpose. </a:t>
            </a:r>
            <a:endParaRPr/>
          </a:p>
          <a:p>
            <a:pPr marL="0" lvl="0" indent="0" algn="l" rtl="0">
              <a:spcBef>
                <a:spcPts val="0"/>
              </a:spcBef>
              <a:spcAft>
                <a:spcPts val="0"/>
              </a:spcAft>
              <a:buNone/>
            </a:pPr>
            <a:endParaRPr sz="1100"/>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I recall one patient with chronic pain who had tried multiple treatments and was on several different drugs. </a:t>
            </a:r>
            <a:r>
              <a:rPr lang="en-US" sz="1100" u="sng">
                <a:solidFill>
                  <a:schemeClr val="dk1"/>
                </a:solidFill>
                <a:latin typeface="Calibri"/>
                <a:ea typeface="Calibri"/>
                <a:cs typeface="Calibri"/>
                <a:sym typeface="Calibri"/>
              </a:rPr>
              <a:t>When I asked him what was the primary thing he wanted to do in life he said it was to get down on the floor and play with his grandchildren.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So, instead of giving him more pain treatments we focused on </a:t>
            </a:r>
            <a:r>
              <a:rPr lang="en-US" sz="1100" u="sng">
                <a:solidFill>
                  <a:schemeClr val="dk1"/>
                </a:solidFill>
                <a:latin typeface="Calibri"/>
                <a:ea typeface="Calibri"/>
                <a:cs typeface="Calibri"/>
                <a:sym typeface="Calibri"/>
              </a:rPr>
              <a:t>a set of core muscle exercises</a:t>
            </a:r>
            <a:r>
              <a:rPr lang="en-US" sz="1100">
                <a:solidFill>
                  <a:schemeClr val="dk1"/>
                </a:solidFill>
                <a:latin typeface="Calibri"/>
                <a:ea typeface="Calibri"/>
                <a:cs typeface="Calibri"/>
                <a:sym typeface="Calibri"/>
              </a:rPr>
              <a:t> that allowed him to get up and down off the floor. </a:t>
            </a:r>
            <a:endParaRPr/>
          </a:p>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He was pleased with that and after a few months</a:t>
            </a:r>
            <a:r>
              <a:rPr lang="en-US" sz="1100" u="sng">
                <a:solidFill>
                  <a:schemeClr val="dk1"/>
                </a:solidFill>
                <a:latin typeface="Calibri"/>
                <a:ea typeface="Calibri"/>
                <a:cs typeface="Calibri"/>
                <a:sym typeface="Calibri"/>
              </a:rPr>
              <a:t> he also reported less pain. </a:t>
            </a:r>
            <a:endParaRPr/>
          </a:p>
          <a:p>
            <a:pPr marL="0" marR="0" lvl="0" indent="0" algn="l" rtl="0">
              <a:lnSpc>
                <a:spcPct val="100000"/>
              </a:lnSpc>
              <a:spcBef>
                <a:spcPts val="0"/>
              </a:spcBef>
              <a:spcAft>
                <a:spcPts val="0"/>
              </a:spcAft>
              <a:buClr>
                <a:schemeClr val="dk1"/>
              </a:buClr>
              <a:buSzPts val="1100"/>
              <a:buFont typeface="Calibri"/>
              <a:buNone/>
            </a:pPr>
            <a:r>
              <a:rPr lang="en-US" sz="1100" u="none">
                <a:solidFill>
                  <a:schemeClr val="dk1"/>
                </a:solidFill>
                <a:latin typeface="Calibri"/>
                <a:ea typeface="Calibri"/>
                <a:cs typeface="Calibri"/>
                <a:sym typeface="Calibri"/>
              </a:rPr>
              <a:t>__</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For some people, the very place or group they were born into - along with its history - prevents healing from happening.</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social, educational and economic environments in which people are born account for 40% of health. </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200" u="sng">
                <a:solidFill>
                  <a:schemeClr val="dk1"/>
                </a:solidFill>
                <a:latin typeface="Calibri"/>
                <a:ea typeface="Calibri"/>
                <a:cs typeface="Calibri"/>
                <a:sym typeface="Calibri"/>
              </a:rPr>
              <a:t>Zip code often trumps genetic code for how healthy you are and how long you will live. </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In those populations, the lens must be widened still further to address issues like:</a:t>
            </a:r>
            <a:endParaRPr sz="1100">
              <a:solidFill>
                <a:schemeClr val="dk1"/>
              </a:solidFill>
              <a:latin typeface="Calibri"/>
              <a:ea typeface="Calibri"/>
              <a:cs typeface="Calibri"/>
              <a:sym typeface="Calibri"/>
            </a:endParaRPr>
          </a:p>
          <a:p>
            <a:pPr marL="457200" lvl="1" indent="0" algn="l" rtl="0">
              <a:spcBef>
                <a:spcPts val="0"/>
              </a:spcBef>
              <a:spcAft>
                <a:spcPts val="0"/>
              </a:spcAft>
              <a:buNone/>
            </a:pPr>
            <a:r>
              <a:rPr lang="en-US" sz="1200">
                <a:solidFill>
                  <a:schemeClr val="dk1"/>
                </a:solidFill>
                <a:latin typeface="Calibri"/>
                <a:ea typeface="Calibri"/>
                <a:cs typeface="Calibri"/>
                <a:sym typeface="Calibri"/>
              </a:rPr>
              <a:t>Safety, walkability, food access, housing, educational and economic assets and social capacity – these all impinge on healing capacity.</a:t>
            </a:r>
            <a:endParaRPr sz="1100">
              <a:solidFill>
                <a:schemeClr val="dk1"/>
              </a:solidFill>
              <a:latin typeface="Calibri"/>
              <a:ea typeface="Calibri"/>
              <a:cs typeface="Calibri"/>
              <a:sym typeface="Calibri"/>
            </a:endParaRPr>
          </a:p>
          <a:p>
            <a:pPr marL="457200" lvl="1" indent="0" algn="l" rtl="0">
              <a:spcBef>
                <a:spcPts val="0"/>
              </a:spcBef>
              <a:spcAft>
                <a:spcPts val="0"/>
              </a:spcAft>
              <a:buNone/>
            </a:pPr>
            <a:r>
              <a:rPr lang="en-US" sz="1200">
                <a:solidFill>
                  <a:schemeClr val="dk1"/>
                </a:solidFill>
                <a:latin typeface="Calibri"/>
                <a:ea typeface="Calibri"/>
                <a:cs typeface="Calibri"/>
                <a:sym typeface="Calibri"/>
              </a:rPr>
              <a:t>Environmental toxins and adverse childhood experiences may have already shaped the brain to further undermine their healing capacity. </a:t>
            </a:r>
            <a:endParaRPr sz="1100">
              <a:solidFill>
                <a:schemeClr val="dk1"/>
              </a:solidFill>
              <a:latin typeface="Calibri"/>
              <a:ea typeface="Calibri"/>
              <a:cs typeface="Calibri"/>
              <a:sym typeface="Calibri"/>
            </a:endParaRPr>
          </a:p>
          <a:p>
            <a:pPr marL="457200" lvl="1"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Sometimes, it is the faith community that holds the lifeline – “Do you go to church?” may be a key question for survival. </a:t>
            </a: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u="sng">
              <a:solidFill>
                <a:srgbClr val="0000FF"/>
              </a:solidFill>
              <a:latin typeface="Calibri"/>
              <a:ea typeface="Calibri"/>
              <a:cs typeface="Calibri"/>
              <a:sym typeface="Calibri"/>
            </a:endParaRPr>
          </a:p>
          <a:p>
            <a:pPr marL="0" lvl="0" indent="0" algn="l" rtl="0">
              <a:spcBef>
                <a:spcPts val="0"/>
              </a:spcBef>
              <a:spcAft>
                <a:spcPts val="0"/>
              </a:spcAft>
              <a:buNone/>
            </a:pPr>
            <a:r>
              <a:rPr lang="en-US" u="sng">
                <a:solidFill>
                  <a:srgbClr val="0000FF"/>
                </a:solidFill>
                <a:latin typeface="Calibri"/>
                <a:ea typeface="Calibri"/>
                <a:cs typeface="Calibri"/>
                <a:sym typeface="Calibri"/>
              </a:rPr>
              <a:t>See https://www.aamc.org/download/442878/data/chahandout1.pdf</a:t>
            </a:r>
            <a:endParaRPr/>
          </a:p>
          <a:p>
            <a:pPr marL="0" marR="0" lvl="0" indent="0" algn="l" rtl="0">
              <a:lnSpc>
                <a:spcPct val="100000"/>
              </a:lnSpc>
              <a:spcBef>
                <a:spcPts val="0"/>
              </a:spcBef>
              <a:spcAft>
                <a:spcPts val="0"/>
              </a:spcAft>
              <a:buClr>
                <a:schemeClr val="dk1"/>
              </a:buClr>
              <a:buSzPts val="1100"/>
              <a:buFont typeface="Calibri"/>
              <a:buNone/>
            </a:pPr>
            <a:endParaRPr sz="1100" u="sng">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8" name="Google Shape;168;p8:notes"/>
          <p:cNvSpPr txBox="1">
            <a:spLocks noGrp="1"/>
          </p:cNvSpPr>
          <p:nvPr>
            <p:ph type="sldNum" idx="12"/>
          </p:nvPr>
        </p:nvSpPr>
        <p:spPr>
          <a:xfrm>
            <a:off x="5179486" y="6513911"/>
            <a:ext cx="3962400" cy="344090"/>
          </a:xfrm>
          <a:prstGeom prst="rect">
            <a:avLst/>
          </a:prstGeom>
          <a:noFill/>
          <a:ln>
            <a:noFill/>
          </a:ln>
        </p:spPr>
        <p:txBody>
          <a:bodyPr spcFirstLastPara="1" wrap="square" lIns="91400" tIns="45700" rIns="91400"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pic>
        <p:nvPicPr>
          <p:cNvPr id="15" name="Google Shape;15;p24"/>
          <p:cNvPicPr preferRelativeResize="0"/>
          <p:nvPr/>
        </p:nvPicPr>
        <p:blipFill rotWithShape="1">
          <a:blip r:embed="rId2">
            <a:alphaModFix/>
          </a:blip>
          <a:srcRect/>
          <a:stretch/>
        </p:blipFill>
        <p:spPr>
          <a:xfrm>
            <a:off x="0" y="2335348"/>
            <a:ext cx="12192000" cy="2692400"/>
          </a:xfrm>
          <a:prstGeom prst="rect">
            <a:avLst/>
          </a:prstGeom>
          <a:noFill/>
          <a:ln>
            <a:noFill/>
          </a:ln>
        </p:spPr>
      </p:pic>
      <p:sp>
        <p:nvSpPr>
          <p:cNvPr id="16" name="Google Shape;16;p24"/>
          <p:cNvSpPr/>
          <p:nvPr/>
        </p:nvSpPr>
        <p:spPr>
          <a:xfrm>
            <a:off x="0" y="0"/>
            <a:ext cx="12192000" cy="14107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24"/>
          <p:cNvSpPr txBox="1">
            <a:spLocks noGrp="1"/>
          </p:cNvSpPr>
          <p:nvPr>
            <p:ph type="ctrTitle"/>
          </p:nvPr>
        </p:nvSpPr>
        <p:spPr>
          <a:xfrm>
            <a:off x="1524000" y="1802587"/>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800"/>
              <a:buFont typeface="Calibri"/>
              <a:buNone/>
              <a:defRPr sz="4800" b="1" i="0" cap="none">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4"/>
          <p:cNvSpPr txBox="1">
            <a:spLocks noGrp="1"/>
          </p:cNvSpPr>
          <p:nvPr>
            <p:ph type="sldNum" idx="12"/>
          </p:nvPr>
        </p:nvSpPr>
        <p:spPr>
          <a:xfrm>
            <a:off x="9296400" y="6366329"/>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7F7F7F"/>
                </a:solidFill>
                <a:latin typeface="Calibri"/>
                <a:ea typeface="Calibri"/>
                <a:cs typeface="Calibri"/>
                <a:sym typeface="Calibri"/>
              </a:defRPr>
            </a:lvl1pPr>
            <a:lvl2pPr marL="0" lvl="1" indent="0" algn="r">
              <a:spcBef>
                <a:spcPts val="0"/>
              </a:spcBef>
              <a:buNone/>
              <a:defRPr sz="1200" b="0" i="0" u="none" strike="noStrike" cap="none">
                <a:solidFill>
                  <a:srgbClr val="7F7F7F"/>
                </a:solidFill>
                <a:latin typeface="Calibri"/>
                <a:ea typeface="Calibri"/>
                <a:cs typeface="Calibri"/>
                <a:sym typeface="Calibri"/>
              </a:defRPr>
            </a:lvl2pPr>
            <a:lvl3pPr marL="0" lvl="2" indent="0" algn="r">
              <a:spcBef>
                <a:spcPts val="0"/>
              </a:spcBef>
              <a:buNone/>
              <a:defRPr sz="1200" b="0" i="0" u="none" strike="noStrike" cap="none">
                <a:solidFill>
                  <a:srgbClr val="7F7F7F"/>
                </a:solidFill>
                <a:latin typeface="Calibri"/>
                <a:ea typeface="Calibri"/>
                <a:cs typeface="Calibri"/>
                <a:sym typeface="Calibri"/>
              </a:defRPr>
            </a:lvl3pPr>
            <a:lvl4pPr marL="0" lvl="3" indent="0" algn="r">
              <a:spcBef>
                <a:spcPts val="0"/>
              </a:spcBef>
              <a:buNone/>
              <a:defRPr sz="1200" b="0" i="0" u="none" strike="noStrike" cap="none">
                <a:solidFill>
                  <a:srgbClr val="7F7F7F"/>
                </a:solidFill>
                <a:latin typeface="Calibri"/>
                <a:ea typeface="Calibri"/>
                <a:cs typeface="Calibri"/>
                <a:sym typeface="Calibri"/>
              </a:defRPr>
            </a:lvl4pPr>
            <a:lvl5pPr marL="0" lvl="4" indent="0" algn="r">
              <a:spcBef>
                <a:spcPts val="0"/>
              </a:spcBef>
              <a:buNone/>
              <a:defRPr sz="1200" b="0" i="0" u="none" strike="noStrike" cap="none">
                <a:solidFill>
                  <a:srgbClr val="7F7F7F"/>
                </a:solidFill>
                <a:latin typeface="Calibri"/>
                <a:ea typeface="Calibri"/>
                <a:cs typeface="Calibri"/>
                <a:sym typeface="Calibri"/>
              </a:defRPr>
            </a:lvl5pPr>
            <a:lvl6pPr marL="0" lvl="5" indent="0" algn="r">
              <a:spcBef>
                <a:spcPts val="0"/>
              </a:spcBef>
              <a:buNone/>
              <a:defRPr sz="1200" b="0" i="0" u="none" strike="noStrike" cap="none">
                <a:solidFill>
                  <a:srgbClr val="7F7F7F"/>
                </a:solidFill>
                <a:latin typeface="Calibri"/>
                <a:ea typeface="Calibri"/>
                <a:cs typeface="Calibri"/>
                <a:sym typeface="Calibri"/>
              </a:defRPr>
            </a:lvl6pPr>
            <a:lvl7pPr marL="0" lvl="6" indent="0" algn="r">
              <a:spcBef>
                <a:spcPts val="0"/>
              </a:spcBef>
              <a:buNone/>
              <a:defRPr sz="1200" b="0" i="0" u="none" strike="noStrike" cap="none">
                <a:solidFill>
                  <a:srgbClr val="7F7F7F"/>
                </a:solidFill>
                <a:latin typeface="Calibri"/>
                <a:ea typeface="Calibri"/>
                <a:cs typeface="Calibri"/>
                <a:sym typeface="Calibri"/>
              </a:defRPr>
            </a:lvl7pPr>
            <a:lvl8pPr marL="0" lvl="7" indent="0" algn="r">
              <a:spcBef>
                <a:spcPts val="0"/>
              </a:spcBef>
              <a:buNone/>
              <a:defRPr sz="1200" b="0" i="0" u="none" strike="noStrike" cap="none">
                <a:solidFill>
                  <a:srgbClr val="7F7F7F"/>
                </a:solidFill>
                <a:latin typeface="Calibri"/>
                <a:ea typeface="Calibri"/>
                <a:cs typeface="Calibri"/>
                <a:sym typeface="Calibri"/>
              </a:defRPr>
            </a:lvl8pPr>
            <a:lvl9pPr marL="0" lvl="8" indent="0" algn="r">
              <a:spcBef>
                <a:spcPts val="0"/>
              </a:spcBef>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9" name="Google Shape;19;p24"/>
          <p:cNvPicPr preferRelativeResize="0"/>
          <p:nvPr/>
        </p:nvPicPr>
        <p:blipFill rotWithShape="1">
          <a:blip r:embed="rId3">
            <a:alphaModFix/>
          </a:blip>
          <a:srcRect/>
          <a:stretch/>
        </p:blipFill>
        <p:spPr>
          <a:xfrm>
            <a:off x="0" y="0"/>
            <a:ext cx="12192000" cy="20447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600"/>
              </a:spcBef>
              <a:spcAft>
                <a:spcPts val="0"/>
              </a:spcAft>
              <a:buClr>
                <a:srgbClr val="262626"/>
              </a:buClr>
              <a:buSzPts val="3200"/>
              <a:buFont typeface="Arial"/>
              <a:buNone/>
              <a:defRPr sz="3200" b="0" i="0" u="none" strike="noStrike" cap="none">
                <a:solidFill>
                  <a:srgbClr val="262626"/>
                </a:solidFill>
                <a:latin typeface="Calibri"/>
                <a:ea typeface="Calibri"/>
                <a:cs typeface="Calibri"/>
                <a:sym typeface="Calibri"/>
              </a:defRPr>
            </a:lvl1pPr>
            <a:lvl2pPr marR="0" lvl="1" algn="l" rtl="0">
              <a:lnSpc>
                <a:spcPct val="90000"/>
              </a:lnSpc>
              <a:spcBef>
                <a:spcPts val="500"/>
              </a:spcBef>
              <a:spcAft>
                <a:spcPts val="0"/>
              </a:spcAft>
              <a:buClr>
                <a:srgbClr val="262626"/>
              </a:buClr>
              <a:buSzPts val="2800"/>
              <a:buFont typeface="Arial"/>
              <a:buNone/>
              <a:defRPr sz="2800" b="0" i="0" u="none" strike="noStrike" cap="none">
                <a:solidFill>
                  <a:srgbClr val="262626"/>
                </a:solidFill>
                <a:latin typeface="Calibri"/>
                <a:ea typeface="Calibri"/>
                <a:cs typeface="Calibri"/>
                <a:sym typeface="Calibri"/>
              </a:defRPr>
            </a:lvl2pPr>
            <a:lvl3pPr marR="0" lvl="2" algn="l" rtl="0">
              <a:lnSpc>
                <a:spcPct val="90000"/>
              </a:lnSpc>
              <a:spcBef>
                <a:spcPts val="500"/>
              </a:spcBef>
              <a:spcAft>
                <a:spcPts val="0"/>
              </a:spcAft>
              <a:buClr>
                <a:srgbClr val="262626"/>
              </a:buClr>
              <a:buSzPts val="2400"/>
              <a:buFont typeface="Arial"/>
              <a:buNone/>
              <a:defRPr sz="2400" b="0" i="0" u="none" strike="noStrike" cap="none">
                <a:solidFill>
                  <a:srgbClr val="262626"/>
                </a:solidFill>
                <a:latin typeface="Calibri"/>
                <a:ea typeface="Calibri"/>
                <a:cs typeface="Calibri"/>
                <a:sym typeface="Calibri"/>
              </a:defRPr>
            </a:lvl3pPr>
            <a:lvl4pPr marR="0" lvl="3" algn="l" rtl="0">
              <a:lnSpc>
                <a:spcPct val="90000"/>
              </a:lnSpc>
              <a:spcBef>
                <a:spcPts val="500"/>
              </a:spcBef>
              <a:spcAft>
                <a:spcPts val="0"/>
              </a:spcAft>
              <a:buClr>
                <a:srgbClr val="262626"/>
              </a:buClr>
              <a:buSzPts val="2000"/>
              <a:buFont typeface="Arial"/>
              <a:buNone/>
              <a:defRPr sz="2000" b="0" i="0" u="none" strike="noStrike" cap="none">
                <a:solidFill>
                  <a:srgbClr val="262626"/>
                </a:solidFill>
                <a:latin typeface="Calibri"/>
                <a:ea typeface="Calibri"/>
                <a:cs typeface="Calibri"/>
                <a:sym typeface="Calibri"/>
              </a:defRPr>
            </a:lvl4pPr>
            <a:lvl5pPr marR="0" lvl="4" algn="l" rtl="0">
              <a:lnSpc>
                <a:spcPct val="90000"/>
              </a:lnSpc>
              <a:spcBef>
                <a:spcPts val="500"/>
              </a:spcBef>
              <a:spcAft>
                <a:spcPts val="0"/>
              </a:spcAft>
              <a:buClr>
                <a:srgbClr val="262626"/>
              </a:buClr>
              <a:buSzPts val="2000"/>
              <a:buFont typeface="Arial"/>
              <a:buNone/>
              <a:defRPr sz="2000" b="0" i="0" u="none" strike="noStrike" cap="none">
                <a:solidFill>
                  <a:srgbClr val="262626"/>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rgbClr val="262626"/>
              </a:buClr>
              <a:buSzPts val="1600"/>
              <a:buNone/>
              <a:defRPr sz="1600"/>
            </a:lvl1pPr>
            <a:lvl2pPr marL="914400" lvl="1" indent="-228600" algn="l">
              <a:lnSpc>
                <a:spcPct val="90000"/>
              </a:lnSpc>
              <a:spcBef>
                <a:spcPts val="500"/>
              </a:spcBef>
              <a:spcAft>
                <a:spcPts val="0"/>
              </a:spcAft>
              <a:buClr>
                <a:srgbClr val="262626"/>
              </a:buClr>
              <a:buSzPts val="1400"/>
              <a:buNone/>
              <a:defRPr sz="1400"/>
            </a:lvl2pPr>
            <a:lvl3pPr marL="1371600" lvl="2" indent="-228600" algn="l">
              <a:lnSpc>
                <a:spcPct val="90000"/>
              </a:lnSpc>
              <a:spcBef>
                <a:spcPts val="500"/>
              </a:spcBef>
              <a:spcAft>
                <a:spcPts val="0"/>
              </a:spcAft>
              <a:buClr>
                <a:srgbClr val="262626"/>
              </a:buClr>
              <a:buSzPts val="1200"/>
              <a:buNone/>
              <a:defRPr sz="1200"/>
            </a:lvl3pPr>
            <a:lvl4pPr marL="1828800" lvl="3" indent="-228600" algn="l">
              <a:lnSpc>
                <a:spcPct val="90000"/>
              </a:lnSpc>
              <a:spcBef>
                <a:spcPts val="500"/>
              </a:spcBef>
              <a:spcAft>
                <a:spcPts val="0"/>
              </a:spcAft>
              <a:buClr>
                <a:srgbClr val="262626"/>
              </a:buClr>
              <a:buSzPts val="1000"/>
              <a:buNone/>
              <a:defRPr sz="1000"/>
            </a:lvl4pPr>
            <a:lvl5pPr marL="2286000" lvl="4" indent="-228600" algn="l">
              <a:lnSpc>
                <a:spcPct val="90000"/>
              </a:lnSpc>
              <a:spcBef>
                <a:spcPts val="500"/>
              </a:spcBef>
              <a:spcAft>
                <a:spcPts val="0"/>
              </a:spcAft>
              <a:buClr>
                <a:srgbClr val="26262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33"/>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838200" y="1"/>
            <a:ext cx="10515600" cy="133394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6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34"/>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6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35"/>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153909"/>
            <a:ext cx="10515600" cy="1004935"/>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Calibri"/>
              <a:buNone/>
              <a:defRPr b="1" i="0" cap="none">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6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5"/>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24"/>
        <p:cNvGrpSpPr/>
        <p:nvPr/>
      </p:nvGrpSpPr>
      <p:grpSpPr>
        <a:xfrm>
          <a:off x="0" y="0"/>
          <a:ext cx="0" cy="0"/>
          <a:chOff x="0" y="0"/>
          <a:chExt cx="0" cy="0"/>
        </a:xfrm>
      </p:grpSpPr>
      <p:pic>
        <p:nvPicPr>
          <p:cNvPr id="25" name="Google Shape;25;p2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6" name="Google Shape;26;p26"/>
          <p:cNvSpPr txBox="1">
            <a:spLocks noGrp="1"/>
          </p:cNvSpPr>
          <p:nvPr>
            <p:ph type="ctrTitle"/>
          </p:nvPr>
        </p:nvSpPr>
        <p:spPr>
          <a:xfrm>
            <a:off x="1524000" y="3167405"/>
            <a:ext cx="9144000" cy="102278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F3F3F"/>
              </a:buClr>
              <a:buSzPts val="4800"/>
              <a:buFont typeface="Calibri"/>
              <a:buNone/>
              <a:defRPr sz="4800" b="1" i="0" cap="none">
                <a:solidFill>
                  <a:srgbClr val="3F3F3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6"/>
          <p:cNvSpPr txBox="1">
            <a:spLocks noGrp="1"/>
          </p:cNvSpPr>
          <p:nvPr>
            <p:ph type="subTitle" idx="1"/>
          </p:nvPr>
        </p:nvSpPr>
        <p:spPr>
          <a:xfrm>
            <a:off x="1524000" y="5528469"/>
            <a:ext cx="9144000" cy="82788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600"/>
              </a:spcBef>
              <a:spcAft>
                <a:spcPts val="0"/>
              </a:spcAft>
              <a:buClr>
                <a:srgbClr val="EF8422"/>
              </a:buClr>
              <a:buSzPts val="2400"/>
              <a:buNone/>
              <a:defRPr sz="2400" b="1" cap="none">
                <a:solidFill>
                  <a:srgbClr val="EF8422"/>
                </a:solidFill>
              </a:defRPr>
            </a:lvl1pPr>
            <a:lvl2pPr lvl="1" algn="ctr">
              <a:lnSpc>
                <a:spcPct val="90000"/>
              </a:lnSpc>
              <a:spcBef>
                <a:spcPts val="500"/>
              </a:spcBef>
              <a:spcAft>
                <a:spcPts val="0"/>
              </a:spcAft>
              <a:buClr>
                <a:srgbClr val="262626"/>
              </a:buClr>
              <a:buSzPts val="2000"/>
              <a:buNone/>
              <a:defRPr sz="2000"/>
            </a:lvl2pPr>
            <a:lvl3pPr lvl="2" algn="ctr">
              <a:lnSpc>
                <a:spcPct val="90000"/>
              </a:lnSpc>
              <a:spcBef>
                <a:spcPts val="500"/>
              </a:spcBef>
              <a:spcAft>
                <a:spcPts val="0"/>
              </a:spcAft>
              <a:buClr>
                <a:srgbClr val="262626"/>
              </a:buClr>
              <a:buSzPts val="1800"/>
              <a:buNone/>
              <a:defRPr sz="1800"/>
            </a:lvl3pPr>
            <a:lvl4pPr lvl="3" algn="ctr">
              <a:lnSpc>
                <a:spcPct val="90000"/>
              </a:lnSpc>
              <a:spcBef>
                <a:spcPts val="500"/>
              </a:spcBef>
              <a:spcAft>
                <a:spcPts val="0"/>
              </a:spcAft>
              <a:buClr>
                <a:srgbClr val="262626"/>
              </a:buClr>
              <a:buSzPts val="1600"/>
              <a:buNone/>
              <a:defRPr sz="1600"/>
            </a:lvl4pPr>
            <a:lvl5pPr lvl="4" algn="ctr">
              <a:lnSpc>
                <a:spcPct val="90000"/>
              </a:lnSpc>
              <a:spcBef>
                <a:spcPts val="500"/>
              </a:spcBef>
              <a:spcAft>
                <a:spcPts val="0"/>
              </a:spcAft>
              <a:buClr>
                <a:srgbClr val="26262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26"/>
          <p:cNvSpPr txBox="1">
            <a:spLocks noGrp="1"/>
          </p:cNvSpPr>
          <p:nvPr>
            <p:ph type="sldNum" idx="12"/>
          </p:nvPr>
        </p:nvSpPr>
        <p:spPr>
          <a:xfrm>
            <a:off x="9296400" y="6366329"/>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7F7F7F"/>
                </a:solidFill>
                <a:latin typeface="Calibri"/>
                <a:ea typeface="Calibri"/>
                <a:cs typeface="Calibri"/>
                <a:sym typeface="Calibri"/>
              </a:defRPr>
            </a:lvl1pPr>
            <a:lvl2pPr marL="0" lvl="1" indent="0" algn="r">
              <a:spcBef>
                <a:spcPts val="0"/>
              </a:spcBef>
              <a:buNone/>
              <a:defRPr sz="1200">
                <a:solidFill>
                  <a:srgbClr val="7F7F7F"/>
                </a:solidFill>
                <a:latin typeface="Calibri"/>
                <a:ea typeface="Calibri"/>
                <a:cs typeface="Calibri"/>
                <a:sym typeface="Calibri"/>
              </a:defRPr>
            </a:lvl2pPr>
            <a:lvl3pPr marL="0" lvl="2" indent="0" algn="r">
              <a:spcBef>
                <a:spcPts val="0"/>
              </a:spcBef>
              <a:buNone/>
              <a:defRPr sz="1200">
                <a:solidFill>
                  <a:srgbClr val="7F7F7F"/>
                </a:solidFill>
                <a:latin typeface="Calibri"/>
                <a:ea typeface="Calibri"/>
                <a:cs typeface="Calibri"/>
                <a:sym typeface="Calibri"/>
              </a:defRPr>
            </a:lvl3pPr>
            <a:lvl4pPr marL="0" lvl="3" indent="0" algn="r">
              <a:spcBef>
                <a:spcPts val="0"/>
              </a:spcBef>
              <a:buNone/>
              <a:defRPr sz="1200">
                <a:solidFill>
                  <a:srgbClr val="7F7F7F"/>
                </a:solidFill>
                <a:latin typeface="Calibri"/>
                <a:ea typeface="Calibri"/>
                <a:cs typeface="Calibri"/>
                <a:sym typeface="Calibri"/>
              </a:defRPr>
            </a:lvl4pPr>
            <a:lvl5pPr marL="0" lvl="4" indent="0" algn="r">
              <a:spcBef>
                <a:spcPts val="0"/>
              </a:spcBef>
              <a:buNone/>
              <a:defRPr sz="1200">
                <a:solidFill>
                  <a:srgbClr val="7F7F7F"/>
                </a:solidFill>
                <a:latin typeface="Calibri"/>
                <a:ea typeface="Calibri"/>
                <a:cs typeface="Calibri"/>
                <a:sym typeface="Calibri"/>
              </a:defRPr>
            </a:lvl5pPr>
            <a:lvl6pPr marL="0" lvl="5" indent="0" algn="r">
              <a:spcBef>
                <a:spcPts val="0"/>
              </a:spcBef>
              <a:buNone/>
              <a:defRPr sz="1200">
                <a:solidFill>
                  <a:srgbClr val="7F7F7F"/>
                </a:solidFill>
                <a:latin typeface="Calibri"/>
                <a:ea typeface="Calibri"/>
                <a:cs typeface="Calibri"/>
                <a:sym typeface="Calibri"/>
              </a:defRPr>
            </a:lvl6pPr>
            <a:lvl7pPr marL="0" lvl="6" indent="0" algn="r">
              <a:spcBef>
                <a:spcPts val="0"/>
              </a:spcBef>
              <a:buNone/>
              <a:defRPr sz="1200">
                <a:solidFill>
                  <a:srgbClr val="7F7F7F"/>
                </a:solidFill>
                <a:latin typeface="Calibri"/>
                <a:ea typeface="Calibri"/>
                <a:cs typeface="Calibri"/>
                <a:sym typeface="Calibri"/>
              </a:defRPr>
            </a:lvl7pPr>
            <a:lvl8pPr marL="0" lvl="7" indent="0" algn="r">
              <a:spcBef>
                <a:spcPts val="0"/>
              </a:spcBef>
              <a:buNone/>
              <a:defRPr sz="1200">
                <a:solidFill>
                  <a:srgbClr val="7F7F7F"/>
                </a:solidFill>
                <a:latin typeface="Calibri"/>
                <a:ea typeface="Calibri"/>
                <a:cs typeface="Calibri"/>
                <a:sym typeface="Calibri"/>
              </a:defRPr>
            </a:lvl8pPr>
            <a:lvl9pPr marL="0" lvl="8" indent="0" algn="r">
              <a:spcBef>
                <a:spcPts val="0"/>
              </a:spcBef>
              <a:buNone/>
              <a:defRPr sz="1200">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9"/>
        <p:cNvGrpSpPr/>
        <p:nvPr/>
      </p:nvGrpSpPr>
      <p:grpSpPr>
        <a:xfrm>
          <a:off x="0" y="0"/>
          <a:ext cx="0" cy="0"/>
          <a:chOff x="0" y="0"/>
          <a:chExt cx="0" cy="0"/>
        </a:xfrm>
      </p:grpSpPr>
      <p:sp>
        <p:nvSpPr>
          <p:cNvPr id="30" name="Google Shape;30;p27"/>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31" name="Google Shape;31;p27"/>
          <p:cNvSpPr/>
          <p:nvPr/>
        </p:nvSpPr>
        <p:spPr>
          <a:xfrm>
            <a:off x="0" y="0"/>
            <a:ext cx="12192000" cy="15975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32;p27"/>
          <p:cNvSpPr/>
          <p:nvPr/>
        </p:nvSpPr>
        <p:spPr>
          <a:xfrm rot="5400000">
            <a:off x="-3187262" y="3187262"/>
            <a:ext cx="6858000" cy="483476"/>
          </a:xfrm>
          <a:prstGeom prst="rect">
            <a:avLst/>
          </a:prstGeom>
          <a:solidFill>
            <a:srgbClr val="D94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8"/>
          <p:cNvSpPr txBox="1">
            <a:spLocks noGrp="1"/>
          </p:cNvSpPr>
          <p:nvPr>
            <p:ph type="title"/>
          </p:nvPr>
        </p:nvSpPr>
        <p:spPr>
          <a:xfrm>
            <a:off x="838200" y="1"/>
            <a:ext cx="10515600" cy="133394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6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6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28"/>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600"/>
              </a:spcBef>
              <a:spcAft>
                <a:spcPts val="0"/>
              </a:spcAft>
              <a:buClr>
                <a:srgbClr val="262626"/>
              </a:buClr>
              <a:buSzPts val="2400"/>
              <a:buNone/>
              <a:defRPr sz="2400" b="1"/>
            </a:lvl1pPr>
            <a:lvl2pPr marL="914400" lvl="1" indent="-228600" algn="l">
              <a:lnSpc>
                <a:spcPct val="90000"/>
              </a:lnSpc>
              <a:spcBef>
                <a:spcPts val="500"/>
              </a:spcBef>
              <a:spcAft>
                <a:spcPts val="0"/>
              </a:spcAft>
              <a:buClr>
                <a:srgbClr val="262626"/>
              </a:buClr>
              <a:buSzPts val="2000"/>
              <a:buNone/>
              <a:defRPr sz="2000" b="1"/>
            </a:lvl2pPr>
            <a:lvl3pPr marL="1371600" lvl="2" indent="-228600" algn="l">
              <a:lnSpc>
                <a:spcPct val="90000"/>
              </a:lnSpc>
              <a:spcBef>
                <a:spcPts val="500"/>
              </a:spcBef>
              <a:spcAft>
                <a:spcPts val="0"/>
              </a:spcAft>
              <a:buClr>
                <a:srgbClr val="262626"/>
              </a:buClr>
              <a:buSzPts val="1800"/>
              <a:buNone/>
              <a:defRPr sz="1800" b="1"/>
            </a:lvl3pPr>
            <a:lvl4pPr marL="1828800" lvl="3" indent="-228600" algn="l">
              <a:lnSpc>
                <a:spcPct val="90000"/>
              </a:lnSpc>
              <a:spcBef>
                <a:spcPts val="500"/>
              </a:spcBef>
              <a:spcAft>
                <a:spcPts val="0"/>
              </a:spcAft>
              <a:buClr>
                <a:srgbClr val="262626"/>
              </a:buClr>
              <a:buSzPts val="1600"/>
              <a:buNone/>
              <a:defRPr sz="1600" b="1"/>
            </a:lvl4pPr>
            <a:lvl5pPr marL="2286000" lvl="4" indent="-228600" algn="l">
              <a:lnSpc>
                <a:spcPct val="90000"/>
              </a:lnSpc>
              <a:spcBef>
                <a:spcPts val="500"/>
              </a:spcBef>
              <a:spcAft>
                <a:spcPts val="0"/>
              </a:spcAft>
              <a:buClr>
                <a:srgbClr val="26262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6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600"/>
              </a:spcBef>
              <a:spcAft>
                <a:spcPts val="0"/>
              </a:spcAft>
              <a:buClr>
                <a:srgbClr val="262626"/>
              </a:buClr>
              <a:buSzPts val="2400"/>
              <a:buNone/>
              <a:defRPr sz="2400" b="1"/>
            </a:lvl1pPr>
            <a:lvl2pPr marL="914400" lvl="1" indent="-228600" algn="l">
              <a:lnSpc>
                <a:spcPct val="90000"/>
              </a:lnSpc>
              <a:spcBef>
                <a:spcPts val="500"/>
              </a:spcBef>
              <a:spcAft>
                <a:spcPts val="0"/>
              </a:spcAft>
              <a:buClr>
                <a:srgbClr val="262626"/>
              </a:buClr>
              <a:buSzPts val="2000"/>
              <a:buNone/>
              <a:defRPr sz="2000" b="1"/>
            </a:lvl2pPr>
            <a:lvl3pPr marL="1371600" lvl="2" indent="-228600" algn="l">
              <a:lnSpc>
                <a:spcPct val="90000"/>
              </a:lnSpc>
              <a:spcBef>
                <a:spcPts val="500"/>
              </a:spcBef>
              <a:spcAft>
                <a:spcPts val="0"/>
              </a:spcAft>
              <a:buClr>
                <a:srgbClr val="262626"/>
              </a:buClr>
              <a:buSzPts val="1800"/>
              <a:buNone/>
              <a:defRPr sz="1800" b="1"/>
            </a:lvl3pPr>
            <a:lvl4pPr marL="1828800" lvl="3" indent="-228600" algn="l">
              <a:lnSpc>
                <a:spcPct val="90000"/>
              </a:lnSpc>
              <a:spcBef>
                <a:spcPts val="500"/>
              </a:spcBef>
              <a:spcAft>
                <a:spcPts val="0"/>
              </a:spcAft>
              <a:buClr>
                <a:srgbClr val="262626"/>
              </a:buClr>
              <a:buSzPts val="1600"/>
              <a:buNone/>
              <a:defRPr sz="1600" b="1"/>
            </a:lvl4pPr>
            <a:lvl5pPr marL="2286000" lvl="4" indent="-228600" algn="l">
              <a:lnSpc>
                <a:spcPct val="90000"/>
              </a:lnSpc>
              <a:spcBef>
                <a:spcPts val="500"/>
              </a:spcBef>
              <a:spcAft>
                <a:spcPts val="0"/>
              </a:spcAft>
              <a:buClr>
                <a:srgbClr val="26262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6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29"/>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838200" y="1"/>
            <a:ext cx="10515600" cy="133394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30"/>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31"/>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1600"/>
              </a:spcBef>
              <a:spcAft>
                <a:spcPts val="0"/>
              </a:spcAft>
              <a:buClr>
                <a:srgbClr val="262626"/>
              </a:buClr>
              <a:buSzPts val="3200"/>
              <a:buChar char="•"/>
              <a:defRPr sz="3200"/>
            </a:lvl1pPr>
            <a:lvl2pPr marL="914400" lvl="1" indent="-406400" algn="l">
              <a:lnSpc>
                <a:spcPct val="90000"/>
              </a:lnSpc>
              <a:spcBef>
                <a:spcPts val="500"/>
              </a:spcBef>
              <a:spcAft>
                <a:spcPts val="0"/>
              </a:spcAft>
              <a:buClr>
                <a:srgbClr val="262626"/>
              </a:buClr>
              <a:buSzPts val="2800"/>
              <a:buChar char="•"/>
              <a:defRPr sz="2800"/>
            </a:lvl2pPr>
            <a:lvl3pPr marL="1371600" lvl="2" indent="-381000" algn="l">
              <a:lnSpc>
                <a:spcPct val="90000"/>
              </a:lnSpc>
              <a:spcBef>
                <a:spcPts val="500"/>
              </a:spcBef>
              <a:spcAft>
                <a:spcPts val="0"/>
              </a:spcAft>
              <a:buClr>
                <a:srgbClr val="262626"/>
              </a:buClr>
              <a:buSzPts val="2400"/>
              <a:buChar char="•"/>
              <a:defRPr sz="2400"/>
            </a:lvl3pPr>
            <a:lvl4pPr marL="1828800" lvl="3" indent="-355600" algn="l">
              <a:lnSpc>
                <a:spcPct val="90000"/>
              </a:lnSpc>
              <a:spcBef>
                <a:spcPts val="500"/>
              </a:spcBef>
              <a:spcAft>
                <a:spcPts val="0"/>
              </a:spcAft>
              <a:buClr>
                <a:srgbClr val="262626"/>
              </a:buClr>
              <a:buSzPts val="2000"/>
              <a:buChar char="•"/>
              <a:defRPr sz="2000"/>
            </a:lvl4pPr>
            <a:lvl5pPr marL="2286000" lvl="4" indent="-355600" algn="l">
              <a:lnSpc>
                <a:spcPct val="90000"/>
              </a:lnSpc>
              <a:spcBef>
                <a:spcPts val="500"/>
              </a:spcBef>
              <a:spcAft>
                <a:spcPts val="0"/>
              </a:spcAft>
              <a:buClr>
                <a:srgbClr val="262626"/>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rgbClr val="262626"/>
              </a:buClr>
              <a:buSzPts val="1600"/>
              <a:buNone/>
              <a:defRPr sz="1600"/>
            </a:lvl1pPr>
            <a:lvl2pPr marL="914400" lvl="1" indent="-228600" algn="l">
              <a:lnSpc>
                <a:spcPct val="90000"/>
              </a:lnSpc>
              <a:spcBef>
                <a:spcPts val="500"/>
              </a:spcBef>
              <a:spcAft>
                <a:spcPts val="0"/>
              </a:spcAft>
              <a:buClr>
                <a:srgbClr val="262626"/>
              </a:buClr>
              <a:buSzPts val="1400"/>
              <a:buNone/>
              <a:defRPr sz="1400"/>
            </a:lvl2pPr>
            <a:lvl3pPr marL="1371600" lvl="2" indent="-228600" algn="l">
              <a:lnSpc>
                <a:spcPct val="90000"/>
              </a:lnSpc>
              <a:spcBef>
                <a:spcPts val="500"/>
              </a:spcBef>
              <a:spcAft>
                <a:spcPts val="0"/>
              </a:spcAft>
              <a:buClr>
                <a:srgbClr val="262626"/>
              </a:buClr>
              <a:buSzPts val="1200"/>
              <a:buNone/>
              <a:defRPr sz="1200"/>
            </a:lvl3pPr>
            <a:lvl4pPr marL="1828800" lvl="3" indent="-228600" algn="l">
              <a:lnSpc>
                <a:spcPct val="90000"/>
              </a:lnSpc>
              <a:spcBef>
                <a:spcPts val="500"/>
              </a:spcBef>
              <a:spcAft>
                <a:spcPts val="0"/>
              </a:spcAft>
              <a:buClr>
                <a:srgbClr val="262626"/>
              </a:buClr>
              <a:buSzPts val="1000"/>
              <a:buNone/>
              <a:defRPr sz="1000"/>
            </a:lvl4pPr>
            <a:lvl5pPr marL="2286000" lvl="4" indent="-228600" algn="l">
              <a:lnSpc>
                <a:spcPct val="90000"/>
              </a:lnSpc>
              <a:spcBef>
                <a:spcPts val="500"/>
              </a:spcBef>
              <a:spcAft>
                <a:spcPts val="0"/>
              </a:spcAft>
              <a:buClr>
                <a:srgbClr val="26262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32"/>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p:nvPr/>
        </p:nvSpPr>
        <p:spPr>
          <a:xfrm>
            <a:off x="0" y="0"/>
            <a:ext cx="12192000" cy="1333948"/>
          </a:xfrm>
          <a:prstGeom prst="rect">
            <a:avLst/>
          </a:prstGeom>
          <a:solidFill>
            <a:srgbClr val="D94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23"/>
          <p:cNvSpPr txBox="1">
            <a:spLocks noGrp="1"/>
          </p:cNvSpPr>
          <p:nvPr>
            <p:ph type="title"/>
          </p:nvPr>
        </p:nvSpPr>
        <p:spPr>
          <a:xfrm>
            <a:off x="838200" y="1"/>
            <a:ext cx="10515600" cy="1333948"/>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600"/>
              </a:spcBef>
              <a:spcAft>
                <a:spcPts val="0"/>
              </a:spcAft>
              <a:buClr>
                <a:srgbClr val="262626"/>
              </a:buClr>
              <a:buSzPts val="2800"/>
              <a:buFont typeface="Arial"/>
              <a:buChar char="•"/>
              <a:defRPr sz="2800" b="0" i="0" u="none" strike="noStrike" cap="none">
                <a:solidFill>
                  <a:srgbClr val="262626"/>
                </a:solidFill>
                <a:latin typeface="Calibri"/>
                <a:ea typeface="Calibri"/>
                <a:cs typeface="Calibri"/>
                <a:sym typeface="Calibri"/>
              </a:defRPr>
            </a:lvl1pPr>
            <a:lvl2pPr marL="914400" marR="0" lvl="1" indent="-381000" algn="l" rtl="0">
              <a:lnSpc>
                <a:spcPct val="90000"/>
              </a:lnSpc>
              <a:spcBef>
                <a:spcPts val="50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262626"/>
              </a:buClr>
              <a:buSzPts val="2000"/>
              <a:buFont typeface="Arial"/>
              <a:buChar char="•"/>
              <a:defRPr sz="2000" b="0" i="0" u="none" strike="noStrike" cap="none">
                <a:solidFill>
                  <a:srgbClr val="26262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262626"/>
              </a:buClr>
              <a:buSzPts val="1800"/>
              <a:buFont typeface="Arial"/>
              <a:buChar char="•"/>
              <a:defRPr sz="1800" b="0" i="0" u="none" strike="noStrike" cap="none">
                <a:solidFill>
                  <a:srgbClr val="26262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262626"/>
              </a:buClr>
              <a:buSzPts val="1800"/>
              <a:buFont typeface="Arial"/>
              <a:buChar char="•"/>
              <a:defRPr sz="1800" b="0" i="0" u="none" strike="noStrike" cap="none">
                <a:solidFill>
                  <a:srgbClr val="26262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F7F7F"/>
                </a:solidFill>
                <a:latin typeface="Calibri"/>
                <a:ea typeface="Calibri"/>
                <a:cs typeface="Calibri"/>
                <a:sym typeface="Calibri"/>
              </a:defRPr>
            </a:lvl1pPr>
            <a:lvl2pPr marL="0" marR="0" lvl="1" indent="0" algn="r" rtl="0">
              <a:spcBef>
                <a:spcPts val="0"/>
              </a:spcBef>
              <a:buNone/>
              <a:defRPr sz="1200" b="0" i="0" u="none" strike="noStrike" cap="none">
                <a:solidFill>
                  <a:srgbClr val="7F7F7F"/>
                </a:solidFill>
                <a:latin typeface="Calibri"/>
                <a:ea typeface="Calibri"/>
                <a:cs typeface="Calibri"/>
                <a:sym typeface="Calibri"/>
              </a:defRPr>
            </a:lvl2pPr>
            <a:lvl3pPr marL="0" marR="0" lvl="2" indent="0" algn="r" rtl="0">
              <a:spcBef>
                <a:spcPts val="0"/>
              </a:spcBef>
              <a:buNone/>
              <a:defRPr sz="1200" b="0" i="0" u="none" strike="noStrike" cap="none">
                <a:solidFill>
                  <a:srgbClr val="7F7F7F"/>
                </a:solidFill>
                <a:latin typeface="Calibri"/>
                <a:ea typeface="Calibri"/>
                <a:cs typeface="Calibri"/>
                <a:sym typeface="Calibri"/>
              </a:defRPr>
            </a:lvl3pPr>
            <a:lvl4pPr marL="0" marR="0" lvl="3" indent="0" algn="r" rtl="0">
              <a:spcBef>
                <a:spcPts val="0"/>
              </a:spcBef>
              <a:buNone/>
              <a:defRPr sz="1200" b="0" i="0" u="none" strike="noStrike" cap="none">
                <a:solidFill>
                  <a:srgbClr val="7F7F7F"/>
                </a:solidFill>
                <a:latin typeface="Calibri"/>
                <a:ea typeface="Calibri"/>
                <a:cs typeface="Calibri"/>
                <a:sym typeface="Calibri"/>
              </a:defRPr>
            </a:lvl4pPr>
            <a:lvl5pPr marL="0" marR="0" lvl="4" indent="0" algn="r" rtl="0">
              <a:spcBef>
                <a:spcPts val="0"/>
              </a:spcBef>
              <a:buNone/>
              <a:defRPr sz="1200" b="0" i="0" u="none" strike="noStrike" cap="none">
                <a:solidFill>
                  <a:srgbClr val="7F7F7F"/>
                </a:solidFill>
                <a:latin typeface="Calibri"/>
                <a:ea typeface="Calibri"/>
                <a:cs typeface="Calibri"/>
                <a:sym typeface="Calibri"/>
              </a:defRPr>
            </a:lvl5pPr>
            <a:lvl6pPr marL="0" marR="0" lvl="5" indent="0" algn="r" rtl="0">
              <a:spcBef>
                <a:spcPts val="0"/>
              </a:spcBef>
              <a:buNone/>
              <a:defRPr sz="1200" b="0" i="0" u="none" strike="noStrike" cap="none">
                <a:solidFill>
                  <a:srgbClr val="7F7F7F"/>
                </a:solidFill>
                <a:latin typeface="Calibri"/>
                <a:ea typeface="Calibri"/>
                <a:cs typeface="Calibri"/>
                <a:sym typeface="Calibri"/>
              </a:defRPr>
            </a:lvl6pPr>
            <a:lvl7pPr marL="0" marR="0" lvl="6" indent="0" algn="r" rtl="0">
              <a:spcBef>
                <a:spcPts val="0"/>
              </a:spcBef>
              <a:buNone/>
              <a:defRPr sz="1200" b="0" i="0" u="none" strike="noStrike" cap="none">
                <a:solidFill>
                  <a:srgbClr val="7F7F7F"/>
                </a:solidFill>
                <a:latin typeface="Calibri"/>
                <a:ea typeface="Calibri"/>
                <a:cs typeface="Calibri"/>
                <a:sym typeface="Calibri"/>
              </a:defRPr>
            </a:lvl7pPr>
            <a:lvl8pPr marL="0" marR="0" lvl="7" indent="0" algn="r" rtl="0">
              <a:spcBef>
                <a:spcPts val="0"/>
              </a:spcBef>
              <a:buNone/>
              <a:defRPr sz="1200" b="0" i="0" u="none" strike="noStrike" cap="none">
                <a:solidFill>
                  <a:srgbClr val="7F7F7F"/>
                </a:solidFill>
                <a:latin typeface="Calibri"/>
                <a:ea typeface="Calibri"/>
                <a:cs typeface="Calibri"/>
                <a:sym typeface="Calibri"/>
              </a:defRPr>
            </a:lvl8pPr>
            <a:lvl9pPr marL="0" marR="0" lvl="8" indent="0" algn="r" rtl="0">
              <a:spcBef>
                <a:spcPts val="0"/>
              </a:spcBef>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stepsforward.org/modules/health-coachi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drwaynejonas.com/wp-content/uploads/2018/10/CodingThumbnail.pn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drwaynejonas.com/resource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mailto:ccrespo@challiance.org" TargetMode="External"/><Relationship Id="rId5" Type="http://schemas.openxmlformats.org/officeDocument/2006/relationships/hyperlink" Target="mailto:healing@drwaynejonas.com" TargetMode="External"/><Relationship Id="rId4" Type="http://schemas.openxmlformats.org/officeDocument/2006/relationships/hyperlink" Target="mailto:agordon@challianc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144438" y="2545773"/>
            <a:ext cx="9523562" cy="169435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Calibri"/>
              <a:buNone/>
            </a:pPr>
            <a:r>
              <a:rPr lang="en-US" sz="4000" cap="none"/>
              <a:t>Using the Hope Visit to promote resilience for ourselves and our patients </a:t>
            </a:r>
            <a:endParaRPr sz="4000" i="1" cap="none"/>
          </a:p>
        </p:txBody>
      </p:sp>
      <p:sp>
        <p:nvSpPr>
          <p:cNvPr id="90" name="Google Shape;90;p1"/>
          <p:cNvSpPr/>
          <p:nvPr/>
        </p:nvSpPr>
        <p:spPr>
          <a:xfrm>
            <a:off x="0" y="5028842"/>
            <a:ext cx="12192000"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262626"/>
                </a:solidFill>
                <a:latin typeface="Calibri"/>
                <a:ea typeface="Calibri"/>
                <a:cs typeface="Calibri"/>
                <a:sym typeface="Calibri"/>
              </a:rPr>
              <a:t>Practicing Whole Person, Patient-Centered Care</a:t>
            </a:r>
            <a:endParaRPr sz="3200" b="1" i="0" u="none" strike="noStrike" cap="none" dirty="0">
              <a:solidFill>
                <a:srgbClr val="262626"/>
              </a:solidFill>
              <a:latin typeface="Calibri"/>
              <a:ea typeface="Calibri"/>
              <a:cs typeface="Calibri"/>
              <a:sym typeface="Calibri"/>
            </a:endParaRPr>
          </a:p>
          <a:p>
            <a:pPr marL="0" marR="0" lvl="0" indent="0" algn="ctr" rtl="0">
              <a:spcBef>
                <a:spcPts val="0"/>
              </a:spcBef>
              <a:spcAft>
                <a:spcPts val="0"/>
              </a:spcAft>
              <a:buNone/>
            </a:pPr>
            <a:endParaRPr sz="2400" b="1" dirty="0">
              <a:solidFill>
                <a:srgbClr val="262626"/>
              </a:solidFill>
              <a:latin typeface="Calibri"/>
              <a:ea typeface="Calibri"/>
              <a:cs typeface="Calibri"/>
              <a:sym typeface="Calibri"/>
            </a:endParaRPr>
          </a:p>
          <a:p>
            <a:pPr marL="1828800" marR="0" lvl="0" indent="457200" algn="l" rtl="0">
              <a:spcBef>
                <a:spcPts val="0"/>
              </a:spcBef>
              <a:spcAft>
                <a:spcPts val="0"/>
              </a:spcAft>
              <a:buNone/>
            </a:pPr>
            <a:r>
              <a:rPr lang="en-US" sz="2400" b="1" dirty="0">
                <a:solidFill>
                  <a:srgbClr val="262626"/>
                </a:solidFill>
                <a:latin typeface="Calibri"/>
                <a:ea typeface="Calibri"/>
                <a:cs typeface="Calibri"/>
                <a:sym typeface="Calibri"/>
              </a:rPr>
              <a:t>Elena Rosenbaum, MD      </a:t>
            </a:r>
            <a:r>
              <a:rPr lang="en-US" sz="2400" b="1" dirty="0" smtClean="0">
                <a:solidFill>
                  <a:srgbClr val="262626"/>
                </a:solidFill>
                <a:latin typeface="Calibri"/>
                <a:ea typeface="Calibri"/>
                <a:cs typeface="Calibri"/>
                <a:sym typeface="Calibri"/>
              </a:rPr>
              <a:t>	Andrea </a:t>
            </a:r>
            <a:r>
              <a:rPr lang="en-US" sz="2400" b="1" dirty="0">
                <a:solidFill>
                  <a:srgbClr val="262626"/>
                </a:solidFill>
                <a:latin typeface="Calibri"/>
                <a:ea typeface="Calibri"/>
                <a:cs typeface="Calibri"/>
                <a:sym typeface="Calibri"/>
              </a:rPr>
              <a:t>Gordon, MD</a:t>
            </a:r>
            <a:endParaRPr sz="2400" b="1" dirty="0">
              <a:solidFill>
                <a:srgbClr val="262626"/>
              </a:solidFill>
              <a:latin typeface="Calibri"/>
              <a:ea typeface="Calibri"/>
              <a:cs typeface="Calibri"/>
              <a:sym typeface="Calibri"/>
            </a:endParaRPr>
          </a:p>
          <a:p>
            <a:pPr marL="2286000" marR="0" lvl="0" indent="457200" algn="l" rtl="0">
              <a:spcBef>
                <a:spcPts val="0"/>
              </a:spcBef>
              <a:spcAft>
                <a:spcPts val="0"/>
              </a:spcAft>
              <a:buNone/>
            </a:pPr>
            <a:r>
              <a:rPr lang="en-US" sz="2400" b="1" dirty="0" smtClean="0">
                <a:solidFill>
                  <a:srgbClr val="262626"/>
                </a:solidFill>
                <a:latin typeface="Calibri"/>
                <a:ea typeface="Calibri"/>
                <a:cs typeface="Calibri"/>
                <a:sym typeface="Calibri"/>
              </a:rPr>
              <a:t>Wayne </a:t>
            </a:r>
            <a:r>
              <a:rPr lang="en-US" sz="2400" b="1" dirty="0">
                <a:solidFill>
                  <a:srgbClr val="262626"/>
                </a:solidFill>
                <a:latin typeface="Calibri"/>
                <a:ea typeface="Calibri"/>
                <a:cs typeface="Calibri"/>
                <a:sym typeface="Calibri"/>
              </a:rPr>
              <a:t>Jonas MD		</a:t>
            </a:r>
            <a:r>
              <a:rPr lang="en-US" sz="2400" b="1" dirty="0" smtClean="0">
                <a:solidFill>
                  <a:srgbClr val="262626"/>
                </a:solidFill>
                <a:latin typeface="Calibri"/>
                <a:ea typeface="Calibri"/>
                <a:cs typeface="Calibri"/>
                <a:sym typeface="Calibri"/>
              </a:rPr>
              <a:t>        Cortney </a:t>
            </a:r>
            <a:r>
              <a:rPr lang="en-US" sz="2400" b="1" dirty="0">
                <a:solidFill>
                  <a:srgbClr val="262626"/>
                </a:solidFill>
                <a:latin typeface="Calibri"/>
                <a:ea typeface="Calibri"/>
                <a:cs typeface="Calibri"/>
                <a:sym typeface="Calibri"/>
              </a:rPr>
              <a:t>Crespo, MD</a:t>
            </a:r>
            <a:endParaRPr sz="2400" b="1" dirty="0">
              <a:solidFill>
                <a:srgbClr val="262626"/>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838200" y="153909"/>
            <a:ext cx="10515600" cy="100493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a:t>How do we delve deeper?</a:t>
            </a:r>
            <a:endParaRPr/>
          </a:p>
        </p:txBody>
      </p:sp>
      <p:sp>
        <p:nvSpPr>
          <p:cNvPr id="179" name="Google Shape;179;p9"/>
          <p:cNvSpPr txBox="1">
            <a:spLocks noGrp="1"/>
          </p:cNvSpPr>
          <p:nvPr>
            <p:ph type="body" idx="1"/>
          </p:nvPr>
        </p:nvSpPr>
        <p:spPr>
          <a:xfrm>
            <a:off x="711675" y="1578275"/>
            <a:ext cx="10885500" cy="4716900"/>
          </a:xfrm>
          <a:prstGeom prst="rect">
            <a:avLst/>
          </a:prstGeom>
          <a:noFill/>
          <a:ln>
            <a:noFill/>
          </a:ln>
        </p:spPr>
        <p:txBody>
          <a:bodyPr spcFirstLastPara="1" wrap="square" lIns="91425" tIns="45700" rIns="91425" bIns="45700" anchor="t" anchorCtr="0">
            <a:normAutofit lnSpcReduction="10000"/>
          </a:bodyPr>
          <a:lstStyle/>
          <a:p>
            <a:pPr marL="514350" lvl="0" indent="-527050" algn="l" rtl="0">
              <a:lnSpc>
                <a:spcPct val="100000"/>
              </a:lnSpc>
              <a:spcBef>
                <a:spcPts val="0"/>
              </a:spcBef>
              <a:spcAft>
                <a:spcPts val="0"/>
              </a:spcAft>
              <a:buClr>
                <a:srgbClr val="262626"/>
              </a:buClr>
              <a:buSzPts val="3000"/>
              <a:buFont typeface="Calibri"/>
              <a:buAutoNum type="arabicPeriod"/>
            </a:pPr>
            <a:r>
              <a:rPr lang="en-US" sz="3000"/>
              <a:t>DO A  </a:t>
            </a:r>
            <a:r>
              <a:rPr lang="en-US" sz="3000" b="1"/>
              <a:t>Personal Health Inventory</a:t>
            </a:r>
            <a:endParaRPr sz="3000"/>
          </a:p>
          <a:p>
            <a:pPr marL="514350" lvl="0" indent="-527050" algn="l" rtl="0">
              <a:lnSpc>
                <a:spcPct val="100000"/>
              </a:lnSpc>
              <a:spcBef>
                <a:spcPts val="1600"/>
              </a:spcBef>
              <a:spcAft>
                <a:spcPts val="0"/>
              </a:spcAft>
              <a:buClr>
                <a:srgbClr val="262626"/>
              </a:buClr>
              <a:buSzPts val="3000"/>
              <a:buFont typeface="Calibri"/>
              <a:buAutoNum type="arabicPeriod"/>
            </a:pPr>
            <a:r>
              <a:rPr lang="en-US" sz="3000"/>
              <a:t>ASK the </a:t>
            </a:r>
            <a:r>
              <a:rPr lang="en-US" sz="3000" b="1"/>
              <a:t>HOPE questions </a:t>
            </a:r>
            <a:r>
              <a:rPr lang="en-US" sz="3000"/>
              <a:t>– keep fluid, it is not a checklist</a:t>
            </a:r>
            <a:endParaRPr sz="3000"/>
          </a:p>
          <a:p>
            <a:pPr marL="514350" lvl="0" indent="-527050" algn="l" rtl="0">
              <a:lnSpc>
                <a:spcPct val="100000"/>
              </a:lnSpc>
              <a:spcBef>
                <a:spcPts val="1600"/>
              </a:spcBef>
              <a:spcAft>
                <a:spcPts val="0"/>
              </a:spcAft>
              <a:buClr>
                <a:srgbClr val="262626"/>
              </a:buClr>
              <a:buSzPts val="3000"/>
              <a:buFont typeface="Calibri"/>
              <a:buAutoNum type="arabicPeriod"/>
            </a:pPr>
            <a:r>
              <a:rPr lang="en-US" sz="3000" b="1"/>
              <a:t>PRIORITIZE </a:t>
            </a:r>
            <a:r>
              <a:rPr lang="en-US" sz="3000"/>
              <a:t>the action items – </a:t>
            </a:r>
            <a:r>
              <a:rPr lang="en-US" sz="3000" i="1"/>
              <a:t>“patient is in the driver’s seat”</a:t>
            </a:r>
            <a:endParaRPr sz="3000"/>
          </a:p>
          <a:p>
            <a:pPr marL="685800" lvl="1" indent="-266700" algn="l" rtl="0">
              <a:lnSpc>
                <a:spcPct val="90000"/>
              </a:lnSpc>
              <a:spcBef>
                <a:spcPts val="500"/>
              </a:spcBef>
              <a:spcAft>
                <a:spcPts val="0"/>
              </a:spcAft>
              <a:buClr>
                <a:srgbClr val="262626"/>
              </a:buClr>
              <a:buSzPts val="3000"/>
              <a:buChar char="•"/>
            </a:pPr>
            <a:r>
              <a:rPr lang="en-US" sz="3000"/>
              <a:t>Ask-tell-ask: “reflect back and listen”</a:t>
            </a:r>
            <a:endParaRPr sz="3000"/>
          </a:p>
          <a:p>
            <a:pPr marL="685800" lvl="1" indent="-266700" algn="l" rtl="0">
              <a:lnSpc>
                <a:spcPct val="90000"/>
              </a:lnSpc>
              <a:spcBef>
                <a:spcPts val="500"/>
              </a:spcBef>
              <a:spcAft>
                <a:spcPts val="0"/>
              </a:spcAft>
              <a:buClr>
                <a:srgbClr val="262626"/>
              </a:buClr>
              <a:buSzPts val="3000"/>
              <a:buChar char="•"/>
            </a:pPr>
            <a:r>
              <a:rPr lang="en-US" sz="3000"/>
              <a:t>Action plan -creating at  </a:t>
            </a:r>
            <a:r>
              <a:rPr lang="en-US" sz="3000" b="1"/>
              <a:t>Personalized Health Plan</a:t>
            </a:r>
            <a:endParaRPr sz="3000"/>
          </a:p>
          <a:p>
            <a:pPr marL="685800" lvl="1" indent="-266700" algn="l" rtl="0">
              <a:lnSpc>
                <a:spcPct val="90000"/>
              </a:lnSpc>
              <a:spcBef>
                <a:spcPts val="500"/>
              </a:spcBef>
              <a:spcAft>
                <a:spcPts val="0"/>
              </a:spcAft>
              <a:buClr>
                <a:srgbClr val="262626"/>
              </a:buClr>
              <a:buSzPts val="3000"/>
              <a:buChar char="•"/>
            </a:pPr>
            <a:r>
              <a:rPr lang="en-US" sz="3000"/>
              <a:t>Closing the loop with “teach back” </a:t>
            </a:r>
            <a:endParaRPr sz="3000"/>
          </a:p>
          <a:p>
            <a:pPr marL="0" lvl="0" indent="0" algn="l" rtl="0">
              <a:lnSpc>
                <a:spcPct val="90000"/>
              </a:lnSpc>
              <a:spcBef>
                <a:spcPts val="500"/>
              </a:spcBef>
              <a:spcAft>
                <a:spcPts val="0"/>
              </a:spcAft>
              <a:buNone/>
            </a:pPr>
            <a:r>
              <a:rPr lang="en-US" sz="3000"/>
              <a:t>4.	When possible </a:t>
            </a:r>
            <a:r>
              <a:rPr lang="en-US" sz="3000" b="1"/>
              <a:t>Hand off </a:t>
            </a:r>
            <a:r>
              <a:rPr lang="en-US" sz="3000"/>
              <a:t>to health coach or medical assistant  and/or group visit. </a:t>
            </a:r>
            <a:endParaRPr sz="3000"/>
          </a:p>
          <a:p>
            <a:pPr marL="685800" lvl="1" indent="-266700" algn="l" rtl="0">
              <a:lnSpc>
                <a:spcPct val="90000"/>
              </a:lnSpc>
              <a:spcBef>
                <a:spcPts val="500"/>
              </a:spcBef>
              <a:spcAft>
                <a:spcPts val="0"/>
              </a:spcAft>
              <a:buClr>
                <a:srgbClr val="262626"/>
              </a:buClr>
              <a:buSzPts val="3000"/>
              <a:buChar char="•"/>
            </a:pPr>
            <a:r>
              <a:rPr lang="en-US" sz="3000"/>
              <a:t>Use other specialists such as nutritionists or acupuncturists as part of the team. </a:t>
            </a:r>
            <a:endParaRPr sz="3000"/>
          </a:p>
          <a:p>
            <a:pPr marL="971550" lvl="1" indent="-361950" algn="l" rtl="0">
              <a:lnSpc>
                <a:spcPct val="90000"/>
              </a:lnSpc>
              <a:spcBef>
                <a:spcPts val="500"/>
              </a:spcBef>
              <a:spcAft>
                <a:spcPts val="0"/>
              </a:spcAft>
              <a:buClr>
                <a:srgbClr val="262626"/>
              </a:buClr>
              <a:buSzPts val="2400"/>
              <a:buFont typeface="Calibri"/>
              <a:buNone/>
            </a:pPr>
            <a:endParaRPr/>
          </a:p>
        </p:txBody>
      </p:sp>
      <p:sp>
        <p:nvSpPr>
          <p:cNvPr id="180" name="Google Shape;180;p9"/>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10</a:t>
            </a:fl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0"/>
          <p:cNvSpPr txBox="1">
            <a:spLocks noGrp="1"/>
          </p:cNvSpPr>
          <p:nvPr>
            <p:ph type="title"/>
          </p:nvPr>
        </p:nvSpPr>
        <p:spPr>
          <a:xfrm>
            <a:off x="838200" y="153909"/>
            <a:ext cx="10515600" cy="100493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a:t>PERSONAL HEALTH INVENTORY</a:t>
            </a:r>
            <a:endParaRPr/>
          </a:p>
        </p:txBody>
      </p:sp>
      <p:pic>
        <p:nvPicPr>
          <p:cNvPr id="186" name="Google Shape;186;p10"/>
          <p:cNvPicPr preferRelativeResize="0">
            <a:picLocks noGrp="1"/>
          </p:cNvPicPr>
          <p:nvPr>
            <p:ph type="body" idx="1"/>
          </p:nvPr>
        </p:nvPicPr>
        <p:blipFill rotWithShape="1">
          <a:blip r:embed="rId3">
            <a:alphaModFix/>
          </a:blip>
          <a:srcRect/>
          <a:stretch/>
        </p:blipFill>
        <p:spPr>
          <a:xfrm>
            <a:off x="129425" y="1517900"/>
            <a:ext cx="3857400" cy="4975800"/>
          </a:xfrm>
          <a:prstGeom prst="rect">
            <a:avLst/>
          </a:prstGeom>
          <a:noFill/>
          <a:ln>
            <a:noFill/>
          </a:ln>
        </p:spPr>
      </p:pic>
      <p:sp>
        <p:nvSpPr>
          <p:cNvPr id="187" name="Google Shape;187;p10"/>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11</a:t>
            </a:fld>
            <a:endParaRPr/>
          </a:p>
        </p:txBody>
      </p:sp>
      <p:sp>
        <p:nvSpPr>
          <p:cNvPr id="188" name="Google Shape;188;p10"/>
          <p:cNvSpPr txBox="1"/>
          <p:nvPr/>
        </p:nvSpPr>
        <p:spPr>
          <a:xfrm>
            <a:off x="4273200" y="1642750"/>
            <a:ext cx="7918800" cy="5390100"/>
          </a:xfrm>
          <a:prstGeom prst="rect">
            <a:avLst/>
          </a:prstGeom>
          <a:noFill/>
          <a:ln>
            <a:noFill/>
          </a:ln>
        </p:spPr>
        <p:txBody>
          <a:bodyPr spcFirstLastPara="1" wrap="square" lIns="91425" tIns="45700" rIns="91425" bIns="45700" anchor="t" anchorCtr="0">
            <a:normAutofit/>
          </a:bodyPr>
          <a:lstStyle/>
          <a:p>
            <a:pPr marL="457200" marR="0" lvl="0" indent="0" algn="l" rtl="0">
              <a:lnSpc>
                <a:spcPct val="80000"/>
              </a:lnSpc>
              <a:spcBef>
                <a:spcPts val="0"/>
              </a:spcBef>
              <a:spcAft>
                <a:spcPts val="0"/>
              </a:spcAft>
              <a:buNone/>
            </a:pPr>
            <a:endParaRPr sz="2800">
              <a:solidFill>
                <a:srgbClr val="262626"/>
              </a:solidFill>
              <a:latin typeface="Calibri"/>
              <a:ea typeface="Calibri"/>
              <a:cs typeface="Calibri"/>
              <a:sym typeface="Calibri"/>
            </a:endParaRPr>
          </a:p>
          <a:p>
            <a:pPr marL="228600" marR="0" lvl="0" indent="-267335" algn="l" rtl="0">
              <a:lnSpc>
                <a:spcPct val="80000"/>
              </a:lnSpc>
              <a:spcBef>
                <a:spcPts val="0"/>
              </a:spcBef>
              <a:spcAft>
                <a:spcPts val="0"/>
              </a:spcAft>
              <a:buClr>
                <a:srgbClr val="262626"/>
              </a:buClr>
              <a:buSzPts val="3200"/>
              <a:buFont typeface="Arial"/>
              <a:buChar char="•"/>
            </a:pPr>
            <a:r>
              <a:rPr lang="en-US" sz="3200">
                <a:solidFill>
                  <a:srgbClr val="262626"/>
                </a:solidFill>
                <a:latin typeface="Calibri"/>
                <a:ea typeface="Calibri"/>
                <a:cs typeface="Calibri"/>
                <a:sym typeface="Calibri"/>
              </a:rPr>
              <a:t>Helps patient think about why they want to be healthy – linking life purpose and health goals</a:t>
            </a:r>
            <a:endParaRPr sz="3200"/>
          </a:p>
          <a:p>
            <a:pPr marL="228600" marR="0" lvl="0" indent="-267335" algn="l" rtl="0">
              <a:lnSpc>
                <a:spcPct val="80000"/>
              </a:lnSpc>
              <a:spcBef>
                <a:spcPts val="1600"/>
              </a:spcBef>
              <a:spcAft>
                <a:spcPts val="0"/>
              </a:spcAft>
              <a:buClr>
                <a:srgbClr val="262626"/>
              </a:buClr>
              <a:buSzPts val="3200"/>
              <a:buFont typeface="Arial"/>
              <a:buChar char="•"/>
            </a:pPr>
            <a:r>
              <a:rPr lang="en-US" sz="3200">
                <a:solidFill>
                  <a:srgbClr val="262626"/>
                </a:solidFill>
                <a:latin typeface="Calibri"/>
                <a:ea typeface="Calibri"/>
                <a:cs typeface="Calibri"/>
                <a:sym typeface="Calibri"/>
              </a:rPr>
              <a:t>Reviews current self-health assessment</a:t>
            </a:r>
            <a:endParaRPr sz="3200"/>
          </a:p>
          <a:p>
            <a:pPr marL="228600" marR="0" lvl="0" indent="-267335" algn="l" rtl="0">
              <a:lnSpc>
                <a:spcPct val="80000"/>
              </a:lnSpc>
              <a:spcBef>
                <a:spcPts val="1600"/>
              </a:spcBef>
              <a:spcAft>
                <a:spcPts val="0"/>
              </a:spcAft>
              <a:buClr>
                <a:srgbClr val="262626"/>
              </a:buClr>
              <a:buSzPts val="3200"/>
              <a:buFont typeface="Arial"/>
              <a:buChar char="•"/>
            </a:pPr>
            <a:r>
              <a:rPr lang="en-US" sz="3200">
                <a:solidFill>
                  <a:srgbClr val="262626"/>
                </a:solidFill>
                <a:latin typeface="Calibri"/>
                <a:ea typeface="Calibri"/>
                <a:cs typeface="Calibri"/>
                <a:sym typeface="Calibri"/>
              </a:rPr>
              <a:t>Reviews current personal determinants of healing</a:t>
            </a:r>
            <a:endParaRPr sz="3200"/>
          </a:p>
          <a:p>
            <a:pPr marL="228600" marR="0" lvl="0" indent="-267335" algn="l" rtl="0">
              <a:lnSpc>
                <a:spcPct val="80000"/>
              </a:lnSpc>
              <a:spcBef>
                <a:spcPts val="1600"/>
              </a:spcBef>
              <a:spcAft>
                <a:spcPts val="0"/>
              </a:spcAft>
              <a:buClr>
                <a:srgbClr val="262626"/>
              </a:buClr>
              <a:buSzPts val="3200"/>
              <a:buFont typeface="Arial"/>
              <a:buChar char="•"/>
            </a:pPr>
            <a:r>
              <a:rPr lang="en-US" sz="3200">
                <a:solidFill>
                  <a:srgbClr val="262626"/>
                </a:solidFill>
                <a:latin typeface="Calibri"/>
                <a:ea typeface="Calibri"/>
                <a:cs typeface="Calibri"/>
                <a:sym typeface="Calibri"/>
              </a:rPr>
              <a:t>Assesses readiness for change or action</a:t>
            </a:r>
            <a:endParaRPr sz="3200"/>
          </a:p>
          <a:p>
            <a:pPr marL="228600" marR="0" lvl="0" indent="-228600" algn="l" rtl="0">
              <a:lnSpc>
                <a:spcPct val="80000"/>
              </a:lnSpc>
              <a:spcBef>
                <a:spcPts val="1600"/>
              </a:spcBef>
              <a:spcAft>
                <a:spcPts val="0"/>
              </a:spcAft>
              <a:buClr>
                <a:srgbClr val="262626"/>
              </a:buClr>
              <a:buSzPts val="2590"/>
              <a:buFont typeface="Arial"/>
              <a:buChar char="•"/>
            </a:pPr>
            <a:r>
              <a:rPr lang="en-US" sz="3200">
                <a:solidFill>
                  <a:srgbClr val="262626"/>
                </a:solidFill>
                <a:latin typeface="Calibri"/>
                <a:ea typeface="Calibri"/>
                <a:cs typeface="Calibri"/>
                <a:sym typeface="Calibri"/>
              </a:rPr>
              <a:t>Basis for provider-patient HOPE discussion</a:t>
            </a:r>
            <a:r>
              <a:rPr lang="en-US" sz="2590">
                <a:solidFill>
                  <a:srgbClr val="262626"/>
                </a:solidFill>
                <a:latin typeface="Calibri"/>
                <a:ea typeface="Calibri"/>
                <a:cs typeface="Calibri"/>
                <a:sym typeface="Calibri"/>
              </a:rPr>
              <a:t/>
            </a:r>
            <a:br>
              <a:rPr lang="en-US" sz="2590">
                <a:solidFill>
                  <a:srgbClr val="262626"/>
                </a:solidFill>
                <a:latin typeface="Calibri"/>
                <a:ea typeface="Calibri"/>
                <a:cs typeface="Calibri"/>
                <a:sym typeface="Calibri"/>
              </a:rPr>
            </a:br>
            <a:endParaRPr sz="2590">
              <a:solidFill>
                <a:srgbClr val="262626"/>
              </a:solidFill>
              <a:latin typeface="Calibri"/>
              <a:ea typeface="Calibri"/>
              <a:cs typeface="Calibri"/>
              <a:sym typeface="Calibri"/>
            </a:endParaRPr>
          </a:p>
          <a:p>
            <a:pPr marL="0" marR="0" lvl="0" indent="0" algn="l" rtl="0">
              <a:lnSpc>
                <a:spcPct val="80000"/>
              </a:lnSpc>
              <a:spcBef>
                <a:spcPts val="1600"/>
              </a:spcBef>
              <a:spcAft>
                <a:spcPts val="0"/>
              </a:spcAft>
              <a:buClr>
                <a:srgbClr val="262626"/>
              </a:buClr>
              <a:buSzPts val="2590"/>
              <a:buFont typeface="Arial"/>
              <a:buNone/>
            </a:pPr>
            <a:endParaRPr/>
          </a:p>
          <a:p>
            <a:pPr marL="0" marR="0" lvl="0" indent="0" algn="l" rtl="0">
              <a:lnSpc>
                <a:spcPct val="80000"/>
              </a:lnSpc>
              <a:spcBef>
                <a:spcPts val="1600"/>
              </a:spcBef>
              <a:spcAft>
                <a:spcPts val="0"/>
              </a:spcAft>
              <a:buClr>
                <a:srgbClr val="262626"/>
              </a:buClr>
              <a:buSzPts val="2590"/>
              <a:buFont typeface="Arial"/>
              <a:buNone/>
            </a:pPr>
            <a:endParaRPr sz="2590" b="1">
              <a:solidFill>
                <a:srgbClr val="262626"/>
              </a:solidFill>
              <a:latin typeface="Calibri"/>
              <a:ea typeface="Calibri"/>
              <a:cs typeface="Calibri"/>
              <a:sym typeface="Calibri"/>
            </a:endParaRPr>
          </a:p>
          <a:p>
            <a:pPr marL="0" marR="0" lvl="0" indent="0" algn="l" rtl="0">
              <a:lnSpc>
                <a:spcPct val="80000"/>
              </a:lnSpc>
              <a:spcBef>
                <a:spcPts val="1600"/>
              </a:spcBef>
              <a:spcAft>
                <a:spcPts val="0"/>
              </a:spcAft>
              <a:buClr>
                <a:srgbClr val="262626"/>
              </a:buClr>
              <a:buSzPts val="2590"/>
              <a:buFont typeface="Arial"/>
              <a:buNone/>
            </a:pPr>
            <a:endParaRPr sz="2590" b="1">
              <a:solidFill>
                <a:srgbClr val="262626"/>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1"/>
          <p:cNvSpPr txBox="1">
            <a:spLocks noGrp="1"/>
          </p:cNvSpPr>
          <p:nvPr>
            <p:ph type="title"/>
          </p:nvPr>
        </p:nvSpPr>
        <p:spPr>
          <a:xfrm>
            <a:off x="838200" y="153900"/>
            <a:ext cx="10555200" cy="1016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a:t>THE HOPE NOTE QUESTIONS</a:t>
            </a:r>
            <a:endParaRPr/>
          </a:p>
        </p:txBody>
      </p:sp>
      <p:sp>
        <p:nvSpPr>
          <p:cNvPr id="195" name="Google Shape;195;p11"/>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12</a:t>
            </a:fld>
            <a:endParaRPr/>
          </a:p>
        </p:txBody>
      </p:sp>
      <p:pic>
        <p:nvPicPr>
          <p:cNvPr id="196" name="Google Shape;196;p11"/>
          <p:cNvPicPr preferRelativeResize="0"/>
          <p:nvPr/>
        </p:nvPicPr>
        <p:blipFill rotWithShape="1">
          <a:blip r:embed="rId3">
            <a:alphaModFix/>
          </a:blip>
          <a:srcRect t="14507" b="3"/>
          <a:stretch/>
        </p:blipFill>
        <p:spPr>
          <a:xfrm>
            <a:off x="-81375" y="1640675"/>
            <a:ext cx="12438723" cy="5217325"/>
          </a:xfrm>
          <a:prstGeom prst="rect">
            <a:avLst/>
          </a:prstGeom>
          <a:noFill/>
          <a:ln>
            <a:noFill/>
          </a:ln>
        </p:spPr>
      </p:pic>
      <p:sp>
        <p:nvSpPr>
          <p:cNvPr id="197" name="Google Shape;197;p11"/>
          <p:cNvSpPr/>
          <p:nvPr/>
        </p:nvSpPr>
        <p:spPr>
          <a:xfrm>
            <a:off x="4008986" y="6209141"/>
            <a:ext cx="417402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2"/>
          <p:cNvPicPr preferRelativeResize="0"/>
          <p:nvPr/>
        </p:nvPicPr>
        <p:blipFill>
          <a:blip r:embed="rId3">
            <a:alphaModFix/>
          </a:blip>
          <a:stretch>
            <a:fillRect/>
          </a:stretch>
        </p:blipFill>
        <p:spPr>
          <a:xfrm>
            <a:off x="9228625" y="585225"/>
            <a:ext cx="2521976" cy="3127244"/>
          </a:xfrm>
          <a:prstGeom prst="rect">
            <a:avLst/>
          </a:prstGeom>
          <a:noFill/>
          <a:ln>
            <a:noFill/>
          </a:ln>
        </p:spPr>
      </p:pic>
      <p:sp>
        <p:nvSpPr>
          <p:cNvPr id="203" name="Google Shape;203;p12"/>
          <p:cNvSpPr txBox="1">
            <a:spLocks noGrp="1"/>
          </p:cNvSpPr>
          <p:nvPr>
            <p:ph type="title"/>
          </p:nvPr>
        </p:nvSpPr>
        <p:spPr>
          <a:xfrm>
            <a:off x="838200" y="153909"/>
            <a:ext cx="10515600" cy="100493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a:t>SPIRITUAL &amp; MENTAL</a:t>
            </a:r>
            <a:endParaRPr/>
          </a:p>
        </p:txBody>
      </p:sp>
      <p:sp>
        <p:nvSpPr>
          <p:cNvPr id="204" name="Google Shape;204;p12"/>
          <p:cNvSpPr txBox="1">
            <a:spLocks noGrp="1"/>
          </p:cNvSpPr>
          <p:nvPr>
            <p:ph type="body" idx="1"/>
          </p:nvPr>
        </p:nvSpPr>
        <p:spPr>
          <a:xfrm>
            <a:off x="421200" y="1364676"/>
            <a:ext cx="10932600" cy="460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62626"/>
              </a:buClr>
              <a:buSzPts val="2800"/>
              <a:buNone/>
            </a:pPr>
            <a:r>
              <a:rPr lang="en-US" sz="3000" b="1" i="1"/>
              <a:t>Why do you want to be healthy? </a:t>
            </a:r>
            <a:br>
              <a:rPr lang="en-US" sz="3000" b="1" i="1"/>
            </a:br>
            <a:r>
              <a:rPr lang="en-US" sz="3000" b="1" i="1"/>
              <a:t>What is most important for you in your life?</a:t>
            </a:r>
            <a:endParaRPr sz="3000"/>
          </a:p>
          <a:p>
            <a:pPr marL="228600" lvl="0" indent="-241300" algn="l" rtl="0">
              <a:lnSpc>
                <a:spcPct val="100000"/>
              </a:lnSpc>
              <a:spcBef>
                <a:spcPts val="1600"/>
              </a:spcBef>
              <a:spcAft>
                <a:spcPts val="0"/>
              </a:spcAft>
              <a:buClr>
                <a:srgbClr val="262626"/>
              </a:buClr>
              <a:buSzPts val="3000"/>
              <a:buChar char="•"/>
            </a:pPr>
            <a:r>
              <a:rPr lang="en-US" sz="3000"/>
              <a:t>Address a person’s </a:t>
            </a:r>
            <a:r>
              <a:rPr lang="en-US" sz="3000" b="1"/>
              <a:t>inner life</a:t>
            </a:r>
            <a:endParaRPr sz="3000"/>
          </a:p>
          <a:p>
            <a:pPr marL="685800" lvl="1" indent="-266700" algn="l" rtl="0">
              <a:lnSpc>
                <a:spcPct val="90000"/>
              </a:lnSpc>
              <a:spcBef>
                <a:spcPts val="500"/>
              </a:spcBef>
              <a:spcAft>
                <a:spcPts val="0"/>
              </a:spcAft>
              <a:buClr>
                <a:srgbClr val="262626"/>
              </a:buClr>
              <a:buSzPts val="3000"/>
              <a:buChar char="•"/>
            </a:pPr>
            <a:r>
              <a:rPr lang="en-US" sz="3000"/>
              <a:t>desires, beliefs and needs</a:t>
            </a:r>
            <a:endParaRPr sz="3000"/>
          </a:p>
          <a:p>
            <a:pPr marL="685800" lvl="1" indent="-266700" algn="l" rtl="0">
              <a:lnSpc>
                <a:spcPct val="90000"/>
              </a:lnSpc>
              <a:spcBef>
                <a:spcPts val="500"/>
              </a:spcBef>
              <a:spcAft>
                <a:spcPts val="0"/>
              </a:spcAft>
              <a:buClr>
                <a:srgbClr val="262626"/>
              </a:buClr>
              <a:buSzPts val="3000"/>
              <a:buChar char="•"/>
            </a:pPr>
            <a:r>
              <a:rPr lang="en-US" sz="3000"/>
              <a:t>why they get up in the morning </a:t>
            </a:r>
            <a:endParaRPr sz="3000"/>
          </a:p>
          <a:p>
            <a:pPr marL="685800" lvl="1" indent="-266700" algn="l" rtl="0">
              <a:lnSpc>
                <a:spcPct val="90000"/>
              </a:lnSpc>
              <a:spcBef>
                <a:spcPts val="500"/>
              </a:spcBef>
              <a:spcAft>
                <a:spcPts val="0"/>
              </a:spcAft>
              <a:buClr>
                <a:srgbClr val="262626"/>
              </a:buClr>
              <a:buSzPts val="3000"/>
              <a:buChar char="•"/>
            </a:pPr>
            <a:r>
              <a:rPr lang="en-US" sz="3000"/>
              <a:t>their purpose and meaning in life</a:t>
            </a:r>
            <a:endParaRPr sz="3000"/>
          </a:p>
          <a:p>
            <a:pPr marL="685800" lvl="0" indent="0" algn="l" rtl="0">
              <a:lnSpc>
                <a:spcPct val="90000"/>
              </a:lnSpc>
              <a:spcBef>
                <a:spcPts val="500"/>
              </a:spcBef>
              <a:spcAft>
                <a:spcPts val="0"/>
              </a:spcAft>
              <a:buNone/>
            </a:pPr>
            <a:endParaRPr sz="2000"/>
          </a:p>
          <a:p>
            <a:pPr marL="228600" lvl="0" indent="-241300" algn="l" rtl="0">
              <a:lnSpc>
                <a:spcPct val="100000"/>
              </a:lnSpc>
              <a:spcBef>
                <a:spcPts val="1600"/>
              </a:spcBef>
              <a:spcAft>
                <a:spcPts val="0"/>
              </a:spcAft>
              <a:buClr>
                <a:srgbClr val="262626"/>
              </a:buClr>
              <a:buSzPts val="3000"/>
              <a:buChar char="•"/>
            </a:pPr>
            <a:r>
              <a:rPr lang="en-US" sz="3000" b="1"/>
              <a:t>“What matters” </a:t>
            </a:r>
            <a:r>
              <a:rPr lang="en-US" sz="3000"/>
              <a:t>rather than “what’s the matter”</a:t>
            </a:r>
            <a:endParaRPr sz="3000"/>
          </a:p>
          <a:p>
            <a:pPr marL="228600" lvl="0" indent="-50800" algn="l" rtl="0">
              <a:lnSpc>
                <a:spcPct val="100000"/>
              </a:lnSpc>
              <a:spcBef>
                <a:spcPts val="1600"/>
              </a:spcBef>
              <a:spcAft>
                <a:spcPts val="0"/>
              </a:spcAft>
              <a:buClr>
                <a:srgbClr val="262626"/>
              </a:buClr>
              <a:buSzPts val="2800"/>
              <a:buNone/>
            </a:pPr>
            <a:endParaRPr/>
          </a:p>
        </p:txBody>
      </p:sp>
      <p:sp>
        <p:nvSpPr>
          <p:cNvPr id="205" name="Google Shape;205;p12"/>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13</a:t>
            </a:fld>
            <a:endParaRPr/>
          </a:p>
        </p:txBody>
      </p:sp>
      <p:pic>
        <p:nvPicPr>
          <p:cNvPr id="206" name="Google Shape;206;p12"/>
          <p:cNvPicPr preferRelativeResize="0"/>
          <p:nvPr/>
        </p:nvPicPr>
        <p:blipFill>
          <a:blip r:embed="rId4">
            <a:alphaModFix/>
          </a:blip>
          <a:stretch>
            <a:fillRect/>
          </a:stretch>
        </p:blipFill>
        <p:spPr>
          <a:xfrm>
            <a:off x="8928750" y="4817550"/>
            <a:ext cx="3263250" cy="2001608"/>
          </a:xfrm>
          <a:prstGeom prst="rect">
            <a:avLst/>
          </a:prstGeom>
          <a:noFill/>
          <a:ln>
            <a:noFill/>
          </a:ln>
        </p:spPr>
      </p:pic>
      <p:pic>
        <p:nvPicPr>
          <p:cNvPr id="207" name="Google Shape;207;p12"/>
          <p:cNvPicPr preferRelativeResize="0"/>
          <p:nvPr/>
        </p:nvPicPr>
        <p:blipFill rotWithShape="1">
          <a:blip r:embed="rId5">
            <a:alphaModFix/>
          </a:blip>
          <a:srcRect r="19942"/>
          <a:stretch/>
        </p:blipFill>
        <p:spPr>
          <a:xfrm>
            <a:off x="7831225" y="2626438"/>
            <a:ext cx="2743200" cy="179312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title"/>
          </p:nvPr>
        </p:nvSpPr>
        <p:spPr>
          <a:xfrm>
            <a:off x="838200" y="153909"/>
            <a:ext cx="10515600" cy="100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a:t>BEHAVIOR &amp; LIFESTYLE</a:t>
            </a:r>
            <a:endParaRPr/>
          </a:p>
        </p:txBody>
      </p:sp>
      <p:sp>
        <p:nvSpPr>
          <p:cNvPr id="214" name="Google Shape;214;p13"/>
          <p:cNvSpPr txBox="1">
            <a:spLocks noGrp="1"/>
          </p:cNvSpPr>
          <p:nvPr>
            <p:ph type="body" idx="1"/>
          </p:nvPr>
        </p:nvSpPr>
        <p:spPr>
          <a:xfrm>
            <a:off x="621800" y="1601626"/>
            <a:ext cx="10887000" cy="4575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62626"/>
              </a:buClr>
              <a:buSzPts val="2590"/>
              <a:buNone/>
            </a:pPr>
            <a:r>
              <a:rPr lang="en-US" sz="3600" b="1" i="1"/>
              <a:t>How is your:</a:t>
            </a:r>
            <a:r>
              <a:rPr lang="en-US" sz="4800" b="1" i="1"/>
              <a:t> </a:t>
            </a:r>
            <a:endParaRPr sz="4800" b="1" i="1"/>
          </a:p>
          <a:p>
            <a:pPr marL="0" lvl="0" indent="0" algn="l" rtl="0">
              <a:lnSpc>
                <a:spcPct val="90000"/>
              </a:lnSpc>
              <a:spcBef>
                <a:spcPts val="0"/>
              </a:spcBef>
              <a:spcAft>
                <a:spcPts val="0"/>
              </a:spcAft>
              <a:buNone/>
            </a:pPr>
            <a:r>
              <a:rPr lang="en-US" sz="3000" b="1"/>
              <a:t>- </a:t>
            </a:r>
            <a:r>
              <a:rPr lang="en-US" sz="3600" b="1"/>
              <a:t>Diet? </a:t>
            </a:r>
            <a:endParaRPr sz="3600" b="1"/>
          </a:p>
          <a:p>
            <a:pPr marL="0" lvl="0" indent="0" algn="l" rtl="0">
              <a:lnSpc>
                <a:spcPct val="90000"/>
              </a:lnSpc>
              <a:spcBef>
                <a:spcPts val="0"/>
              </a:spcBef>
              <a:spcAft>
                <a:spcPts val="0"/>
              </a:spcAft>
              <a:buClr>
                <a:srgbClr val="262626"/>
              </a:buClr>
              <a:buSzPts val="2590"/>
              <a:buNone/>
            </a:pPr>
            <a:r>
              <a:rPr lang="en-US" sz="3600" b="1"/>
              <a:t>- Sleep? </a:t>
            </a:r>
            <a:endParaRPr sz="3600" b="1"/>
          </a:p>
          <a:p>
            <a:pPr marL="0" lvl="0" indent="0" algn="l" rtl="0">
              <a:lnSpc>
                <a:spcPct val="90000"/>
              </a:lnSpc>
              <a:spcBef>
                <a:spcPts val="0"/>
              </a:spcBef>
              <a:spcAft>
                <a:spcPts val="0"/>
              </a:spcAft>
              <a:buClr>
                <a:srgbClr val="262626"/>
              </a:buClr>
              <a:buSzPts val="2590"/>
              <a:buNone/>
            </a:pPr>
            <a:r>
              <a:rPr lang="en-US" sz="3600" b="1"/>
              <a:t>- Stress</a:t>
            </a:r>
            <a:r>
              <a:rPr lang="en-US" sz="3000" b="1"/>
              <a:t>? </a:t>
            </a:r>
            <a:endParaRPr sz="3000" b="1"/>
          </a:p>
          <a:p>
            <a:pPr marL="457200" lvl="0" indent="457200" algn="l" rtl="0">
              <a:lnSpc>
                <a:spcPct val="90000"/>
              </a:lnSpc>
              <a:spcBef>
                <a:spcPts val="0"/>
              </a:spcBef>
              <a:spcAft>
                <a:spcPts val="0"/>
              </a:spcAft>
              <a:buClr>
                <a:srgbClr val="262626"/>
              </a:buClr>
              <a:buSzPts val="2590"/>
              <a:buNone/>
            </a:pPr>
            <a:r>
              <a:rPr lang="en-US" sz="3000"/>
              <a:t>What do you do for </a:t>
            </a:r>
            <a:endParaRPr sz="3000"/>
          </a:p>
          <a:p>
            <a:pPr marL="457200" lvl="0" indent="457200" algn="l" rtl="0">
              <a:lnSpc>
                <a:spcPct val="90000"/>
              </a:lnSpc>
              <a:spcBef>
                <a:spcPts val="0"/>
              </a:spcBef>
              <a:spcAft>
                <a:spcPts val="0"/>
              </a:spcAft>
              <a:buClr>
                <a:srgbClr val="262626"/>
              </a:buClr>
              <a:buSzPts val="2590"/>
              <a:buNone/>
            </a:pPr>
            <a:r>
              <a:rPr lang="en-US" sz="3000"/>
              <a:t>stress management? </a:t>
            </a:r>
            <a:endParaRPr sz="3000"/>
          </a:p>
          <a:p>
            <a:pPr marL="0" lvl="0" indent="0" algn="l" rtl="0">
              <a:lnSpc>
                <a:spcPct val="90000"/>
              </a:lnSpc>
              <a:spcBef>
                <a:spcPts val="0"/>
              </a:spcBef>
              <a:spcAft>
                <a:spcPts val="0"/>
              </a:spcAft>
              <a:buClr>
                <a:srgbClr val="262626"/>
              </a:buClr>
              <a:buSzPts val="2590"/>
              <a:buNone/>
            </a:pPr>
            <a:r>
              <a:rPr lang="en-US" sz="3000" b="1"/>
              <a:t>- </a:t>
            </a:r>
            <a:r>
              <a:rPr lang="en-US" sz="3600" b="1"/>
              <a:t>Activity level?</a:t>
            </a:r>
            <a:r>
              <a:rPr lang="en-US" sz="3000" b="1"/>
              <a:t> </a:t>
            </a:r>
            <a:endParaRPr sz="3000" b="1"/>
          </a:p>
          <a:p>
            <a:pPr marL="0" lvl="0" indent="457200" algn="l" rtl="0">
              <a:lnSpc>
                <a:spcPct val="90000"/>
              </a:lnSpc>
              <a:spcBef>
                <a:spcPts val="0"/>
              </a:spcBef>
              <a:spcAft>
                <a:spcPts val="0"/>
              </a:spcAft>
              <a:buClr>
                <a:srgbClr val="262626"/>
              </a:buClr>
              <a:buSzPts val="2590"/>
              <a:buNone/>
            </a:pPr>
            <a:endParaRPr sz="3000" b="1"/>
          </a:p>
          <a:p>
            <a:pPr marL="0" lvl="0" indent="0" algn="l" rtl="0">
              <a:lnSpc>
                <a:spcPct val="90000"/>
              </a:lnSpc>
              <a:spcBef>
                <a:spcPts val="1600"/>
              </a:spcBef>
              <a:spcAft>
                <a:spcPts val="0"/>
              </a:spcAft>
              <a:buNone/>
            </a:pPr>
            <a:r>
              <a:rPr lang="en-US" sz="3000" b="1"/>
              <a:t>Do you think what you are doing is helping? </a:t>
            </a:r>
            <a:endParaRPr sz="3000" b="1"/>
          </a:p>
        </p:txBody>
      </p:sp>
      <p:sp>
        <p:nvSpPr>
          <p:cNvPr id="215" name="Google Shape;215;p13"/>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14</a:t>
            </a:fld>
            <a:endParaRPr/>
          </a:p>
        </p:txBody>
      </p:sp>
      <p:pic>
        <p:nvPicPr>
          <p:cNvPr id="216" name="Google Shape;216;p13"/>
          <p:cNvPicPr preferRelativeResize="0"/>
          <p:nvPr/>
        </p:nvPicPr>
        <p:blipFill>
          <a:blip r:embed="rId3">
            <a:alphaModFix/>
          </a:blip>
          <a:stretch>
            <a:fillRect/>
          </a:stretch>
        </p:blipFill>
        <p:spPr>
          <a:xfrm>
            <a:off x="5135338" y="1409850"/>
            <a:ext cx="3743063" cy="2227262"/>
          </a:xfrm>
          <a:prstGeom prst="rect">
            <a:avLst/>
          </a:prstGeom>
          <a:noFill/>
          <a:ln>
            <a:noFill/>
          </a:ln>
        </p:spPr>
      </p:pic>
      <p:pic>
        <p:nvPicPr>
          <p:cNvPr id="217" name="Google Shape;217;p13"/>
          <p:cNvPicPr preferRelativeResize="0"/>
          <p:nvPr/>
        </p:nvPicPr>
        <p:blipFill rotWithShape="1">
          <a:blip r:embed="rId4">
            <a:alphaModFix/>
          </a:blip>
          <a:srcRect l="28622" r="28626" b="11433"/>
          <a:stretch/>
        </p:blipFill>
        <p:spPr>
          <a:xfrm>
            <a:off x="9125150" y="2171828"/>
            <a:ext cx="2743200" cy="3182472"/>
          </a:xfrm>
          <a:prstGeom prst="rect">
            <a:avLst/>
          </a:prstGeom>
          <a:noFill/>
          <a:ln>
            <a:noFill/>
          </a:ln>
        </p:spPr>
      </p:pic>
      <p:pic>
        <p:nvPicPr>
          <p:cNvPr id="218" name="Google Shape;218;p13"/>
          <p:cNvPicPr preferRelativeResize="0"/>
          <p:nvPr/>
        </p:nvPicPr>
        <p:blipFill rotWithShape="1">
          <a:blip r:embed="rId5">
            <a:alphaModFix/>
          </a:blip>
          <a:srcRect l="13141" r="12904" b="3203"/>
          <a:stretch/>
        </p:blipFill>
        <p:spPr>
          <a:xfrm>
            <a:off x="6825949" y="3888050"/>
            <a:ext cx="2052450" cy="179092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4"/>
          <p:cNvSpPr txBox="1">
            <a:spLocks noGrp="1"/>
          </p:cNvSpPr>
          <p:nvPr>
            <p:ph type="title"/>
          </p:nvPr>
        </p:nvSpPr>
        <p:spPr>
          <a:xfrm>
            <a:off x="838200" y="153909"/>
            <a:ext cx="10515600" cy="100493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a:t>SOCIAL &amp; EMOTIONAL</a:t>
            </a:r>
            <a:endParaRPr/>
          </a:p>
        </p:txBody>
      </p:sp>
      <p:sp>
        <p:nvSpPr>
          <p:cNvPr id="224" name="Google Shape;224;p14"/>
          <p:cNvSpPr txBox="1">
            <a:spLocks noGrp="1"/>
          </p:cNvSpPr>
          <p:nvPr>
            <p:ph type="body" idx="1"/>
          </p:nvPr>
        </p:nvSpPr>
        <p:spPr>
          <a:xfrm>
            <a:off x="749800" y="1601625"/>
            <a:ext cx="11155800" cy="5047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62626"/>
              </a:buClr>
              <a:buSzPts val="2800"/>
              <a:buNone/>
            </a:pPr>
            <a:r>
              <a:rPr lang="en-US" sz="3000" b="1" i="1"/>
              <a:t>How is your social support? </a:t>
            </a:r>
            <a:endParaRPr sz="3000" b="1" i="1"/>
          </a:p>
          <a:p>
            <a:pPr marL="0" lvl="0" indent="0" algn="l" rtl="0">
              <a:lnSpc>
                <a:spcPct val="100000"/>
              </a:lnSpc>
              <a:spcBef>
                <a:spcPts val="0"/>
              </a:spcBef>
              <a:spcAft>
                <a:spcPts val="0"/>
              </a:spcAft>
              <a:buClr>
                <a:srgbClr val="262626"/>
              </a:buClr>
              <a:buSzPts val="2800"/>
              <a:buNone/>
            </a:pPr>
            <a:r>
              <a:rPr lang="en-US" sz="3000" b="1" i="1"/>
              <a:t>How was your childhood? </a:t>
            </a:r>
            <a:endParaRPr sz="3000"/>
          </a:p>
          <a:p>
            <a:pPr marL="228600" lvl="0" indent="-241300" algn="l" rtl="0">
              <a:lnSpc>
                <a:spcPct val="100000"/>
              </a:lnSpc>
              <a:spcBef>
                <a:spcPts val="1600"/>
              </a:spcBef>
              <a:spcAft>
                <a:spcPts val="0"/>
              </a:spcAft>
              <a:buClr>
                <a:srgbClr val="262626"/>
              </a:buClr>
              <a:buSzPts val="3000"/>
              <a:buChar char="•"/>
            </a:pPr>
            <a:r>
              <a:rPr lang="en-US" sz="3000" b="1"/>
              <a:t>Loneliness </a:t>
            </a:r>
            <a:r>
              <a:rPr lang="en-US" sz="3000"/>
              <a:t>is epidemic </a:t>
            </a:r>
            <a:endParaRPr sz="3000"/>
          </a:p>
          <a:p>
            <a:pPr marL="685800" lvl="1" indent="-304800" algn="l" rtl="0">
              <a:lnSpc>
                <a:spcPct val="100000"/>
              </a:lnSpc>
              <a:spcBef>
                <a:spcPts val="1600"/>
              </a:spcBef>
              <a:spcAft>
                <a:spcPts val="0"/>
              </a:spcAft>
              <a:buSzPts val="3000"/>
              <a:buChar char="•"/>
            </a:pPr>
            <a:r>
              <a:rPr lang="en-US" sz="3000"/>
              <a:t>A risk factor for disease and death</a:t>
            </a:r>
            <a:endParaRPr sz="3000"/>
          </a:p>
          <a:p>
            <a:pPr marL="685800" lvl="1" indent="-304800" algn="l" rtl="0">
              <a:lnSpc>
                <a:spcPct val="100000"/>
              </a:lnSpc>
              <a:spcBef>
                <a:spcPts val="1600"/>
              </a:spcBef>
              <a:spcAft>
                <a:spcPts val="0"/>
              </a:spcAft>
              <a:buSzPts val="3000"/>
              <a:buChar char="•"/>
            </a:pPr>
            <a:r>
              <a:rPr lang="en-US" sz="3000"/>
              <a:t>Impacts recovery, resilence and return visits and readmission </a:t>
            </a:r>
            <a:endParaRPr sz="3000"/>
          </a:p>
          <a:p>
            <a:pPr marL="228600" lvl="0" indent="-241300" algn="l" rtl="0">
              <a:lnSpc>
                <a:spcPct val="100000"/>
              </a:lnSpc>
              <a:spcBef>
                <a:spcPts val="1600"/>
              </a:spcBef>
              <a:spcAft>
                <a:spcPts val="0"/>
              </a:spcAft>
              <a:buClr>
                <a:srgbClr val="262626"/>
              </a:buClr>
              <a:buSzPts val="3000"/>
              <a:buChar char="•"/>
            </a:pPr>
            <a:r>
              <a:rPr lang="en-US" sz="3000"/>
              <a:t>So often the reason and process for healing has to do with </a:t>
            </a:r>
            <a:r>
              <a:rPr lang="en-US" sz="3000" b="1"/>
              <a:t>relationships</a:t>
            </a:r>
            <a:endParaRPr sz="3000"/>
          </a:p>
          <a:p>
            <a:pPr marL="685800" lvl="1" indent="-266700" algn="l" rtl="0">
              <a:lnSpc>
                <a:spcPct val="90000"/>
              </a:lnSpc>
              <a:spcBef>
                <a:spcPts val="500"/>
              </a:spcBef>
              <a:spcAft>
                <a:spcPts val="0"/>
              </a:spcAft>
              <a:buClr>
                <a:srgbClr val="262626"/>
              </a:buClr>
              <a:buSzPts val="3000"/>
              <a:buChar char="•"/>
            </a:pPr>
            <a:r>
              <a:rPr lang="en-US" sz="3000"/>
              <a:t>Depth (quality) of the relationship more important than number (quantity)</a:t>
            </a:r>
            <a:endParaRPr sz="3000"/>
          </a:p>
          <a:p>
            <a:pPr marL="228600" lvl="0" indent="-50800" algn="l" rtl="0">
              <a:lnSpc>
                <a:spcPct val="100000"/>
              </a:lnSpc>
              <a:spcBef>
                <a:spcPts val="1600"/>
              </a:spcBef>
              <a:spcAft>
                <a:spcPts val="0"/>
              </a:spcAft>
              <a:buClr>
                <a:srgbClr val="262626"/>
              </a:buClr>
              <a:buSzPts val="2800"/>
              <a:buNone/>
            </a:pPr>
            <a:endParaRPr/>
          </a:p>
        </p:txBody>
      </p:sp>
      <p:sp>
        <p:nvSpPr>
          <p:cNvPr id="225" name="Google Shape;225;p14"/>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15</a:t>
            </a:fld>
            <a:endParaRPr/>
          </a:p>
        </p:txBody>
      </p:sp>
      <p:pic>
        <p:nvPicPr>
          <p:cNvPr id="226" name="Google Shape;226;p14"/>
          <p:cNvPicPr preferRelativeResize="0"/>
          <p:nvPr/>
        </p:nvPicPr>
        <p:blipFill rotWithShape="1">
          <a:blip r:embed="rId3">
            <a:alphaModFix/>
          </a:blip>
          <a:srcRect l="-14895" t="17375" r="36372"/>
          <a:stretch/>
        </p:blipFill>
        <p:spPr>
          <a:xfrm>
            <a:off x="7114050" y="1158850"/>
            <a:ext cx="3566151" cy="2814225"/>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5"/>
          <p:cNvSpPr txBox="1">
            <a:spLocks noGrp="1"/>
          </p:cNvSpPr>
          <p:nvPr>
            <p:ph type="title"/>
          </p:nvPr>
        </p:nvSpPr>
        <p:spPr>
          <a:xfrm>
            <a:off x="838200" y="153909"/>
            <a:ext cx="10515600" cy="100493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a:t>PHYSICAL ENVIRONMENT</a:t>
            </a:r>
            <a:endParaRPr/>
          </a:p>
        </p:txBody>
      </p:sp>
      <p:sp>
        <p:nvSpPr>
          <p:cNvPr id="232" name="Google Shape;232;p15"/>
          <p:cNvSpPr txBox="1">
            <a:spLocks noGrp="1"/>
          </p:cNvSpPr>
          <p:nvPr>
            <p:ph type="body" idx="1"/>
          </p:nvPr>
        </p:nvSpPr>
        <p:spPr>
          <a:xfrm>
            <a:off x="718212" y="1587363"/>
            <a:ext cx="10755600" cy="43512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262626"/>
              </a:buClr>
              <a:buSzPts val="2590"/>
              <a:buNone/>
            </a:pPr>
            <a:r>
              <a:rPr lang="en-US" sz="3000" b="1" i="1"/>
              <a:t>What is your home like?</a:t>
            </a:r>
            <a:endParaRPr sz="3000" b="1" i="1"/>
          </a:p>
          <a:p>
            <a:pPr marL="0" lvl="0" indent="0" algn="l" rtl="0">
              <a:lnSpc>
                <a:spcPct val="80000"/>
              </a:lnSpc>
              <a:spcBef>
                <a:spcPts val="0"/>
              </a:spcBef>
              <a:spcAft>
                <a:spcPts val="0"/>
              </a:spcAft>
              <a:buClr>
                <a:srgbClr val="262626"/>
              </a:buClr>
              <a:buSzPts val="2590"/>
              <a:buNone/>
            </a:pPr>
            <a:r>
              <a:rPr lang="en-US" sz="3000" b="1" i="1"/>
              <a:t/>
            </a:r>
            <a:br>
              <a:rPr lang="en-US" sz="3000" b="1" i="1"/>
            </a:br>
            <a:r>
              <a:rPr lang="en-US" sz="3000" b="1" i="1"/>
              <a:t>Your work environment?</a:t>
            </a:r>
            <a:endParaRPr sz="3000" b="1" i="1"/>
          </a:p>
          <a:p>
            <a:pPr marL="0" lvl="0" indent="0" algn="l" rtl="0">
              <a:lnSpc>
                <a:spcPct val="80000"/>
              </a:lnSpc>
              <a:spcBef>
                <a:spcPts val="0"/>
              </a:spcBef>
              <a:spcAft>
                <a:spcPts val="0"/>
              </a:spcAft>
              <a:buClr>
                <a:srgbClr val="262626"/>
              </a:buClr>
              <a:buSzPts val="2590"/>
              <a:buNone/>
            </a:pPr>
            <a:r>
              <a:rPr lang="en-US" sz="3000" b="1" i="1"/>
              <a:t/>
            </a:r>
            <a:br>
              <a:rPr lang="en-US" sz="3000" b="1" i="1"/>
            </a:br>
            <a:r>
              <a:rPr lang="en-US" sz="3000" b="1" i="1"/>
              <a:t>Do you get out in nature? </a:t>
            </a:r>
            <a:r>
              <a:rPr lang="en-US" sz="3000" i="1"/>
              <a:t/>
            </a:r>
            <a:br>
              <a:rPr lang="en-US" sz="3000" i="1"/>
            </a:br>
            <a:endParaRPr sz="3000"/>
          </a:p>
          <a:p>
            <a:pPr marL="0" lvl="0" indent="0" algn="l" rtl="0">
              <a:lnSpc>
                <a:spcPct val="80000"/>
              </a:lnSpc>
              <a:spcBef>
                <a:spcPts val="0"/>
              </a:spcBef>
              <a:spcAft>
                <a:spcPts val="0"/>
              </a:spcAft>
              <a:buClr>
                <a:srgbClr val="262626"/>
              </a:buClr>
              <a:buSzPts val="2590"/>
              <a:buNone/>
            </a:pPr>
            <a:r>
              <a:rPr lang="en-US" sz="3000"/>
              <a:t>Zip code vs genetic code</a:t>
            </a:r>
            <a:endParaRPr sz="3000"/>
          </a:p>
          <a:p>
            <a:pPr marL="228600" lvl="0" indent="-64135" algn="l" rtl="0">
              <a:lnSpc>
                <a:spcPct val="80000"/>
              </a:lnSpc>
              <a:spcBef>
                <a:spcPts val="1600"/>
              </a:spcBef>
              <a:spcAft>
                <a:spcPts val="0"/>
              </a:spcAft>
              <a:buClr>
                <a:srgbClr val="262626"/>
              </a:buClr>
              <a:buSzPts val="2590"/>
              <a:buNone/>
            </a:pPr>
            <a:endParaRPr sz="2590"/>
          </a:p>
        </p:txBody>
      </p:sp>
      <p:sp>
        <p:nvSpPr>
          <p:cNvPr id="233" name="Google Shape;233;p15"/>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16</a:t>
            </a:fld>
            <a:endParaRPr/>
          </a:p>
        </p:txBody>
      </p:sp>
      <p:pic>
        <p:nvPicPr>
          <p:cNvPr id="234" name="Google Shape;234;p15"/>
          <p:cNvPicPr preferRelativeResize="0"/>
          <p:nvPr/>
        </p:nvPicPr>
        <p:blipFill>
          <a:blip r:embed="rId3">
            <a:alphaModFix/>
          </a:blip>
          <a:stretch>
            <a:fillRect/>
          </a:stretch>
        </p:blipFill>
        <p:spPr>
          <a:xfrm>
            <a:off x="7667386" y="3922750"/>
            <a:ext cx="4035588" cy="2690399"/>
          </a:xfrm>
          <a:prstGeom prst="rect">
            <a:avLst/>
          </a:prstGeom>
          <a:noFill/>
          <a:ln>
            <a:noFill/>
          </a:ln>
        </p:spPr>
      </p:pic>
      <p:pic>
        <p:nvPicPr>
          <p:cNvPr id="235" name="Google Shape;235;p15"/>
          <p:cNvPicPr preferRelativeResize="0"/>
          <p:nvPr/>
        </p:nvPicPr>
        <p:blipFill>
          <a:blip r:embed="rId4">
            <a:alphaModFix/>
          </a:blip>
          <a:stretch>
            <a:fillRect/>
          </a:stretch>
        </p:blipFill>
        <p:spPr>
          <a:xfrm>
            <a:off x="6921650" y="1488912"/>
            <a:ext cx="4035600" cy="2271131"/>
          </a:xfrm>
          <a:prstGeom prst="rect">
            <a:avLst/>
          </a:prstGeom>
          <a:noFill/>
          <a:ln>
            <a:noFill/>
          </a:ln>
        </p:spPr>
      </p:pic>
      <p:pic>
        <p:nvPicPr>
          <p:cNvPr id="236" name="Google Shape;236;p15"/>
          <p:cNvPicPr preferRelativeResize="0"/>
          <p:nvPr/>
        </p:nvPicPr>
        <p:blipFill>
          <a:blip r:embed="rId5">
            <a:alphaModFix/>
          </a:blip>
          <a:stretch>
            <a:fillRect/>
          </a:stretch>
        </p:blipFill>
        <p:spPr>
          <a:xfrm>
            <a:off x="4793800" y="4090088"/>
            <a:ext cx="2743200" cy="2355725"/>
          </a:xfrm>
          <a:prstGeom prst="rect">
            <a:avLst/>
          </a:prstGeom>
          <a:noFill/>
          <a:ln>
            <a:noFill/>
          </a:ln>
        </p:spPr>
      </p:pic>
      <p:pic>
        <p:nvPicPr>
          <p:cNvPr id="237" name="Google Shape;237;p15"/>
          <p:cNvPicPr preferRelativeResize="0"/>
          <p:nvPr/>
        </p:nvPicPr>
        <p:blipFill>
          <a:blip r:embed="rId6">
            <a:alphaModFix/>
          </a:blip>
          <a:stretch>
            <a:fillRect/>
          </a:stretch>
        </p:blipFill>
        <p:spPr>
          <a:xfrm>
            <a:off x="1360250" y="4672450"/>
            <a:ext cx="3303200" cy="20599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6"/>
          <p:cNvSpPr txBox="1">
            <a:spLocks noGrp="1"/>
          </p:cNvSpPr>
          <p:nvPr>
            <p:ph type="title"/>
          </p:nvPr>
        </p:nvSpPr>
        <p:spPr>
          <a:xfrm>
            <a:off x="838200" y="153909"/>
            <a:ext cx="10515600" cy="100493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a:t>SOCIAL DETERMINANTS</a:t>
            </a:r>
            <a:endParaRPr/>
          </a:p>
        </p:txBody>
      </p:sp>
      <p:sp>
        <p:nvSpPr>
          <p:cNvPr id="244" name="Google Shape;244;p16"/>
          <p:cNvSpPr txBox="1">
            <a:spLocks noGrp="1"/>
          </p:cNvSpPr>
          <p:nvPr>
            <p:ph type="body" idx="1"/>
          </p:nvPr>
        </p:nvSpPr>
        <p:spPr>
          <a:xfrm>
            <a:off x="310900" y="1498075"/>
            <a:ext cx="11043000" cy="4351500"/>
          </a:xfrm>
          <a:prstGeom prst="rect">
            <a:avLst/>
          </a:prstGeom>
          <a:noFill/>
          <a:ln>
            <a:noFill/>
          </a:ln>
        </p:spPr>
        <p:txBody>
          <a:bodyPr spcFirstLastPara="1" wrap="square" lIns="91425" tIns="45700" rIns="91425" bIns="45700" anchor="t" anchorCtr="0">
            <a:noAutofit/>
          </a:bodyPr>
          <a:lstStyle/>
          <a:p>
            <a:pPr marL="228600" lvl="0" indent="-317500" algn="l" rtl="0">
              <a:lnSpc>
                <a:spcPct val="100000"/>
              </a:lnSpc>
              <a:spcBef>
                <a:spcPts val="0"/>
              </a:spcBef>
              <a:spcAft>
                <a:spcPts val="0"/>
              </a:spcAft>
              <a:buClr>
                <a:srgbClr val="262626"/>
              </a:buClr>
              <a:buSzPts val="3200"/>
              <a:buChar char="•"/>
            </a:pPr>
            <a:r>
              <a:rPr lang="en-US" sz="3200" b="1"/>
              <a:t>The largest influences on health are social </a:t>
            </a:r>
            <a:endParaRPr sz="3200" b="1"/>
          </a:p>
          <a:p>
            <a:pPr marL="228600" lvl="0" indent="0" algn="l" rtl="0">
              <a:lnSpc>
                <a:spcPct val="100000"/>
              </a:lnSpc>
              <a:spcBef>
                <a:spcPts val="0"/>
              </a:spcBef>
              <a:spcAft>
                <a:spcPts val="0"/>
              </a:spcAft>
              <a:buNone/>
            </a:pPr>
            <a:r>
              <a:rPr lang="en-US" sz="3200" b="1"/>
              <a:t>and economic factors: </a:t>
            </a:r>
            <a:endParaRPr sz="3200" b="1"/>
          </a:p>
          <a:p>
            <a:pPr marL="228600" lvl="0" indent="0" algn="l" rtl="0">
              <a:lnSpc>
                <a:spcPct val="100000"/>
              </a:lnSpc>
              <a:spcBef>
                <a:spcPts val="0"/>
              </a:spcBef>
              <a:spcAft>
                <a:spcPts val="0"/>
              </a:spcAft>
              <a:buNone/>
            </a:pPr>
            <a:r>
              <a:rPr lang="en-US" sz="3000"/>
              <a:t>Education 	</a:t>
            </a:r>
            <a:endParaRPr sz="3000"/>
          </a:p>
          <a:p>
            <a:pPr marL="228600" lvl="0" indent="0" algn="l" rtl="0">
              <a:lnSpc>
                <a:spcPct val="100000"/>
              </a:lnSpc>
              <a:spcBef>
                <a:spcPts val="0"/>
              </a:spcBef>
              <a:spcAft>
                <a:spcPts val="0"/>
              </a:spcAft>
              <a:buNone/>
            </a:pPr>
            <a:r>
              <a:rPr lang="en-US" sz="3000"/>
              <a:t>Employment 	</a:t>
            </a:r>
            <a:endParaRPr sz="3000"/>
          </a:p>
          <a:p>
            <a:pPr marL="228600" lvl="0" indent="0" algn="l" rtl="0">
              <a:lnSpc>
                <a:spcPct val="100000"/>
              </a:lnSpc>
              <a:spcBef>
                <a:spcPts val="0"/>
              </a:spcBef>
              <a:spcAft>
                <a:spcPts val="0"/>
              </a:spcAft>
              <a:buNone/>
            </a:pPr>
            <a:r>
              <a:rPr lang="en-US" sz="3000"/>
              <a:t>Housing Insecurity</a:t>
            </a:r>
            <a:endParaRPr sz="3000"/>
          </a:p>
          <a:p>
            <a:pPr marL="228600" lvl="0" indent="0" algn="l" rtl="0">
              <a:lnSpc>
                <a:spcPct val="100000"/>
              </a:lnSpc>
              <a:spcBef>
                <a:spcPts val="0"/>
              </a:spcBef>
              <a:spcAft>
                <a:spcPts val="0"/>
              </a:spcAft>
              <a:buNone/>
            </a:pPr>
            <a:r>
              <a:rPr lang="en-US" sz="3000"/>
              <a:t>Financial Strain </a:t>
            </a:r>
            <a:endParaRPr sz="3000"/>
          </a:p>
          <a:p>
            <a:pPr marL="228600" lvl="0" indent="0" algn="l" rtl="0">
              <a:lnSpc>
                <a:spcPct val="100000"/>
              </a:lnSpc>
              <a:spcBef>
                <a:spcPts val="0"/>
              </a:spcBef>
              <a:spcAft>
                <a:spcPts val="0"/>
              </a:spcAft>
              <a:buNone/>
            </a:pPr>
            <a:r>
              <a:rPr lang="en-US" sz="3000"/>
              <a:t>Food Insecurity 		</a:t>
            </a:r>
            <a:endParaRPr sz="3000"/>
          </a:p>
          <a:p>
            <a:pPr marL="228600" lvl="0" indent="0" algn="l" rtl="0">
              <a:lnSpc>
                <a:spcPct val="100000"/>
              </a:lnSpc>
              <a:spcBef>
                <a:spcPts val="0"/>
              </a:spcBef>
              <a:spcAft>
                <a:spcPts val="0"/>
              </a:spcAft>
              <a:buNone/>
            </a:pPr>
            <a:r>
              <a:rPr lang="en-US" sz="3000"/>
              <a:t>Transportation issues </a:t>
            </a:r>
            <a:endParaRPr sz="3000"/>
          </a:p>
          <a:p>
            <a:pPr marL="228600" lvl="0" indent="0" algn="l" rtl="0">
              <a:lnSpc>
                <a:spcPct val="100000"/>
              </a:lnSpc>
              <a:spcBef>
                <a:spcPts val="0"/>
              </a:spcBef>
              <a:spcAft>
                <a:spcPts val="0"/>
              </a:spcAft>
              <a:buNone/>
            </a:pPr>
            <a:r>
              <a:rPr lang="en-US" sz="3000"/>
              <a:t>Exposure to Violence </a:t>
            </a:r>
            <a:endParaRPr sz="3000"/>
          </a:p>
          <a:p>
            <a:pPr marL="228600" lvl="0" indent="0" algn="l" rtl="0">
              <a:lnSpc>
                <a:spcPct val="100000"/>
              </a:lnSpc>
              <a:spcBef>
                <a:spcPts val="1600"/>
              </a:spcBef>
              <a:spcAft>
                <a:spcPts val="0"/>
              </a:spcAft>
              <a:buNone/>
            </a:pPr>
            <a:r>
              <a:rPr lang="en-US" sz="3000"/>
              <a:t/>
            </a:r>
            <a:br>
              <a:rPr lang="en-US" sz="3000"/>
            </a:br>
            <a:endParaRPr sz="3000"/>
          </a:p>
          <a:p>
            <a:pPr marL="228600" lvl="0" indent="-127000" algn="l" rtl="0">
              <a:lnSpc>
                <a:spcPct val="100000"/>
              </a:lnSpc>
              <a:spcBef>
                <a:spcPts val="1600"/>
              </a:spcBef>
              <a:spcAft>
                <a:spcPts val="0"/>
              </a:spcAft>
              <a:buClr>
                <a:srgbClr val="262626"/>
              </a:buClr>
              <a:buSzPts val="1600"/>
              <a:buNone/>
            </a:pPr>
            <a:endParaRPr sz="1600"/>
          </a:p>
        </p:txBody>
      </p:sp>
      <p:sp>
        <p:nvSpPr>
          <p:cNvPr id="245" name="Google Shape;245;p16"/>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17</a:t>
            </a:fld>
            <a:endParaRPr/>
          </a:p>
        </p:txBody>
      </p:sp>
      <p:sp>
        <p:nvSpPr>
          <p:cNvPr id="246" name="Google Shape;246;p16"/>
          <p:cNvSpPr txBox="1"/>
          <p:nvPr/>
        </p:nvSpPr>
        <p:spPr>
          <a:xfrm>
            <a:off x="4505500" y="2167038"/>
            <a:ext cx="4114800" cy="252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i="1">
                <a:latin typeface="Calibri"/>
                <a:ea typeface="Calibri"/>
                <a:cs typeface="Calibri"/>
                <a:sym typeface="Calibri"/>
              </a:rPr>
              <a:t>All impact a person’s ability to engage in healthy behavoirs and choices </a:t>
            </a:r>
            <a:endParaRPr sz="3000" b="1" i="1">
              <a:latin typeface="Calibri"/>
              <a:ea typeface="Calibri"/>
              <a:cs typeface="Calibri"/>
              <a:sym typeface="Calibri"/>
            </a:endParaRPr>
          </a:p>
        </p:txBody>
      </p:sp>
      <p:pic>
        <p:nvPicPr>
          <p:cNvPr id="247" name="Google Shape;247;p16"/>
          <p:cNvPicPr preferRelativeResize="0"/>
          <p:nvPr/>
        </p:nvPicPr>
        <p:blipFill rotWithShape="1">
          <a:blip r:embed="rId3">
            <a:alphaModFix/>
          </a:blip>
          <a:srcRect b="32395"/>
          <a:stretch/>
        </p:blipFill>
        <p:spPr>
          <a:xfrm>
            <a:off x="9878350" y="4600850"/>
            <a:ext cx="2172124" cy="1975100"/>
          </a:xfrm>
          <a:prstGeom prst="rect">
            <a:avLst/>
          </a:prstGeom>
          <a:noFill/>
          <a:ln>
            <a:noFill/>
          </a:ln>
        </p:spPr>
      </p:pic>
      <p:pic>
        <p:nvPicPr>
          <p:cNvPr id="248" name="Google Shape;248;p16"/>
          <p:cNvPicPr preferRelativeResize="0"/>
          <p:nvPr/>
        </p:nvPicPr>
        <p:blipFill rotWithShape="1">
          <a:blip r:embed="rId4">
            <a:alphaModFix/>
          </a:blip>
          <a:srcRect l="14399" r="8350"/>
          <a:stretch/>
        </p:blipFill>
        <p:spPr>
          <a:xfrm>
            <a:off x="4590300" y="4882900"/>
            <a:ext cx="4502239" cy="1975099"/>
          </a:xfrm>
          <a:prstGeom prst="rect">
            <a:avLst/>
          </a:prstGeom>
          <a:noFill/>
          <a:ln>
            <a:noFill/>
          </a:ln>
        </p:spPr>
      </p:pic>
      <p:pic>
        <p:nvPicPr>
          <p:cNvPr id="249" name="Google Shape;249;p16"/>
          <p:cNvPicPr preferRelativeResize="0"/>
          <p:nvPr/>
        </p:nvPicPr>
        <p:blipFill>
          <a:blip r:embed="rId5">
            <a:alphaModFix/>
          </a:blip>
          <a:stretch>
            <a:fillRect/>
          </a:stretch>
        </p:blipFill>
        <p:spPr>
          <a:xfrm>
            <a:off x="8620300" y="1623899"/>
            <a:ext cx="3769974" cy="279395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5d67edba3f_1_22"/>
          <p:cNvSpPr txBox="1">
            <a:spLocks noGrp="1"/>
          </p:cNvSpPr>
          <p:nvPr>
            <p:ph type="title"/>
          </p:nvPr>
        </p:nvSpPr>
        <p:spPr>
          <a:xfrm>
            <a:off x="838200" y="153909"/>
            <a:ext cx="10515600" cy="1005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Please complete your own PHI</a:t>
            </a:r>
            <a:endParaRPr/>
          </a:p>
        </p:txBody>
      </p:sp>
      <p:sp>
        <p:nvSpPr>
          <p:cNvPr id="256" name="Google Shape;256;g5d67edba3f_1_2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600"/>
              </a:spcBef>
              <a:spcAft>
                <a:spcPts val="0"/>
              </a:spcAft>
              <a:buNone/>
            </a:pPr>
            <a:endParaRPr/>
          </a:p>
        </p:txBody>
      </p:sp>
      <p:sp>
        <p:nvSpPr>
          <p:cNvPr id="257" name="Google Shape;257;g5d67edba3f_1_22"/>
          <p:cNvSpPr txBox="1">
            <a:spLocks noGrp="1"/>
          </p:cNvSpPr>
          <p:nvPr>
            <p:ph type="sldNum" idx="12"/>
          </p:nvPr>
        </p:nvSpPr>
        <p:spPr>
          <a:xfrm>
            <a:off x="9307282" y="636723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a:p>
        </p:txBody>
      </p:sp>
      <p:pic>
        <p:nvPicPr>
          <p:cNvPr id="258" name="Google Shape;258;g5d67edba3f_1_22"/>
          <p:cNvPicPr preferRelativeResize="0"/>
          <p:nvPr/>
        </p:nvPicPr>
        <p:blipFill>
          <a:blip r:embed="rId3">
            <a:alphaModFix/>
          </a:blip>
          <a:stretch>
            <a:fillRect/>
          </a:stretch>
        </p:blipFill>
        <p:spPr>
          <a:xfrm>
            <a:off x="3727840" y="1566875"/>
            <a:ext cx="5059758" cy="516545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5d73f8bfe3_0_1"/>
          <p:cNvSpPr txBox="1">
            <a:spLocks noGrp="1"/>
          </p:cNvSpPr>
          <p:nvPr>
            <p:ph type="title"/>
          </p:nvPr>
        </p:nvSpPr>
        <p:spPr>
          <a:xfrm>
            <a:off x="838200" y="153909"/>
            <a:ext cx="10515600" cy="1005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Choose a domain to discuss with a partner</a:t>
            </a:r>
            <a:endParaRPr/>
          </a:p>
        </p:txBody>
      </p:sp>
      <p:sp>
        <p:nvSpPr>
          <p:cNvPr id="265" name="Google Shape;265;g5d73f8bfe3_0_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600"/>
              </a:spcBef>
              <a:spcAft>
                <a:spcPts val="0"/>
              </a:spcAft>
              <a:buNone/>
            </a:pPr>
            <a:r>
              <a:rPr lang="en-US" sz="3000"/>
              <a:t>Partner 1: </a:t>
            </a:r>
            <a:r>
              <a:rPr lang="en-US" sz="3000" b="1"/>
              <a:t>Speak </a:t>
            </a:r>
            <a:r>
              <a:rPr lang="en-US" sz="3000"/>
              <a:t>for 2 minutes - uninterrupted</a:t>
            </a:r>
            <a:endParaRPr sz="3000"/>
          </a:p>
          <a:p>
            <a:pPr marL="0" lvl="0" indent="0" algn="l" rtl="0">
              <a:spcBef>
                <a:spcPts val="1600"/>
              </a:spcBef>
              <a:spcAft>
                <a:spcPts val="0"/>
              </a:spcAft>
              <a:buNone/>
            </a:pPr>
            <a:r>
              <a:rPr lang="en-US" sz="3000"/>
              <a:t>Partner 2: (Listening partner )- just </a:t>
            </a:r>
            <a:r>
              <a:rPr lang="en-US" sz="3000" b="1"/>
              <a:t>listen</a:t>
            </a:r>
            <a:r>
              <a:rPr lang="en-US" sz="3000"/>
              <a:t> for 2 minutes, then respond by reflecting back opportunities and feelings you have heard. </a:t>
            </a:r>
            <a:endParaRPr sz="3000"/>
          </a:p>
          <a:p>
            <a:pPr marL="0" lvl="0" indent="0" algn="l" rtl="0">
              <a:spcBef>
                <a:spcPts val="1600"/>
              </a:spcBef>
              <a:spcAft>
                <a:spcPts val="0"/>
              </a:spcAft>
              <a:buNone/>
            </a:pPr>
            <a:r>
              <a:rPr lang="en-US" sz="3000"/>
              <a:t>Then </a:t>
            </a:r>
            <a:r>
              <a:rPr lang="en-US" sz="3000" b="1"/>
              <a:t>switch </a:t>
            </a:r>
            <a:r>
              <a:rPr lang="en-US" sz="3000"/>
              <a:t>and repeat both parts </a:t>
            </a:r>
            <a:endParaRPr sz="3000"/>
          </a:p>
        </p:txBody>
      </p:sp>
      <p:sp>
        <p:nvSpPr>
          <p:cNvPr id="266" name="Google Shape;266;g5d73f8bfe3_0_1"/>
          <p:cNvSpPr txBox="1">
            <a:spLocks noGrp="1"/>
          </p:cNvSpPr>
          <p:nvPr>
            <p:ph type="sldNum" idx="12"/>
          </p:nvPr>
        </p:nvSpPr>
        <p:spPr>
          <a:xfrm>
            <a:off x="9307282" y="636723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a:p>
        </p:txBody>
      </p:sp>
      <p:pic>
        <p:nvPicPr>
          <p:cNvPr id="267" name="Google Shape;267;g5d73f8bfe3_0_1"/>
          <p:cNvPicPr preferRelativeResize="0"/>
          <p:nvPr/>
        </p:nvPicPr>
        <p:blipFill rotWithShape="1">
          <a:blip r:embed="rId3">
            <a:alphaModFix/>
          </a:blip>
          <a:srcRect l="-4440" t="11563" r="4439" b="11555"/>
          <a:stretch/>
        </p:blipFill>
        <p:spPr>
          <a:xfrm>
            <a:off x="2767450" y="4838775"/>
            <a:ext cx="3571578" cy="2019225"/>
          </a:xfrm>
          <a:prstGeom prst="rect">
            <a:avLst/>
          </a:prstGeom>
          <a:noFill/>
          <a:ln>
            <a:noFill/>
          </a:ln>
        </p:spPr>
      </p:pic>
      <p:pic>
        <p:nvPicPr>
          <p:cNvPr id="268" name="Google Shape;268;g5d73f8bfe3_0_1"/>
          <p:cNvPicPr preferRelativeResize="0"/>
          <p:nvPr/>
        </p:nvPicPr>
        <p:blipFill rotWithShape="1">
          <a:blip r:embed="rId4">
            <a:alphaModFix/>
          </a:blip>
          <a:srcRect b="10482"/>
          <a:stretch/>
        </p:blipFill>
        <p:spPr>
          <a:xfrm>
            <a:off x="7782225" y="3893200"/>
            <a:ext cx="3571575" cy="2283629"/>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153909"/>
            <a:ext cx="10515600" cy="100493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a:t>OBJECTIVES</a:t>
            </a:r>
            <a:endParaRPr/>
          </a:p>
        </p:txBody>
      </p:sp>
      <p:sp>
        <p:nvSpPr>
          <p:cNvPr id="96" name="Google Shape;96;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262626"/>
              </a:buClr>
              <a:buSzPts val="3200"/>
              <a:buNone/>
            </a:pPr>
            <a:r>
              <a:rPr lang="en-US" sz="3200"/>
              <a:t>On completion of this session the participants will be able to</a:t>
            </a:r>
            <a:endParaRPr/>
          </a:p>
          <a:p>
            <a:pPr marL="228600" lvl="0" indent="-228600" algn="l" rtl="0">
              <a:lnSpc>
                <a:spcPct val="100000"/>
              </a:lnSpc>
              <a:spcBef>
                <a:spcPts val="1600"/>
              </a:spcBef>
              <a:spcAft>
                <a:spcPts val="0"/>
              </a:spcAft>
              <a:buClr>
                <a:srgbClr val="262626"/>
              </a:buClr>
              <a:buSzPts val="3200"/>
              <a:buChar char="•"/>
            </a:pPr>
            <a:r>
              <a:rPr lang="en-US" sz="3200"/>
              <a:t>Describe the components of the HOPE note and explain why all are important components of well-being. </a:t>
            </a:r>
            <a:endParaRPr/>
          </a:p>
          <a:p>
            <a:pPr marL="228600" lvl="0" indent="-228600" algn="l" rtl="0">
              <a:lnSpc>
                <a:spcPct val="100000"/>
              </a:lnSpc>
              <a:spcBef>
                <a:spcPts val="1600"/>
              </a:spcBef>
              <a:spcAft>
                <a:spcPts val="0"/>
              </a:spcAft>
              <a:buClr>
                <a:srgbClr val="262626"/>
              </a:buClr>
              <a:buSzPts val="3200"/>
              <a:buChar char="•"/>
            </a:pPr>
            <a:r>
              <a:rPr lang="en-US" sz="3200"/>
              <a:t>Use the HOPE note and Personalized Health Inventory to enhance care.</a:t>
            </a:r>
            <a:endParaRPr/>
          </a:p>
          <a:p>
            <a:pPr marL="228600" lvl="0" indent="-228600" algn="l" rtl="0">
              <a:lnSpc>
                <a:spcPct val="100000"/>
              </a:lnSpc>
              <a:spcBef>
                <a:spcPts val="1600"/>
              </a:spcBef>
              <a:spcAft>
                <a:spcPts val="0"/>
              </a:spcAft>
              <a:buClr>
                <a:srgbClr val="262626"/>
              </a:buClr>
              <a:buSzPts val="3200"/>
              <a:buChar char="•"/>
            </a:pPr>
            <a:r>
              <a:rPr lang="en-US" sz="3200"/>
              <a:t>Experience the healing qualities of feeling heard by practitioner. </a:t>
            </a:r>
            <a:endParaRPr/>
          </a:p>
          <a:p>
            <a:pPr marL="228600" lvl="0" indent="-50800" algn="l" rtl="0">
              <a:lnSpc>
                <a:spcPct val="100000"/>
              </a:lnSpc>
              <a:spcBef>
                <a:spcPts val="1600"/>
              </a:spcBef>
              <a:spcAft>
                <a:spcPts val="0"/>
              </a:spcAft>
              <a:buClr>
                <a:srgbClr val="262626"/>
              </a:buClr>
              <a:buSzPts val="2800"/>
              <a:buNone/>
            </a:pPr>
            <a:endParaRPr/>
          </a:p>
        </p:txBody>
      </p:sp>
      <p:sp>
        <p:nvSpPr>
          <p:cNvPr id="97" name="Google Shape;97;p2"/>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5d73f8bfe3_0_17"/>
          <p:cNvSpPr txBox="1">
            <a:spLocks noGrp="1"/>
          </p:cNvSpPr>
          <p:nvPr>
            <p:ph type="title"/>
          </p:nvPr>
        </p:nvSpPr>
        <p:spPr>
          <a:xfrm>
            <a:off x="838200" y="153909"/>
            <a:ext cx="10515600" cy="1005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What did we find out about Angela? </a:t>
            </a:r>
            <a:endParaRPr/>
          </a:p>
        </p:txBody>
      </p:sp>
      <p:sp>
        <p:nvSpPr>
          <p:cNvPr id="275" name="Google Shape;275;g5d73f8bfe3_0_17"/>
          <p:cNvSpPr txBox="1">
            <a:spLocks noGrp="1"/>
          </p:cNvSpPr>
          <p:nvPr>
            <p:ph type="body" idx="1"/>
          </p:nvPr>
        </p:nvSpPr>
        <p:spPr>
          <a:xfrm>
            <a:off x="281350" y="1342925"/>
            <a:ext cx="11769000" cy="5296500"/>
          </a:xfrm>
          <a:prstGeom prst="rect">
            <a:avLst/>
          </a:prstGeom>
        </p:spPr>
        <p:txBody>
          <a:bodyPr spcFirstLastPara="1" wrap="square" lIns="91425" tIns="45700" rIns="91425" bIns="45700" anchor="ctr" anchorCtr="0">
            <a:noAutofit/>
          </a:bodyPr>
          <a:lstStyle/>
          <a:p>
            <a:pPr marL="0" lvl="0" indent="0" algn="l" rtl="0">
              <a:spcBef>
                <a:spcPts val="1600"/>
              </a:spcBef>
              <a:spcAft>
                <a:spcPts val="0"/>
              </a:spcAft>
              <a:buNone/>
            </a:pPr>
            <a:endParaRPr sz="3000" dirty="0"/>
          </a:p>
          <a:p>
            <a:pPr marL="0" lvl="0" indent="0" algn="l" rtl="0">
              <a:lnSpc>
                <a:spcPct val="100000"/>
              </a:lnSpc>
              <a:spcBef>
                <a:spcPts val="0"/>
              </a:spcBef>
              <a:spcAft>
                <a:spcPts val="0"/>
              </a:spcAft>
              <a:buNone/>
            </a:pPr>
            <a:r>
              <a:rPr lang="en-US" sz="3000" dirty="0"/>
              <a:t>Her main concern is </a:t>
            </a:r>
            <a:r>
              <a:rPr lang="en-US" sz="3000" b="1" dirty="0"/>
              <a:t>being healthy enough to travel to see family</a:t>
            </a:r>
            <a:endParaRPr sz="3000" b="1" dirty="0"/>
          </a:p>
          <a:p>
            <a:pPr marL="0" lvl="0" indent="0" algn="l" rtl="0">
              <a:lnSpc>
                <a:spcPct val="100000"/>
              </a:lnSpc>
              <a:spcBef>
                <a:spcPts val="0"/>
              </a:spcBef>
              <a:spcAft>
                <a:spcPts val="0"/>
              </a:spcAft>
              <a:buNone/>
            </a:pPr>
            <a:endParaRPr sz="1500" dirty="0"/>
          </a:p>
          <a:p>
            <a:pPr marL="0" lvl="0" indent="0" algn="l" rtl="0">
              <a:lnSpc>
                <a:spcPct val="100000"/>
              </a:lnSpc>
              <a:spcBef>
                <a:spcPts val="0"/>
              </a:spcBef>
              <a:spcAft>
                <a:spcPts val="0"/>
              </a:spcAft>
              <a:buNone/>
            </a:pPr>
            <a:r>
              <a:rPr lang="en-US" sz="3000" dirty="0" smtClean="0"/>
              <a:t>- She </a:t>
            </a:r>
            <a:r>
              <a:rPr lang="en-US" sz="3000" dirty="0"/>
              <a:t>grew up in a home with </a:t>
            </a:r>
            <a:r>
              <a:rPr lang="en-US" sz="3000" b="1" dirty="0"/>
              <a:t>food insecurity,</a:t>
            </a:r>
            <a:r>
              <a:rPr lang="en-US" sz="3000" dirty="0"/>
              <a:t> but </a:t>
            </a:r>
            <a:r>
              <a:rPr lang="en-US" sz="3000" b="1" dirty="0"/>
              <a:t>no violence</a:t>
            </a:r>
            <a:endParaRPr sz="3000" b="1" dirty="0"/>
          </a:p>
          <a:p>
            <a:pPr marL="0" lvl="0" indent="0" algn="l" rtl="0">
              <a:lnSpc>
                <a:spcPct val="100000"/>
              </a:lnSpc>
              <a:spcBef>
                <a:spcPts val="0"/>
              </a:spcBef>
              <a:spcAft>
                <a:spcPts val="0"/>
              </a:spcAft>
              <a:buNone/>
            </a:pPr>
            <a:endParaRPr sz="1000" b="1" dirty="0"/>
          </a:p>
          <a:p>
            <a:pPr marL="0" lvl="0" indent="0" algn="l" rtl="0">
              <a:lnSpc>
                <a:spcPct val="100000"/>
              </a:lnSpc>
              <a:spcBef>
                <a:spcPts val="0"/>
              </a:spcBef>
              <a:spcAft>
                <a:spcPts val="0"/>
              </a:spcAft>
              <a:buNone/>
            </a:pPr>
            <a:r>
              <a:rPr lang="en-US" sz="3000" dirty="0" smtClean="0"/>
              <a:t>- Her </a:t>
            </a:r>
            <a:r>
              <a:rPr lang="en-US" sz="3000" dirty="0"/>
              <a:t>current </a:t>
            </a:r>
            <a:r>
              <a:rPr lang="en-US" sz="3000" b="1" dirty="0"/>
              <a:t>job </a:t>
            </a:r>
            <a:r>
              <a:rPr lang="en-US" sz="3000" dirty="0"/>
              <a:t>is very </a:t>
            </a:r>
            <a:r>
              <a:rPr lang="en-US" sz="3000" b="1" dirty="0"/>
              <a:t>stressful and unsatisfying</a:t>
            </a:r>
            <a:r>
              <a:rPr lang="en-US" sz="3000" dirty="0"/>
              <a:t>,  but she is worried about </a:t>
            </a:r>
            <a:r>
              <a:rPr lang="en-US" sz="3000" b="1" dirty="0"/>
              <a:t>finances </a:t>
            </a:r>
            <a:r>
              <a:rPr lang="en-US" sz="3000" dirty="0"/>
              <a:t>if she quits</a:t>
            </a:r>
            <a:endParaRPr sz="3000" dirty="0"/>
          </a:p>
          <a:p>
            <a:pPr marL="0" lvl="0" indent="0" algn="l" rtl="0">
              <a:lnSpc>
                <a:spcPct val="100000"/>
              </a:lnSpc>
              <a:spcBef>
                <a:spcPts val="0"/>
              </a:spcBef>
              <a:spcAft>
                <a:spcPts val="0"/>
              </a:spcAft>
              <a:buNone/>
            </a:pPr>
            <a:endParaRPr sz="1000" dirty="0"/>
          </a:p>
          <a:p>
            <a:pPr marL="0" lvl="0" indent="0" algn="l" rtl="0">
              <a:lnSpc>
                <a:spcPct val="100000"/>
              </a:lnSpc>
              <a:spcBef>
                <a:spcPts val="0"/>
              </a:spcBef>
              <a:spcAft>
                <a:spcPts val="0"/>
              </a:spcAft>
              <a:buNone/>
            </a:pPr>
            <a:r>
              <a:rPr lang="en-US" sz="3000" dirty="0"/>
              <a:t>- </a:t>
            </a:r>
            <a:r>
              <a:rPr lang="en-US" sz="3000" dirty="0" smtClean="0"/>
              <a:t>The </a:t>
            </a:r>
            <a:r>
              <a:rPr lang="en-US" sz="3000" dirty="0"/>
              <a:t>stress and time pressure influence her </a:t>
            </a:r>
            <a:r>
              <a:rPr lang="en-US" sz="3000" b="1" dirty="0"/>
              <a:t>food choices</a:t>
            </a:r>
            <a:r>
              <a:rPr lang="en-US" sz="3000" dirty="0"/>
              <a:t> and her worries interfere with going to </a:t>
            </a:r>
            <a:r>
              <a:rPr lang="en-US" sz="3000" b="1" dirty="0"/>
              <a:t>sleep </a:t>
            </a:r>
            <a:r>
              <a:rPr lang="en-US" sz="3000" dirty="0"/>
              <a:t>so she surfs on her phone for hours</a:t>
            </a:r>
            <a:endParaRPr sz="3000" dirty="0"/>
          </a:p>
          <a:p>
            <a:pPr marL="0" lvl="0" indent="0" algn="l" rtl="0">
              <a:lnSpc>
                <a:spcPct val="100000"/>
              </a:lnSpc>
              <a:spcBef>
                <a:spcPts val="0"/>
              </a:spcBef>
              <a:spcAft>
                <a:spcPts val="0"/>
              </a:spcAft>
              <a:buNone/>
            </a:pPr>
            <a:endParaRPr sz="1000" dirty="0"/>
          </a:p>
          <a:p>
            <a:pPr marL="0" lvl="0" indent="0" algn="l" rtl="0">
              <a:lnSpc>
                <a:spcPct val="100000"/>
              </a:lnSpc>
              <a:spcBef>
                <a:spcPts val="0"/>
              </a:spcBef>
              <a:spcAft>
                <a:spcPts val="0"/>
              </a:spcAft>
              <a:buNone/>
            </a:pPr>
            <a:r>
              <a:rPr lang="en-US" sz="3000" dirty="0" smtClean="0"/>
              <a:t>- </a:t>
            </a:r>
            <a:r>
              <a:rPr lang="en-US" sz="3000" b="1" dirty="0" smtClean="0"/>
              <a:t>Exercise</a:t>
            </a:r>
            <a:r>
              <a:rPr lang="en-US" sz="3000" dirty="0" smtClean="0"/>
              <a:t> </a:t>
            </a:r>
            <a:r>
              <a:rPr lang="en-US" sz="3000" dirty="0"/>
              <a:t>helps if/ when she makes time for it but that doesn’t seem possible right now </a:t>
            </a:r>
            <a:endParaRPr sz="3000" dirty="0"/>
          </a:p>
          <a:p>
            <a:pPr marL="0" lvl="0" indent="0" algn="l" rtl="0">
              <a:lnSpc>
                <a:spcPct val="100000"/>
              </a:lnSpc>
              <a:spcBef>
                <a:spcPts val="0"/>
              </a:spcBef>
              <a:spcAft>
                <a:spcPts val="0"/>
              </a:spcAft>
              <a:buNone/>
            </a:pPr>
            <a:endParaRPr sz="1000" dirty="0"/>
          </a:p>
          <a:p>
            <a:pPr marL="0" lvl="0" indent="0" algn="l" rtl="0">
              <a:lnSpc>
                <a:spcPct val="100000"/>
              </a:lnSpc>
              <a:spcBef>
                <a:spcPts val="0"/>
              </a:spcBef>
              <a:spcAft>
                <a:spcPts val="0"/>
              </a:spcAft>
              <a:buNone/>
            </a:pPr>
            <a:endParaRPr sz="3000" dirty="0"/>
          </a:p>
          <a:p>
            <a:pPr marL="0" lvl="0" indent="0" algn="l" rtl="0">
              <a:lnSpc>
                <a:spcPct val="100000"/>
              </a:lnSpc>
              <a:spcBef>
                <a:spcPts val="0"/>
              </a:spcBef>
              <a:spcAft>
                <a:spcPts val="0"/>
              </a:spcAft>
              <a:buNone/>
            </a:pPr>
            <a:endParaRPr dirty="0"/>
          </a:p>
        </p:txBody>
      </p:sp>
      <p:sp>
        <p:nvSpPr>
          <p:cNvPr id="276" name="Google Shape;276;g5d73f8bfe3_0_17"/>
          <p:cNvSpPr txBox="1">
            <a:spLocks noGrp="1"/>
          </p:cNvSpPr>
          <p:nvPr>
            <p:ph type="sldNum" idx="12"/>
          </p:nvPr>
        </p:nvSpPr>
        <p:spPr>
          <a:xfrm>
            <a:off x="9307282" y="636723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5d73f8c1c1_0_9"/>
          <p:cNvSpPr txBox="1">
            <a:spLocks noGrp="1"/>
          </p:cNvSpPr>
          <p:nvPr>
            <p:ph type="title"/>
          </p:nvPr>
        </p:nvSpPr>
        <p:spPr>
          <a:xfrm>
            <a:off x="838200" y="153909"/>
            <a:ext cx="10515600" cy="100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Calibri"/>
              <a:buNone/>
            </a:pPr>
            <a:r>
              <a:rPr lang="en-US"/>
              <a:t>Summary of HOPE visit for Angela-1</a:t>
            </a:r>
            <a:endParaRPr/>
          </a:p>
        </p:txBody>
      </p:sp>
      <p:sp>
        <p:nvSpPr>
          <p:cNvPr id="283" name="Google Shape;283;g5d73f8c1c1_0_9"/>
          <p:cNvSpPr txBox="1">
            <a:spLocks noGrp="1"/>
          </p:cNvSpPr>
          <p:nvPr>
            <p:ph type="body" idx="1"/>
          </p:nvPr>
        </p:nvSpPr>
        <p:spPr>
          <a:xfrm>
            <a:off x="351699" y="1425125"/>
            <a:ext cx="11126700" cy="4351200"/>
          </a:xfrm>
          <a:prstGeom prst="rect">
            <a:avLst/>
          </a:prstGeom>
          <a:noFill/>
          <a:ln>
            <a:noFill/>
          </a:ln>
        </p:spPr>
        <p:txBody>
          <a:bodyPr spcFirstLastPara="1" wrap="square" lIns="91425" tIns="45700" rIns="91425" bIns="45700" anchor="t" anchorCtr="0">
            <a:noAutofit/>
          </a:bodyPr>
          <a:lstStyle/>
          <a:p>
            <a:pPr marL="342900" lvl="0" indent="-431800" algn="l" rtl="0">
              <a:lnSpc>
                <a:spcPct val="100000"/>
              </a:lnSpc>
              <a:spcBef>
                <a:spcPts val="0"/>
              </a:spcBef>
              <a:spcAft>
                <a:spcPts val="0"/>
              </a:spcAft>
              <a:buClr>
                <a:srgbClr val="262626"/>
              </a:buClr>
              <a:buSzPts val="3000"/>
              <a:buFont typeface="Calibri"/>
              <a:buAutoNum type="arabicPeriod"/>
            </a:pPr>
            <a:r>
              <a:rPr lang="en-US" sz="3000" dirty="0"/>
              <a:t>She would like to try </a:t>
            </a:r>
            <a:r>
              <a:rPr lang="en-US" sz="3000" b="1" dirty="0"/>
              <a:t>acupuncture</a:t>
            </a:r>
            <a:r>
              <a:rPr lang="en-US" sz="3000" dirty="0"/>
              <a:t> - make referral to qualified acupuncturist for therapeutic trial. </a:t>
            </a:r>
            <a:endParaRPr lang="en-US" sz="3000" dirty="0"/>
          </a:p>
          <a:p>
            <a:pPr marL="342900" lvl="0" indent="-431800" algn="l" rtl="0">
              <a:lnSpc>
                <a:spcPct val="100000"/>
              </a:lnSpc>
              <a:spcBef>
                <a:spcPts val="0"/>
              </a:spcBef>
              <a:spcAft>
                <a:spcPts val="0"/>
              </a:spcAft>
              <a:buClr>
                <a:srgbClr val="262626"/>
              </a:buClr>
              <a:buSzPts val="3000"/>
              <a:buFont typeface="Calibri"/>
              <a:buAutoNum type="arabicPeriod"/>
            </a:pPr>
            <a:endParaRPr lang="en-US" sz="3000" b="1" dirty="0" smtClean="0"/>
          </a:p>
          <a:p>
            <a:pPr marL="342900" lvl="0" indent="-431800" algn="l" rtl="0">
              <a:lnSpc>
                <a:spcPct val="100000"/>
              </a:lnSpc>
              <a:spcBef>
                <a:spcPts val="0"/>
              </a:spcBef>
              <a:spcAft>
                <a:spcPts val="0"/>
              </a:spcAft>
              <a:buClr>
                <a:srgbClr val="262626"/>
              </a:buClr>
              <a:buSzPts val="3000"/>
              <a:buNone/>
            </a:pPr>
            <a:r>
              <a:rPr lang="en-US" sz="3000" dirty="0" smtClean="0"/>
              <a:t>2. </a:t>
            </a:r>
            <a:r>
              <a:rPr lang="en-US" sz="3000" b="1" dirty="0" smtClean="0"/>
              <a:t>Sleep</a:t>
            </a:r>
            <a:r>
              <a:rPr lang="en-US" sz="3000" dirty="0" smtClean="0"/>
              <a:t> </a:t>
            </a:r>
            <a:r>
              <a:rPr lang="en-US" sz="3000" dirty="0"/>
              <a:t>improvement is a major issue. RR or Imagery  could help. Consider natural supplement to help in meantime. Work with any medication prescribers to coordinate therapies </a:t>
            </a:r>
            <a:endParaRPr sz="3000" dirty="0"/>
          </a:p>
          <a:p>
            <a:pPr marL="342900" lvl="0" indent="-431800" algn="l" rtl="0">
              <a:lnSpc>
                <a:spcPct val="100000"/>
              </a:lnSpc>
              <a:spcBef>
                <a:spcPts val="1600"/>
              </a:spcBef>
              <a:spcAft>
                <a:spcPts val="0"/>
              </a:spcAft>
              <a:buClr>
                <a:srgbClr val="262626"/>
              </a:buClr>
              <a:buSzPts val="3000"/>
              <a:buNone/>
            </a:pPr>
            <a:r>
              <a:rPr lang="en-US" sz="3000" dirty="0" smtClean="0"/>
              <a:t>3. Consider </a:t>
            </a:r>
            <a:r>
              <a:rPr lang="en-US" sz="3000" dirty="0"/>
              <a:t>4-6 therapeutic </a:t>
            </a:r>
            <a:r>
              <a:rPr lang="en-US" sz="3000" b="1" dirty="0"/>
              <a:t>yoga</a:t>
            </a:r>
            <a:r>
              <a:rPr lang="en-US" sz="3000" dirty="0"/>
              <a:t> sessions. Previous yoga helped. Need to understand why that was stopped and explore if and how those sessions might be implemented.</a:t>
            </a:r>
            <a:endParaRPr sz="3000" dirty="0"/>
          </a:p>
          <a:p>
            <a:pPr marL="685800" lvl="0" indent="228600" algn="l" rtl="0">
              <a:lnSpc>
                <a:spcPct val="100000"/>
              </a:lnSpc>
              <a:spcBef>
                <a:spcPts val="1600"/>
              </a:spcBef>
              <a:spcAft>
                <a:spcPts val="0"/>
              </a:spcAft>
              <a:buNone/>
            </a:pPr>
            <a:r>
              <a:rPr lang="en-US" sz="3000" dirty="0"/>
              <a:t>* We will address </a:t>
            </a:r>
            <a:r>
              <a:rPr lang="en-US" sz="3000" b="1" dirty="0"/>
              <a:t>transportation</a:t>
            </a:r>
            <a:r>
              <a:rPr lang="en-US" sz="3000" dirty="0"/>
              <a:t> issues that might affect access to resources </a:t>
            </a:r>
            <a:endParaRPr sz="3000" dirty="0"/>
          </a:p>
          <a:p>
            <a:pPr marL="228600" lvl="0" indent="0" algn="l" rtl="0">
              <a:lnSpc>
                <a:spcPct val="100000"/>
              </a:lnSpc>
              <a:spcBef>
                <a:spcPts val="1600"/>
              </a:spcBef>
              <a:spcAft>
                <a:spcPts val="0"/>
              </a:spcAft>
              <a:buNone/>
            </a:pPr>
            <a:r>
              <a:rPr lang="en-US" sz="3000" i="1" dirty="0"/>
              <a:t/>
            </a:r>
            <a:br>
              <a:rPr lang="en-US" sz="3000" i="1" dirty="0"/>
            </a:br>
            <a:endParaRPr sz="3000" dirty="0"/>
          </a:p>
          <a:p>
            <a:pPr marL="342900" lvl="0" indent="-241300" algn="l" rtl="0">
              <a:lnSpc>
                <a:spcPct val="100000"/>
              </a:lnSpc>
              <a:spcBef>
                <a:spcPts val="1600"/>
              </a:spcBef>
              <a:spcAft>
                <a:spcPts val="0"/>
              </a:spcAft>
              <a:buClr>
                <a:srgbClr val="262626"/>
              </a:buClr>
              <a:buSzPts val="1600"/>
              <a:buFont typeface="Calibri"/>
              <a:buNone/>
            </a:pPr>
            <a:endParaRPr sz="3000" dirty="0"/>
          </a:p>
        </p:txBody>
      </p:sp>
      <p:sp>
        <p:nvSpPr>
          <p:cNvPr id="284" name="Google Shape;284;g5d73f8c1c1_0_9"/>
          <p:cNvSpPr txBox="1">
            <a:spLocks noGrp="1"/>
          </p:cNvSpPr>
          <p:nvPr>
            <p:ph type="sldNum" idx="12"/>
          </p:nvPr>
        </p:nvSpPr>
        <p:spPr>
          <a:xfrm>
            <a:off x="9307282" y="6367236"/>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21</a:t>
            </a:fld>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5d73f8c1c1_0_16"/>
          <p:cNvSpPr txBox="1">
            <a:spLocks noGrp="1"/>
          </p:cNvSpPr>
          <p:nvPr>
            <p:ph type="title"/>
          </p:nvPr>
        </p:nvSpPr>
        <p:spPr>
          <a:xfrm>
            <a:off x="838200" y="153909"/>
            <a:ext cx="10515600" cy="1005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Summary of HOPE visit for Angela- 2</a:t>
            </a:r>
            <a:endParaRPr/>
          </a:p>
        </p:txBody>
      </p:sp>
      <p:sp>
        <p:nvSpPr>
          <p:cNvPr id="291" name="Google Shape;291;g5d73f8c1c1_0_16"/>
          <p:cNvSpPr txBox="1">
            <a:spLocks noGrp="1"/>
          </p:cNvSpPr>
          <p:nvPr>
            <p:ph type="body" idx="1"/>
          </p:nvPr>
        </p:nvSpPr>
        <p:spPr>
          <a:xfrm>
            <a:off x="316525" y="1391925"/>
            <a:ext cx="11037300" cy="4785000"/>
          </a:xfrm>
          <a:prstGeom prst="rect">
            <a:avLst/>
          </a:prstGeom>
        </p:spPr>
        <p:txBody>
          <a:bodyPr spcFirstLastPara="1" wrap="square" lIns="91425" tIns="45700" rIns="91425" bIns="45700" anchor="t" anchorCtr="0">
            <a:noAutofit/>
          </a:bodyPr>
          <a:lstStyle/>
          <a:p>
            <a:pPr marL="228600" lvl="0" indent="-285750" algn="l" rtl="0">
              <a:spcBef>
                <a:spcPts val="0"/>
              </a:spcBef>
              <a:spcAft>
                <a:spcPts val="0"/>
              </a:spcAft>
              <a:buNone/>
            </a:pPr>
            <a:r>
              <a:rPr lang="en-US" sz="3000"/>
              <a:t>4. </a:t>
            </a:r>
            <a:r>
              <a:rPr lang="en-US" sz="3000" b="1"/>
              <a:t>Diet </a:t>
            </a:r>
            <a:r>
              <a:rPr lang="en-US" sz="3000"/>
              <a:t>feels difficult for her to address but she </a:t>
            </a:r>
            <a:r>
              <a:rPr lang="en-US" sz="3000" b="1"/>
              <a:t>does </a:t>
            </a:r>
            <a:r>
              <a:rPr lang="en-US" sz="3000"/>
              <a:t>feel she can: </a:t>
            </a:r>
            <a:endParaRPr sz="3000"/>
          </a:p>
          <a:p>
            <a:pPr marL="228600" lvl="0" indent="0" algn="l" rtl="0">
              <a:spcBef>
                <a:spcPts val="0"/>
              </a:spcBef>
              <a:spcAft>
                <a:spcPts val="0"/>
              </a:spcAft>
              <a:buNone/>
            </a:pPr>
            <a:r>
              <a:rPr lang="en-US" sz="3000"/>
              <a:t> -stock up on frozen fruits and vegetables </a:t>
            </a:r>
            <a:endParaRPr sz="3000"/>
          </a:p>
          <a:p>
            <a:pPr marL="228600" lvl="0" indent="0" algn="l" rtl="0">
              <a:spcBef>
                <a:spcPts val="0"/>
              </a:spcBef>
              <a:spcAft>
                <a:spcPts val="0"/>
              </a:spcAft>
              <a:buNone/>
            </a:pPr>
            <a:r>
              <a:rPr lang="en-US" sz="3000"/>
              <a:t>-  prepare 2-3 healthy meals ahead of time </a:t>
            </a:r>
            <a:endParaRPr sz="3000"/>
          </a:p>
          <a:p>
            <a:pPr marL="171450" lvl="0" indent="0" algn="l" rtl="0">
              <a:spcBef>
                <a:spcPts val="0"/>
              </a:spcBef>
              <a:spcAft>
                <a:spcPts val="0"/>
              </a:spcAft>
              <a:buNone/>
            </a:pPr>
            <a:r>
              <a:rPr lang="en-US" sz="3000"/>
              <a:t>She is open to more </a:t>
            </a:r>
            <a:r>
              <a:rPr lang="en-US" sz="3000" b="1"/>
              <a:t>education </a:t>
            </a:r>
            <a:r>
              <a:rPr lang="en-US" sz="3000"/>
              <a:t>on how to create an affordable healthy diet and wants to see a nutritionist </a:t>
            </a:r>
            <a:endParaRPr/>
          </a:p>
          <a:p>
            <a:pPr marL="228600" lvl="0" indent="-285750" algn="l" rtl="0">
              <a:spcBef>
                <a:spcPts val="1600"/>
              </a:spcBef>
              <a:spcAft>
                <a:spcPts val="0"/>
              </a:spcAft>
              <a:buNone/>
            </a:pPr>
            <a:r>
              <a:rPr lang="en-US" sz="3000"/>
              <a:t>5. Note that </a:t>
            </a:r>
            <a:r>
              <a:rPr lang="en-US" sz="3000" b="1"/>
              <a:t>planning for mission related job</a:t>
            </a:r>
            <a:r>
              <a:rPr lang="en-US" sz="3000"/>
              <a:t> that pays in new location next year will be helpful. </a:t>
            </a:r>
            <a:endParaRPr sz="3000"/>
          </a:p>
          <a:p>
            <a:pPr marL="228600" lvl="0" indent="-228600" algn="l" rtl="0">
              <a:spcBef>
                <a:spcPts val="1600"/>
              </a:spcBef>
              <a:spcAft>
                <a:spcPts val="0"/>
              </a:spcAft>
              <a:buNone/>
            </a:pPr>
            <a:r>
              <a:rPr lang="en-US" sz="3000"/>
              <a:t>6. She </a:t>
            </a:r>
            <a:r>
              <a:rPr lang="en-US" sz="3000" b="1"/>
              <a:t>will send me a note</a:t>
            </a:r>
            <a:r>
              <a:rPr lang="en-US" sz="3000"/>
              <a:t> on her top areas for change and work with health coach on above. </a:t>
            </a:r>
            <a:endParaRPr sz="3000"/>
          </a:p>
          <a:p>
            <a:pPr marL="0" lvl="0" indent="0" algn="l" rtl="0">
              <a:spcBef>
                <a:spcPts val="1600"/>
              </a:spcBef>
              <a:spcAft>
                <a:spcPts val="0"/>
              </a:spcAft>
              <a:buNone/>
            </a:pPr>
            <a:r>
              <a:rPr lang="en-US" sz="3000"/>
              <a:t>7.</a:t>
            </a:r>
            <a:r>
              <a:rPr lang="en-US" sz="3000" b="1"/>
              <a:t> Follow Up </a:t>
            </a:r>
            <a:r>
              <a:rPr lang="en-US" sz="3000"/>
              <a:t>with health coach this week and with me in 4-6 weeks.</a:t>
            </a:r>
            <a:endParaRPr sz="3000"/>
          </a:p>
        </p:txBody>
      </p:sp>
      <p:sp>
        <p:nvSpPr>
          <p:cNvPr id="292" name="Google Shape;292;g5d73f8c1c1_0_16"/>
          <p:cNvSpPr txBox="1">
            <a:spLocks noGrp="1"/>
          </p:cNvSpPr>
          <p:nvPr>
            <p:ph type="sldNum" idx="12"/>
          </p:nvPr>
        </p:nvSpPr>
        <p:spPr>
          <a:xfrm>
            <a:off x="9307282" y="636723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8"/>
          <p:cNvSpPr txBox="1">
            <a:spLocks noGrp="1"/>
          </p:cNvSpPr>
          <p:nvPr>
            <p:ph type="title"/>
          </p:nvPr>
        </p:nvSpPr>
        <p:spPr>
          <a:xfrm>
            <a:off x="838200" y="153909"/>
            <a:ext cx="10515600" cy="1004935"/>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262626"/>
              </a:buClr>
              <a:buSzPts val="2170"/>
              <a:buFont typeface="Arial"/>
              <a:buNone/>
            </a:pPr>
            <a:r>
              <a:rPr lang="en-US" sz="4800">
                <a:solidFill>
                  <a:srgbClr val="FFFFFF"/>
                </a:solidFill>
              </a:rPr>
              <a:t>Creating a Personalized Health Plan </a:t>
            </a:r>
            <a:endParaRPr sz="4800">
              <a:solidFill>
                <a:srgbClr val="FFFFFF"/>
              </a:solidFill>
            </a:endParaRPr>
          </a:p>
        </p:txBody>
      </p:sp>
      <p:sp>
        <p:nvSpPr>
          <p:cNvPr id="299" name="Google Shape;299;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262626"/>
              </a:buClr>
              <a:buSzPts val="2170"/>
              <a:buNone/>
            </a:pPr>
            <a:r>
              <a:rPr lang="en-US" sz="3000">
                <a:solidFill>
                  <a:srgbClr val="000000"/>
                </a:solidFill>
                <a:highlight>
                  <a:srgbClr val="FFFFFF"/>
                </a:highlight>
              </a:rPr>
              <a:t>Summarize, prioritize and agree on a plan</a:t>
            </a:r>
            <a:endParaRPr sz="3000">
              <a:solidFill>
                <a:srgbClr val="000000"/>
              </a:solidFill>
              <a:highlight>
                <a:srgbClr val="FFFFFF"/>
              </a:highlight>
            </a:endParaRPr>
          </a:p>
          <a:p>
            <a:pPr marL="0" lvl="0" indent="0" algn="l" rtl="0">
              <a:lnSpc>
                <a:spcPct val="80000"/>
              </a:lnSpc>
              <a:spcBef>
                <a:spcPts val="0"/>
              </a:spcBef>
              <a:spcAft>
                <a:spcPts val="0"/>
              </a:spcAft>
              <a:buClr>
                <a:srgbClr val="262626"/>
              </a:buClr>
              <a:buSzPts val="2170"/>
              <a:buNone/>
            </a:pPr>
            <a:endParaRPr sz="3000">
              <a:solidFill>
                <a:schemeClr val="lt1"/>
              </a:solidFill>
              <a:highlight>
                <a:srgbClr val="000000"/>
              </a:highlight>
            </a:endParaRPr>
          </a:p>
          <a:p>
            <a:pPr marL="0" lvl="0" indent="0" algn="l" rtl="0">
              <a:lnSpc>
                <a:spcPct val="80000"/>
              </a:lnSpc>
              <a:spcBef>
                <a:spcPts val="0"/>
              </a:spcBef>
              <a:spcAft>
                <a:spcPts val="0"/>
              </a:spcAft>
              <a:buClr>
                <a:srgbClr val="262626"/>
              </a:buClr>
              <a:buSzPts val="2170"/>
              <a:buNone/>
            </a:pPr>
            <a:r>
              <a:rPr lang="en-US" sz="3000"/>
              <a:t>Keep  the patient in the driver’s seat (IOM, 2001)</a:t>
            </a:r>
            <a:r>
              <a:rPr lang="en-US" sz="3000" b="1" i="1"/>
              <a:t/>
            </a:r>
            <a:br>
              <a:rPr lang="en-US" sz="3000" b="1" i="1"/>
            </a:br>
            <a:endParaRPr sz="3000"/>
          </a:p>
          <a:p>
            <a:pPr marL="685800" lvl="1" indent="-300990" algn="l" rtl="0">
              <a:lnSpc>
                <a:spcPct val="70000"/>
              </a:lnSpc>
              <a:spcBef>
                <a:spcPts val="500"/>
              </a:spcBef>
              <a:spcAft>
                <a:spcPts val="0"/>
              </a:spcAft>
              <a:buClr>
                <a:srgbClr val="262626"/>
              </a:buClr>
              <a:buSzPts val="3000"/>
              <a:buChar char="•"/>
            </a:pPr>
            <a:r>
              <a:rPr lang="en-US" sz="3000"/>
              <a:t>Ask-tell-ask</a:t>
            </a:r>
            <a:endParaRPr sz="3000"/>
          </a:p>
          <a:p>
            <a:pPr marL="685800" lvl="1" indent="-300990" algn="l" rtl="0">
              <a:lnSpc>
                <a:spcPct val="70000"/>
              </a:lnSpc>
              <a:spcBef>
                <a:spcPts val="500"/>
              </a:spcBef>
              <a:spcAft>
                <a:spcPts val="0"/>
              </a:spcAft>
              <a:buClr>
                <a:srgbClr val="262626"/>
              </a:buClr>
              <a:buSzPts val="3000"/>
              <a:buChar char="•"/>
            </a:pPr>
            <a:r>
              <a:rPr lang="en-US" sz="3000"/>
              <a:t>Action plan</a:t>
            </a:r>
            <a:endParaRPr sz="3000"/>
          </a:p>
          <a:p>
            <a:pPr marL="685800" lvl="1" indent="-300990" algn="l" rtl="0">
              <a:lnSpc>
                <a:spcPct val="70000"/>
              </a:lnSpc>
              <a:spcBef>
                <a:spcPts val="500"/>
              </a:spcBef>
              <a:spcAft>
                <a:spcPts val="0"/>
              </a:spcAft>
              <a:buClr>
                <a:srgbClr val="262626"/>
              </a:buClr>
              <a:buSzPts val="3000"/>
              <a:buChar char="•"/>
            </a:pPr>
            <a:r>
              <a:rPr lang="en-US" sz="3000"/>
              <a:t>Closing the loop</a:t>
            </a:r>
            <a:endParaRPr sz="3000"/>
          </a:p>
          <a:p>
            <a:pPr marL="685800" lvl="0" indent="0" algn="l" rtl="0">
              <a:lnSpc>
                <a:spcPct val="70000"/>
              </a:lnSpc>
              <a:spcBef>
                <a:spcPts val="500"/>
              </a:spcBef>
              <a:spcAft>
                <a:spcPts val="0"/>
              </a:spcAft>
              <a:buNone/>
            </a:pPr>
            <a:endParaRPr sz="3000"/>
          </a:p>
          <a:p>
            <a:pPr marL="228600" lvl="0" indent="-228600" algn="l" rtl="0">
              <a:lnSpc>
                <a:spcPct val="80000"/>
              </a:lnSpc>
              <a:spcBef>
                <a:spcPts val="1600"/>
              </a:spcBef>
              <a:spcAft>
                <a:spcPts val="0"/>
              </a:spcAft>
              <a:buClr>
                <a:srgbClr val="262626"/>
              </a:buClr>
              <a:buSzPts val="2170"/>
              <a:buChar char="•"/>
            </a:pPr>
            <a:r>
              <a:rPr lang="en-US" sz="3000"/>
              <a:t>See UCSF’s Dr. Thomas Bodenheimer’s Health Coaching Model </a:t>
            </a:r>
            <a:r>
              <a:rPr lang="en-US" sz="3000" b="1" u="sng">
                <a:solidFill>
                  <a:schemeClr val="hlink"/>
                </a:solidFill>
                <a:hlinkClick r:id="rId3"/>
              </a:rPr>
              <a:t>https://www.stepsforward.org/modules/health-coaching</a:t>
            </a:r>
            <a:r>
              <a:rPr lang="en-US" sz="2170" b="1" u="sng"/>
              <a:t/>
            </a:r>
            <a:br>
              <a:rPr lang="en-US" sz="2170" b="1" u="sng"/>
            </a:br>
            <a:endParaRPr sz="2170"/>
          </a:p>
          <a:p>
            <a:pPr marL="0" lvl="0" indent="0" algn="l" rtl="0">
              <a:lnSpc>
                <a:spcPct val="80000"/>
              </a:lnSpc>
              <a:spcBef>
                <a:spcPts val="1600"/>
              </a:spcBef>
              <a:spcAft>
                <a:spcPts val="0"/>
              </a:spcAft>
              <a:buClr>
                <a:srgbClr val="262626"/>
              </a:buClr>
              <a:buSzPts val="2170"/>
              <a:buNone/>
            </a:pPr>
            <a:endParaRPr/>
          </a:p>
          <a:p>
            <a:pPr marL="228600" lvl="0" indent="-90804" algn="l" rtl="0">
              <a:lnSpc>
                <a:spcPct val="80000"/>
              </a:lnSpc>
              <a:spcBef>
                <a:spcPts val="1600"/>
              </a:spcBef>
              <a:spcAft>
                <a:spcPts val="0"/>
              </a:spcAft>
              <a:buClr>
                <a:srgbClr val="262626"/>
              </a:buClr>
              <a:buSzPts val="2170"/>
              <a:buNone/>
            </a:pPr>
            <a:endParaRPr sz="2170"/>
          </a:p>
        </p:txBody>
      </p:sp>
      <p:sp>
        <p:nvSpPr>
          <p:cNvPr id="300" name="Google Shape;300;p18"/>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23</a:t>
            </a:fld>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5d73f8bfe3_0_33"/>
          <p:cNvSpPr txBox="1">
            <a:spLocks noGrp="1"/>
          </p:cNvSpPr>
          <p:nvPr>
            <p:ph type="title"/>
          </p:nvPr>
        </p:nvSpPr>
        <p:spPr>
          <a:xfrm>
            <a:off x="838200" y="153909"/>
            <a:ext cx="10515600" cy="1005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Creating a Personalized Health Plan  </a:t>
            </a:r>
            <a:endParaRPr/>
          </a:p>
        </p:txBody>
      </p:sp>
      <p:sp>
        <p:nvSpPr>
          <p:cNvPr id="307" name="Google Shape;307;g5d73f8bfe3_0_3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600"/>
              </a:spcBef>
              <a:spcAft>
                <a:spcPts val="0"/>
              </a:spcAft>
              <a:buNone/>
            </a:pPr>
            <a:r>
              <a:rPr lang="en-US" sz="3600"/>
              <a:t>Consider how you might do this with your partner based on what you have learned.</a:t>
            </a:r>
            <a:endParaRPr sz="3600"/>
          </a:p>
          <a:p>
            <a:pPr marL="0" lvl="0" indent="0" algn="l" rtl="0">
              <a:spcBef>
                <a:spcPts val="1600"/>
              </a:spcBef>
              <a:spcAft>
                <a:spcPts val="0"/>
              </a:spcAft>
              <a:buNone/>
            </a:pPr>
            <a:endParaRPr sz="3600"/>
          </a:p>
        </p:txBody>
      </p:sp>
      <p:sp>
        <p:nvSpPr>
          <p:cNvPr id="308" name="Google Shape;308;g5d73f8bfe3_0_33"/>
          <p:cNvSpPr txBox="1">
            <a:spLocks noGrp="1"/>
          </p:cNvSpPr>
          <p:nvPr>
            <p:ph type="sldNum" idx="12"/>
          </p:nvPr>
        </p:nvSpPr>
        <p:spPr>
          <a:xfrm>
            <a:off x="9307282" y="636723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24</a:t>
            </a:fld>
            <a:endParaRPr/>
          </a:p>
        </p:txBody>
      </p:sp>
      <p:pic>
        <p:nvPicPr>
          <p:cNvPr id="309" name="Google Shape;309;g5d73f8bfe3_0_33"/>
          <p:cNvPicPr preferRelativeResize="0"/>
          <p:nvPr/>
        </p:nvPicPr>
        <p:blipFill>
          <a:blip r:embed="rId3">
            <a:alphaModFix/>
          </a:blip>
          <a:stretch>
            <a:fillRect/>
          </a:stretch>
        </p:blipFill>
        <p:spPr>
          <a:xfrm>
            <a:off x="2787025" y="3429000"/>
            <a:ext cx="5876424" cy="2938225"/>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9"/>
          <p:cNvSpPr txBox="1">
            <a:spLocks noGrp="1"/>
          </p:cNvSpPr>
          <p:nvPr>
            <p:ph type="title"/>
          </p:nvPr>
        </p:nvSpPr>
        <p:spPr>
          <a:xfrm>
            <a:off x="838200" y="153909"/>
            <a:ext cx="10515600" cy="100493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959"/>
              <a:buFont typeface="Calibri"/>
              <a:buNone/>
            </a:pPr>
            <a:r>
              <a:rPr lang="en-US" sz="3959"/>
              <a:t>How do I pay for this? - Physician time </a:t>
            </a:r>
            <a:br>
              <a:rPr lang="en-US" sz="3959"/>
            </a:br>
            <a:r>
              <a:rPr lang="en-US" sz="2430"/>
              <a:t>2018 CPT CODES AND DESCRIPTIONS</a:t>
            </a:r>
            <a:endParaRPr/>
          </a:p>
        </p:txBody>
      </p:sp>
      <p:sp>
        <p:nvSpPr>
          <p:cNvPr id="315" name="Google Shape;315;p19"/>
          <p:cNvSpPr txBox="1">
            <a:spLocks noGrp="1"/>
          </p:cNvSpPr>
          <p:nvPr>
            <p:ph type="body" idx="1"/>
          </p:nvPr>
        </p:nvSpPr>
        <p:spPr>
          <a:xfrm>
            <a:off x="838200" y="1561241"/>
            <a:ext cx="10515600" cy="5088000"/>
          </a:xfrm>
          <a:prstGeom prst="rect">
            <a:avLst/>
          </a:prstGeom>
          <a:noFill/>
          <a:ln>
            <a:noFill/>
          </a:ln>
        </p:spPr>
        <p:txBody>
          <a:bodyPr spcFirstLastPara="1" wrap="square" lIns="91425" tIns="45700" rIns="91425" bIns="45700" anchor="t" anchorCtr="0">
            <a:normAutofit/>
          </a:bodyPr>
          <a:lstStyle/>
          <a:p>
            <a:pPr marL="228600" lvl="0" indent="-294640" algn="l" rtl="0">
              <a:lnSpc>
                <a:spcPct val="80000"/>
              </a:lnSpc>
              <a:spcBef>
                <a:spcPts val="0"/>
              </a:spcBef>
              <a:spcAft>
                <a:spcPts val="0"/>
              </a:spcAft>
              <a:buClr>
                <a:srgbClr val="262626"/>
              </a:buClr>
              <a:buSzPts val="3000"/>
              <a:buChar char="•"/>
            </a:pPr>
            <a:r>
              <a:rPr lang="en-US" sz="3000"/>
              <a:t>Prolonged evaluation and management </a:t>
            </a:r>
            <a:r>
              <a:rPr lang="en-US" sz="3000" u="sng"/>
              <a:t>with direct patient contact</a:t>
            </a:r>
            <a:r>
              <a:rPr lang="en-US" sz="3000"/>
              <a:t>, in the office or other outpatient setting.</a:t>
            </a:r>
            <a:endParaRPr sz="3000"/>
          </a:p>
          <a:p>
            <a:pPr marL="685800" lvl="1" indent="-312483" algn="l" rtl="0">
              <a:lnSpc>
                <a:spcPct val="70000"/>
              </a:lnSpc>
              <a:spcBef>
                <a:spcPts val="500"/>
              </a:spcBef>
              <a:spcAft>
                <a:spcPts val="0"/>
              </a:spcAft>
              <a:buClr>
                <a:srgbClr val="262626"/>
              </a:buClr>
              <a:buSzPts val="3000"/>
              <a:buChar char="•"/>
            </a:pPr>
            <a:r>
              <a:rPr lang="en-US" sz="3000" b="1"/>
              <a:t>99354</a:t>
            </a:r>
            <a:r>
              <a:rPr lang="en-US" sz="3000"/>
              <a:t>—add on code - use for </a:t>
            </a:r>
            <a:r>
              <a:rPr lang="en-US" sz="3000" b="1"/>
              <a:t>first 30 minutes</a:t>
            </a:r>
            <a:r>
              <a:rPr lang="en-US" sz="3000"/>
              <a:t> </a:t>
            </a:r>
            <a:r>
              <a:rPr lang="en-US" sz="3000" i="1"/>
              <a:t>above</a:t>
            </a:r>
            <a:r>
              <a:rPr lang="en-US" sz="3000"/>
              <a:t> times associated with main code used for visit</a:t>
            </a:r>
            <a:endParaRPr sz="3000"/>
          </a:p>
          <a:p>
            <a:pPr marL="685800" lvl="0" indent="0" algn="l" rtl="0">
              <a:lnSpc>
                <a:spcPct val="70000"/>
              </a:lnSpc>
              <a:spcBef>
                <a:spcPts val="500"/>
              </a:spcBef>
              <a:spcAft>
                <a:spcPts val="0"/>
              </a:spcAft>
              <a:buNone/>
            </a:pPr>
            <a:endParaRPr sz="1500"/>
          </a:p>
          <a:p>
            <a:pPr marL="1143000" lvl="0" indent="0" algn="l" rtl="0">
              <a:lnSpc>
                <a:spcPct val="70000"/>
              </a:lnSpc>
              <a:spcBef>
                <a:spcPts val="500"/>
              </a:spcBef>
              <a:spcAft>
                <a:spcPts val="0"/>
              </a:spcAft>
              <a:buNone/>
            </a:pPr>
            <a:r>
              <a:rPr lang="en-US" sz="3000"/>
              <a:t>Use this code in conjunction with 90837, 99201-99215, 99241-99245, 99324-99337, 99341-99350.</a:t>
            </a:r>
            <a:endParaRPr sz="3000"/>
          </a:p>
          <a:p>
            <a:pPr marL="685800" lvl="0" indent="0" algn="l" rtl="0">
              <a:lnSpc>
                <a:spcPct val="70000"/>
              </a:lnSpc>
              <a:spcBef>
                <a:spcPts val="500"/>
              </a:spcBef>
              <a:spcAft>
                <a:spcPts val="0"/>
              </a:spcAft>
              <a:buNone/>
            </a:pPr>
            <a:endParaRPr sz="1500"/>
          </a:p>
          <a:p>
            <a:pPr marL="685800" lvl="1" indent="-312483" algn="l" rtl="0">
              <a:lnSpc>
                <a:spcPct val="70000"/>
              </a:lnSpc>
              <a:spcBef>
                <a:spcPts val="500"/>
              </a:spcBef>
              <a:spcAft>
                <a:spcPts val="0"/>
              </a:spcAft>
              <a:buClr>
                <a:srgbClr val="262626"/>
              </a:buClr>
              <a:buSzPts val="3000"/>
              <a:buChar char="•"/>
            </a:pPr>
            <a:r>
              <a:rPr lang="en-US" sz="3000" b="1"/>
              <a:t>99355</a:t>
            </a:r>
            <a:r>
              <a:rPr lang="en-US" sz="3000"/>
              <a:t>—add on code; each </a:t>
            </a:r>
            <a:r>
              <a:rPr lang="en-US" sz="3000" b="1"/>
              <a:t>additional </a:t>
            </a:r>
            <a:r>
              <a:rPr lang="en-US" sz="3000"/>
              <a:t>30 minutes; use in conjunction with 99354</a:t>
            </a:r>
            <a:endParaRPr sz="3000"/>
          </a:p>
          <a:p>
            <a:pPr marL="228600" lvl="0" indent="-294640" algn="l" rtl="0">
              <a:lnSpc>
                <a:spcPct val="80000"/>
              </a:lnSpc>
              <a:spcBef>
                <a:spcPts val="1600"/>
              </a:spcBef>
              <a:spcAft>
                <a:spcPts val="0"/>
              </a:spcAft>
              <a:buClr>
                <a:srgbClr val="262626"/>
              </a:buClr>
              <a:buSzPts val="3000"/>
              <a:buChar char="•"/>
            </a:pPr>
            <a:r>
              <a:rPr lang="en-US" sz="3000"/>
              <a:t>Prolonged evaluation and management </a:t>
            </a:r>
            <a:r>
              <a:rPr lang="en-US" sz="3000" u="sng"/>
              <a:t>with no direct patient contact</a:t>
            </a:r>
            <a:r>
              <a:rPr lang="en-US" sz="3000"/>
              <a:t>. Before and/or after direct care.</a:t>
            </a:r>
            <a:endParaRPr sz="3000"/>
          </a:p>
          <a:p>
            <a:pPr marL="685800" lvl="1" indent="-312483" algn="l" rtl="0">
              <a:lnSpc>
                <a:spcPct val="70000"/>
              </a:lnSpc>
              <a:spcBef>
                <a:spcPts val="500"/>
              </a:spcBef>
              <a:spcAft>
                <a:spcPts val="0"/>
              </a:spcAft>
              <a:buClr>
                <a:srgbClr val="262626"/>
              </a:buClr>
              <a:buSzPts val="3000"/>
              <a:buChar char="•"/>
            </a:pPr>
            <a:r>
              <a:rPr lang="en-US" sz="3000" b="1"/>
              <a:t>99358—</a:t>
            </a:r>
            <a:r>
              <a:rPr lang="en-US" sz="3000"/>
              <a:t>first hour</a:t>
            </a:r>
            <a:endParaRPr sz="3000"/>
          </a:p>
          <a:p>
            <a:pPr marL="685800" lvl="1" indent="-312483" algn="l" rtl="0">
              <a:lnSpc>
                <a:spcPct val="70000"/>
              </a:lnSpc>
              <a:spcBef>
                <a:spcPts val="500"/>
              </a:spcBef>
              <a:spcAft>
                <a:spcPts val="0"/>
              </a:spcAft>
              <a:buClr>
                <a:srgbClr val="262626"/>
              </a:buClr>
              <a:buSzPts val="3000"/>
              <a:buChar char="•"/>
            </a:pPr>
            <a:r>
              <a:rPr lang="en-US" sz="3000" b="1"/>
              <a:t>99359</a:t>
            </a:r>
            <a:r>
              <a:rPr lang="en-US" sz="3000"/>
              <a:t>—each additional 30 minutes</a:t>
            </a:r>
            <a:endParaRPr sz="3000"/>
          </a:p>
          <a:p>
            <a:pPr marL="228600" marR="0" lvl="0" indent="-228600" algn="l" rtl="0">
              <a:lnSpc>
                <a:spcPct val="80000"/>
              </a:lnSpc>
              <a:spcBef>
                <a:spcPts val="1600"/>
              </a:spcBef>
              <a:spcAft>
                <a:spcPts val="0"/>
              </a:spcAft>
              <a:buClr>
                <a:srgbClr val="262626"/>
              </a:buClr>
              <a:buSzPts val="1960"/>
              <a:buFont typeface="Arial"/>
              <a:buChar char="•"/>
            </a:pPr>
            <a:endParaRPr/>
          </a:p>
        </p:txBody>
      </p:sp>
      <p:sp>
        <p:nvSpPr>
          <p:cNvPr id="316" name="Google Shape;316;p19"/>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25</a:t>
            </a:fld>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5d73f8bfe3_1_1"/>
          <p:cNvSpPr txBox="1">
            <a:spLocks noGrp="1"/>
          </p:cNvSpPr>
          <p:nvPr>
            <p:ph type="title"/>
          </p:nvPr>
        </p:nvSpPr>
        <p:spPr>
          <a:xfrm>
            <a:off x="838200" y="153909"/>
            <a:ext cx="10515600" cy="1005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How do I pay for this? Team time</a:t>
            </a:r>
            <a:endParaRPr/>
          </a:p>
        </p:txBody>
      </p:sp>
      <p:sp>
        <p:nvSpPr>
          <p:cNvPr id="323" name="Google Shape;323;g5d73f8bfe3_1_1"/>
          <p:cNvSpPr txBox="1">
            <a:spLocks noGrp="1"/>
          </p:cNvSpPr>
          <p:nvPr>
            <p:ph type="body" idx="1"/>
          </p:nvPr>
        </p:nvSpPr>
        <p:spPr>
          <a:xfrm>
            <a:off x="438900" y="1601625"/>
            <a:ext cx="11393400" cy="4575300"/>
          </a:xfrm>
          <a:prstGeom prst="rect">
            <a:avLst/>
          </a:prstGeom>
        </p:spPr>
        <p:txBody>
          <a:bodyPr spcFirstLastPara="1" wrap="square" lIns="91425" tIns="45700" rIns="91425" bIns="45700" anchor="t" anchorCtr="0">
            <a:noAutofit/>
          </a:bodyPr>
          <a:lstStyle/>
          <a:p>
            <a:pPr marL="228600" lvl="0" indent="-294640" algn="l" rtl="0">
              <a:lnSpc>
                <a:spcPct val="80000"/>
              </a:lnSpc>
              <a:spcBef>
                <a:spcPts val="1600"/>
              </a:spcBef>
              <a:spcAft>
                <a:spcPts val="0"/>
              </a:spcAft>
              <a:buSzPts val="3000"/>
              <a:buChar char="•"/>
            </a:pPr>
            <a:r>
              <a:rPr lang="en-US" sz="3000" b="1" u="sng"/>
              <a:t>Medical Team Conference</a:t>
            </a:r>
            <a:r>
              <a:rPr lang="en-US" sz="3000" b="1"/>
              <a:t>,</a:t>
            </a:r>
            <a:r>
              <a:rPr lang="en-US" sz="3000"/>
              <a:t> Direct Face to Face Contact with Patient and/or Family; 30 minutes or more; participation by </a:t>
            </a:r>
            <a:r>
              <a:rPr lang="en-US" sz="3000" i="1"/>
              <a:t>non-physician </a:t>
            </a:r>
            <a:r>
              <a:rPr lang="en-US" sz="3000"/>
              <a:t>qualified healthcare professional.</a:t>
            </a:r>
            <a:endParaRPr sz="3000"/>
          </a:p>
          <a:p>
            <a:pPr marL="685800" lvl="1" indent="-312483" algn="l" rtl="0">
              <a:lnSpc>
                <a:spcPct val="70000"/>
              </a:lnSpc>
              <a:spcBef>
                <a:spcPts val="500"/>
              </a:spcBef>
              <a:spcAft>
                <a:spcPts val="0"/>
              </a:spcAft>
              <a:buSzPts val="3000"/>
              <a:buChar char="•"/>
            </a:pPr>
            <a:r>
              <a:rPr lang="en-US" sz="3000" b="1"/>
              <a:t>99366</a:t>
            </a:r>
            <a:endParaRPr sz="3000" b="1"/>
          </a:p>
          <a:p>
            <a:pPr marL="228600" lvl="0" indent="-294640" algn="l" rtl="0">
              <a:lnSpc>
                <a:spcPct val="80000"/>
              </a:lnSpc>
              <a:spcBef>
                <a:spcPts val="1600"/>
              </a:spcBef>
              <a:spcAft>
                <a:spcPts val="0"/>
              </a:spcAft>
              <a:buSzPts val="3000"/>
              <a:buChar char="•"/>
            </a:pPr>
            <a:r>
              <a:rPr lang="en-US" sz="3000" u="sng"/>
              <a:t>Medical Team Conference</a:t>
            </a:r>
            <a:r>
              <a:rPr lang="en-US" sz="3000"/>
              <a:t>, </a:t>
            </a:r>
            <a:r>
              <a:rPr lang="en-US" sz="3000" i="1"/>
              <a:t>without d</a:t>
            </a:r>
            <a:r>
              <a:rPr lang="en-US" sz="3000"/>
              <a:t>irect face to face contact with patient and/or family, 30 minutes or more. </a:t>
            </a:r>
            <a:endParaRPr sz="3000"/>
          </a:p>
          <a:p>
            <a:pPr marL="685800" lvl="1" indent="-312483" algn="l" rtl="0">
              <a:lnSpc>
                <a:spcPct val="70000"/>
              </a:lnSpc>
              <a:spcBef>
                <a:spcPts val="500"/>
              </a:spcBef>
              <a:spcAft>
                <a:spcPts val="0"/>
              </a:spcAft>
              <a:buSzPts val="3000"/>
              <a:buChar char="•"/>
            </a:pPr>
            <a:r>
              <a:rPr lang="en-US" sz="3000" b="1"/>
              <a:t>99367</a:t>
            </a:r>
            <a:r>
              <a:rPr lang="en-US" sz="3000"/>
              <a:t>—Participation by </a:t>
            </a:r>
            <a:r>
              <a:rPr lang="en-US" sz="3000" i="1"/>
              <a:t>physician.</a:t>
            </a:r>
            <a:endParaRPr sz="3000" i="1"/>
          </a:p>
          <a:p>
            <a:pPr marL="685800" lvl="1" indent="-312483" algn="l" rtl="0">
              <a:lnSpc>
                <a:spcPct val="70000"/>
              </a:lnSpc>
              <a:spcBef>
                <a:spcPts val="500"/>
              </a:spcBef>
              <a:spcAft>
                <a:spcPts val="0"/>
              </a:spcAft>
              <a:buSzPts val="3000"/>
              <a:buChar char="•"/>
            </a:pPr>
            <a:r>
              <a:rPr lang="en-US" sz="3000" b="1"/>
              <a:t>99368</a:t>
            </a:r>
            <a:r>
              <a:rPr lang="en-US" sz="3000"/>
              <a:t>—participation by </a:t>
            </a:r>
            <a:r>
              <a:rPr lang="en-US" sz="3000" i="1"/>
              <a:t>non-physician</a:t>
            </a:r>
            <a:r>
              <a:rPr lang="en-US" sz="3000"/>
              <a:t> qualified healthcare professional.</a:t>
            </a:r>
            <a:br>
              <a:rPr lang="en-US" sz="3000"/>
            </a:br>
            <a:r>
              <a:rPr lang="en-US" sz="3000"/>
              <a:t/>
            </a:r>
            <a:br>
              <a:rPr lang="en-US" sz="3000"/>
            </a:br>
            <a:r>
              <a:rPr lang="en-US" sz="3000"/>
              <a:t>More information available: </a:t>
            </a:r>
            <a:r>
              <a:rPr lang="en-US" sz="3000" u="sng">
                <a:solidFill>
                  <a:schemeClr val="hlink"/>
                </a:solidFill>
                <a:hlinkClick r:id="rId3"/>
              </a:rPr>
              <a:t>http://drwaynejonas.com/wp-content/uploads/2018/10/CodingThumbnail.png</a:t>
            </a:r>
            <a:r>
              <a:rPr lang="en-US" sz="3000"/>
              <a:t> </a:t>
            </a:r>
            <a:endParaRPr sz="3000"/>
          </a:p>
          <a:p>
            <a:pPr marL="0" lvl="0" indent="0" algn="l" rtl="0">
              <a:spcBef>
                <a:spcPts val="1600"/>
              </a:spcBef>
              <a:spcAft>
                <a:spcPts val="0"/>
              </a:spcAft>
              <a:buNone/>
            </a:pPr>
            <a:endParaRPr/>
          </a:p>
        </p:txBody>
      </p:sp>
      <p:sp>
        <p:nvSpPr>
          <p:cNvPr id="324" name="Google Shape;324;g5d73f8bfe3_1_1"/>
          <p:cNvSpPr txBox="1">
            <a:spLocks noGrp="1"/>
          </p:cNvSpPr>
          <p:nvPr>
            <p:ph type="sldNum" idx="12"/>
          </p:nvPr>
        </p:nvSpPr>
        <p:spPr>
          <a:xfrm>
            <a:off x="9307282" y="636723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26</a:t>
            </a:fld>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5d73f8bfe3_1_8"/>
          <p:cNvSpPr txBox="1">
            <a:spLocks noGrp="1"/>
          </p:cNvSpPr>
          <p:nvPr>
            <p:ph type="title"/>
          </p:nvPr>
        </p:nvSpPr>
        <p:spPr>
          <a:xfrm>
            <a:off x="838200" y="153909"/>
            <a:ext cx="10515600" cy="1005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Would using this format change:</a:t>
            </a:r>
            <a:endParaRPr/>
          </a:p>
        </p:txBody>
      </p:sp>
      <p:sp>
        <p:nvSpPr>
          <p:cNvPr id="331" name="Google Shape;331;g5d73f8bfe3_1_8"/>
          <p:cNvSpPr txBox="1">
            <a:spLocks noGrp="1"/>
          </p:cNvSpPr>
          <p:nvPr>
            <p:ph type="body" idx="1"/>
          </p:nvPr>
        </p:nvSpPr>
        <p:spPr>
          <a:xfrm>
            <a:off x="454150" y="1587450"/>
            <a:ext cx="10515600" cy="4351200"/>
          </a:xfrm>
          <a:prstGeom prst="rect">
            <a:avLst/>
          </a:prstGeom>
        </p:spPr>
        <p:txBody>
          <a:bodyPr spcFirstLastPara="1" wrap="square" lIns="91425" tIns="45700" rIns="91425" bIns="45700" anchor="t" anchorCtr="0">
            <a:noAutofit/>
          </a:bodyPr>
          <a:lstStyle/>
          <a:p>
            <a:pPr marL="0" lvl="0" indent="0" algn="l" rtl="0">
              <a:spcBef>
                <a:spcPts val="1600"/>
              </a:spcBef>
              <a:spcAft>
                <a:spcPts val="0"/>
              </a:spcAft>
              <a:buNone/>
            </a:pPr>
            <a:r>
              <a:rPr lang="en-US"/>
              <a:t>-How you gather information?</a:t>
            </a:r>
            <a:endParaRPr/>
          </a:p>
          <a:p>
            <a:pPr marL="0" lvl="0" indent="0" algn="l" rtl="0">
              <a:spcBef>
                <a:spcPts val="1600"/>
              </a:spcBef>
              <a:spcAft>
                <a:spcPts val="0"/>
              </a:spcAft>
              <a:buNone/>
            </a:pPr>
            <a:r>
              <a:rPr lang="en-US"/>
              <a:t>- Your approach to patients with IBS?</a:t>
            </a:r>
            <a:endParaRPr/>
          </a:p>
          <a:p>
            <a:pPr marL="0" lvl="0" indent="0" algn="l" rtl="0">
              <a:spcBef>
                <a:spcPts val="1600"/>
              </a:spcBef>
              <a:spcAft>
                <a:spcPts val="0"/>
              </a:spcAft>
              <a:buNone/>
            </a:pPr>
            <a:r>
              <a:rPr lang="en-US"/>
              <a:t>- Your feelings about working with patients with chronic disease? </a:t>
            </a:r>
            <a:endParaRPr/>
          </a:p>
          <a:p>
            <a:pPr marL="0" lvl="0" indent="0" algn="l" rtl="0">
              <a:spcBef>
                <a:spcPts val="1600"/>
              </a:spcBef>
              <a:spcAft>
                <a:spcPts val="0"/>
              </a:spcAft>
              <a:buNone/>
            </a:pPr>
            <a:r>
              <a:rPr lang="en-US"/>
              <a:t>- What seems helpful and what may not? </a:t>
            </a:r>
            <a:endParaRPr/>
          </a:p>
          <a:p>
            <a:pPr marL="0" lvl="0" indent="0" algn="l" rtl="0">
              <a:spcBef>
                <a:spcPts val="1600"/>
              </a:spcBef>
              <a:spcAft>
                <a:spcPts val="0"/>
              </a:spcAft>
              <a:buNone/>
            </a:pPr>
            <a:endParaRPr/>
          </a:p>
        </p:txBody>
      </p:sp>
      <p:sp>
        <p:nvSpPr>
          <p:cNvPr id="332" name="Google Shape;332;g5d73f8bfe3_1_8"/>
          <p:cNvSpPr txBox="1">
            <a:spLocks noGrp="1"/>
          </p:cNvSpPr>
          <p:nvPr>
            <p:ph type="sldNum" idx="12"/>
          </p:nvPr>
        </p:nvSpPr>
        <p:spPr>
          <a:xfrm>
            <a:off x="9307282" y="636723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27</a:t>
            </a:fld>
            <a:endParaRPr/>
          </a:p>
        </p:txBody>
      </p:sp>
      <p:pic>
        <p:nvPicPr>
          <p:cNvPr id="333" name="Google Shape;333;g5d73f8bfe3_1_8"/>
          <p:cNvPicPr preferRelativeResize="0"/>
          <p:nvPr/>
        </p:nvPicPr>
        <p:blipFill>
          <a:blip r:embed="rId3">
            <a:alphaModFix/>
          </a:blip>
          <a:stretch>
            <a:fillRect/>
          </a:stretch>
        </p:blipFill>
        <p:spPr>
          <a:xfrm>
            <a:off x="9144000" y="914375"/>
            <a:ext cx="2648700" cy="1881800"/>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1"/>
          <p:cNvSpPr txBox="1">
            <a:spLocks noGrp="1"/>
          </p:cNvSpPr>
          <p:nvPr>
            <p:ph type="title"/>
          </p:nvPr>
        </p:nvSpPr>
        <p:spPr>
          <a:xfrm>
            <a:off x="838200" y="153909"/>
            <a:ext cx="10515600" cy="100493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a:t>Q &amp; A</a:t>
            </a:r>
            <a:endParaRPr/>
          </a:p>
        </p:txBody>
      </p:sp>
      <p:sp>
        <p:nvSpPr>
          <p:cNvPr id="339" name="Google Shape;33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100000"/>
              </a:lnSpc>
              <a:spcBef>
                <a:spcPts val="0"/>
              </a:spcBef>
              <a:spcAft>
                <a:spcPts val="0"/>
              </a:spcAft>
              <a:buClr>
                <a:srgbClr val="262626"/>
              </a:buClr>
              <a:buSzPts val="2800"/>
              <a:buNone/>
            </a:pPr>
            <a:endParaRPr/>
          </a:p>
        </p:txBody>
      </p:sp>
      <p:sp>
        <p:nvSpPr>
          <p:cNvPr id="340" name="Google Shape;340;p21"/>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28</a:t>
            </a:fld>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2"/>
          <p:cNvSpPr txBox="1">
            <a:spLocks noGrp="1"/>
          </p:cNvSpPr>
          <p:nvPr>
            <p:ph type="title"/>
          </p:nvPr>
        </p:nvSpPr>
        <p:spPr>
          <a:xfrm>
            <a:off x="838200" y="153909"/>
            <a:ext cx="10515600" cy="100493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a:t>CONTACT US</a:t>
            </a:r>
            <a:endParaRPr/>
          </a:p>
        </p:txBody>
      </p:sp>
      <p:sp>
        <p:nvSpPr>
          <p:cNvPr id="346" name="Google Shape;346;p22"/>
          <p:cNvSpPr txBox="1">
            <a:spLocks noGrp="1"/>
          </p:cNvSpPr>
          <p:nvPr>
            <p:ph type="body" idx="1"/>
          </p:nvPr>
        </p:nvSpPr>
        <p:spPr>
          <a:xfrm>
            <a:off x="256025" y="1627625"/>
            <a:ext cx="10823400" cy="4585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None/>
            </a:pPr>
            <a:r>
              <a:rPr lang="en-US" sz="3000"/>
              <a:t>More tools are available at </a:t>
            </a:r>
            <a:endParaRPr sz="3000"/>
          </a:p>
          <a:p>
            <a:pPr marL="0" lvl="0" indent="0" algn="l" rtl="0">
              <a:lnSpc>
                <a:spcPct val="100000"/>
              </a:lnSpc>
              <a:spcBef>
                <a:spcPts val="0"/>
              </a:spcBef>
              <a:spcAft>
                <a:spcPts val="0"/>
              </a:spcAft>
              <a:buNone/>
            </a:pPr>
            <a:r>
              <a:rPr lang="en-US" sz="3000" u="sng">
                <a:solidFill>
                  <a:schemeClr val="hlink"/>
                </a:solidFill>
                <a:hlinkClick r:id="rId3"/>
              </a:rPr>
              <a:t>www.drwaynejonas.com/resources</a:t>
            </a:r>
            <a:endParaRPr sz="3000"/>
          </a:p>
          <a:p>
            <a:pPr marL="228600" lvl="0" indent="-241300" algn="l" rtl="0">
              <a:lnSpc>
                <a:spcPct val="100000"/>
              </a:lnSpc>
              <a:spcBef>
                <a:spcPts val="1600"/>
              </a:spcBef>
              <a:spcAft>
                <a:spcPts val="0"/>
              </a:spcAft>
              <a:buClr>
                <a:srgbClr val="262626"/>
              </a:buClr>
              <a:buSzPts val="3000"/>
              <a:buFont typeface="Calibri"/>
              <a:buChar char="•"/>
            </a:pPr>
            <a:r>
              <a:rPr lang="en-US" sz="3000" i="1"/>
              <a:t>Contact us </a:t>
            </a:r>
            <a:r>
              <a:rPr lang="en-US" sz="3000"/>
              <a:t>if you would like to further use </a:t>
            </a:r>
            <a:endParaRPr sz="3000"/>
          </a:p>
          <a:p>
            <a:pPr marL="1600200" lvl="0" indent="228600" algn="l" rtl="0">
              <a:lnSpc>
                <a:spcPct val="100000"/>
              </a:lnSpc>
              <a:spcBef>
                <a:spcPts val="1600"/>
              </a:spcBef>
              <a:spcAft>
                <a:spcPts val="0"/>
              </a:spcAft>
              <a:buNone/>
            </a:pPr>
            <a:r>
              <a:rPr lang="en-US" sz="3000"/>
              <a:t>and spread integrative health </a:t>
            </a:r>
            <a:endParaRPr sz="1500"/>
          </a:p>
          <a:p>
            <a:pPr marL="228600" lvl="0" indent="-241300" algn="l" rtl="0">
              <a:lnSpc>
                <a:spcPct val="100000"/>
              </a:lnSpc>
              <a:spcBef>
                <a:spcPts val="1600"/>
              </a:spcBef>
              <a:spcAft>
                <a:spcPts val="0"/>
              </a:spcAft>
              <a:buClr>
                <a:srgbClr val="262626"/>
              </a:buClr>
              <a:buSzPts val="3000"/>
              <a:buFont typeface="Calibri"/>
              <a:buChar char="•"/>
            </a:pPr>
            <a:r>
              <a:rPr lang="en-US" sz="3000"/>
              <a:t>Elena Rosenbaum </a:t>
            </a:r>
            <a:r>
              <a:rPr lang="en-US" sz="3000">
                <a:solidFill>
                  <a:srgbClr val="222222"/>
                </a:solidFill>
                <a:highlight>
                  <a:srgbClr val="FFFFFF"/>
                </a:highlight>
              </a:rPr>
              <a:t> </a:t>
            </a:r>
            <a:r>
              <a:rPr lang="en-US" sz="3000" u="sng">
                <a:solidFill>
                  <a:srgbClr val="1155CC"/>
                </a:solidFill>
                <a:highlight>
                  <a:srgbClr val="FFFFFF"/>
                </a:highlight>
              </a:rPr>
              <a:t>erosenbaum@communitycare.com</a:t>
            </a:r>
            <a:endParaRPr sz="3000"/>
          </a:p>
          <a:p>
            <a:pPr marL="228600" lvl="0" indent="-241300" algn="l" rtl="0">
              <a:lnSpc>
                <a:spcPct val="100000"/>
              </a:lnSpc>
              <a:spcBef>
                <a:spcPts val="1600"/>
              </a:spcBef>
              <a:spcAft>
                <a:spcPts val="0"/>
              </a:spcAft>
              <a:buSzPts val="3000"/>
              <a:buFont typeface="Calibri"/>
              <a:buChar char="•"/>
            </a:pPr>
            <a:r>
              <a:rPr lang="en-US" sz="3000"/>
              <a:t>Andrea Gordon </a:t>
            </a:r>
            <a:r>
              <a:rPr lang="en-US" sz="3000" u="sng">
                <a:solidFill>
                  <a:schemeClr val="hlink"/>
                </a:solidFill>
                <a:hlinkClick r:id="rId4"/>
              </a:rPr>
              <a:t>agordon@challiance.org</a:t>
            </a:r>
            <a:endParaRPr sz="3000"/>
          </a:p>
          <a:p>
            <a:pPr marL="228600" lvl="0" indent="-241300" algn="l" rtl="0">
              <a:spcBef>
                <a:spcPts val="1600"/>
              </a:spcBef>
              <a:spcAft>
                <a:spcPts val="0"/>
              </a:spcAft>
              <a:buSzPts val="3000"/>
              <a:buFont typeface="Calibri"/>
              <a:buChar char="•"/>
            </a:pPr>
            <a:r>
              <a:rPr lang="en-US" sz="3000"/>
              <a:t>Wayne Jonas </a:t>
            </a:r>
            <a:r>
              <a:rPr lang="en-US" sz="3000" u="sng">
                <a:solidFill>
                  <a:schemeClr val="hlink"/>
                </a:solidFill>
                <a:highlight>
                  <a:srgbClr val="FFFFFF"/>
                </a:highlight>
                <a:hlinkClick r:id="rId5"/>
              </a:rPr>
              <a:t>healing@drwaynejonas.com</a:t>
            </a:r>
            <a:endParaRPr sz="3000" u="sng">
              <a:solidFill>
                <a:srgbClr val="1155CC"/>
              </a:solidFill>
              <a:highlight>
                <a:srgbClr val="FFFFFF"/>
              </a:highlight>
            </a:endParaRPr>
          </a:p>
          <a:p>
            <a:pPr marL="228600" lvl="0" indent="-241300" algn="l" rtl="0">
              <a:spcBef>
                <a:spcPts val="1600"/>
              </a:spcBef>
              <a:spcAft>
                <a:spcPts val="0"/>
              </a:spcAft>
              <a:buClr>
                <a:srgbClr val="1155CC"/>
              </a:buClr>
              <a:buSzPts val="3000"/>
              <a:buFont typeface="Calibri"/>
              <a:buChar char="•"/>
            </a:pPr>
            <a:r>
              <a:rPr lang="en-US" sz="3000">
                <a:solidFill>
                  <a:srgbClr val="000000"/>
                </a:solidFill>
                <a:highlight>
                  <a:srgbClr val="FFFFFF"/>
                </a:highlight>
              </a:rPr>
              <a:t>Cortney Crespo </a:t>
            </a:r>
            <a:r>
              <a:rPr lang="en-US" sz="3000" u="sng">
                <a:solidFill>
                  <a:srgbClr val="1155CC"/>
                </a:solidFill>
                <a:highlight>
                  <a:srgbClr val="FFFFFF"/>
                </a:highlight>
              </a:rPr>
              <a:t> </a:t>
            </a:r>
            <a:r>
              <a:rPr lang="en-US" sz="3000" u="sng">
                <a:solidFill>
                  <a:schemeClr val="hlink"/>
                </a:solidFill>
                <a:highlight>
                  <a:srgbClr val="FFFFFF"/>
                </a:highlight>
                <a:hlinkClick r:id="rId6"/>
              </a:rPr>
              <a:t>ccrespo@challiance.org</a:t>
            </a:r>
            <a:r>
              <a:rPr lang="en-US" sz="3000" u="sng">
                <a:solidFill>
                  <a:srgbClr val="1155CC"/>
                </a:solidFill>
                <a:highlight>
                  <a:srgbClr val="FFFFFF"/>
                </a:highlight>
              </a:rPr>
              <a:t> </a:t>
            </a:r>
            <a:endParaRPr sz="3000" u="sng">
              <a:solidFill>
                <a:srgbClr val="1155CC"/>
              </a:solidFill>
              <a:highlight>
                <a:srgbClr val="FFFFFF"/>
              </a:highlight>
            </a:endParaRPr>
          </a:p>
          <a:p>
            <a:pPr marL="228600" lvl="0" indent="-50800" algn="l" rtl="0">
              <a:lnSpc>
                <a:spcPct val="100000"/>
              </a:lnSpc>
              <a:spcBef>
                <a:spcPts val="1600"/>
              </a:spcBef>
              <a:spcAft>
                <a:spcPts val="0"/>
              </a:spcAft>
              <a:buClr>
                <a:srgbClr val="262626"/>
              </a:buClr>
              <a:buSzPts val="2800"/>
              <a:buNone/>
            </a:pPr>
            <a:endParaRPr sz="3000"/>
          </a:p>
        </p:txBody>
      </p:sp>
      <p:sp>
        <p:nvSpPr>
          <p:cNvPr id="347" name="Google Shape;347;p22"/>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29</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g5d67edba3f_0_1"/>
          <p:cNvPicPr preferRelativeResize="0"/>
          <p:nvPr/>
        </p:nvPicPr>
        <p:blipFill>
          <a:blip r:embed="rId3">
            <a:alphaModFix/>
          </a:blip>
          <a:stretch>
            <a:fillRect/>
          </a:stretch>
        </p:blipFill>
        <p:spPr>
          <a:xfrm>
            <a:off x="1778199" y="1351249"/>
            <a:ext cx="8492150" cy="5661450"/>
          </a:xfrm>
          <a:prstGeom prst="rect">
            <a:avLst/>
          </a:prstGeom>
          <a:noFill/>
          <a:ln>
            <a:noFill/>
          </a:ln>
        </p:spPr>
      </p:pic>
      <p:sp>
        <p:nvSpPr>
          <p:cNvPr id="104" name="Google Shape;104;g5d67edba3f_0_1"/>
          <p:cNvSpPr txBox="1">
            <a:spLocks noGrp="1"/>
          </p:cNvSpPr>
          <p:nvPr>
            <p:ph type="title"/>
          </p:nvPr>
        </p:nvSpPr>
        <p:spPr>
          <a:xfrm>
            <a:off x="838200" y="153909"/>
            <a:ext cx="10515600" cy="1005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Are we just trying to keep moving forward </a:t>
            </a:r>
            <a:endParaRPr/>
          </a:p>
        </p:txBody>
      </p:sp>
      <p:sp>
        <p:nvSpPr>
          <p:cNvPr id="105" name="Google Shape;105;g5d67edba3f_0_1"/>
          <p:cNvSpPr txBox="1">
            <a:spLocks noGrp="1"/>
          </p:cNvSpPr>
          <p:nvPr>
            <p:ph type="body" idx="1"/>
          </p:nvPr>
        </p:nvSpPr>
        <p:spPr>
          <a:xfrm>
            <a:off x="838200" y="1825625"/>
            <a:ext cx="10515600" cy="4300800"/>
          </a:xfrm>
          <a:prstGeom prst="rect">
            <a:avLst/>
          </a:prstGeom>
        </p:spPr>
        <p:txBody>
          <a:bodyPr spcFirstLastPara="1" wrap="square" lIns="91425" tIns="45700" rIns="91425" bIns="45700" anchor="t" anchorCtr="0">
            <a:noAutofit/>
          </a:bodyPr>
          <a:lstStyle/>
          <a:p>
            <a:pPr marL="0" lvl="0" indent="0" algn="l" rtl="0">
              <a:spcBef>
                <a:spcPts val="1600"/>
              </a:spcBef>
              <a:spcAft>
                <a:spcPts val="0"/>
              </a:spcAft>
              <a:buNone/>
            </a:pPr>
            <a:endParaRPr/>
          </a:p>
        </p:txBody>
      </p:sp>
      <p:sp>
        <p:nvSpPr>
          <p:cNvPr id="106" name="Google Shape;106;g5d67edba3f_0_1"/>
          <p:cNvSpPr txBox="1">
            <a:spLocks noGrp="1"/>
          </p:cNvSpPr>
          <p:nvPr>
            <p:ph type="sldNum" idx="12"/>
          </p:nvPr>
        </p:nvSpPr>
        <p:spPr>
          <a:xfrm>
            <a:off x="-1" y="6126425"/>
            <a:ext cx="12050400" cy="606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r>
              <a:rPr lang="en-US" sz="3600" b="1">
                <a:solidFill>
                  <a:srgbClr val="000000"/>
                </a:solidFill>
              </a:rPr>
              <a:t>Without understanding the problem?  </a:t>
            </a:r>
            <a:r>
              <a:rPr lang="en-US" sz="3600" b="1">
                <a:solidFill>
                  <a:srgbClr val="FFFFFF"/>
                </a:solidFill>
              </a:rPr>
              <a:t> </a:t>
            </a:r>
            <a:endParaRPr sz="3600" b="1">
              <a:solidFill>
                <a:srgbClr val="FFFF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5d75bc6d04_0_17"/>
          <p:cNvSpPr txBox="1">
            <a:spLocks noGrp="1"/>
          </p:cNvSpPr>
          <p:nvPr>
            <p:ph type="title"/>
          </p:nvPr>
        </p:nvSpPr>
        <p:spPr>
          <a:xfrm>
            <a:off x="838200" y="-80875"/>
            <a:ext cx="10629600" cy="15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959"/>
              <a:buFont typeface="Calibri"/>
              <a:buNone/>
            </a:pPr>
            <a:r>
              <a:rPr lang="en-US" sz="3600"/>
              <a:t>HOPE:</a:t>
            </a:r>
            <a:br>
              <a:rPr lang="en-US" sz="3600"/>
            </a:br>
            <a:r>
              <a:rPr lang="en-US" sz="3600"/>
              <a:t>HEALING ORIENTED PRACTICES AND ENVIRONMENTS</a:t>
            </a:r>
            <a:endParaRPr sz="3600"/>
          </a:p>
        </p:txBody>
      </p:sp>
      <p:sp>
        <p:nvSpPr>
          <p:cNvPr id="354" name="Google Shape;354;g5d75bc6d04_0_17"/>
          <p:cNvSpPr txBox="1">
            <a:spLocks noGrp="1"/>
          </p:cNvSpPr>
          <p:nvPr>
            <p:ph type="sldNum" idx="12"/>
          </p:nvPr>
        </p:nvSpPr>
        <p:spPr>
          <a:xfrm>
            <a:off x="9307282" y="6367236"/>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30</a:t>
            </a:fld>
            <a:endParaRPr/>
          </a:p>
        </p:txBody>
      </p:sp>
      <p:pic>
        <p:nvPicPr>
          <p:cNvPr id="355" name="Google Shape;355;g5d75bc6d04_0_17"/>
          <p:cNvPicPr preferRelativeResize="0"/>
          <p:nvPr/>
        </p:nvPicPr>
        <p:blipFill rotWithShape="1">
          <a:blip r:embed="rId3">
            <a:alphaModFix/>
          </a:blip>
          <a:srcRect/>
          <a:stretch/>
        </p:blipFill>
        <p:spPr>
          <a:xfrm>
            <a:off x="2260001" y="1309534"/>
            <a:ext cx="8635477" cy="6177562"/>
          </a:xfrm>
          <a:prstGeom prst="rect">
            <a:avLst/>
          </a:prstGeom>
          <a:noFill/>
          <a:ln>
            <a:noFill/>
          </a:ln>
        </p:spPr>
      </p:pic>
      <p:sp>
        <p:nvSpPr>
          <p:cNvPr id="356" name="Google Shape;356;g5d75bc6d04_0_17"/>
          <p:cNvSpPr txBox="1">
            <a:spLocks noGrp="1"/>
          </p:cNvSpPr>
          <p:nvPr>
            <p:ph type="body" idx="1"/>
          </p:nvPr>
        </p:nvSpPr>
        <p:spPr>
          <a:xfrm>
            <a:off x="838201" y="4453240"/>
            <a:ext cx="4686600" cy="2279100"/>
          </a:xfrm>
          <a:prstGeom prst="rect">
            <a:avLst/>
          </a:prstGeom>
          <a:solidFill>
            <a:srgbClr val="DEDED4">
              <a:alpha val="80000"/>
            </a:srgbClr>
          </a:solidFill>
          <a:ln>
            <a:noFill/>
          </a:ln>
        </p:spPr>
        <p:txBody>
          <a:bodyPr spcFirstLastPara="1" wrap="square" lIns="274300" tIns="274300" rIns="274300" bIns="274300" anchor="t" anchorCtr="0">
            <a:noAutofit/>
          </a:bodyPr>
          <a:lstStyle/>
          <a:p>
            <a:pPr marL="0" lvl="0" indent="0" algn="ctr" rtl="0">
              <a:lnSpc>
                <a:spcPct val="100000"/>
              </a:lnSpc>
              <a:spcBef>
                <a:spcPts val="0"/>
              </a:spcBef>
              <a:spcAft>
                <a:spcPts val="0"/>
              </a:spcAft>
              <a:buClr>
                <a:srgbClr val="C55A11"/>
              </a:buClr>
              <a:buSzPts val="2800"/>
              <a:buNone/>
            </a:pPr>
            <a:r>
              <a:rPr lang="en-US" b="1" i="1">
                <a:solidFill>
                  <a:srgbClr val="C55A11"/>
                </a:solidFill>
              </a:rPr>
              <a:t>Asking “What Matters”</a:t>
            </a:r>
            <a:endParaRPr/>
          </a:p>
          <a:p>
            <a:pPr marL="0" lvl="0" indent="0" algn="ctr" rtl="0">
              <a:lnSpc>
                <a:spcPct val="100000"/>
              </a:lnSpc>
              <a:spcBef>
                <a:spcPts val="0"/>
              </a:spcBef>
              <a:spcAft>
                <a:spcPts val="0"/>
              </a:spcAft>
              <a:buClr>
                <a:srgbClr val="262626"/>
              </a:buClr>
              <a:buSzPts val="2400"/>
              <a:buNone/>
            </a:pPr>
            <a:endParaRPr sz="2400" b="1"/>
          </a:p>
          <a:p>
            <a:pPr marL="0" lvl="0" indent="0" algn="ctr" rtl="0">
              <a:lnSpc>
                <a:spcPct val="100000"/>
              </a:lnSpc>
              <a:spcBef>
                <a:spcPts val="0"/>
              </a:spcBef>
              <a:spcAft>
                <a:spcPts val="0"/>
              </a:spcAft>
              <a:buClr>
                <a:srgbClr val="262626"/>
              </a:buClr>
              <a:buSzPts val="2400"/>
              <a:buNone/>
            </a:pPr>
            <a:r>
              <a:rPr lang="en-US" sz="2400" b="1"/>
              <a:t>Exploring a patient’s personal </a:t>
            </a:r>
            <a:endParaRPr/>
          </a:p>
          <a:p>
            <a:pPr marL="0" lvl="0" indent="0" algn="ctr" rtl="0">
              <a:lnSpc>
                <a:spcPct val="100000"/>
              </a:lnSpc>
              <a:spcBef>
                <a:spcPts val="0"/>
              </a:spcBef>
              <a:spcAft>
                <a:spcPts val="0"/>
              </a:spcAft>
              <a:buClr>
                <a:srgbClr val="262626"/>
              </a:buClr>
              <a:buSzPts val="2400"/>
              <a:buNone/>
            </a:pPr>
            <a:r>
              <a:rPr lang="en-US" sz="2400" b="1"/>
              <a:t>determinants of health</a:t>
            </a:r>
            <a:endParaRPr/>
          </a:p>
          <a:p>
            <a:pPr marL="0" lvl="0" indent="0" algn="ctr" rtl="0">
              <a:lnSpc>
                <a:spcPct val="100000"/>
              </a:lnSpc>
              <a:spcBef>
                <a:spcPts val="0"/>
              </a:spcBef>
              <a:spcAft>
                <a:spcPts val="0"/>
              </a:spcAft>
              <a:buClr>
                <a:srgbClr val="262626"/>
              </a:buClr>
              <a:buSzPts val="2400"/>
              <a:buNone/>
            </a:pPr>
            <a:endParaRPr sz="2400" b="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5d67edba3f_0_9"/>
          <p:cNvSpPr txBox="1">
            <a:spLocks noGrp="1"/>
          </p:cNvSpPr>
          <p:nvPr>
            <p:ph type="title"/>
          </p:nvPr>
        </p:nvSpPr>
        <p:spPr>
          <a:xfrm>
            <a:off x="838200" y="153909"/>
            <a:ext cx="10515600" cy="1005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How can we understand the real issue? </a:t>
            </a:r>
            <a:endParaRPr/>
          </a:p>
        </p:txBody>
      </p:sp>
      <p:sp>
        <p:nvSpPr>
          <p:cNvPr id="113" name="Google Shape;113;g5d67edba3f_0_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600"/>
              </a:spcBef>
              <a:spcAft>
                <a:spcPts val="0"/>
              </a:spcAft>
              <a:buNone/>
            </a:pPr>
            <a:endParaRPr/>
          </a:p>
        </p:txBody>
      </p:sp>
      <p:sp>
        <p:nvSpPr>
          <p:cNvPr id="114" name="Google Shape;114;g5d67edba3f_0_9"/>
          <p:cNvSpPr txBox="1">
            <a:spLocks noGrp="1"/>
          </p:cNvSpPr>
          <p:nvPr>
            <p:ph type="sldNum" idx="12"/>
          </p:nvPr>
        </p:nvSpPr>
        <p:spPr>
          <a:xfrm>
            <a:off x="9307282" y="636723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a:t>
            </a:fld>
            <a:endParaRPr/>
          </a:p>
        </p:txBody>
      </p:sp>
      <p:pic>
        <p:nvPicPr>
          <p:cNvPr id="115" name="Google Shape;115;g5d67edba3f_0_9"/>
          <p:cNvPicPr preferRelativeResize="0"/>
          <p:nvPr/>
        </p:nvPicPr>
        <p:blipFill>
          <a:blip r:embed="rId3">
            <a:alphaModFix/>
          </a:blip>
          <a:stretch>
            <a:fillRect/>
          </a:stretch>
        </p:blipFill>
        <p:spPr>
          <a:xfrm rot="5400000">
            <a:off x="2350195" y="-31709"/>
            <a:ext cx="7381075" cy="9723460"/>
          </a:xfrm>
          <a:prstGeom prst="rect">
            <a:avLst/>
          </a:prstGeom>
          <a:noFill/>
          <a:ln>
            <a:noFill/>
          </a:ln>
        </p:spPr>
      </p:pic>
      <p:sp>
        <p:nvSpPr>
          <p:cNvPr id="116" name="Google Shape;116;g5d67edba3f_0_9"/>
          <p:cNvSpPr txBox="1"/>
          <p:nvPr/>
        </p:nvSpPr>
        <p:spPr>
          <a:xfrm>
            <a:off x="3146025" y="2563425"/>
            <a:ext cx="5676300" cy="63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17" name="Google Shape;117;g5d67edba3f_0_9"/>
          <p:cNvSpPr txBox="1"/>
          <p:nvPr/>
        </p:nvSpPr>
        <p:spPr>
          <a:xfrm>
            <a:off x="3029500" y="2630050"/>
            <a:ext cx="5988000" cy="63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highlight>
                <a:srgbClr val="073763"/>
              </a:highlight>
              <a:latin typeface="Calibri"/>
              <a:ea typeface="Calibri"/>
              <a:cs typeface="Calibri"/>
              <a:sym typeface="Calibri"/>
            </a:endParaRPr>
          </a:p>
        </p:txBody>
      </p:sp>
      <p:sp>
        <p:nvSpPr>
          <p:cNvPr id="118" name="Google Shape;118;g5d67edba3f_0_9"/>
          <p:cNvSpPr/>
          <p:nvPr/>
        </p:nvSpPr>
        <p:spPr>
          <a:xfrm>
            <a:off x="3151158" y="2520934"/>
            <a:ext cx="5896200" cy="562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4"/>
          <p:cNvPicPr preferRelativeResize="0"/>
          <p:nvPr/>
        </p:nvPicPr>
        <p:blipFill rotWithShape="1">
          <a:blip r:embed="rId3">
            <a:alphaModFix/>
          </a:blip>
          <a:srcRect l="17823"/>
          <a:stretch/>
        </p:blipFill>
        <p:spPr>
          <a:xfrm>
            <a:off x="8472625" y="2620050"/>
            <a:ext cx="3719375" cy="2263225"/>
          </a:xfrm>
          <a:prstGeom prst="rect">
            <a:avLst/>
          </a:prstGeom>
          <a:noFill/>
          <a:ln>
            <a:noFill/>
          </a:ln>
        </p:spPr>
      </p:pic>
      <p:sp>
        <p:nvSpPr>
          <p:cNvPr id="124" name="Google Shape;124;p4"/>
          <p:cNvSpPr txBox="1">
            <a:spLocks noGrp="1"/>
          </p:cNvSpPr>
          <p:nvPr>
            <p:ph type="title"/>
          </p:nvPr>
        </p:nvSpPr>
        <p:spPr>
          <a:xfrm>
            <a:off x="838200" y="153909"/>
            <a:ext cx="10515600" cy="100493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a:t>Does frustration = not enough information? </a:t>
            </a:r>
            <a:endParaRPr/>
          </a:p>
        </p:txBody>
      </p:sp>
      <p:sp>
        <p:nvSpPr>
          <p:cNvPr id="125" name="Google Shape;125;p4"/>
          <p:cNvSpPr txBox="1">
            <a:spLocks noGrp="1"/>
          </p:cNvSpPr>
          <p:nvPr>
            <p:ph type="body" idx="1"/>
          </p:nvPr>
        </p:nvSpPr>
        <p:spPr>
          <a:xfrm>
            <a:off x="588500" y="1552700"/>
            <a:ext cx="10515600" cy="438600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00000"/>
              </a:lnSpc>
              <a:spcBef>
                <a:spcPts val="0"/>
              </a:spcBef>
              <a:spcAft>
                <a:spcPts val="0"/>
              </a:spcAft>
              <a:buClr>
                <a:srgbClr val="262626"/>
              </a:buClr>
              <a:buSzPts val="2800"/>
              <a:buNone/>
            </a:pPr>
            <a:r>
              <a:rPr lang="en-US"/>
              <a:t>A</a:t>
            </a:r>
            <a:r>
              <a:rPr lang="en-US" sz="3000"/>
              <a:t>ngela is a 35 year old cisgender woman who comes to you with about 10 years of  abdominal pain.</a:t>
            </a:r>
            <a:endParaRPr sz="3000"/>
          </a:p>
          <a:p>
            <a:pPr marL="228600" lvl="0" indent="-228600" algn="l" rtl="0">
              <a:lnSpc>
                <a:spcPct val="100000"/>
              </a:lnSpc>
              <a:spcBef>
                <a:spcPts val="0"/>
              </a:spcBef>
              <a:spcAft>
                <a:spcPts val="0"/>
              </a:spcAft>
              <a:buClr>
                <a:srgbClr val="262626"/>
              </a:buClr>
              <a:buSzPts val="2800"/>
              <a:buNone/>
            </a:pPr>
            <a:r>
              <a:rPr lang="en-US" sz="3000"/>
              <a:t>She reports:</a:t>
            </a:r>
            <a:endParaRPr sz="3000"/>
          </a:p>
          <a:p>
            <a:pPr marL="228600" lvl="0" indent="-228600" algn="l" rtl="0">
              <a:lnSpc>
                <a:spcPct val="100000"/>
              </a:lnSpc>
              <a:spcBef>
                <a:spcPts val="0"/>
              </a:spcBef>
              <a:spcAft>
                <a:spcPts val="0"/>
              </a:spcAft>
              <a:buClr>
                <a:srgbClr val="262626"/>
              </a:buClr>
              <a:buSzPts val="2800"/>
              <a:buNone/>
            </a:pPr>
            <a:r>
              <a:rPr lang="en-US" sz="3000"/>
              <a:t>- pain most days, not related in time to eating </a:t>
            </a:r>
            <a:endParaRPr sz="3000"/>
          </a:p>
          <a:p>
            <a:pPr marL="228600" lvl="0" indent="-228600" algn="l" rtl="0">
              <a:lnSpc>
                <a:spcPct val="100000"/>
              </a:lnSpc>
              <a:spcBef>
                <a:spcPts val="0"/>
              </a:spcBef>
              <a:spcAft>
                <a:spcPts val="0"/>
              </a:spcAft>
              <a:buClr>
                <a:srgbClr val="262626"/>
              </a:buClr>
              <a:buSzPts val="2800"/>
              <a:buNone/>
            </a:pPr>
            <a:r>
              <a:rPr lang="en-US" sz="3000"/>
              <a:t>- sometimes has diarrhea, esp when stressed</a:t>
            </a:r>
            <a:endParaRPr sz="3000"/>
          </a:p>
          <a:p>
            <a:pPr marL="228600" lvl="0" indent="-228600" algn="l" rtl="0">
              <a:lnSpc>
                <a:spcPct val="100000"/>
              </a:lnSpc>
              <a:spcBef>
                <a:spcPts val="0"/>
              </a:spcBef>
              <a:spcAft>
                <a:spcPts val="0"/>
              </a:spcAft>
              <a:buClr>
                <a:srgbClr val="262626"/>
              </a:buClr>
              <a:buSzPts val="2800"/>
              <a:buNone/>
            </a:pPr>
            <a:r>
              <a:rPr lang="en-US" sz="3000"/>
              <a:t>- occasional constipation</a:t>
            </a:r>
            <a:endParaRPr sz="3000"/>
          </a:p>
          <a:p>
            <a:pPr marL="228600" lvl="0" indent="-228600" algn="l" rtl="0">
              <a:lnSpc>
                <a:spcPct val="100000"/>
              </a:lnSpc>
              <a:spcBef>
                <a:spcPts val="0"/>
              </a:spcBef>
              <a:spcAft>
                <a:spcPts val="0"/>
              </a:spcAft>
              <a:buClr>
                <a:srgbClr val="262626"/>
              </a:buClr>
              <a:buSzPts val="2800"/>
              <a:buNone/>
            </a:pPr>
            <a:r>
              <a:rPr lang="en-US" sz="3000"/>
              <a:t>- has had normal EGD and colonoscopy last year</a:t>
            </a:r>
            <a:endParaRPr sz="3000"/>
          </a:p>
          <a:p>
            <a:pPr marL="228600" lvl="0" indent="-228600" algn="l" rtl="0">
              <a:lnSpc>
                <a:spcPct val="100000"/>
              </a:lnSpc>
              <a:spcBef>
                <a:spcPts val="0"/>
              </a:spcBef>
              <a:spcAft>
                <a:spcPts val="0"/>
              </a:spcAft>
              <a:buClr>
                <a:srgbClr val="262626"/>
              </a:buClr>
              <a:buSzPts val="2800"/>
              <a:buNone/>
            </a:pPr>
            <a:r>
              <a:rPr lang="en-US" sz="3000"/>
              <a:t>- no relief with PPI, Gas-x or fiber</a:t>
            </a:r>
            <a:endParaRPr sz="3000"/>
          </a:p>
          <a:p>
            <a:pPr marL="228600" lvl="0" indent="-228600" algn="l" rtl="0">
              <a:lnSpc>
                <a:spcPct val="100000"/>
              </a:lnSpc>
              <a:spcBef>
                <a:spcPts val="0"/>
              </a:spcBef>
              <a:spcAft>
                <a:spcPts val="0"/>
              </a:spcAft>
              <a:buClr>
                <a:srgbClr val="262626"/>
              </a:buClr>
              <a:buSzPts val="2800"/>
              <a:buNone/>
            </a:pPr>
            <a:endParaRPr sz="3000"/>
          </a:p>
          <a:p>
            <a:pPr marL="228600" lvl="0" indent="-228600" algn="l" rtl="0">
              <a:lnSpc>
                <a:spcPct val="100000"/>
              </a:lnSpc>
              <a:spcBef>
                <a:spcPts val="0"/>
              </a:spcBef>
              <a:spcAft>
                <a:spcPts val="0"/>
              </a:spcAft>
              <a:buClr>
                <a:srgbClr val="262626"/>
              </a:buClr>
              <a:buSzPts val="2800"/>
              <a:buNone/>
            </a:pPr>
            <a:r>
              <a:rPr lang="en-US" sz="3000"/>
              <a:t>She has been told she has IBS but does not find this helpful since she still feels sick - she wants you to “fix” her</a:t>
            </a:r>
            <a:endParaRPr sz="3000"/>
          </a:p>
        </p:txBody>
      </p:sp>
      <p:sp>
        <p:nvSpPr>
          <p:cNvPr id="126" name="Google Shape;126;p4"/>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a:t>
            </a:fld>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1000">
        <p:fad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title"/>
          </p:nvPr>
        </p:nvSpPr>
        <p:spPr>
          <a:xfrm>
            <a:off x="838200" y="153909"/>
            <a:ext cx="10515600" cy="100493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959"/>
              <a:buFont typeface="Calibri"/>
              <a:buNone/>
            </a:pPr>
            <a:r>
              <a:rPr lang="en-US"/>
              <a:t>How do you approach IBS in your practice? </a:t>
            </a:r>
            <a:endParaRPr/>
          </a:p>
        </p:txBody>
      </p:sp>
      <p:sp>
        <p:nvSpPr>
          <p:cNvPr id="132" name="Google Shape;132;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100000"/>
              </a:lnSpc>
              <a:spcBef>
                <a:spcPts val="0"/>
              </a:spcBef>
              <a:spcAft>
                <a:spcPts val="0"/>
              </a:spcAft>
              <a:buClr>
                <a:srgbClr val="262626"/>
              </a:buClr>
              <a:buSzPts val="2800"/>
              <a:buNone/>
            </a:pPr>
            <a:r>
              <a:rPr lang="en-US" sz="3000"/>
              <a:t>Fiber</a:t>
            </a:r>
            <a:endParaRPr sz="3000"/>
          </a:p>
          <a:p>
            <a:pPr marL="228600" lvl="0" indent="-50800" algn="l" rtl="0">
              <a:lnSpc>
                <a:spcPct val="100000"/>
              </a:lnSpc>
              <a:spcBef>
                <a:spcPts val="0"/>
              </a:spcBef>
              <a:spcAft>
                <a:spcPts val="0"/>
              </a:spcAft>
              <a:buClr>
                <a:srgbClr val="262626"/>
              </a:buClr>
              <a:buSzPts val="2800"/>
              <a:buNone/>
            </a:pPr>
            <a:r>
              <a:rPr lang="en-US" sz="3000"/>
              <a:t>Antidepressant</a:t>
            </a:r>
            <a:endParaRPr sz="3000"/>
          </a:p>
          <a:p>
            <a:pPr marL="228600" lvl="0" indent="-50800" algn="l" rtl="0">
              <a:lnSpc>
                <a:spcPct val="100000"/>
              </a:lnSpc>
              <a:spcBef>
                <a:spcPts val="0"/>
              </a:spcBef>
              <a:spcAft>
                <a:spcPts val="0"/>
              </a:spcAft>
              <a:buClr>
                <a:srgbClr val="262626"/>
              </a:buClr>
              <a:buSzPts val="2800"/>
              <a:buNone/>
            </a:pPr>
            <a:r>
              <a:rPr lang="en-US" sz="3000"/>
              <a:t>Probiotics</a:t>
            </a:r>
            <a:endParaRPr sz="3000"/>
          </a:p>
          <a:p>
            <a:pPr marL="228600" lvl="0" indent="-50800" algn="l" rtl="0">
              <a:lnSpc>
                <a:spcPct val="100000"/>
              </a:lnSpc>
              <a:spcBef>
                <a:spcPts val="0"/>
              </a:spcBef>
              <a:spcAft>
                <a:spcPts val="0"/>
              </a:spcAft>
              <a:buClr>
                <a:srgbClr val="262626"/>
              </a:buClr>
              <a:buSzPts val="2800"/>
              <a:buNone/>
            </a:pPr>
            <a:r>
              <a:rPr lang="en-US" sz="3000"/>
              <a:t>Stool softeners</a:t>
            </a:r>
            <a:endParaRPr sz="3000"/>
          </a:p>
          <a:p>
            <a:pPr marL="228600" lvl="0" indent="-50800" algn="l" rtl="0">
              <a:lnSpc>
                <a:spcPct val="100000"/>
              </a:lnSpc>
              <a:spcBef>
                <a:spcPts val="0"/>
              </a:spcBef>
              <a:spcAft>
                <a:spcPts val="0"/>
              </a:spcAft>
              <a:buClr>
                <a:srgbClr val="262626"/>
              </a:buClr>
              <a:buSzPts val="2800"/>
              <a:buNone/>
            </a:pPr>
            <a:r>
              <a:rPr lang="en-US" sz="3000"/>
              <a:t>Therapy</a:t>
            </a:r>
            <a:endParaRPr sz="3000"/>
          </a:p>
          <a:p>
            <a:pPr marL="228600" lvl="0" indent="-50800" algn="l" rtl="0">
              <a:lnSpc>
                <a:spcPct val="100000"/>
              </a:lnSpc>
              <a:spcBef>
                <a:spcPts val="0"/>
              </a:spcBef>
              <a:spcAft>
                <a:spcPts val="0"/>
              </a:spcAft>
              <a:buClr>
                <a:srgbClr val="262626"/>
              </a:buClr>
              <a:buSzPts val="2800"/>
              <a:buNone/>
            </a:pPr>
            <a:endParaRPr sz="3000"/>
          </a:p>
          <a:p>
            <a:pPr marL="228600" lvl="0" indent="-50800" algn="l" rtl="0">
              <a:lnSpc>
                <a:spcPct val="100000"/>
              </a:lnSpc>
              <a:spcBef>
                <a:spcPts val="0"/>
              </a:spcBef>
              <a:spcAft>
                <a:spcPts val="0"/>
              </a:spcAft>
              <a:buClr>
                <a:srgbClr val="262626"/>
              </a:buClr>
              <a:buSzPts val="2800"/>
              <a:buNone/>
            </a:pPr>
            <a:r>
              <a:rPr lang="en-US" sz="3000"/>
              <a:t>How well does this work? </a:t>
            </a:r>
            <a:endParaRPr sz="3000"/>
          </a:p>
        </p:txBody>
      </p:sp>
      <p:sp>
        <p:nvSpPr>
          <p:cNvPr id="133" name="Google Shape;133;p5"/>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a:t>
            </a:fld>
            <a:endParaRPr/>
          </a:p>
        </p:txBody>
      </p:sp>
      <p:pic>
        <p:nvPicPr>
          <p:cNvPr id="134" name="Google Shape;134;p5"/>
          <p:cNvPicPr preferRelativeResize="0"/>
          <p:nvPr/>
        </p:nvPicPr>
        <p:blipFill>
          <a:blip r:embed="rId3">
            <a:alphaModFix/>
          </a:blip>
          <a:stretch>
            <a:fillRect/>
          </a:stretch>
        </p:blipFill>
        <p:spPr>
          <a:xfrm>
            <a:off x="6934122" y="1948076"/>
            <a:ext cx="5404177" cy="2768425"/>
          </a:xfrm>
          <a:prstGeom prst="rect">
            <a:avLst/>
          </a:prstGeom>
          <a:noFill/>
          <a:ln>
            <a:noFill/>
          </a:ln>
        </p:spPr>
      </p:pic>
      <p:pic>
        <p:nvPicPr>
          <p:cNvPr id="135" name="Google Shape;135;p5"/>
          <p:cNvPicPr preferRelativeResize="0"/>
          <p:nvPr/>
        </p:nvPicPr>
        <p:blipFill rotWithShape="1">
          <a:blip r:embed="rId4">
            <a:alphaModFix/>
          </a:blip>
          <a:srcRect l="16673" t="11347"/>
          <a:stretch/>
        </p:blipFill>
        <p:spPr>
          <a:xfrm>
            <a:off x="5961900" y="4590225"/>
            <a:ext cx="3017526" cy="2142126"/>
          </a:xfrm>
          <a:prstGeom prst="rect">
            <a:avLst/>
          </a:prstGeom>
          <a:noFill/>
          <a:ln>
            <a:noFill/>
          </a:ln>
        </p:spPr>
      </p:pic>
      <p:pic>
        <p:nvPicPr>
          <p:cNvPr id="136" name="Google Shape;136;p5"/>
          <p:cNvPicPr preferRelativeResize="0"/>
          <p:nvPr/>
        </p:nvPicPr>
        <p:blipFill>
          <a:blip r:embed="rId5">
            <a:alphaModFix/>
          </a:blip>
          <a:stretch>
            <a:fillRect/>
          </a:stretch>
        </p:blipFill>
        <p:spPr>
          <a:xfrm>
            <a:off x="4371575" y="1631450"/>
            <a:ext cx="2416250" cy="2416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1000"/>
                                        <p:tgtEl>
                                          <p:spTgt spid="1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gtEl>
                                        <p:attrNameLst>
                                          <p:attrName>style.visibility</p:attrName>
                                        </p:attrNameLst>
                                      </p:cBhvr>
                                      <p:to>
                                        <p:strVal val="visible"/>
                                      </p:to>
                                    </p:set>
                                    <p:animEffect transition="in" filter="fade">
                                      <p:cBhvr>
                                        <p:cTn id="17" dur="1000"/>
                                        <p:tgtEl>
                                          <p:spTgt spid="1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7"/>
          <p:cNvSpPr txBox="1">
            <a:spLocks noGrp="1"/>
          </p:cNvSpPr>
          <p:nvPr>
            <p:ph type="title"/>
          </p:nvPr>
        </p:nvSpPr>
        <p:spPr>
          <a:xfrm>
            <a:off x="838200" y="153909"/>
            <a:ext cx="10515600" cy="100493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959"/>
              <a:buFont typeface="Calibri"/>
              <a:buNone/>
            </a:pPr>
            <a:r>
              <a:rPr lang="en-US" sz="3959"/>
              <a:t>How do we usually structure our visits?</a:t>
            </a:r>
            <a:endParaRPr sz="3959"/>
          </a:p>
        </p:txBody>
      </p:sp>
      <p:sp>
        <p:nvSpPr>
          <p:cNvPr id="143" name="Google Shape;143;p7"/>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sp>
        <p:nvSpPr>
          <p:cNvPr id="144" name="Google Shape;144;p7"/>
          <p:cNvSpPr txBox="1">
            <a:spLocks noGrp="1"/>
          </p:cNvSpPr>
          <p:nvPr>
            <p:ph type="body" idx="1"/>
          </p:nvPr>
        </p:nvSpPr>
        <p:spPr>
          <a:xfrm>
            <a:off x="313700" y="2416300"/>
            <a:ext cx="4700400" cy="3493800"/>
          </a:xfrm>
          <a:prstGeom prst="rect">
            <a:avLst/>
          </a:prstGeom>
          <a:solidFill>
            <a:srgbClr val="DEDED4">
              <a:alpha val="80000"/>
            </a:srgbClr>
          </a:solidFill>
          <a:ln>
            <a:noFill/>
          </a:ln>
        </p:spPr>
        <p:txBody>
          <a:bodyPr spcFirstLastPara="1" wrap="square" lIns="274300" tIns="274300" rIns="274300" bIns="274300" anchor="t" anchorCtr="0">
            <a:noAutofit/>
          </a:bodyPr>
          <a:lstStyle/>
          <a:p>
            <a:pPr marL="0" lvl="0" indent="0" algn="ctr" rtl="0">
              <a:lnSpc>
                <a:spcPct val="100000"/>
              </a:lnSpc>
              <a:spcBef>
                <a:spcPts val="0"/>
              </a:spcBef>
              <a:spcAft>
                <a:spcPts val="0"/>
              </a:spcAft>
              <a:buClr>
                <a:srgbClr val="262626"/>
              </a:buClr>
              <a:buSzPts val="2400"/>
              <a:buNone/>
            </a:pPr>
            <a:r>
              <a:rPr lang="en-US" sz="3000" b="1"/>
              <a:t>Making the medical diagnosis and treatment plan</a:t>
            </a:r>
            <a:endParaRPr sz="3000"/>
          </a:p>
          <a:p>
            <a:pPr marL="0" lvl="0" indent="0" algn="ctr" rtl="0">
              <a:lnSpc>
                <a:spcPct val="100000"/>
              </a:lnSpc>
              <a:spcBef>
                <a:spcPts val="0"/>
              </a:spcBef>
              <a:spcAft>
                <a:spcPts val="0"/>
              </a:spcAft>
              <a:buClr>
                <a:srgbClr val="262626"/>
              </a:buClr>
              <a:buSzPts val="2400"/>
              <a:buNone/>
            </a:pPr>
            <a:endParaRPr sz="3000" b="1"/>
          </a:p>
          <a:p>
            <a:pPr marL="0" lvl="0" indent="0" algn="ctr" rtl="0">
              <a:lnSpc>
                <a:spcPct val="100000"/>
              </a:lnSpc>
              <a:spcBef>
                <a:spcPts val="0"/>
              </a:spcBef>
              <a:spcAft>
                <a:spcPts val="0"/>
              </a:spcAft>
              <a:buClr>
                <a:srgbClr val="C55A11"/>
              </a:buClr>
              <a:buSzPts val="2800"/>
              <a:buNone/>
            </a:pPr>
            <a:r>
              <a:rPr lang="en-US" sz="3000" b="1" i="1">
                <a:solidFill>
                  <a:srgbClr val="C55A11"/>
                </a:solidFill>
              </a:rPr>
              <a:t>Asking </a:t>
            </a:r>
            <a:endParaRPr sz="3000" b="1"/>
          </a:p>
          <a:p>
            <a:pPr marL="0" lvl="0" indent="0" algn="ctr" rtl="0">
              <a:lnSpc>
                <a:spcPct val="100000"/>
              </a:lnSpc>
              <a:spcBef>
                <a:spcPts val="0"/>
              </a:spcBef>
              <a:spcAft>
                <a:spcPts val="0"/>
              </a:spcAft>
              <a:buClr>
                <a:srgbClr val="C55A11"/>
              </a:buClr>
              <a:buSzPts val="2800"/>
              <a:buNone/>
            </a:pPr>
            <a:r>
              <a:rPr lang="en-US" sz="3000" b="1" i="1">
                <a:solidFill>
                  <a:srgbClr val="C55A11"/>
                </a:solidFill>
              </a:rPr>
              <a:t>“What’s the matter?”</a:t>
            </a:r>
            <a:endParaRPr sz="3000" b="1"/>
          </a:p>
        </p:txBody>
      </p:sp>
      <p:sp>
        <p:nvSpPr>
          <p:cNvPr id="145" name="Google Shape;145;p7"/>
          <p:cNvSpPr txBox="1"/>
          <p:nvPr/>
        </p:nvSpPr>
        <p:spPr>
          <a:xfrm>
            <a:off x="5418475" y="2416299"/>
            <a:ext cx="6567300" cy="33312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rgbClr val="3F3F3F"/>
              </a:buClr>
              <a:buSzPts val="3237"/>
              <a:buFont typeface="Arial"/>
              <a:buChar char="•"/>
            </a:pPr>
            <a:r>
              <a:rPr lang="en-US" sz="3237" b="1" i="1">
                <a:solidFill>
                  <a:srgbClr val="3F3F3F"/>
                </a:solidFill>
                <a:latin typeface="Calibri"/>
                <a:ea typeface="Calibri"/>
                <a:cs typeface="Calibri"/>
                <a:sym typeface="Calibri"/>
              </a:rPr>
              <a:t>Subjective</a:t>
            </a:r>
            <a:r>
              <a:rPr lang="en-US" sz="2590" b="1">
                <a:solidFill>
                  <a:srgbClr val="3F3F3F"/>
                </a:solidFill>
                <a:latin typeface="Calibri"/>
                <a:ea typeface="Calibri"/>
                <a:cs typeface="Calibri"/>
                <a:sym typeface="Calibri"/>
              </a:rPr>
              <a:t> – what the patient describes</a:t>
            </a:r>
            <a:endParaRPr/>
          </a:p>
          <a:p>
            <a:pPr marL="228600" marR="0" lvl="0" indent="-228600" algn="l" rtl="0">
              <a:lnSpc>
                <a:spcPct val="100000"/>
              </a:lnSpc>
              <a:spcBef>
                <a:spcPts val="1600"/>
              </a:spcBef>
              <a:spcAft>
                <a:spcPts val="0"/>
              </a:spcAft>
              <a:buClr>
                <a:srgbClr val="3F3F3F"/>
              </a:buClr>
              <a:buSzPts val="3237"/>
              <a:buFont typeface="Arial"/>
              <a:buChar char="•"/>
            </a:pPr>
            <a:r>
              <a:rPr lang="en-US" sz="3237" b="1" i="1">
                <a:solidFill>
                  <a:srgbClr val="3F3F3F"/>
                </a:solidFill>
                <a:latin typeface="Calibri"/>
                <a:ea typeface="Calibri"/>
                <a:cs typeface="Calibri"/>
                <a:sym typeface="Calibri"/>
              </a:rPr>
              <a:t>Objective</a:t>
            </a:r>
            <a:r>
              <a:rPr lang="en-US" sz="2590" b="1">
                <a:solidFill>
                  <a:srgbClr val="3F3F3F"/>
                </a:solidFill>
                <a:latin typeface="Calibri"/>
                <a:ea typeface="Calibri"/>
                <a:cs typeface="Calibri"/>
                <a:sym typeface="Calibri"/>
              </a:rPr>
              <a:t> – what you observe and test</a:t>
            </a:r>
            <a:endParaRPr/>
          </a:p>
          <a:p>
            <a:pPr marL="228600" marR="0" lvl="0" indent="-228600" algn="l" rtl="0">
              <a:lnSpc>
                <a:spcPct val="100000"/>
              </a:lnSpc>
              <a:spcBef>
                <a:spcPts val="1600"/>
              </a:spcBef>
              <a:spcAft>
                <a:spcPts val="0"/>
              </a:spcAft>
              <a:buClr>
                <a:srgbClr val="3F3F3F"/>
              </a:buClr>
              <a:buSzPts val="3237"/>
              <a:buFont typeface="Arial"/>
              <a:buChar char="•"/>
            </a:pPr>
            <a:r>
              <a:rPr lang="en-US" sz="3237" b="1" i="1">
                <a:solidFill>
                  <a:srgbClr val="3F3F3F"/>
                </a:solidFill>
                <a:latin typeface="Calibri"/>
                <a:ea typeface="Calibri"/>
                <a:cs typeface="Calibri"/>
                <a:sym typeface="Calibri"/>
              </a:rPr>
              <a:t>Assessment</a:t>
            </a:r>
            <a:r>
              <a:rPr lang="en-US" sz="2590" b="1">
                <a:solidFill>
                  <a:srgbClr val="3F3F3F"/>
                </a:solidFill>
                <a:latin typeface="Calibri"/>
                <a:ea typeface="Calibri"/>
                <a:cs typeface="Calibri"/>
                <a:sym typeface="Calibri"/>
              </a:rPr>
              <a:t> – the diagnosis and CPT code</a:t>
            </a:r>
            <a:endParaRPr/>
          </a:p>
          <a:p>
            <a:pPr marL="228600" marR="0" lvl="0" indent="-228600" algn="l" rtl="0">
              <a:lnSpc>
                <a:spcPct val="100000"/>
              </a:lnSpc>
              <a:spcBef>
                <a:spcPts val="1600"/>
              </a:spcBef>
              <a:spcAft>
                <a:spcPts val="0"/>
              </a:spcAft>
              <a:buClr>
                <a:srgbClr val="3F3F3F"/>
              </a:buClr>
              <a:buSzPts val="3237"/>
              <a:buFont typeface="Arial"/>
              <a:buChar char="•"/>
            </a:pPr>
            <a:r>
              <a:rPr lang="en-US" sz="3237" b="1" i="1">
                <a:solidFill>
                  <a:srgbClr val="3F3F3F"/>
                </a:solidFill>
                <a:latin typeface="Calibri"/>
                <a:ea typeface="Calibri"/>
                <a:cs typeface="Calibri"/>
                <a:sym typeface="Calibri"/>
              </a:rPr>
              <a:t>Plan</a:t>
            </a:r>
            <a:r>
              <a:rPr lang="en-US" sz="2590" b="1">
                <a:solidFill>
                  <a:srgbClr val="3F3F3F"/>
                </a:solidFill>
                <a:latin typeface="Calibri"/>
                <a:ea typeface="Calibri"/>
                <a:cs typeface="Calibri"/>
                <a:sym typeface="Calibri"/>
              </a:rPr>
              <a:t> – your treatment and its access</a:t>
            </a:r>
            <a:endParaRPr sz="2590" b="1">
              <a:solidFill>
                <a:srgbClr val="3F3F3F"/>
              </a:solidFill>
              <a:latin typeface="Calibri"/>
              <a:ea typeface="Calibri"/>
              <a:cs typeface="Calibri"/>
              <a:sym typeface="Calibri"/>
            </a:endParaRPr>
          </a:p>
          <a:p>
            <a:pPr marL="0" marR="0" lvl="0" indent="0" algn="l" rtl="0">
              <a:lnSpc>
                <a:spcPct val="100000"/>
              </a:lnSpc>
              <a:spcBef>
                <a:spcPts val="1600"/>
              </a:spcBef>
              <a:spcAft>
                <a:spcPts val="0"/>
              </a:spcAft>
              <a:buNone/>
            </a:pPr>
            <a:endParaRPr sz="2590" b="1">
              <a:solidFill>
                <a:srgbClr val="3F3F3F"/>
              </a:solidFill>
              <a:latin typeface="Calibri"/>
              <a:ea typeface="Calibri"/>
              <a:cs typeface="Calibri"/>
              <a:sym typeface="Calibri"/>
            </a:endParaRPr>
          </a:p>
        </p:txBody>
      </p:sp>
      <p:sp>
        <p:nvSpPr>
          <p:cNvPr id="146" name="Google Shape;146;p7"/>
          <p:cNvSpPr txBox="1"/>
          <p:nvPr/>
        </p:nvSpPr>
        <p:spPr>
          <a:xfrm>
            <a:off x="4787650" y="1440025"/>
            <a:ext cx="6065700" cy="69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400">
                <a:latin typeface="Calibri"/>
                <a:ea typeface="Calibri"/>
                <a:cs typeface="Calibri"/>
                <a:sym typeface="Calibri"/>
              </a:rPr>
              <a:t>The SOAP note</a:t>
            </a:r>
            <a:endParaRPr sz="340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txBox="1">
            <a:spLocks noGrp="1"/>
          </p:cNvSpPr>
          <p:nvPr>
            <p:ph type="title"/>
          </p:nvPr>
        </p:nvSpPr>
        <p:spPr>
          <a:xfrm>
            <a:off x="838200" y="153909"/>
            <a:ext cx="10515600" cy="100493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a:t>But what </a:t>
            </a:r>
            <a:r>
              <a:rPr lang="en-US" i="1"/>
              <a:t>really </a:t>
            </a:r>
            <a:r>
              <a:rPr lang="en-US"/>
              <a:t>influences health? </a:t>
            </a:r>
            <a:endParaRPr/>
          </a:p>
        </p:txBody>
      </p:sp>
      <p:sp>
        <p:nvSpPr>
          <p:cNvPr id="153" name="Google Shape;153;p6"/>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pic>
        <p:nvPicPr>
          <p:cNvPr id="154" name="Google Shape;154;p6"/>
          <p:cNvPicPr preferRelativeResize="0"/>
          <p:nvPr/>
        </p:nvPicPr>
        <p:blipFill rotWithShape="1">
          <a:blip r:embed="rId3">
            <a:alphaModFix/>
          </a:blip>
          <a:srcRect/>
          <a:stretch/>
        </p:blipFill>
        <p:spPr>
          <a:xfrm>
            <a:off x="4020312" y="1774904"/>
            <a:ext cx="4151376" cy="4151376"/>
          </a:xfrm>
          <a:prstGeom prst="rect">
            <a:avLst/>
          </a:prstGeom>
          <a:noFill/>
          <a:ln>
            <a:noFill/>
          </a:ln>
        </p:spPr>
      </p:pic>
      <p:sp>
        <p:nvSpPr>
          <p:cNvPr id="155" name="Google Shape;155;p6"/>
          <p:cNvSpPr txBox="1"/>
          <p:nvPr/>
        </p:nvSpPr>
        <p:spPr>
          <a:xfrm>
            <a:off x="546713" y="3635665"/>
            <a:ext cx="3170753"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F8422"/>
                </a:solidFill>
                <a:latin typeface="Calibri"/>
                <a:ea typeface="Calibri"/>
                <a:cs typeface="Calibri"/>
                <a:sym typeface="Calibri"/>
              </a:rPr>
              <a:t>Behavior &amp; Lifestyle Impacts</a:t>
            </a:r>
            <a:endParaRPr sz="3200">
              <a:solidFill>
                <a:srgbClr val="3F3F3F"/>
              </a:solidFill>
              <a:latin typeface="Calibri"/>
              <a:ea typeface="Calibri"/>
              <a:cs typeface="Calibri"/>
              <a:sym typeface="Calibri"/>
            </a:endParaRPr>
          </a:p>
        </p:txBody>
      </p:sp>
      <p:sp>
        <p:nvSpPr>
          <p:cNvPr id="156" name="Google Shape;156;p6"/>
          <p:cNvSpPr txBox="1"/>
          <p:nvPr/>
        </p:nvSpPr>
        <p:spPr>
          <a:xfrm>
            <a:off x="8333450" y="3688848"/>
            <a:ext cx="3254392"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D94B2B"/>
                </a:solidFill>
                <a:latin typeface="Calibri"/>
                <a:ea typeface="Calibri"/>
                <a:cs typeface="Calibri"/>
                <a:sym typeface="Calibri"/>
              </a:rPr>
              <a:t>Social &amp; </a:t>
            </a:r>
            <a:br>
              <a:rPr lang="en-US" sz="3200" b="1">
                <a:solidFill>
                  <a:srgbClr val="D94B2B"/>
                </a:solidFill>
                <a:latin typeface="Calibri"/>
                <a:ea typeface="Calibri"/>
                <a:cs typeface="Calibri"/>
                <a:sym typeface="Calibri"/>
              </a:rPr>
            </a:br>
            <a:r>
              <a:rPr lang="en-US" sz="3200" b="1">
                <a:solidFill>
                  <a:srgbClr val="D94B2B"/>
                </a:solidFill>
                <a:latin typeface="Calibri"/>
                <a:ea typeface="Calibri"/>
                <a:cs typeface="Calibri"/>
                <a:sym typeface="Calibri"/>
              </a:rPr>
              <a:t>Economic Impacts</a:t>
            </a:r>
            <a:endParaRPr/>
          </a:p>
        </p:txBody>
      </p:sp>
      <p:cxnSp>
        <p:nvCxnSpPr>
          <p:cNvPr id="157" name="Google Shape;157;p6"/>
          <p:cNvCxnSpPr/>
          <p:nvPr/>
        </p:nvCxnSpPr>
        <p:spPr>
          <a:xfrm>
            <a:off x="566062" y="4766066"/>
            <a:ext cx="4180113" cy="0"/>
          </a:xfrm>
          <a:prstGeom prst="straightConnector1">
            <a:avLst/>
          </a:prstGeom>
          <a:noFill/>
          <a:ln w="38100" cap="flat" cmpd="sng">
            <a:solidFill>
              <a:srgbClr val="595959"/>
            </a:solidFill>
            <a:prstDash val="solid"/>
            <a:miter lim="800000"/>
            <a:headEnd type="none" w="sm" len="sm"/>
            <a:tailEnd type="oval" w="med" len="med"/>
          </a:ln>
        </p:spPr>
      </p:cxnSp>
      <p:cxnSp>
        <p:nvCxnSpPr>
          <p:cNvPr id="158" name="Google Shape;158;p6"/>
          <p:cNvCxnSpPr/>
          <p:nvPr/>
        </p:nvCxnSpPr>
        <p:spPr>
          <a:xfrm rot="10800000">
            <a:off x="7421320" y="4813366"/>
            <a:ext cx="4183597" cy="0"/>
          </a:xfrm>
          <a:prstGeom prst="straightConnector1">
            <a:avLst/>
          </a:prstGeom>
          <a:noFill/>
          <a:ln w="38100" cap="flat" cmpd="sng">
            <a:solidFill>
              <a:srgbClr val="595959"/>
            </a:solidFill>
            <a:prstDash val="solid"/>
            <a:miter lim="800000"/>
            <a:headEnd type="none" w="sm" len="sm"/>
            <a:tailEnd type="oval" w="med" len="med"/>
          </a:ln>
        </p:spPr>
      </p:cxnSp>
      <p:cxnSp>
        <p:nvCxnSpPr>
          <p:cNvPr id="159" name="Google Shape;159;p6"/>
          <p:cNvCxnSpPr/>
          <p:nvPr/>
        </p:nvCxnSpPr>
        <p:spPr>
          <a:xfrm rot="10800000" flipH="1">
            <a:off x="6092515" y="2098447"/>
            <a:ext cx="3" cy="792320"/>
          </a:xfrm>
          <a:prstGeom prst="straightConnector1">
            <a:avLst/>
          </a:prstGeom>
          <a:noFill/>
          <a:ln w="38100" cap="flat" cmpd="sng">
            <a:solidFill>
              <a:srgbClr val="EF8422"/>
            </a:solidFill>
            <a:prstDash val="solid"/>
            <a:miter lim="800000"/>
            <a:headEnd type="none" w="sm" len="sm"/>
            <a:tailEnd type="oval" w="med" len="med"/>
          </a:ln>
        </p:spPr>
      </p:cxnSp>
      <p:cxnSp>
        <p:nvCxnSpPr>
          <p:cNvPr id="160" name="Google Shape;160;p6"/>
          <p:cNvCxnSpPr/>
          <p:nvPr/>
        </p:nvCxnSpPr>
        <p:spPr>
          <a:xfrm>
            <a:off x="2002221" y="5704114"/>
            <a:ext cx="3821636" cy="0"/>
          </a:xfrm>
          <a:prstGeom prst="straightConnector1">
            <a:avLst/>
          </a:prstGeom>
          <a:noFill/>
          <a:ln w="38100" cap="flat" cmpd="sng">
            <a:solidFill>
              <a:srgbClr val="595959"/>
            </a:solidFill>
            <a:prstDash val="solid"/>
            <a:miter lim="800000"/>
            <a:headEnd type="none" w="sm" len="sm"/>
            <a:tailEnd type="oval" w="med" len="med"/>
          </a:ln>
        </p:spPr>
      </p:cxnSp>
      <p:sp>
        <p:nvSpPr>
          <p:cNvPr id="161" name="Google Shape;161;p6"/>
          <p:cNvSpPr txBox="1"/>
          <p:nvPr/>
        </p:nvSpPr>
        <p:spPr>
          <a:xfrm>
            <a:off x="1918139" y="5156025"/>
            <a:ext cx="268614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3F3F3F"/>
                </a:solidFill>
                <a:latin typeface="Calibri"/>
                <a:ea typeface="Calibri"/>
                <a:cs typeface="Calibri"/>
                <a:sym typeface="Calibri"/>
              </a:rPr>
              <a:t>Environment</a:t>
            </a:r>
            <a:endParaRPr/>
          </a:p>
        </p:txBody>
      </p:sp>
      <p:sp>
        <p:nvSpPr>
          <p:cNvPr id="162" name="Google Shape;162;p6"/>
          <p:cNvSpPr txBox="1"/>
          <p:nvPr/>
        </p:nvSpPr>
        <p:spPr>
          <a:xfrm>
            <a:off x="5063817" y="3688848"/>
            <a:ext cx="20574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3F3F3F"/>
                </a:solidFill>
                <a:latin typeface="Calibri"/>
                <a:ea typeface="Calibri"/>
                <a:cs typeface="Calibri"/>
                <a:sym typeface="Calibri"/>
              </a:rPr>
              <a:t>Medical treatment</a:t>
            </a:r>
            <a:endParaRPr/>
          </a:p>
        </p:txBody>
      </p:sp>
      <p:sp>
        <p:nvSpPr>
          <p:cNvPr id="163" name="Google Shape;163;p6"/>
          <p:cNvSpPr txBox="1"/>
          <p:nvPr/>
        </p:nvSpPr>
        <p:spPr>
          <a:xfrm>
            <a:off x="4929705" y="2870057"/>
            <a:ext cx="236024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595959"/>
                </a:solidFill>
                <a:latin typeface="Calibri"/>
                <a:ea typeface="Calibri"/>
                <a:cs typeface="Calibri"/>
                <a:sym typeface="Calibri"/>
              </a:rPr>
              <a:t>15–20</a:t>
            </a:r>
            <a:r>
              <a:rPr lang="en-US" sz="3600" b="1">
                <a:solidFill>
                  <a:srgbClr val="595959"/>
                </a:solidFill>
                <a:latin typeface="Calibri"/>
                <a:ea typeface="Calibri"/>
                <a:cs typeface="Calibri"/>
                <a:sym typeface="Calibri"/>
              </a:rPr>
              <a:t>%</a:t>
            </a:r>
            <a:endParaRPr/>
          </a:p>
        </p:txBody>
      </p:sp>
      <p:sp>
        <p:nvSpPr>
          <p:cNvPr id="164" name="Google Shape;164;p6"/>
          <p:cNvSpPr txBox="1"/>
          <p:nvPr/>
        </p:nvSpPr>
        <p:spPr>
          <a:xfrm>
            <a:off x="731301" y="6218922"/>
            <a:ext cx="10722429"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rgbClr val="3F3F3F"/>
                </a:solidFill>
                <a:latin typeface="Calibri"/>
                <a:ea typeface="Calibri"/>
                <a:cs typeface="Calibri"/>
                <a:sym typeface="Calibri"/>
              </a:rPr>
              <a:t>Source: </a:t>
            </a:r>
            <a:r>
              <a:rPr lang="en-US" sz="1000" i="1">
                <a:solidFill>
                  <a:srgbClr val="3F3F3F"/>
                </a:solidFill>
                <a:latin typeface="Calibri"/>
                <a:ea typeface="Calibri"/>
                <a:cs typeface="Calibri"/>
                <a:sym typeface="Calibri"/>
              </a:rPr>
              <a:t>McGinnis JM, Williams-Russo P, Knickman JR. The Case For More Active Policy Attention To Health Promotion. Health Aff (Millwood). 2002 Mar-Apr;21(2):78-93. doi: 10.1377/ hlthaff.21.2.78</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a:spLocks noGrp="1"/>
          </p:cNvSpPr>
          <p:nvPr>
            <p:ph type="title"/>
          </p:nvPr>
        </p:nvSpPr>
        <p:spPr>
          <a:xfrm>
            <a:off x="838200" y="-80875"/>
            <a:ext cx="10629600" cy="1520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959"/>
              <a:buFont typeface="Calibri"/>
              <a:buNone/>
            </a:pPr>
            <a:r>
              <a:rPr lang="en-US" sz="3600"/>
              <a:t>From SOAP to HOPE:</a:t>
            </a:r>
            <a:br>
              <a:rPr lang="en-US" sz="3600"/>
            </a:br>
            <a:r>
              <a:rPr lang="en-US" sz="3600"/>
              <a:t>HEALING ORIENTED PRACTICES AND ENVIRONMENTS</a:t>
            </a:r>
            <a:endParaRPr sz="3600"/>
          </a:p>
        </p:txBody>
      </p:sp>
      <p:sp>
        <p:nvSpPr>
          <p:cNvPr id="171" name="Google Shape;171;p8"/>
          <p:cNvSpPr txBox="1">
            <a:spLocks noGrp="1"/>
          </p:cNvSpPr>
          <p:nvPr>
            <p:ph type="sldNum" idx="12"/>
          </p:nvPr>
        </p:nvSpPr>
        <p:spPr>
          <a:xfrm>
            <a:off x="9307282" y="636723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pic>
        <p:nvPicPr>
          <p:cNvPr id="172" name="Google Shape;172;p8"/>
          <p:cNvPicPr preferRelativeResize="0"/>
          <p:nvPr/>
        </p:nvPicPr>
        <p:blipFill rotWithShape="1">
          <a:blip r:embed="rId3">
            <a:alphaModFix/>
          </a:blip>
          <a:srcRect/>
          <a:stretch/>
        </p:blipFill>
        <p:spPr>
          <a:xfrm>
            <a:off x="2260001" y="1309534"/>
            <a:ext cx="8635477" cy="6177561"/>
          </a:xfrm>
          <a:prstGeom prst="rect">
            <a:avLst/>
          </a:prstGeom>
          <a:noFill/>
          <a:ln>
            <a:noFill/>
          </a:ln>
        </p:spPr>
      </p:pic>
      <p:sp>
        <p:nvSpPr>
          <p:cNvPr id="173" name="Google Shape;173;p8"/>
          <p:cNvSpPr txBox="1">
            <a:spLocks noGrp="1"/>
          </p:cNvSpPr>
          <p:nvPr>
            <p:ph type="body" idx="1"/>
          </p:nvPr>
        </p:nvSpPr>
        <p:spPr>
          <a:xfrm>
            <a:off x="838201" y="4453240"/>
            <a:ext cx="4686600" cy="2279100"/>
          </a:xfrm>
          <a:prstGeom prst="rect">
            <a:avLst/>
          </a:prstGeom>
          <a:solidFill>
            <a:srgbClr val="DEDED4">
              <a:alpha val="80000"/>
            </a:srgbClr>
          </a:solidFill>
          <a:ln>
            <a:noFill/>
          </a:ln>
        </p:spPr>
        <p:txBody>
          <a:bodyPr spcFirstLastPara="1" wrap="square" lIns="274300" tIns="274300" rIns="274300" bIns="274300" anchor="t" anchorCtr="0">
            <a:noAutofit/>
          </a:bodyPr>
          <a:lstStyle/>
          <a:p>
            <a:pPr marL="0" lvl="0" indent="0" algn="ctr" rtl="0">
              <a:lnSpc>
                <a:spcPct val="100000"/>
              </a:lnSpc>
              <a:spcBef>
                <a:spcPts val="0"/>
              </a:spcBef>
              <a:spcAft>
                <a:spcPts val="0"/>
              </a:spcAft>
              <a:buClr>
                <a:srgbClr val="C55A11"/>
              </a:buClr>
              <a:buSzPts val="2800"/>
              <a:buNone/>
            </a:pPr>
            <a:r>
              <a:rPr lang="en-US" b="1" i="1">
                <a:solidFill>
                  <a:srgbClr val="C55A11"/>
                </a:solidFill>
              </a:rPr>
              <a:t>Asking “What Matters”</a:t>
            </a:r>
            <a:endParaRPr/>
          </a:p>
          <a:p>
            <a:pPr marL="0" lvl="0" indent="0" algn="ctr" rtl="0">
              <a:lnSpc>
                <a:spcPct val="100000"/>
              </a:lnSpc>
              <a:spcBef>
                <a:spcPts val="0"/>
              </a:spcBef>
              <a:spcAft>
                <a:spcPts val="0"/>
              </a:spcAft>
              <a:buClr>
                <a:srgbClr val="262626"/>
              </a:buClr>
              <a:buSzPts val="2400"/>
              <a:buNone/>
            </a:pPr>
            <a:endParaRPr sz="2400" b="1"/>
          </a:p>
          <a:p>
            <a:pPr marL="0" lvl="0" indent="0" algn="ctr" rtl="0">
              <a:lnSpc>
                <a:spcPct val="100000"/>
              </a:lnSpc>
              <a:spcBef>
                <a:spcPts val="0"/>
              </a:spcBef>
              <a:spcAft>
                <a:spcPts val="0"/>
              </a:spcAft>
              <a:buClr>
                <a:srgbClr val="262626"/>
              </a:buClr>
              <a:buSzPts val="2400"/>
              <a:buNone/>
            </a:pPr>
            <a:r>
              <a:rPr lang="en-US" sz="2400" b="1"/>
              <a:t>Exploring a patient’s personal </a:t>
            </a:r>
            <a:endParaRPr/>
          </a:p>
          <a:p>
            <a:pPr marL="0" lvl="0" indent="0" algn="ctr" rtl="0">
              <a:lnSpc>
                <a:spcPct val="100000"/>
              </a:lnSpc>
              <a:spcBef>
                <a:spcPts val="0"/>
              </a:spcBef>
              <a:spcAft>
                <a:spcPts val="0"/>
              </a:spcAft>
              <a:buClr>
                <a:srgbClr val="262626"/>
              </a:buClr>
              <a:buSzPts val="2400"/>
              <a:buNone/>
            </a:pPr>
            <a:r>
              <a:rPr lang="en-US" sz="2400" b="1"/>
              <a:t>determinants of health</a:t>
            </a:r>
            <a:endParaRPr/>
          </a:p>
          <a:p>
            <a:pPr marL="0" lvl="0" indent="0" algn="ctr" rtl="0">
              <a:lnSpc>
                <a:spcPct val="100000"/>
              </a:lnSpc>
              <a:spcBef>
                <a:spcPts val="0"/>
              </a:spcBef>
              <a:spcAft>
                <a:spcPts val="0"/>
              </a:spcAft>
              <a:buClr>
                <a:srgbClr val="262626"/>
              </a:buClr>
              <a:buSzPts val="2400"/>
              <a:buNone/>
            </a:pPr>
            <a:endParaRPr sz="2400" b="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5453</Words>
  <Application>Microsoft Office PowerPoint</Application>
  <PresentationFormat>Custom</PresentationFormat>
  <Paragraphs>538</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Using the Hope Visit to promote resilience for ourselves and our patients </vt:lpstr>
      <vt:lpstr>OBJECTIVES</vt:lpstr>
      <vt:lpstr>Are we just trying to keep moving forward </vt:lpstr>
      <vt:lpstr>How can we understand the real issue? </vt:lpstr>
      <vt:lpstr>Does frustration = not enough information? </vt:lpstr>
      <vt:lpstr>How do you approach IBS in your practice? </vt:lpstr>
      <vt:lpstr>How do we usually structure our visits?</vt:lpstr>
      <vt:lpstr>But what really influences health? </vt:lpstr>
      <vt:lpstr>From SOAP to HOPE: HEALING ORIENTED PRACTICES AND ENVIRONMENTS</vt:lpstr>
      <vt:lpstr>How do we delve deeper?</vt:lpstr>
      <vt:lpstr>PERSONAL HEALTH INVENTORY</vt:lpstr>
      <vt:lpstr>THE HOPE NOTE QUESTIONS</vt:lpstr>
      <vt:lpstr>SPIRITUAL &amp; MENTAL</vt:lpstr>
      <vt:lpstr>BEHAVIOR &amp; LIFESTYLE</vt:lpstr>
      <vt:lpstr>SOCIAL &amp; EMOTIONAL</vt:lpstr>
      <vt:lpstr>PHYSICAL ENVIRONMENT</vt:lpstr>
      <vt:lpstr>SOCIAL DETERMINANTS</vt:lpstr>
      <vt:lpstr>Please complete your own PHI</vt:lpstr>
      <vt:lpstr>Choose a domain to discuss with a partner</vt:lpstr>
      <vt:lpstr>What did we find out about Angela? </vt:lpstr>
      <vt:lpstr>Summary of HOPE visit for Angela-1</vt:lpstr>
      <vt:lpstr>Summary of HOPE visit for Angela- 2</vt:lpstr>
      <vt:lpstr>Creating a Personalized Health Plan </vt:lpstr>
      <vt:lpstr>Creating a Personalized Health Plan  </vt:lpstr>
      <vt:lpstr>How do I pay for this? - Physician time  2018 CPT CODES AND DESCRIPTIONS</vt:lpstr>
      <vt:lpstr>How do I pay for this? Team time</vt:lpstr>
      <vt:lpstr>Would using this format change:</vt:lpstr>
      <vt:lpstr>Q &amp; A</vt:lpstr>
      <vt:lpstr>CONTACT US</vt:lpstr>
      <vt:lpstr>HOPE: HEALING ORIENTED PRACTICES AND ENVIRONMENTS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Hope Visit to promote resilience for ourselves and our patients </dc:title>
  <dc:creator>Kendra McHugh</dc:creator>
  <cp:lastModifiedBy>erosenbaum</cp:lastModifiedBy>
  <cp:revision>4</cp:revision>
  <dcterms:created xsi:type="dcterms:W3CDTF">2017-09-25T16:44:51Z</dcterms:created>
  <dcterms:modified xsi:type="dcterms:W3CDTF">2019-07-16T01:06:34Z</dcterms:modified>
</cp:coreProperties>
</file>