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71" r:id="rId3"/>
    <p:sldId id="283" r:id="rId4"/>
    <p:sldId id="279" r:id="rId5"/>
    <p:sldId id="277" r:id="rId6"/>
    <p:sldId id="272" r:id="rId7"/>
    <p:sldId id="273" r:id="rId8"/>
    <p:sldId id="257" r:id="rId9"/>
    <p:sldId id="258" r:id="rId10"/>
    <p:sldId id="259" r:id="rId11"/>
    <p:sldId id="284" r:id="rId12"/>
    <p:sldId id="261" r:id="rId13"/>
    <p:sldId id="275" r:id="rId14"/>
    <p:sldId id="262" r:id="rId15"/>
    <p:sldId id="263" r:id="rId16"/>
    <p:sldId id="295" r:id="rId17"/>
    <p:sldId id="264" r:id="rId18"/>
    <p:sldId id="285" r:id="rId19"/>
    <p:sldId id="286" r:id="rId20"/>
    <p:sldId id="287" r:id="rId21"/>
    <p:sldId id="292" r:id="rId22"/>
    <p:sldId id="293" r:id="rId23"/>
    <p:sldId id="266" r:id="rId24"/>
    <p:sldId id="267" r:id="rId25"/>
    <p:sldId id="294" r:id="rId26"/>
    <p:sldId id="268" r:id="rId27"/>
    <p:sldId id="269" r:id="rId28"/>
    <p:sldId id="270" r:id="rId29"/>
    <p:sldId id="278" r:id="rId30"/>
    <p:sldId id="291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1FCA2D0-30ED-4588-A28D-2C738AC0632A}">
          <p14:sldIdLst>
            <p14:sldId id="256"/>
            <p14:sldId id="271"/>
            <p14:sldId id="283"/>
            <p14:sldId id="279"/>
            <p14:sldId id="277"/>
            <p14:sldId id="272"/>
            <p14:sldId id="273"/>
            <p14:sldId id="257"/>
            <p14:sldId id="258"/>
            <p14:sldId id="259"/>
            <p14:sldId id="284"/>
            <p14:sldId id="261"/>
            <p14:sldId id="275"/>
            <p14:sldId id="262"/>
            <p14:sldId id="263"/>
            <p14:sldId id="295"/>
            <p14:sldId id="264"/>
            <p14:sldId id="285"/>
            <p14:sldId id="286"/>
            <p14:sldId id="287"/>
            <p14:sldId id="292"/>
            <p14:sldId id="293"/>
            <p14:sldId id="266"/>
            <p14:sldId id="267"/>
            <p14:sldId id="294"/>
            <p14:sldId id="268"/>
            <p14:sldId id="269"/>
            <p14:sldId id="270"/>
            <p14:sldId id="278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73525" autoAdjust="0"/>
  </p:normalViewPr>
  <p:slideViewPr>
    <p:cSldViewPr snapToGrid="0">
      <p:cViewPr>
        <p:scale>
          <a:sx n="75" d="100"/>
          <a:sy n="75" d="100"/>
        </p:scale>
        <p:origin x="-7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C5842-1084-4D1E-8373-18F782D1943F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3251C-88D8-4476-9D45-B3B25CAD9C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80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0B0F3-3A16-48F4-90DE-FC853AFCD8E3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5D204-BF14-4CE4-8245-F2FBAFD2C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5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58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3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71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86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57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8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32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8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3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3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7327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930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40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831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90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23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0980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30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16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0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8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27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9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769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5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54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46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4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5D204-BF14-4CE4-8245-F2FBAFD2C2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56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304799" y="910590"/>
            <a:ext cx="861060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304800" y="282119"/>
            <a:ext cx="8686800" cy="860881"/>
            <a:chOff x="304800" y="282119"/>
            <a:chExt cx="3789545" cy="5723092"/>
          </a:xfrm>
        </p:grpSpPr>
        <p:sp>
          <p:nvSpPr>
            <p:cNvPr id="21" name="Rectangle 20"/>
            <p:cNvSpPr/>
            <p:nvPr userDrawn="1"/>
          </p:nvSpPr>
          <p:spPr>
            <a:xfrm rot="21540000">
              <a:off x="304800" y="282915"/>
              <a:ext cx="3788941" cy="5722296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 rot="21540000">
              <a:off x="305404" y="282119"/>
              <a:ext cx="3788941" cy="5722296"/>
            </a:xfrm>
            <a:prstGeom prst="rect">
              <a:avLst/>
            </a:prstGeom>
            <a:blipFill dpi="0" rotWithShape="1">
              <a:blip r:embed="rId2" cstate="print">
                <a:alphaModFix amt="20000"/>
                <a:grayscl/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8516360" y="1"/>
            <a:ext cx="567831" cy="567830"/>
          </a:xfrm>
          <a:prstGeom prst="rect">
            <a:avLst/>
          </a:prstGeom>
          <a:noFill/>
        </p:spPr>
      </p:pic>
      <p:pic>
        <p:nvPicPr>
          <p:cNvPr id="24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146504" y="205943"/>
            <a:ext cx="567831" cy="567830"/>
          </a:xfrm>
          <a:prstGeom prst="rect">
            <a:avLst/>
          </a:prstGeom>
          <a:noFill/>
        </p:spPr>
      </p:pic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095023" y="381000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49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10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386080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1260" y="979226"/>
            <a:ext cx="3064827" cy="722904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1168031" y="1943790"/>
            <a:ext cx="3020792" cy="411334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756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6" cstate="print">
              <a:alphaModFix amt="20000"/>
              <a:grayscl/>
              <a:lum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B6FAD36-A4DE-4B6C-B6DE-2FA5CF241FE5}" type="datetimeFigureOut">
              <a:rPr lang="en-US" smtClean="0"/>
              <a:t>03/12/2013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543668-CDE8-4016-8E47-37AA4D5CAB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3" r:id="rId9"/>
    <p:sldLayoutId id="2147483672" r:id="rId10"/>
    <p:sldLayoutId id="2147483674" r:id="rId11"/>
    <p:sldLayoutId id="2147483669" r:id="rId12"/>
    <p:sldLayoutId id="2147483670" r:id="rId13"/>
    <p:sldLayoutId id="2147483671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3.jpe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9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9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9.pn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thomas.edu/tools/" TargetMode="External"/><Relationship Id="rId13" Type="http://schemas.openxmlformats.org/officeDocument/2006/relationships/hyperlink" Target="http://www.stthomas.edu/libraries/guides/" TargetMode="External"/><Relationship Id="rId18" Type="http://schemas.openxmlformats.org/officeDocument/2006/relationships/hyperlink" Target="http://www.stthomas.edu/libraries/services/" TargetMode="External"/><Relationship Id="rId26" Type="http://schemas.openxmlformats.org/officeDocument/2006/relationships/hyperlink" Target="http://libguides.stthomas.edu/a-z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://www.stthomas.edu/libraries/#tabs-1" TargetMode="External"/><Relationship Id="rId34" Type="http://schemas.openxmlformats.org/officeDocument/2006/relationships/hyperlink" Target="http://www.stthomas.edu/libraries/special/" TargetMode="External"/><Relationship Id="rId7" Type="http://schemas.openxmlformats.org/officeDocument/2006/relationships/hyperlink" Target="http://www.stthomas.edu/atoz/" TargetMode="External"/><Relationship Id="rId12" Type="http://schemas.openxmlformats.org/officeDocument/2006/relationships/hyperlink" Target="http://www.stthomas.edu/libraries/" TargetMode="External"/><Relationship Id="rId17" Type="http://schemas.openxmlformats.org/officeDocument/2006/relationships/hyperlink" Target="http://www.stthomas.edu/libraries/music/" TargetMode="External"/><Relationship Id="rId25" Type="http://schemas.openxmlformats.org/officeDocument/2006/relationships/hyperlink" Target="http://libguides.stthomas.edu/databasesbysubject" TargetMode="External"/><Relationship Id="rId33" Type="http://schemas.openxmlformats.org/officeDocument/2006/relationships/hyperlink" Target="http://www.stthomas.edu/libraries/ireland/" TargetMode="External"/><Relationship Id="rId38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6" Type="http://schemas.openxmlformats.org/officeDocument/2006/relationships/hyperlink" Target="http://www.stthomas.edu/libraries/films/" TargetMode="External"/><Relationship Id="rId20" Type="http://schemas.openxmlformats.org/officeDocument/2006/relationships/hyperlink" Target="http://www.stthomas.edu/libraries/ask/" TargetMode="External"/><Relationship Id="rId29" Type="http://schemas.openxmlformats.org/officeDocument/2006/relationships/hyperlink" Target="http://ir.stthomas.edu/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stthomas.edu/bulletin/" TargetMode="External"/><Relationship Id="rId11" Type="http://schemas.openxmlformats.org/officeDocument/2006/relationships/hyperlink" Target="http://www.youtube.com/ustlibrariestube" TargetMode="External"/><Relationship Id="rId24" Type="http://schemas.openxmlformats.org/officeDocument/2006/relationships/hyperlink" Target="http://www.stthomas.edu/libraries/#tabs-3" TargetMode="External"/><Relationship Id="rId32" Type="http://schemas.openxmlformats.org/officeDocument/2006/relationships/hyperlink" Target="http://www.stthomas.edu/libraries/services/interlibraryloan/" TargetMode="External"/><Relationship Id="rId37" Type="http://schemas.openxmlformats.org/officeDocument/2006/relationships/image" Target="../media/image9.png"/><Relationship Id="rId5" Type="http://schemas.openxmlformats.org/officeDocument/2006/relationships/image" Target="../media/image45.png"/><Relationship Id="rId15" Type="http://schemas.openxmlformats.org/officeDocument/2006/relationships/hyperlink" Target="http://www.stthomas.edu/libraries/books/" TargetMode="External"/><Relationship Id="rId23" Type="http://schemas.openxmlformats.org/officeDocument/2006/relationships/hyperlink" Target="http://www.stthomas.edu/libraries/#tabs-6" TargetMode="External"/><Relationship Id="rId28" Type="http://schemas.openxmlformats.org/officeDocument/2006/relationships/hyperlink" Target="http://stthomas.libcal.com/" TargetMode="External"/><Relationship Id="rId36" Type="http://schemas.openxmlformats.org/officeDocument/2006/relationships/hyperlink" Target="https://www-refworks-com.ezproxy.stthomas.edu/Refworks/login.asp?WNCLang=false" TargetMode="External"/><Relationship Id="rId10" Type="http://schemas.openxmlformats.org/officeDocument/2006/relationships/hyperlink" Target="http://www.twitter.com/ustlibraries" TargetMode="External"/><Relationship Id="rId19" Type="http://schemas.openxmlformats.org/officeDocument/2006/relationships/hyperlink" Target="http://www.stthomas.edu/libraries/about/" TargetMode="External"/><Relationship Id="rId31" Type="http://schemas.openxmlformats.org/officeDocument/2006/relationships/hyperlink" Target="http://www.stthomas.edu/libraries/services/studyrooms/" TargetMode="External"/><Relationship Id="rId4" Type="http://schemas.openxmlformats.org/officeDocument/2006/relationships/hyperlink" Target="http://www.stthomas.edu/" TargetMode="External"/><Relationship Id="rId9" Type="http://schemas.openxmlformats.org/officeDocument/2006/relationships/hyperlink" Target="http://www.facebook.com/ustlibraries" TargetMode="External"/><Relationship Id="rId14" Type="http://schemas.openxmlformats.org/officeDocument/2006/relationships/hyperlink" Target="http://www.stthomas.edu/libraries/articles/" TargetMode="External"/><Relationship Id="rId22" Type="http://schemas.openxmlformats.org/officeDocument/2006/relationships/hyperlink" Target="http://www.stthomas.edu/libraries/#tabs-2" TargetMode="External"/><Relationship Id="rId27" Type="http://schemas.openxmlformats.org/officeDocument/2006/relationships/hyperlink" Target="http://ezproxy.stthomas.edu/login?URL=http://psycnet.apa.org" TargetMode="External"/><Relationship Id="rId30" Type="http://schemas.openxmlformats.org/officeDocument/2006/relationships/hyperlink" Target="http://www.stthomas.edu/libraries/about/hours/" TargetMode="External"/><Relationship Id="rId35" Type="http://schemas.openxmlformats.org/officeDocument/2006/relationships/hyperlink" Target="http://www.stthomas.edu/law/academics/library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7.pn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jpeg"/><Relationship Id="rId5" Type="http://schemas.openxmlformats.org/officeDocument/2006/relationships/image" Target="../media/image48.jpg"/><Relationship Id="rId4" Type="http://schemas.openxmlformats.org/officeDocument/2006/relationships/image" Target="../media/image9.png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9.jpeg"/><Relationship Id="rId5" Type="http://schemas.openxmlformats.org/officeDocument/2006/relationships/image" Target="../media/image9.pn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6terms.tumblr.com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sg.metapress.com/content/w109um4113147240/?p=daa85037cbb24e108042c716fc5a6a27&amp;pi=4" TargetMode="External"/><Relationship Id="rId4" Type="http://schemas.openxmlformats.org/officeDocument/2006/relationships/hyperlink" Target="http://diglib.org/pubs/dlf1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7.jpe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dlroach@stthomas.edu" TargetMode="External"/><Relationship Id="rId5" Type="http://schemas.openxmlformats.org/officeDocument/2006/relationships/hyperlink" Target="mailto:cjdeluca@stthomas.edu" TargetMode="External"/><Relationship Id="rId4" Type="http://schemas.openxmlformats.org/officeDocument/2006/relationships/hyperlink" Target="http://libguides.stthomas.edu/content.php?pid=44144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061" y="1219200"/>
            <a:ext cx="4715328" cy="1676400"/>
          </a:xfrm>
        </p:spPr>
        <p:txBody>
          <a:bodyPr/>
          <a:lstStyle/>
          <a:p>
            <a:r>
              <a:rPr lang="en-US" dirty="0" smtClean="0"/>
              <a:t>Breaking Up </a:t>
            </a:r>
            <a:br>
              <a:rPr lang="en-US" dirty="0" smtClean="0"/>
            </a:br>
            <a:r>
              <a:rPr lang="en-US" dirty="0" smtClean="0"/>
              <a:t>Is Hard to 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2514600"/>
          </a:xfrm>
        </p:spPr>
        <p:txBody>
          <a:bodyPr>
            <a:normAutofit fontScale="32500" lnSpcReduction="20000"/>
          </a:bodyPr>
          <a:lstStyle/>
          <a:p>
            <a:pPr>
              <a:defRPr/>
            </a:pPr>
            <a:r>
              <a:rPr lang="en-US" sz="5600" dirty="0">
                <a:solidFill>
                  <a:schemeClr val="tx1"/>
                </a:solidFill>
              </a:rPr>
              <a:t>Carolyn DeLuca</a:t>
            </a:r>
          </a:p>
          <a:p>
            <a:pPr>
              <a:defRPr/>
            </a:pPr>
            <a:r>
              <a:rPr lang="en-US" sz="5600" dirty="0"/>
              <a:t>Electronic Resources Librarian</a:t>
            </a:r>
          </a:p>
          <a:p>
            <a:pPr>
              <a:defRPr/>
            </a:pPr>
            <a:r>
              <a:rPr lang="en-US" sz="5600" dirty="0"/>
              <a:t>University of St. Thomas Libraries (MN)</a:t>
            </a:r>
          </a:p>
          <a:p>
            <a:pPr>
              <a:defRPr/>
            </a:pPr>
            <a:endParaRPr lang="en-US" sz="56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5600" dirty="0">
                <a:solidFill>
                  <a:schemeClr val="tx1"/>
                </a:solidFill>
              </a:rPr>
              <a:t>Dani Roach</a:t>
            </a:r>
          </a:p>
          <a:p>
            <a:pPr>
              <a:defRPr/>
            </a:pPr>
            <a:r>
              <a:rPr lang="en-US" sz="5600" dirty="0"/>
              <a:t>Head of Serials &amp; Electronic Resource Acquisitions</a:t>
            </a:r>
          </a:p>
          <a:p>
            <a:pPr>
              <a:defRPr/>
            </a:pPr>
            <a:r>
              <a:rPr lang="en-US" sz="5600" dirty="0"/>
              <a:t>University of St. Thomas Libraries (MN)</a:t>
            </a:r>
          </a:p>
          <a:p>
            <a:pPr>
              <a:defRPr/>
            </a:pPr>
            <a:endParaRPr lang="en-US" sz="5600" dirty="0"/>
          </a:p>
          <a:p>
            <a:pPr>
              <a:defRPr/>
            </a:pPr>
            <a:r>
              <a:rPr lang="en-US" sz="4900" dirty="0" smtClean="0"/>
              <a:t>2013 </a:t>
            </a:r>
            <a:r>
              <a:rPr lang="en-US" sz="4900" dirty="0"/>
              <a:t>ER&amp;L Conference</a:t>
            </a:r>
          </a:p>
          <a:p>
            <a:endParaRPr lang="en-US" dirty="0"/>
          </a:p>
        </p:txBody>
      </p:sp>
      <p:pic>
        <p:nvPicPr>
          <p:cNvPr id="1026" name="Picture 2" descr="http://images.teamsugar.com/files/upl1/0/3362/42_2008/Broken-Heart.xlarg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8555" y="1422401"/>
            <a:ext cx="1589312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84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happened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Cancelled, ceased, or </a:t>
            </a:r>
            <a:r>
              <a:rPr lang="en-US" dirty="0" smtClean="0"/>
              <a:t>migrated </a:t>
            </a:r>
            <a:endParaRPr lang="en-US" dirty="0"/>
          </a:p>
          <a:p>
            <a:r>
              <a:rPr lang="en-US" dirty="0" smtClean="0"/>
              <a:t>Affected in the fallout:</a:t>
            </a:r>
          </a:p>
          <a:p>
            <a:pPr lvl="1"/>
            <a:r>
              <a:rPr lang="en-US" sz="2400" dirty="0" smtClean="0"/>
              <a:t>Status</a:t>
            </a:r>
          </a:p>
          <a:p>
            <a:pPr lvl="1"/>
            <a:r>
              <a:rPr lang="en-US" sz="2400" dirty="0" smtClean="0"/>
              <a:t>Holdings</a:t>
            </a:r>
          </a:p>
          <a:p>
            <a:pPr lvl="1"/>
            <a:r>
              <a:rPr lang="en-US" sz="2400" dirty="0" smtClean="0"/>
              <a:t>Platform</a:t>
            </a:r>
          </a:p>
          <a:p>
            <a:pPr lvl="1"/>
            <a:r>
              <a:rPr lang="en-US" sz="2400" dirty="0" smtClean="0"/>
              <a:t>Product</a:t>
            </a:r>
            <a:endParaRPr lang="en-US" sz="2400" dirty="0"/>
          </a:p>
          <a:p>
            <a:pPr lvl="1"/>
            <a:r>
              <a:rPr lang="en-US" sz="2400" dirty="0" smtClean="0"/>
              <a:t>Provider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\\ust-deptstore1\department\Library\O'Shaughnessy-Frey Library\Serials\Conferences &amp; Presentations\2013 ER&amp;L\Images\images[7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91314" y="2833234"/>
            <a:ext cx="2409373" cy="205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62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Why? 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485" y="2003145"/>
            <a:ext cx="4773275" cy="4078342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In </a:t>
            </a:r>
            <a:r>
              <a:rPr lang="en-US" sz="2400" dirty="0"/>
              <a:t>our </a:t>
            </a:r>
            <a:r>
              <a:rPr lang="en-US" sz="2400" dirty="0" smtClean="0"/>
              <a:t>control:</a:t>
            </a:r>
            <a:endParaRPr lang="en-US" sz="2400" dirty="0"/>
          </a:p>
          <a:p>
            <a:pPr lvl="2"/>
            <a:r>
              <a:rPr lang="en-US" sz="2400" dirty="0" smtClean="0"/>
              <a:t>User preferences</a:t>
            </a:r>
            <a:endParaRPr lang="en-US" sz="2400" dirty="0"/>
          </a:p>
          <a:p>
            <a:pPr lvl="2"/>
            <a:r>
              <a:rPr lang="en-US" sz="2400" dirty="0" smtClean="0"/>
              <a:t>Budget decisions</a:t>
            </a:r>
          </a:p>
          <a:p>
            <a:pPr lvl="1"/>
            <a:r>
              <a:rPr lang="en-US" sz="2400" dirty="0" smtClean="0"/>
              <a:t>Outside our control:</a:t>
            </a:r>
          </a:p>
          <a:p>
            <a:pPr lvl="2"/>
            <a:r>
              <a:rPr lang="en-US" sz="2400" dirty="0" smtClean="0"/>
              <a:t>Company merger </a:t>
            </a:r>
            <a:endParaRPr lang="en-US" sz="2400" dirty="0"/>
          </a:p>
          <a:p>
            <a:pPr lvl="2"/>
            <a:r>
              <a:rPr lang="en-US" sz="2400" dirty="0"/>
              <a:t>Publisher changes</a:t>
            </a:r>
          </a:p>
          <a:p>
            <a:pPr lvl="2"/>
            <a:r>
              <a:rPr lang="en-US" sz="2400" dirty="0"/>
              <a:t>Platform migration </a:t>
            </a:r>
          </a:p>
          <a:p>
            <a:pPr lvl="2"/>
            <a:r>
              <a:rPr lang="en-US" sz="2400" dirty="0"/>
              <a:t>Available through free web </a:t>
            </a:r>
          </a:p>
          <a:p>
            <a:endParaRPr lang="en-US" dirty="0"/>
          </a:p>
        </p:txBody>
      </p:sp>
      <p:pic>
        <p:nvPicPr>
          <p:cNvPr id="4" name="Picture 2" descr="http://palindrome.lg.ua/sites/default/files/users/u9/kak-perezhit-izmenu-lyubimogo-cheloveka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81369" y="990601"/>
            <a:ext cx="2075524" cy="3312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palindrome.lg.ua/sites/default/files/users/u9/kak-perezhit-izmenu-lyubimogo-cheloveka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6713" y="3356429"/>
            <a:ext cx="2080087" cy="3312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106" y="3167290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4481" y="612776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4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Cancelled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935984" y="1940357"/>
            <a:ext cx="3414251" cy="4113341"/>
          </a:xfrm>
        </p:spPr>
        <p:txBody>
          <a:bodyPr anchor="t" anchorCtr="0">
            <a:normAutofit/>
          </a:bodyPr>
          <a:lstStyle/>
          <a:p>
            <a:pPr marL="0" lvl="0" indent="0">
              <a:buNone/>
            </a:pPr>
            <a:r>
              <a:rPr lang="en-US" sz="2400" dirty="0" smtClean="0"/>
              <a:t>Examples </a:t>
            </a:r>
            <a:r>
              <a:rPr lang="en-US" sz="2400" dirty="0"/>
              <a:t>in our </a:t>
            </a:r>
            <a:r>
              <a:rPr lang="en-US" sz="2400" dirty="0" smtClean="0"/>
              <a:t>control:</a:t>
            </a:r>
            <a:endParaRPr lang="en-US" sz="2400" dirty="0"/>
          </a:p>
          <a:p>
            <a:r>
              <a:rPr lang="en-US" sz="2400" dirty="0" smtClean="0"/>
              <a:t>Low use/high cost</a:t>
            </a:r>
            <a:endParaRPr lang="en-US" sz="2400" dirty="0"/>
          </a:p>
          <a:p>
            <a:r>
              <a:rPr lang="en-US" sz="2400" dirty="0" smtClean="0"/>
              <a:t>Redundant</a:t>
            </a:r>
            <a:endParaRPr lang="en-US" sz="2400" dirty="0"/>
          </a:p>
          <a:p>
            <a:r>
              <a:rPr lang="en-US" sz="2400" dirty="0" smtClean="0"/>
              <a:t>No longer supports curriculum</a:t>
            </a:r>
          </a:p>
          <a:p>
            <a:r>
              <a:rPr lang="en-US" sz="2400" dirty="0" smtClean="0"/>
              <a:t>Management decisions</a:t>
            </a:r>
            <a:endParaRPr lang="en-US" sz="2400" dirty="0"/>
          </a:p>
          <a:p>
            <a:pPr marL="365760" lvl="1" indent="0">
              <a:buNone/>
            </a:pP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5370513" y="2119313"/>
            <a:ext cx="3773487" cy="178117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658" y="637720"/>
            <a:ext cx="4321637" cy="191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679" y="424090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22363" y="2673350"/>
            <a:ext cx="4321637" cy="3663744"/>
            <a:chOff x="4822363" y="2673350"/>
            <a:chExt cx="4321637" cy="3663744"/>
          </a:xfrm>
        </p:grpSpPr>
        <p:pic>
          <p:nvPicPr>
            <p:cNvPr id="7" name="Picture 2" descr="http://cdn.sheknows.com/articles/2011/10/britney-spears-jason-alexander-wedding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72494">
              <a:off x="4903107" y="3018972"/>
              <a:ext cx="3920444" cy="33181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1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363" y="2673350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2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4700" y="2911858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 rot="20821720">
            <a:off x="4285647" y="3253510"/>
            <a:ext cx="345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2000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Annulled</a:t>
            </a:r>
            <a:endParaRPr lang="en-US" kern="2000" spc="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02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Cancelled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912948" y="1944799"/>
            <a:ext cx="3415367" cy="4113341"/>
          </a:xfrm>
        </p:spPr>
        <p:txBody>
          <a:bodyPr anchor="t" anchorCtr="0">
            <a:normAutofit/>
          </a:bodyPr>
          <a:lstStyle/>
          <a:p>
            <a:pPr marL="0" lvl="0" indent="0">
              <a:buNone/>
            </a:pPr>
            <a:r>
              <a:rPr lang="en-US" sz="2400" dirty="0"/>
              <a:t>E</a:t>
            </a:r>
            <a:r>
              <a:rPr lang="en-US" sz="2400" dirty="0" smtClean="0"/>
              <a:t>xamples </a:t>
            </a:r>
            <a:r>
              <a:rPr lang="en-US" sz="2400" dirty="0"/>
              <a:t>outside our </a:t>
            </a:r>
            <a:r>
              <a:rPr lang="en-US" sz="2400" dirty="0" smtClean="0"/>
              <a:t>control:</a:t>
            </a:r>
            <a:endParaRPr lang="en-US" sz="2400" dirty="0"/>
          </a:p>
          <a:p>
            <a:r>
              <a:rPr lang="en-US" sz="2400" dirty="0" smtClean="0"/>
              <a:t>State/</a:t>
            </a:r>
            <a:r>
              <a:rPr lang="en-US" sz="2400" dirty="0" err="1" smtClean="0"/>
              <a:t>consortial</a:t>
            </a:r>
            <a:r>
              <a:rPr lang="en-US" sz="2400" dirty="0" smtClean="0"/>
              <a:t> contracts change</a:t>
            </a:r>
            <a:endParaRPr lang="en-US" sz="2400" dirty="0"/>
          </a:p>
          <a:p>
            <a:r>
              <a:rPr lang="en-US" sz="2400" dirty="0" smtClean="0"/>
              <a:t>Terms of access change</a:t>
            </a:r>
          </a:p>
          <a:p>
            <a:r>
              <a:rPr lang="en-US" sz="2400" dirty="0" smtClean="0"/>
              <a:t>Non-library money source dries up</a:t>
            </a:r>
          </a:p>
          <a:p>
            <a:r>
              <a:rPr lang="en-US" sz="2400" dirty="0" smtClean="0"/>
              <a:t>ERMS/KB change</a:t>
            </a:r>
            <a:endParaRPr lang="en-US" sz="2400" dirty="0"/>
          </a:p>
          <a:p>
            <a:pPr lvl="1"/>
            <a:endParaRPr lang="en-US" sz="24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707348" y="743404"/>
            <a:ext cx="4579073" cy="5221968"/>
            <a:chOff x="4707348" y="743404"/>
            <a:chExt cx="4579073" cy="5221968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58933">
              <a:off x="4760687" y="1048658"/>
              <a:ext cx="4151510" cy="49167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5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7348" y="743404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7121" y="955353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 rot="20821720">
            <a:off x="4525948" y="5099564"/>
            <a:ext cx="345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2000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Divorced</a:t>
            </a:r>
            <a:endParaRPr lang="en-US" kern="2000" spc="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3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Ceased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928993" y="1945876"/>
            <a:ext cx="3259848" cy="4113341"/>
          </a:xfrm>
        </p:spPr>
        <p:txBody>
          <a:bodyPr/>
          <a:lstStyle/>
          <a:p>
            <a:pPr lvl="0"/>
            <a:r>
              <a:rPr lang="en-US" sz="2400" dirty="0" smtClean="0"/>
              <a:t>How </a:t>
            </a:r>
            <a:r>
              <a:rPr lang="en-US" sz="2400" dirty="0"/>
              <a:t>it dies may </a:t>
            </a:r>
            <a:r>
              <a:rPr lang="en-US" sz="2400" dirty="0" smtClean="0"/>
              <a:t>matter</a:t>
            </a:r>
          </a:p>
          <a:p>
            <a:pPr lvl="1"/>
            <a:r>
              <a:rPr lang="en-US" sz="2400" dirty="0" smtClean="0"/>
              <a:t>Needs immediate attention</a:t>
            </a:r>
          </a:p>
          <a:p>
            <a:pPr lvl="1"/>
            <a:r>
              <a:rPr lang="en-US" sz="2400" dirty="0" smtClean="0"/>
              <a:t>Advanced planning</a:t>
            </a:r>
          </a:p>
          <a:p>
            <a:r>
              <a:rPr lang="en-US" sz="2400" dirty="0" smtClean="0"/>
              <a:t>E-journal titles change, cease</a:t>
            </a:r>
            <a:r>
              <a:rPr lang="en-US" sz="2400" smtClean="0"/>
              <a:t>, and publishers </a:t>
            </a:r>
            <a:r>
              <a:rPr lang="en-US" sz="2400" dirty="0" smtClean="0"/>
              <a:t>fold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pic>
        <p:nvPicPr>
          <p:cNvPr id="4" name="Picture 4" descr="http://www.palzoo.net/file/pic/gallery/5554_view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84952">
            <a:off x="4989291" y="1977437"/>
            <a:ext cx="3273426" cy="2755901"/>
          </a:xfrm>
          <a:prstGeom prst="rect">
            <a:avLst/>
          </a:prstGeom>
          <a:solidFill>
            <a:srgbClr val="FFFFFF">
              <a:shade val="85000"/>
            </a:srgbClr>
          </a:solidFill>
          <a:ln w="2540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218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10" y="1571019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43" y="1713161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80000">
            <a:off x="4784274" y="4563440"/>
            <a:ext cx="3450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50" kern="2000" spc="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itchFamily="82" charset="0"/>
              </a:rPr>
              <a:t>Happy Widows</a:t>
            </a:r>
            <a:endParaRPr lang="en-US" sz="1750" kern="2000" spc="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64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Migrated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1169134" y="1943780"/>
            <a:ext cx="3020792" cy="4239750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Examples </a:t>
            </a:r>
            <a:r>
              <a:rPr lang="en-US" sz="2400" dirty="0"/>
              <a:t>in our </a:t>
            </a:r>
            <a:r>
              <a:rPr lang="en-US" sz="2400" dirty="0" smtClean="0"/>
              <a:t>control:</a:t>
            </a:r>
            <a:endParaRPr lang="en-US" sz="2400" dirty="0"/>
          </a:p>
          <a:p>
            <a:pPr lvl="1"/>
            <a:r>
              <a:rPr lang="en-US" sz="2400" dirty="0"/>
              <a:t>CSA to </a:t>
            </a:r>
            <a:r>
              <a:rPr lang="en-US" sz="2400" dirty="0" smtClean="0"/>
              <a:t>APA</a:t>
            </a:r>
            <a:endParaRPr lang="en-US" sz="2400" dirty="0"/>
          </a:p>
          <a:p>
            <a:pPr lvl="0"/>
            <a:r>
              <a:rPr lang="en-US" sz="2400" dirty="0" smtClean="0"/>
              <a:t>Examples outside </a:t>
            </a:r>
            <a:r>
              <a:rPr lang="en-US" sz="2400" dirty="0"/>
              <a:t>our </a:t>
            </a:r>
            <a:r>
              <a:rPr lang="en-US" sz="2400" dirty="0" smtClean="0"/>
              <a:t>control:</a:t>
            </a:r>
            <a:endParaRPr lang="en-US" sz="2400" dirty="0"/>
          </a:p>
          <a:p>
            <a:pPr lvl="1"/>
            <a:r>
              <a:rPr lang="en-US" sz="2400" dirty="0"/>
              <a:t>CSA to </a:t>
            </a:r>
            <a:r>
              <a:rPr lang="en-US" sz="2400" dirty="0" err="1"/>
              <a:t>ProQuest</a:t>
            </a:r>
            <a:endParaRPr lang="en-US" sz="2400" dirty="0"/>
          </a:p>
          <a:p>
            <a:pPr lvl="1"/>
            <a:r>
              <a:rPr lang="en-US" sz="2400" dirty="0"/>
              <a:t>Wilson to </a:t>
            </a:r>
            <a:r>
              <a:rPr lang="en-US" sz="2400" dirty="0" smtClean="0"/>
              <a:t>EBSCO</a:t>
            </a:r>
          </a:p>
          <a:p>
            <a:pPr lvl="1"/>
            <a:r>
              <a:rPr lang="en-US" sz="2400" dirty="0" err="1" smtClean="0"/>
              <a:t>NetLibrary</a:t>
            </a:r>
            <a:r>
              <a:rPr lang="en-US" sz="2400" dirty="0" smtClean="0"/>
              <a:t> to EBSCO eBooks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841789" y="-159151"/>
            <a:ext cx="4048554" cy="2731077"/>
            <a:chOff x="4841789" y="-159151"/>
            <a:chExt cx="4048554" cy="2731077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6843" y="125609"/>
              <a:ext cx="3657600" cy="24463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789" y="-159151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1043" y="-159151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41789" y="603160"/>
            <a:ext cx="3940298" cy="2759538"/>
            <a:chOff x="4841789" y="603160"/>
            <a:chExt cx="3940298" cy="2759538"/>
          </a:xfrm>
        </p:grpSpPr>
        <p:pic>
          <p:nvPicPr>
            <p:cNvPr id="1026" name="Picture 2" descr="http://images2.fanpop.com/images/polls/243000/243740_1243618624387_full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1270576">
              <a:off x="5124487" y="937202"/>
              <a:ext cx="3657600" cy="2425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1789" y="963400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549" y="603160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129035" y="1537912"/>
            <a:ext cx="3957542" cy="2778902"/>
            <a:chOff x="5129035" y="1537912"/>
            <a:chExt cx="3957542" cy="2778902"/>
          </a:xfrm>
        </p:grpSpPr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484969">
              <a:off x="5129035" y="1929929"/>
              <a:ext cx="3657600" cy="23868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4295">
              <a:off x="5178485" y="1537912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4295">
              <a:off x="8337277" y="1935153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4711126" y="2250858"/>
            <a:ext cx="3929261" cy="3067313"/>
            <a:chOff x="4711126" y="2250858"/>
            <a:chExt cx="3929261" cy="3067313"/>
          </a:xfrm>
        </p:grpSpPr>
        <p:pic>
          <p:nvPicPr>
            <p:cNvPr id="17" name="Picture 10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1"/>
            <a:stretch/>
          </p:blipFill>
          <p:spPr bwMode="auto">
            <a:xfrm rot="21282282">
              <a:off x="5070576" y="2614160"/>
              <a:ext cx="3555158" cy="27040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82282">
              <a:off x="4711126" y="2624960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82282">
              <a:off x="7891087" y="2250858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5004755" y="3205535"/>
            <a:ext cx="3884977" cy="3050145"/>
            <a:chOff x="5004755" y="3205535"/>
            <a:chExt cx="3884977" cy="3050145"/>
          </a:xfrm>
        </p:grpSpPr>
        <p:pic>
          <p:nvPicPr>
            <p:cNvPr id="41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1293">
              <a:off x="5004755" y="3541977"/>
              <a:ext cx="3657600" cy="2713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1293">
              <a:off x="8140432" y="3583361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498" y="3205535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22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1260" y="771962"/>
            <a:ext cx="3064827" cy="722904"/>
          </a:xfrm>
        </p:spPr>
        <p:txBody>
          <a:bodyPr/>
          <a:lstStyle/>
          <a:p>
            <a:r>
              <a:rPr lang="en-US" sz="3200" dirty="0" smtClean="0"/>
              <a:t>Migrated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847191" y="1576662"/>
            <a:ext cx="3820791" cy="4293312"/>
          </a:xfrm>
        </p:spPr>
        <p:txBody>
          <a:bodyPr anchor="t" anchorCtr="0">
            <a:noAutofit/>
          </a:bodyPr>
          <a:lstStyle/>
          <a:p>
            <a:pPr lvl="0"/>
            <a:r>
              <a:rPr lang="en-US" sz="2400" dirty="0" smtClean="0"/>
              <a:t>E-Journal Publisher changes:</a:t>
            </a:r>
          </a:p>
          <a:p>
            <a:pPr lvl="1"/>
            <a:r>
              <a:rPr lang="en-US" sz="2400" dirty="0" smtClean="0"/>
              <a:t>Association to publisher</a:t>
            </a:r>
          </a:p>
          <a:p>
            <a:pPr lvl="1"/>
            <a:r>
              <a:rPr lang="en-US" sz="2400" dirty="0" smtClean="0"/>
              <a:t>Publisher to publisher</a:t>
            </a:r>
          </a:p>
          <a:p>
            <a:pPr lvl="0"/>
            <a:r>
              <a:rPr lang="en-US" sz="2400" dirty="0" smtClean="0"/>
              <a:t>E-Journal platform changes:</a:t>
            </a:r>
          </a:p>
          <a:p>
            <a:pPr lvl="1"/>
            <a:r>
              <a:rPr lang="en-US" sz="2400" dirty="0" smtClean="0"/>
              <a:t>Hosted to publisher</a:t>
            </a:r>
          </a:p>
          <a:p>
            <a:pPr lvl="1"/>
            <a:r>
              <a:rPr lang="en-US" sz="2400" dirty="0" smtClean="0"/>
              <a:t>Publisher to hosted</a:t>
            </a:r>
          </a:p>
          <a:p>
            <a:pPr lvl="1"/>
            <a:r>
              <a:rPr lang="en-US" sz="2400" dirty="0" smtClean="0"/>
              <a:t>Out of (and sometimes back to) aggregators</a:t>
            </a:r>
            <a:endParaRPr lang="en-US" sz="2400" dirty="0"/>
          </a:p>
        </p:txBody>
      </p:sp>
      <p:grpSp>
        <p:nvGrpSpPr>
          <p:cNvPr id="6" name="Group 5"/>
          <p:cNvGrpSpPr/>
          <p:nvPr/>
        </p:nvGrpSpPr>
        <p:grpSpPr>
          <a:xfrm>
            <a:off x="4777559" y="732409"/>
            <a:ext cx="4055697" cy="2855026"/>
            <a:chOff x="4777559" y="732409"/>
            <a:chExt cx="4055697" cy="2855026"/>
          </a:xfrm>
        </p:grpSpPr>
        <p:pic>
          <p:nvPicPr>
            <p:cNvPr id="18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8030">
              <a:off x="4940593" y="964200"/>
              <a:ext cx="3657600" cy="26232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15541">
              <a:off x="8083956" y="740513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215541">
              <a:off x="4777559" y="732409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964632" y="1242793"/>
            <a:ext cx="4011270" cy="2505927"/>
            <a:chOff x="4964632" y="751465"/>
            <a:chExt cx="4011270" cy="2505927"/>
          </a:xfrm>
        </p:grpSpPr>
        <p:pic>
          <p:nvPicPr>
            <p:cNvPr id="2050" name="Picture 2" descr="2011: Taylor Swift, 21 &amp; Zac Efron, 2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300194">
              <a:off x="5092358" y="1076866"/>
              <a:ext cx="3663718" cy="2180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4632" y="751465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602" y="1028839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 rot="396141">
            <a:off x="5018083" y="2015185"/>
            <a:ext cx="4011270" cy="3209589"/>
            <a:chOff x="4744117" y="2460455"/>
            <a:chExt cx="4011270" cy="3209589"/>
          </a:xfrm>
        </p:grpSpPr>
        <p:pic>
          <p:nvPicPr>
            <p:cNvPr id="22" name="Picture 1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901433" y="2706264"/>
              <a:ext cx="3657600" cy="29637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4117" y="2460455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6087" y="2514757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4982633" y="2643634"/>
            <a:ext cx="3994622" cy="2658845"/>
            <a:chOff x="5113018" y="3365330"/>
            <a:chExt cx="3709717" cy="2469211"/>
          </a:xfrm>
        </p:grpSpPr>
        <p:grpSp>
          <p:nvGrpSpPr>
            <p:cNvPr id="26" name="Group 25"/>
            <p:cNvGrpSpPr/>
            <p:nvPr/>
          </p:nvGrpSpPr>
          <p:grpSpPr>
            <a:xfrm>
              <a:off x="5113018" y="3365330"/>
              <a:ext cx="3525340" cy="2469211"/>
              <a:chOff x="5183358" y="3304438"/>
              <a:chExt cx="3525340" cy="2469211"/>
            </a:xfrm>
          </p:grpSpPr>
          <p:pic>
            <p:nvPicPr>
              <p:cNvPr id="28" name="Picture 13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313688" y="3499077"/>
                <a:ext cx="3395010" cy="22745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3" descr="\\ust-deptstore1\department\Library\O'Shaughnessy-Frey Library\Serials\Conferences &amp; Presentations\2013 ER&amp;L\Images\pushpi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83358" y="3304438"/>
                <a:ext cx="749300" cy="7556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7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435" y="3379096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910101" y="3518411"/>
            <a:ext cx="3962981" cy="2536150"/>
            <a:chOff x="4910101" y="3518411"/>
            <a:chExt cx="3962981" cy="2536150"/>
          </a:xfrm>
        </p:grpSpPr>
        <p:grpSp>
          <p:nvGrpSpPr>
            <p:cNvPr id="10" name="Group 9"/>
            <p:cNvGrpSpPr/>
            <p:nvPr/>
          </p:nvGrpSpPr>
          <p:grpSpPr>
            <a:xfrm>
              <a:off x="4910101" y="3518411"/>
              <a:ext cx="3815187" cy="2536150"/>
              <a:chOff x="4937766" y="-858351"/>
              <a:chExt cx="3815187" cy="2536150"/>
            </a:xfrm>
          </p:grpSpPr>
          <p:pic>
            <p:nvPicPr>
              <p:cNvPr id="11" name="Picture 2" descr="http://static.independent.ie/incoming/article29103320.ece/ALTERNATES/h342/taylor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5066895" y="-661859"/>
                <a:ext cx="3686058" cy="233965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3" descr="\\ust-deptstore1\department\Library\O'Shaughnessy-Frey Library\Serials\Conferences &amp; Presentations\2013 ER&amp;L\Images\pushpin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7766" y="-858351"/>
                <a:ext cx="749300" cy="75565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4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3782" y="3518411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6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9002" y="419601"/>
            <a:ext cx="3245095" cy="2484237"/>
            <a:chOff x="520753" y="2367414"/>
            <a:chExt cx="2374043" cy="3580266"/>
          </a:xfrm>
        </p:grpSpPr>
        <p:sp>
          <p:nvSpPr>
            <p:cNvPr id="17" name="Rectangle 16"/>
            <p:cNvSpPr/>
            <p:nvPr/>
          </p:nvSpPr>
          <p:spPr>
            <a:xfrm rot="21540000">
              <a:off x="524899" y="2368513"/>
              <a:ext cx="2369897" cy="357916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1540000">
              <a:off x="520753" y="2367414"/>
              <a:ext cx="2369897" cy="3579167"/>
            </a:xfrm>
            <a:prstGeom prst="rect">
              <a:avLst/>
            </a:prstGeom>
            <a:blipFill dpi="0" rotWithShape="1">
              <a:blip r:embed="rId3" cstate="print">
                <a:alphaModFix amt="20000"/>
                <a:grayscl/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-60000">
            <a:off x="586302" y="506650"/>
            <a:ext cx="3064827" cy="7229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Where?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-60000">
            <a:off x="590385" y="1278453"/>
            <a:ext cx="3021013" cy="1652885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From </a:t>
            </a:r>
            <a:r>
              <a:rPr lang="en-US" sz="3800" dirty="0"/>
              <a:t>where </a:t>
            </a:r>
            <a:r>
              <a:rPr lang="en-US" sz="3800" dirty="0" smtClean="0"/>
              <a:t>does the </a:t>
            </a:r>
            <a:r>
              <a:rPr lang="en-US" sz="3800" dirty="0"/>
              <a:t>resource </a:t>
            </a:r>
            <a:r>
              <a:rPr lang="en-US" sz="3800" dirty="0" smtClean="0"/>
              <a:t>need </a:t>
            </a:r>
            <a:r>
              <a:rPr lang="en-US" sz="3800" dirty="0"/>
              <a:t>to be </a:t>
            </a:r>
            <a:r>
              <a:rPr lang="en-US" sz="3800" dirty="0" smtClean="0"/>
              <a:t>removed?</a:t>
            </a:r>
            <a:endParaRPr lang="en-US" sz="3800" dirty="0"/>
          </a:p>
          <a:p>
            <a:r>
              <a:rPr lang="en-US" sz="3800" dirty="0" smtClean="0"/>
              <a:t>Where do you communicate that?</a:t>
            </a:r>
          </a:p>
          <a:p>
            <a:endParaRPr lang="en-US" sz="2200" dirty="0"/>
          </a:p>
        </p:txBody>
      </p:sp>
      <p:grpSp>
        <p:nvGrpSpPr>
          <p:cNvPr id="5" name="Group 4"/>
          <p:cNvGrpSpPr/>
          <p:nvPr/>
        </p:nvGrpSpPr>
        <p:grpSpPr>
          <a:xfrm>
            <a:off x="4935943" y="313076"/>
            <a:ext cx="4019108" cy="2791632"/>
            <a:chOff x="4935943" y="313076"/>
            <a:chExt cx="4019108" cy="2791632"/>
          </a:xfrm>
        </p:grpSpPr>
        <p:pic>
          <p:nvPicPr>
            <p:cNvPr id="4" name="Picture 9" descr="http://2.bp.blogspot.com/-TeSsVmUCN-A/UJeus0mG35I/AAAAAAAAKOI/j7UC_RnPkvk/s1600/thinkstock-marriage-problems1.jp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388764">
              <a:off x="4935943" y="531629"/>
              <a:ext cx="4019108" cy="25730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3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0429" y="313076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 rot="177033">
            <a:off x="5816019" y="2199652"/>
            <a:ext cx="2744302" cy="4294930"/>
            <a:chOff x="5398278" y="2375823"/>
            <a:chExt cx="2744302" cy="4294930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278" y="2530778"/>
              <a:ext cx="2744302" cy="4139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4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779" y="2375823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60522" y="3361103"/>
            <a:ext cx="7210000" cy="2623982"/>
            <a:chOff x="2873045" y="3885586"/>
            <a:chExt cx="6132249" cy="2231749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4503" y="4194178"/>
              <a:ext cx="6008210" cy="19231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5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55994" y="3885586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3045" y="3999867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46" name="Picture 6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2" y="262942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03" y="244407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0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45" y="962969"/>
            <a:ext cx="4924425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66" name="Group 10265"/>
          <p:cNvGrpSpPr/>
          <p:nvPr/>
        </p:nvGrpSpPr>
        <p:grpSpPr>
          <a:xfrm>
            <a:off x="3683824" y="-259351"/>
            <a:ext cx="2674006" cy="1230311"/>
            <a:chOff x="3769224" y="2176267"/>
            <a:chExt cx="2674006" cy="1230311"/>
          </a:xfrm>
        </p:grpSpPr>
        <p:pic>
          <p:nvPicPr>
            <p:cNvPr id="6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497" y="2644578"/>
              <a:ext cx="2113472" cy="762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7" name="Picture 39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3930" y="2176267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28" name="Picture 40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9224" y="2219160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67" name="Group 10266"/>
          <p:cNvGrpSpPr/>
          <p:nvPr/>
        </p:nvGrpSpPr>
        <p:grpSpPr>
          <a:xfrm rot="152580">
            <a:off x="6261849" y="1870448"/>
            <a:ext cx="1451976" cy="1743813"/>
            <a:chOff x="6743371" y="3672820"/>
            <a:chExt cx="1451976" cy="1743813"/>
          </a:xfrm>
        </p:grpSpPr>
        <p:pic>
          <p:nvPicPr>
            <p:cNvPr id="67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3371" y="3936187"/>
              <a:ext cx="1451976" cy="14804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9" name="Picture 41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5836" y="3672820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268" name="Group 10267"/>
          <p:cNvGrpSpPr/>
          <p:nvPr/>
        </p:nvGrpSpPr>
        <p:grpSpPr>
          <a:xfrm>
            <a:off x="4386207" y="4311828"/>
            <a:ext cx="3325030" cy="2153360"/>
            <a:chOff x="1517767" y="3904574"/>
            <a:chExt cx="3325030" cy="2153360"/>
          </a:xfrm>
        </p:grpSpPr>
        <p:pic>
          <p:nvPicPr>
            <p:cNvPr id="68" name="Picture 2" descr="\\ust-deptstore1\department\Library\O'Shaughnessy-Frey Library\Serials\Conferences &amp; Presentations\2013 ER&amp;L\Images\PrintFiles.JPG"/>
            <p:cNvPicPr>
              <a:picLocks noChangeAspect="1" noChangeArrowheads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-60000">
              <a:off x="1690096" y="4207565"/>
              <a:ext cx="2906516" cy="1850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30" name="Picture 42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767" y="3953768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31" name="Picture 4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3497" y="3904574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99002" y="419601"/>
            <a:ext cx="3245095" cy="2484237"/>
            <a:chOff x="520753" y="2367414"/>
            <a:chExt cx="2374043" cy="3580266"/>
          </a:xfrm>
        </p:grpSpPr>
        <p:sp>
          <p:nvSpPr>
            <p:cNvPr id="17" name="Rectangle 16"/>
            <p:cNvSpPr/>
            <p:nvPr/>
          </p:nvSpPr>
          <p:spPr>
            <a:xfrm rot="21540000">
              <a:off x="524899" y="2368513"/>
              <a:ext cx="2369897" cy="357916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1540000">
              <a:off x="520753" y="2367414"/>
              <a:ext cx="2369897" cy="3579167"/>
            </a:xfrm>
            <a:prstGeom prst="rect">
              <a:avLst/>
            </a:prstGeom>
            <a:blipFill dpi="0" rotWithShape="1">
              <a:blip r:embed="rId8" cstate="print">
                <a:alphaModFix amt="20000"/>
                <a:grayscl/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-60000">
            <a:off x="586302" y="506650"/>
            <a:ext cx="3064827" cy="7229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Where?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-60000">
            <a:off x="590361" y="1139913"/>
            <a:ext cx="3423013" cy="165364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 smtClean="0"/>
              <a:t>Catalog</a:t>
            </a:r>
          </a:p>
          <a:p>
            <a:r>
              <a:rPr lang="en-US" b="1" dirty="0" smtClean="0"/>
              <a:t>ERM</a:t>
            </a:r>
          </a:p>
          <a:p>
            <a:r>
              <a:rPr lang="en-US" b="1" dirty="0" smtClean="0"/>
              <a:t>Course management </a:t>
            </a:r>
          </a:p>
          <a:p>
            <a:r>
              <a:rPr lang="en-US" b="1" dirty="0" smtClean="0"/>
              <a:t>Files</a:t>
            </a:r>
            <a:endParaRPr lang="en-US" dirty="0"/>
          </a:p>
        </p:txBody>
      </p:sp>
      <p:pic>
        <p:nvPicPr>
          <p:cNvPr id="10246" name="Picture 6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2" y="262942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03" y="244407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21"/>
          <p:cNvSpPr/>
          <p:nvPr/>
        </p:nvSpPr>
        <p:spPr>
          <a:xfrm>
            <a:off x="3765522" y="1458686"/>
            <a:ext cx="4916714" cy="505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4917" y="4165089"/>
            <a:ext cx="6004387" cy="18359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2608" y="3104353"/>
            <a:ext cx="3806260" cy="1060736"/>
            <a:chOff x="-32608" y="3104353"/>
            <a:chExt cx="3806260" cy="106073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64917" y="3519392"/>
              <a:ext cx="3221334" cy="6456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2608" y="3141567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352" y="3104353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Oval 26"/>
          <p:cNvSpPr/>
          <p:nvPr/>
        </p:nvSpPr>
        <p:spPr>
          <a:xfrm>
            <a:off x="5220404" y="4538196"/>
            <a:ext cx="979425" cy="311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44454" y="5683937"/>
            <a:ext cx="979425" cy="31145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3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7" grpId="1" animBg="1"/>
      <p:bldP spid="27" grpId="2" animBg="1"/>
      <p:bldP spid="28" grpId="1" animBg="1"/>
      <p:bldP spid="28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99002" y="419601"/>
            <a:ext cx="3245095" cy="2484237"/>
            <a:chOff x="520753" y="2367414"/>
            <a:chExt cx="2374043" cy="3580266"/>
          </a:xfrm>
        </p:grpSpPr>
        <p:sp>
          <p:nvSpPr>
            <p:cNvPr id="17" name="Rectangle 16"/>
            <p:cNvSpPr/>
            <p:nvPr/>
          </p:nvSpPr>
          <p:spPr>
            <a:xfrm rot="21540000">
              <a:off x="524899" y="2368513"/>
              <a:ext cx="2369897" cy="357916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1540000">
              <a:off x="520753" y="2367414"/>
              <a:ext cx="2369897" cy="3579167"/>
            </a:xfrm>
            <a:prstGeom prst="rect">
              <a:avLst/>
            </a:prstGeom>
            <a:blipFill dpi="0" rotWithShape="1">
              <a:blip r:embed="rId3" cstate="print">
                <a:alphaModFix amt="20000"/>
                <a:grayscl/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-60000">
            <a:off x="588762" y="1278468"/>
            <a:ext cx="3021013" cy="146685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200" b="1" dirty="0" smtClean="0"/>
              <a:t>Subject Guides</a:t>
            </a:r>
          </a:p>
          <a:p>
            <a:r>
              <a:rPr lang="en-US" sz="2200" b="1" dirty="0" smtClean="0"/>
              <a:t>Website</a:t>
            </a:r>
          </a:p>
          <a:p>
            <a:r>
              <a:rPr lang="en-US" sz="2200" b="1" dirty="0" err="1" smtClean="0"/>
              <a:t>Refworks</a:t>
            </a:r>
            <a:endParaRPr lang="en-US" sz="2200" b="1" dirty="0" smtClean="0"/>
          </a:p>
          <a:p>
            <a:pPr marL="0" indent="0">
              <a:buNone/>
            </a:pPr>
            <a:endParaRPr lang="en-US" sz="2200" b="1" dirty="0" smtClean="0"/>
          </a:p>
        </p:txBody>
      </p:sp>
      <p:grpSp>
        <p:nvGrpSpPr>
          <p:cNvPr id="10263" name="Group 10262"/>
          <p:cNvGrpSpPr/>
          <p:nvPr/>
        </p:nvGrpSpPr>
        <p:grpSpPr>
          <a:xfrm>
            <a:off x="199356" y="794499"/>
            <a:ext cx="8700835" cy="5960681"/>
            <a:chOff x="183482" y="804500"/>
            <a:chExt cx="8700835" cy="5960681"/>
          </a:xfrm>
        </p:grpSpPr>
        <p:grpSp>
          <p:nvGrpSpPr>
            <p:cNvPr id="8" name="Group 2"/>
            <p:cNvGrpSpPr>
              <a:grpSpLocks noChangeAspect="1"/>
            </p:cNvGrpSpPr>
            <p:nvPr/>
          </p:nvGrpSpPr>
          <p:grpSpPr bwMode="auto">
            <a:xfrm>
              <a:off x="372125" y="1068726"/>
              <a:ext cx="8292798" cy="5696455"/>
              <a:chOff x="0" y="0"/>
              <a:chExt cx="1070" cy="735"/>
            </a:xfrm>
          </p:grpSpPr>
          <p:sp>
            <p:nvSpPr>
              <p:cNvPr id="11" name="Rectangle 4">
                <a:hlinkClick r:id="rId4" tooltip="University of St. Thoma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4" y="0"/>
                <a:ext cx="288" cy="6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2291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1070" cy="73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ctangle 5">
                <a:hlinkClick r:id="rId6" tooltip="News, Events &amp; Directorie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0" y="0"/>
                <a:ext cx="196" cy="6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6">
                <a:hlinkClick r:id="rId7" tooltip="A-Z Index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6" y="0"/>
                <a:ext cx="86" cy="6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7">
                <a:hlinkClick r:id="rId8" tooltip="Tool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12" y="0"/>
                <a:ext cx="69" cy="61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">
                <a:hlinkClick r:id="rId9" tooltip="Facebook link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63" y="83"/>
                <a:ext cx="35" cy="3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9">
                <a:hlinkClick r:id="rId10" tooltip="Twitter link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998" y="84"/>
                <a:ext cx="34" cy="3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10">
                <a:hlinkClick r:id="rId11" tooltip="YouTube link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032" y="84"/>
                <a:ext cx="34" cy="3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11">
                <a:hlinkClick r:id="rId12" tooltip="UST Libraries banner image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0" y="61"/>
                <a:ext cx="1070" cy="7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12">
                <a:hlinkClick r:id="rId13" tooltip="Subject Guide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0" y="128"/>
                <a:ext cx="136" cy="5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13">
                <a:hlinkClick r:id="rId14" tooltip="Article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87" y="128"/>
                <a:ext cx="80" cy="5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14">
                <a:hlinkClick r:id="rId15" tooltip="Book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8" y="128"/>
                <a:ext cx="71" cy="5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15">
                <a:hlinkClick r:id="rId16" tooltip="Film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00" y="128"/>
                <a:ext cx="64" cy="5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6">
                <a:hlinkClick r:id="rId17" tooltip="Music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4" y="128"/>
                <a:ext cx="69" cy="5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17">
                <a:hlinkClick r:id="rId18" tooltip="Service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4" y="128"/>
                <a:ext cx="104" cy="5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18">
                <a:hlinkClick r:id="rId19" tooltip="About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29" y="128"/>
                <a:ext cx="83" cy="5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Rectangle 19">
                <a:hlinkClick r:id="rId20" tooltip="Ask a Librarian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843" y="128"/>
                <a:ext cx="137" cy="5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0" name="Rectangle 20">
                <a:hlinkClick r:id="rId21" tooltip="Summon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0" y="263"/>
                <a:ext cx="83" cy="3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1" name="Rectangle 21">
                <a:hlinkClick r:id="rId22" tooltip="CLICnet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18" y="263"/>
                <a:ext cx="76" cy="3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2" name="Rectangle 22">
                <a:hlinkClick r:id="rId23" tooltip="Database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99" y="263"/>
                <a:ext cx="91" cy="3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5" name="Rectangle 23">
                <a:hlinkClick r:id="rId24" tooltip="Journal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95" y="263"/>
                <a:ext cx="80" cy="35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8" name="Rectangle 24">
                <a:hlinkClick r:id="rId12" tooltip=" ? 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60" y="316"/>
                <a:ext cx="19" cy="20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49" name="Rectangle 25">
                <a:hlinkClick r:id="rId25" tooltip="Databases by Subject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49" y="407"/>
                <a:ext cx="153" cy="1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0" name="Rectangle 26">
                <a:hlinkClick r:id="rId26" tooltip="A-Z Database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215" y="407"/>
                <a:ext cx="106" cy="18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1" name="Rectangle 27">
                <a:hlinkClick r:id="rId12" tooltip="&lt;  Previou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39" y="545"/>
                <a:ext cx="79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2" name="Rectangle 28">
                <a:hlinkClick r:id="rId12" tooltip="Next  &gt;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637" y="545"/>
                <a:ext cx="48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3" name="Rectangle 29">
                <a:hlinkClick r:id="rId27" tooltip="More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9" y="718"/>
                <a:ext cx="299" cy="17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4" name="Rectangle 30">
                <a:hlinkClick r:id="rId28" tooltip="More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387" y="686"/>
                <a:ext cx="299" cy="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5" name="Rectangle 31">
                <a:hlinkClick r:id="rId29" tooltip="More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35" y="702"/>
                <a:ext cx="299" cy="22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6" name="Rectangle 32">
                <a:hlinkClick r:id="rId30" tooltip="Full Calendar of Hour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" y="413"/>
                <a:ext cx="128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7" name="Rectangle 33">
                <a:hlinkClick r:id="rId31" tooltip="Study Room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" y="513"/>
                <a:ext cx="79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8" name="Rectangle 34">
                <a:hlinkClick r:id="rId32" tooltip="Interlibrary Loan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" y="539"/>
                <a:ext cx="92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59" name="Rectangle 35">
                <a:hlinkClick r:id="rId33" tooltip="Archbishop Ireland Memorial Library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" y="566"/>
                <a:ext cx="207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0" name="Rectangle 36">
                <a:hlinkClick r:id="rId34" tooltip="Special Collections and Archive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" y="593"/>
                <a:ext cx="189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1" name="Rectangle 37">
                <a:hlinkClick r:id="rId35" tooltip="Law Library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" y="620"/>
                <a:ext cx="66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62" name="Rectangle 38">
                <a:hlinkClick r:id="rId36" tooltip="RefWorks"/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785" y="647"/>
                <a:ext cx="57" cy="16"/>
              </a:xfrm>
              <a:prstGeom prst="rect">
                <a:avLst/>
              </a:prstGeom>
              <a:solidFill>
                <a:srgbClr val="FFFFFF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56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5017" y="804500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482" y="843301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-60000">
            <a:off x="586302" y="506650"/>
            <a:ext cx="3064827" cy="7229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Where?</a:t>
            </a:r>
            <a:endParaRPr lang="en-US" sz="3200" dirty="0"/>
          </a:p>
        </p:txBody>
      </p:sp>
      <p:pic>
        <p:nvPicPr>
          <p:cNvPr id="10246" name="Picture 6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2" y="262942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03" y="244407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4" name="Oval 10263"/>
          <p:cNvSpPr/>
          <p:nvPr/>
        </p:nvSpPr>
        <p:spPr>
          <a:xfrm>
            <a:off x="419449" y="2086355"/>
            <a:ext cx="1161719" cy="377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1175936" y="3088125"/>
            <a:ext cx="810463" cy="290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831078" y="3107049"/>
            <a:ext cx="810463" cy="290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611099" y="3093870"/>
            <a:ext cx="810463" cy="290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998828" y="6470670"/>
            <a:ext cx="2084825" cy="4141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647276" y="1706412"/>
            <a:ext cx="810463" cy="290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151229" y="5935901"/>
            <a:ext cx="917137" cy="44951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48918" y="3672821"/>
            <a:ext cx="4326872" cy="5502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394444" y="1160017"/>
            <a:ext cx="1239477" cy="290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27942" y="5447033"/>
            <a:ext cx="2666132" cy="12522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11720"/>
            <a:ext cx="6400800" cy="3876182"/>
          </a:xfrm>
          <a:prstGeom prst="ellipse">
            <a:avLst/>
          </a:prstGeom>
          <a:ln w="28575" cap="rnd"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14476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4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0" grpId="0" animBg="1"/>
      <p:bldP spid="58" grpId="0" animBg="1"/>
      <p:bldP spid="59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hartstats.com/images/artwork/18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743" y="2142172"/>
            <a:ext cx="3526514" cy="360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54412" y="2139642"/>
            <a:ext cx="6196405" cy="34695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University of St. Thomas (Minnesota</a:t>
            </a:r>
            <a:r>
              <a:rPr lang="en-US" dirty="0" smtClean="0"/>
              <a:t>)</a:t>
            </a:r>
          </a:p>
          <a:p>
            <a:pPr lvl="0"/>
            <a:r>
              <a:rPr lang="en-US" dirty="0" smtClean="0"/>
              <a:t>Largest </a:t>
            </a:r>
            <a:r>
              <a:rPr lang="en-US" dirty="0"/>
              <a:t>private, liberal arts higher </a:t>
            </a:r>
            <a:r>
              <a:rPr lang="en-US" dirty="0" err="1"/>
              <a:t>ed</a:t>
            </a:r>
            <a:r>
              <a:rPr lang="en-US" dirty="0"/>
              <a:t> institution in Minnesota</a:t>
            </a:r>
          </a:p>
          <a:p>
            <a:pPr lvl="0"/>
            <a:r>
              <a:rPr lang="en-US" dirty="0"/>
              <a:t>Approximately 9,000 FTE (70.3% </a:t>
            </a:r>
            <a:r>
              <a:rPr lang="en-US" dirty="0" smtClean="0"/>
              <a:t>undergrad)</a:t>
            </a:r>
            <a:endParaRPr lang="en-US" dirty="0"/>
          </a:p>
          <a:p>
            <a:pPr lvl="0"/>
            <a:r>
              <a:rPr lang="en-US" dirty="0"/>
              <a:t>Two campuses (Minneapolis and </a:t>
            </a:r>
            <a:r>
              <a:rPr lang="en-US" dirty="0" smtClean="0"/>
              <a:t>Saint Paul</a:t>
            </a:r>
            <a:r>
              <a:rPr lang="en-US" dirty="0"/>
              <a:t>)</a:t>
            </a:r>
          </a:p>
          <a:p>
            <a:pPr lvl="0"/>
            <a:r>
              <a:rPr lang="en-US" dirty="0"/>
              <a:t>4 libraries (Law </a:t>
            </a:r>
            <a:r>
              <a:rPr lang="en-US" dirty="0" smtClean="0"/>
              <a:t>Library is </a:t>
            </a:r>
            <a:r>
              <a:rPr lang="en-US" dirty="0"/>
              <a:t>separate)</a:t>
            </a:r>
          </a:p>
          <a:p>
            <a:pPr lvl="0"/>
            <a:r>
              <a:rPr lang="en-US" dirty="0"/>
              <a:t>$1.96 million annual materials budget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59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08513" y="499994"/>
            <a:ext cx="1409700" cy="1000125"/>
            <a:chOff x="4508513" y="499994"/>
            <a:chExt cx="1409700" cy="1000125"/>
          </a:xfrm>
        </p:grpSpPr>
        <p:pic>
          <p:nvPicPr>
            <p:cNvPr id="1026" name="Picture 1" descr="image0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086">
              <a:off x="4508513" y="499994"/>
              <a:ext cx="1409700" cy="10001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3439" y="621849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4735227" y="1542825"/>
            <a:ext cx="4206240" cy="3314721"/>
            <a:chOff x="4858059" y="1283513"/>
            <a:chExt cx="4206240" cy="33147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2657">
              <a:off x="4858059" y="1398401"/>
              <a:ext cx="4206240" cy="31998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8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2550" y="1283513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/>
          <p:cNvGrpSpPr/>
          <p:nvPr/>
        </p:nvGrpSpPr>
        <p:grpSpPr>
          <a:xfrm>
            <a:off x="499002" y="419601"/>
            <a:ext cx="3245095" cy="2484237"/>
            <a:chOff x="520753" y="2367414"/>
            <a:chExt cx="2374043" cy="3580266"/>
          </a:xfrm>
        </p:grpSpPr>
        <p:sp>
          <p:nvSpPr>
            <p:cNvPr id="17" name="Rectangle 16"/>
            <p:cNvSpPr/>
            <p:nvPr/>
          </p:nvSpPr>
          <p:spPr>
            <a:xfrm rot="21540000">
              <a:off x="524899" y="2368513"/>
              <a:ext cx="2369897" cy="3579167"/>
            </a:xfrm>
            <a:prstGeom prst="rect">
              <a:avLst/>
            </a:prstGeom>
            <a:solidFill>
              <a:schemeClr val="bg1"/>
            </a:solid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21540000">
              <a:off x="520753" y="2367414"/>
              <a:ext cx="2369897" cy="3579167"/>
            </a:xfrm>
            <a:prstGeom prst="rect">
              <a:avLst/>
            </a:prstGeom>
            <a:blipFill dpi="0" rotWithShape="1">
              <a:blip r:embed="rId6" cstate="print">
                <a:alphaModFix amt="20000"/>
                <a:grayscl/>
                <a:lum contrast="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tile tx="0" ty="0" sx="100000" sy="100000" flip="none" algn="tl"/>
            </a:blipFill>
            <a:ln w="6350">
              <a:noFill/>
            </a:ln>
            <a:effectLst>
              <a:outerShdw blurRad="101600" dist="50800" dir="5400000" algn="t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 rot="-60000">
            <a:off x="586302" y="506650"/>
            <a:ext cx="3064827" cy="7229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dirty="0" smtClean="0"/>
              <a:t>Where?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 rot="-60000">
            <a:off x="588717" y="1126948"/>
            <a:ext cx="3618842" cy="14668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b="1" dirty="0" smtClean="0"/>
              <a:t>Proxy </a:t>
            </a:r>
            <a:r>
              <a:rPr lang="en-US" b="1" dirty="0" err="1" smtClean="0"/>
              <a:t>config</a:t>
            </a:r>
            <a:endParaRPr lang="en-US" b="1" dirty="0" smtClean="0"/>
          </a:p>
          <a:p>
            <a:r>
              <a:rPr lang="en-US" b="1" dirty="0" smtClean="0"/>
              <a:t>Local tools</a:t>
            </a:r>
          </a:p>
          <a:p>
            <a:r>
              <a:rPr lang="en-US" b="1" dirty="0" smtClean="0"/>
              <a:t>Customized holdings</a:t>
            </a:r>
          </a:p>
          <a:p>
            <a:r>
              <a:rPr lang="en-US" b="1" dirty="0" smtClean="0"/>
              <a:t>Archives</a:t>
            </a:r>
            <a:endParaRPr lang="en-US" dirty="0"/>
          </a:p>
        </p:txBody>
      </p:sp>
      <p:pic>
        <p:nvPicPr>
          <p:cNvPr id="10246" name="Picture 6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2" y="262942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503" y="244407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 rot="21338191">
            <a:off x="6542056" y="2984990"/>
            <a:ext cx="1499425" cy="494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21338191">
            <a:off x="6541034" y="4028578"/>
            <a:ext cx="2204135" cy="494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rot="21338191">
            <a:off x="4560857" y="3111869"/>
            <a:ext cx="1499425" cy="494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rot="21338191">
            <a:off x="4611440" y="3816844"/>
            <a:ext cx="1499425" cy="49447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10186" y="4897306"/>
            <a:ext cx="1901986" cy="1694611"/>
            <a:chOff x="5165338" y="4974094"/>
            <a:chExt cx="1901986" cy="1694611"/>
          </a:xfrm>
        </p:grpSpPr>
        <p:pic>
          <p:nvPicPr>
            <p:cNvPr id="1030" name="Picture 6" descr="http://www.gordon.edu/images/galleries/credo-gal_2013_02_19_04_32_1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8378" y="5239882"/>
              <a:ext cx="1428822" cy="14288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5338" y="4988962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8024" y="4974094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Group 21"/>
          <p:cNvGrpSpPr/>
          <p:nvPr/>
        </p:nvGrpSpPr>
        <p:grpSpPr>
          <a:xfrm>
            <a:off x="9951" y="2898655"/>
            <a:ext cx="4480351" cy="3807157"/>
            <a:chOff x="9951" y="2898655"/>
            <a:chExt cx="4480351" cy="3807157"/>
          </a:xfrm>
        </p:grpSpPr>
        <p:pic>
          <p:nvPicPr>
            <p:cNvPr id="1037" name="Picture 13" descr="\\ust-deptstore1\department\Library\O'Shaughnessy-Frey Library\Serials\Conferences &amp; Presentations\2013 ER&amp;L\Images\physical archives.JP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4172" y="3898877"/>
              <a:ext cx="4306179" cy="280693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5984" y="3096858"/>
              <a:ext cx="1273628" cy="1607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38" name="Picture 1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8148" y="2898655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9" name="Picture 15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1" y="3686133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002" y="3686133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074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0" grpId="0" animBg="1"/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22250" y="2187575"/>
            <a:ext cx="8629002" cy="3152775"/>
            <a:chOff x="222250" y="2187575"/>
            <a:chExt cx="8629002" cy="3152775"/>
          </a:xfrm>
        </p:grpSpPr>
        <p:pic>
          <p:nvPicPr>
            <p:cNvPr id="5" name="Picture 2" descr="\\ust-deptstore1\department\Library\O'Shaughnessy-Frey Library\Serials\Conferences &amp; Presentations\2013 ER&amp;L\Images\Tracking tool - FULL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49" y="2403681"/>
              <a:ext cx="8507703" cy="29366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" y="2200275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952" y="2187575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095023" y="152400"/>
            <a:ext cx="6965245" cy="1202485"/>
          </a:xfrm>
        </p:spPr>
        <p:txBody>
          <a:bodyPr/>
          <a:lstStyle/>
          <a:p>
            <a:r>
              <a:rPr lang="en-US" dirty="0" smtClean="0"/>
              <a:t>Tracking tools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6308">
            <a:off x="4695016" y="1463721"/>
            <a:ext cx="4007000" cy="518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216863" y="1192141"/>
            <a:ext cx="4006319" cy="5448965"/>
            <a:chOff x="216863" y="1192141"/>
            <a:chExt cx="4006319" cy="544896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20311">
              <a:off x="216863" y="1456458"/>
              <a:ext cx="4006319" cy="51846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813" y="1192141"/>
              <a:ext cx="749300" cy="755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7" name="Picture 3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50" y="1255939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78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95023" y="162632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Vendor’s role </a:t>
            </a:r>
            <a:endParaRPr lang="en-US" dirty="0"/>
          </a:p>
        </p:txBody>
      </p:sp>
      <p:pic>
        <p:nvPicPr>
          <p:cNvPr id="5" name="Picture 4" descr="Funny Breakup Ecard: I need your guidance on a relationship exit strategy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23">
            <a:off x="3302757" y="3422808"/>
            <a:ext cx="5559891" cy="3100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http://www.drbilldoherty.org/images/dvd_undermine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3954">
            <a:off x="225329" y="1684124"/>
            <a:ext cx="4619625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95" y="1508978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77" y="3244758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3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 up tips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0">
              <a:buNone/>
            </a:pPr>
            <a:r>
              <a:rPr lang="en-US" sz="2400" dirty="0" smtClean="0"/>
              <a:t>From the vendor’s perspective:</a:t>
            </a:r>
          </a:p>
          <a:p>
            <a:pPr lvl="1"/>
            <a:r>
              <a:rPr lang="en-US" sz="2400" dirty="0" smtClean="0"/>
              <a:t>Know who signed the license</a:t>
            </a:r>
          </a:p>
          <a:p>
            <a:pPr lvl="1"/>
            <a:r>
              <a:rPr lang="en-US" sz="2400" dirty="0" smtClean="0"/>
              <a:t>Confirm post-cancellation rights</a:t>
            </a:r>
          </a:p>
          <a:p>
            <a:pPr lvl="1"/>
            <a:r>
              <a:rPr lang="en-US" sz="2400" dirty="0" smtClean="0"/>
              <a:t>Do not count on a refund</a:t>
            </a:r>
          </a:p>
          <a:p>
            <a:pPr lvl="1"/>
            <a:r>
              <a:rPr lang="en-US" sz="2400" dirty="0" smtClean="0"/>
              <a:t>Plan cancellations and migrations well in advance of renewal</a:t>
            </a:r>
          </a:p>
          <a:p>
            <a:pPr lvl="1"/>
            <a:r>
              <a:rPr lang="en-US" sz="2400" dirty="0" smtClean="0"/>
              <a:t>Know what you want; if replacing a product do your research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pinoff.comicbookresources.com/wp-content/uploads/2011/08/munste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18" t="29713"/>
          <a:stretch/>
        </p:blipFill>
        <p:spPr bwMode="auto">
          <a:xfrm>
            <a:off x="3124199" y="2800349"/>
            <a:ext cx="1149401" cy="3278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spinoff.comicbookresources.com/wp-content/uploads/2011/08/munster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286" y="1414277"/>
            <a:ext cx="3674315" cy="4664818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95023" y="121688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Publisher/Content providers 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38556" y="1164758"/>
            <a:ext cx="4281335" cy="3587687"/>
            <a:chOff x="203947" y="1140489"/>
            <a:chExt cx="4281335" cy="3587687"/>
          </a:xfrm>
        </p:grpSpPr>
        <p:pic>
          <p:nvPicPr>
            <p:cNvPr id="5" name="Picture 2" descr="http://static.tvguide.com/MediaBin/Galleries/Imported/Editorial/A-B/Best%20WorstTVWeddings/crops/07weddings-brady7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947" y="1392071"/>
              <a:ext cx="4281335" cy="33361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2" name="Picture 2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9964" y="1140489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075195" y="4735272"/>
            <a:ext cx="7039970" cy="1926182"/>
            <a:chOff x="21977" y="4728176"/>
            <a:chExt cx="7039970" cy="1926182"/>
          </a:xfrm>
        </p:grpSpPr>
        <p:pic>
          <p:nvPicPr>
            <p:cNvPr id="6" name="Picture 5" descr="http://avoniaphotography.com/sites/default/files/photos/Wedding%20Photo%20Large%20Family%20Portrait.jp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06" y="4987483"/>
              <a:ext cx="6858000" cy="166687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2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77" y="4728176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\\ust-deptstore1\department\Library\O'Shaughnessy-Frey Library\Serials\Conferences &amp; Presentations\2013 ER&amp;L\Images\pushpi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647" y="4728176"/>
              <a:ext cx="749300" cy="755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94" y="2656796"/>
            <a:ext cx="380751" cy="383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09" y="1164758"/>
            <a:ext cx="749300" cy="75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99" y="1164758"/>
            <a:ext cx="749300" cy="75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03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Break up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742176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the publisher/content provider’s perspective:</a:t>
            </a:r>
          </a:p>
          <a:p>
            <a:r>
              <a:rPr lang="en-US" dirty="0" smtClean="0"/>
              <a:t>Ownership transfers</a:t>
            </a:r>
          </a:p>
          <a:p>
            <a:r>
              <a:rPr lang="en-US" dirty="0"/>
              <a:t>Licensing </a:t>
            </a:r>
          </a:p>
          <a:p>
            <a:r>
              <a:rPr lang="en-US" dirty="0" smtClean="0"/>
              <a:t>Grace periods</a:t>
            </a:r>
          </a:p>
          <a:p>
            <a:r>
              <a:rPr lang="en-US" dirty="0" smtClean="0"/>
              <a:t>Overlap periods</a:t>
            </a:r>
          </a:p>
          <a:p>
            <a:r>
              <a:rPr lang="en-US" dirty="0" smtClean="0"/>
              <a:t>Personal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1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837" y="2119257"/>
            <a:ext cx="3020470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After warning in </a:t>
            </a:r>
            <a:br>
              <a:rPr lang="en-US" dirty="0" smtClean="0"/>
            </a:br>
            <a:r>
              <a:rPr lang="en-US" dirty="0" smtClean="0"/>
              <a:t>advance</a:t>
            </a:r>
            <a:endParaRPr lang="en-US" dirty="0"/>
          </a:p>
          <a:p>
            <a:pPr lvl="0"/>
            <a:r>
              <a:rPr lang="en-US" dirty="0"/>
              <a:t>Immediately</a:t>
            </a:r>
          </a:p>
          <a:p>
            <a:pPr lvl="0"/>
            <a:r>
              <a:rPr lang="en-US" dirty="0"/>
              <a:t>End of semester</a:t>
            </a:r>
          </a:p>
          <a:p>
            <a:pPr lvl="0"/>
            <a:r>
              <a:rPr lang="en-US" dirty="0" smtClean="0"/>
              <a:t>After </a:t>
            </a:r>
            <a:r>
              <a:rPr lang="en-US" dirty="0"/>
              <a:t>probation </a:t>
            </a:r>
            <a:endParaRPr lang="en-US" dirty="0" smtClean="0"/>
          </a:p>
          <a:p>
            <a:pPr lvl="0"/>
            <a:r>
              <a:rPr lang="en-US" dirty="0" smtClean="0"/>
              <a:t>Bitter end </a:t>
            </a:r>
            <a:br>
              <a:rPr lang="en-US" dirty="0" smtClean="0"/>
            </a:br>
            <a:r>
              <a:rPr lang="en-US" dirty="0" smtClean="0"/>
              <a:t>(at expiration or death)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16" y="2249130"/>
            <a:ext cx="3429000" cy="2268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http://memeexplorer.com/cache/2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76" y="2191462"/>
            <a:ext cx="430944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tatto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8284" y="3523175"/>
            <a:ext cx="4084135" cy="156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What’s left?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1058576" y="1941911"/>
            <a:ext cx="3243946" cy="32151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cancelled</a:t>
            </a:r>
            <a:endParaRPr lang="en-US" sz="2400" dirty="0"/>
          </a:p>
          <a:p>
            <a:r>
              <a:rPr lang="en-US" sz="2400" dirty="0" smtClean="0"/>
              <a:t>If deleting or weeding</a:t>
            </a:r>
          </a:p>
          <a:p>
            <a:r>
              <a:rPr lang="en-US" sz="2400" dirty="0" smtClean="0"/>
              <a:t>If migrating</a:t>
            </a:r>
            <a:endParaRPr lang="en-US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8286" y="818077"/>
            <a:ext cx="4089630" cy="1940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79" y="647188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969" y="3227746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1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ending</a:t>
            </a:r>
            <a:endParaRPr lang="en-US" dirty="0"/>
          </a:p>
        </p:txBody>
      </p:sp>
      <p:pic>
        <p:nvPicPr>
          <p:cNvPr id="2050" name="Picture 2" descr="http://www.unileverusa.com/Images/Ben%26Jerry_ChocolateFudgeBrownie_ProductShot_Large_tcm23-29481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3417">
            <a:off x="1362868" y="2341562"/>
            <a:ext cx="320039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nfo.catererswarehouse.com/Portals/153243/images/pintglass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1523">
            <a:off x="5095875" y="2112961"/>
            <a:ext cx="204321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024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4856" y="1865376"/>
            <a:ext cx="6774288" cy="4200573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sz="2600" dirty="0" smtClean="0"/>
              <a:t>Emery</a:t>
            </a:r>
            <a:r>
              <a:rPr lang="en-US" sz="2600" dirty="0"/>
              <a:t>, Jill, and Graham Stone. "TERMS: Techniques for electronic resource management</a:t>
            </a:r>
            <a:r>
              <a:rPr lang="en-US" sz="2600" dirty="0" smtClean="0"/>
              <a:t>.“ Web</a:t>
            </a:r>
            <a:r>
              <a:rPr lang="en-US" sz="2600" dirty="0"/>
              <a:t>. </a:t>
            </a:r>
            <a:r>
              <a:rPr lang="en-US" sz="2600" u="sng" dirty="0" smtClean="0">
                <a:hlinkClick r:id="rId3"/>
              </a:rPr>
              <a:t>http</a:t>
            </a:r>
            <a:r>
              <a:rPr lang="en-US" sz="2600" u="sng" dirty="0">
                <a:hlinkClick r:id="rId3"/>
              </a:rPr>
              <a:t>://</a:t>
            </a:r>
            <a:r>
              <a:rPr lang="en-US" sz="2600" u="sng" dirty="0" smtClean="0">
                <a:hlinkClick r:id="rId3"/>
              </a:rPr>
              <a:t>6terms.tumblr.com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/>
              <a:t>Jewell, T. D., et al. "Electronic Resource Management. The Report of the DLF Initiative." 2004</a:t>
            </a:r>
            <a:r>
              <a:rPr lang="en-US" sz="2600" dirty="0" smtClean="0"/>
              <a:t>. Web</a:t>
            </a:r>
            <a:r>
              <a:rPr lang="en-US" sz="2600" dirty="0"/>
              <a:t>. </a:t>
            </a:r>
            <a:r>
              <a:rPr lang="en-US" sz="2600" u="sng" dirty="0" smtClean="0">
                <a:hlinkClick r:id="rId4"/>
              </a:rPr>
              <a:t>http</a:t>
            </a:r>
            <a:r>
              <a:rPr lang="en-US" sz="2600" u="sng" dirty="0">
                <a:hlinkClick r:id="rId4"/>
              </a:rPr>
              <a:t>://diglib.org/pubs/dlf102</a:t>
            </a:r>
            <a:r>
              <a:rPr lang="en-US" sz="2600" u="sng" dirty="0" smtClean="0">
                <a:hlinkClick r:id="rId4"/>
              </a:rPr>
              <a:t>/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 smtClean="0"/>
              <a:t>Holloway, Trina. “Cancellation workflow</a:t>
            </a:r>
            <a:r>
              <a:rPr lang="en-US" sz="2600" dirty="0"/>
              <a:t>.” </a:t>
            </a:r>
            <a:r>
              <a:rPr lang="en-US" sz="2600" i="1" dirty="0" smtClean="0"/>
              <a:t>E-Resources </a:t>
            </a:r>
            <a:r>
              <a:rPr lang="en-US" sz="2600" i="1" dirty="0"/>
              <a:t>Management Handbook</a:t>
            </a:r>
            <a:r>
              <a:rPr lang="en-US" sz="2600" dirty="0"/>
              <a:t>. </a:t>
            </a:r>
            <a:r>
              <a:rPr lang="en-US" sz="2600" dirty="0" smtClean="0"/>
              <a:t>Ed. By Graham Stone. Oxon: UKSG, 2010. Web. </a:t>
            </a:r>
            <a:r>
              <a:rPr lang="en-US" sz="2600" u="sng" dirty="0" smtClean="0">
                <a:hlinkClick r:id="rId5"/>
              </a:rPr>
              <a:t>http</a:t>
            </a:r>
            <a:r>
              <a:rPr lang="en-US" sz="2600" u="sng" dirty="0">
                <a:hlinkClick r:id="rId5"/>
              </a:rPr>
              <a:t>://uksg.metapress.com/content/w109um4113147240/?</a:t>
            </a:r>
            <a:r>
              <a:rPr lang="en-US" sz="2600" u="sng" dirty="0" smtClean="0">
                <a:hlinkClick r:id="rId5"/>
              </a:rPr>
              <a:t>p=daa85037cbb24e108042c716fc5a6a27&amp;pi=4</a:t>
            </a:r>
            <a:endParaRPr lang="en-US" sz="2600" u="sng" dirty="0" smtClean="0"/>
          </a:p>
          <a:p>
            <a:r>
              <a:rPr lang="en-US" sz="2600" dirty="0" err="1" smtClean="0"/>
              <a:t>Crosetto</a:t>
            </a:r>
            <a:r>
              <a:rPr lang="en-US" sz="2600" dirty="0" smtClean="0"/>
              <a:t>, Alice. “Weeding E-books.” </a:t>
            </a:r>
            <a:r>
              <a:rPr lang="en-US" sz="2600" i="1" dirty="0" smtClean="0"/>
              <a:t>No Shelf Required 2</a:t>
            </a:r>
            <a:r>
              <a:rPr lang="en-US" sz="2600" dirty="0" smtClean="0"/>
              <a:t>. </a:t>
            </a:r>
            <a:r>
              <a:rPr lang="en-US" sz="2600" dirty="0"/>
              <a:t>Ed. By </a:t>
            </a:r>
            <a:r>
              <a:rPr lang="en-US" sz="2600" dirty="0" smtClean="0"/>
              <a:t>Sue </a:t>
            </a:r>
            <a:r>
              <a:rPr lang="en-US" sz="2600" dirty="0" err="1" smtClean="0"/>
              <a:t>Polanka</a:t>
            </a:r>
            <a:r>
              <a:rPr lang="en-US" sz="2600" dirty="0" smtClean="0"/>
              <a:t>. Chicago: American Library Association, 2012.  Print.</a:t>
            </a:r>
            <a:endParaRPr lang="en-US" sz="2600" dirty="0"/>
          </a:p>
          <a:p>
            <a:r>
              <a:rPr lang="en-US" sz="2600" dirty="0"/>
              <a:t>Weir, Ryan O. </a:t>
            </a:r>
            <a:r>
              <a:rPr lang="en-US" sz="2600" i="1" dirty="0"/>
              <a:t>Managing Electronic Resources: A LITA Guide</a:t>
            </a:r>
            <a:r>
              <a:rPr lang="en-US" sz="2600" dirty="0"/>
              <a:t>. </a:t>
            </a:r>
            <a:r>
              <a:rPr lang="en-US" sz="2600" dirty="0" smtClean="0"/>
              <a:t>Chicago: </a:t>
            </a:r>
            <a:r>
              <a:rPr lang="en-US" sz="2600" dirty="0"/>
              <a:t>ALA TECHSOURCE, 2011.</a:t>
            </a:r>
            <a:r>
              <a:rPr lang="en-US" sz="2600" i="1" dirty="0"/>
              <a:t> </a:t>
            </a:r>
            <a:r>
              <a:rPr lang="en-US" sz="2600" dirty="0"/>
              <a:t>Print. </a:t>
            </a:r>
            <a:endParaRPr lang="en-US" sz="2600" dirty="0" smtClean="0"/>
          </a:p>
          <a:p>
            <a:endParaRPr lang="en-US" sz="2600" dirty="0" smtClean="0"/>
          </a:p>
          <a:p>
            <a:pPr marL="0" indent="0" algn="ctr">
              <a:buNone/>
            </a:pPr>
            <a:r>
              <a:rPr lang="en-US" sz="2600" dirty="0"/>
              <a:t>Special thanks to our colleague, Kari Petryszyn</a:t>
            </a:r>
            <a:r>
              <a:rPr lang="en-US" sz="2600" dirty="0" smtClean="0"/>
              <a:t>!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7262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Break down break ups</a:t>
            </a:r>
          </a:p>
          <a:p>
            <a:r>
              <a:rPr lang="en-US" dirty="0" smtClean="0"/>
              <a:t>Players</a:t>
            </a:r>
          </a:p>
          <a:p>
            <a:r>
              <a:rPr lang="en-US" dirty="0" smtClean="0"/>
              <a:t>Types </a:t>
            </a:r>
            <a:endParaRPr lang="en-US" dirty="0"/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Aftermath </a:t>
            </a:r>
          </a:p>
          <a:p>
            <a:r>
              <a:rPr lang="en-US" dirty="0" smtClean="0"/>
              <a:t>Tips </a:t>
            </a:r>
            <a:r>
              <a:rPr lang="en-US" dirty="0"/>
              <a:t>and takeaways </a:t>
            </a:r>
            <a:endParaRPr lang="en-US" dirty="0" smtClean="0"/>
          </a:p>
          <a:p>
            <a:r>
              <a:rPr lang="en-US" dirty="0" smtClean="0"/>
              <a:t>Q </a:t>
            </a:r>
            <a:r>
              <a:rPr lang="en-US" dirty="0"/>
              <a:t>&amp; 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images.teamsugar.com/files/upl1/0/3362/42_2008/Broken-Heart.xlar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6810" y="1094154"/>
            <a:ext cx="806390" cy="7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teamsugar.com/files/upl1/0/3362/42_2008/Broken-Heart.xlarge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2593302" y="1094154"/>
            <a:ext cx="806390" cy="70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8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Funny Breakup Ecard: Your painful breakup has made me feel less alon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365">
            <a:off x="225084" y="4398717"/>
            <a:ext cx="4048125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1819" y="2119256"/>
            <a:ext cx="6974006" cy="398129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Links </a:t>
            </a:r>
            <a:r>
              <a:rPr lang="en-US" dirty="0"/>
              <a:t>to our </a:t>
            </a:r>
            <a:r>
              <a:rPr lang="en-US" dirty="0" smtClean="0"/>
              <a:t>tools: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libguides.stthomas.edu/content.php?pid=441445</a:t>
            </a:r>
            <a:endParaRPr lang="en-US" dirty="0" smtClean="0"/>
          </a:p>
          <a:p>
            <a:pPr marL="285750" lvl="1" indent="-273050"/>
            <a:r>
              <a:rPr lang="en-US" dirty="0" smtClean="0"/>
              <a:t>Copy of this presentation</a:t>
            </a:r>
          </a:p>
          <a:p>
            <a:pPr marL="285750" lvl="1" indent="-273050"/>
            <a:r>
              <a:rPr lang="en-US" dirty="0" smtClean="0"/>
              <a:t>All purpose checklist for </a:t>
            </a:r>
            <a:r>
              <a:rPr lang="en-US" dirty="0"/>
              <a:t>a journal</a:t>
            </a:r>
          </a:p>
          <a:p>
            <a:pPr marL="285750" lvl="1" indent="-273050"/>
            <a:r>
              <a:rPr lang="en-US" dirty="0" smtClean="0"/>
              <a:t>Cancellation checklist </a:t>
            </a:r>
            <a:r>
              <a:rPr lang="en-US" dirty="0"/>
              <a:t>for a database</a:t>
            </a:r>
          </a:p>
          <a:p>
            <a:pPr marL="285750" lvl="1" indent="-273050"/>
            <a:r>
              <a:rPr lang="en-US" dirty="0" smtClean="0"/>
              <a:t>ERM roles at UST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dirty="0" smtClean="0"/>
              <a:t> 				Carolyn </a:t>
            </a:r>
            <a:r>
              <a:rPr lang="en-US" dirty="0"/>
              <a:t>DeLuca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smtClean="0">
                <a:hlinkClick r:id="rId5"/>
              </a:rPr>
              <a:t>cjdeluca@stthomas.edu</a:t>
            </a:r>
            <a:endParaRPr lang="en-US" dirty="0"/>
          </a:p>
          <a:p>
            <a:pPr>
              <a:lnSpc>
                <a:spcPct val="110000"/>
              </a:lnSpc>
              <a:buNone/>
            </a:pPr>
            <a:r>
              <a:rPr lang="en-US" dirty="0" smtClean="0"/>
              <a:t>					Dani Roach</a:t>
            </a:r>
            <a:br>
              <a:rPr lang="en-US" dirty="0" smtClean="0"/>
            </a:br>
            <a:r>
              <a:rPr lang="en-US" dirty="0" smtClean="0"/>
              <a:t>				</a:t>
            </a:r>
            <a:r>
              <a:rPr lang="en-US" dirty="0" smtClean="0">
                <a:hlinkClick r:id="rId6"/>
              </a:rPr>
              <a:t>dlroach@stthomas.edu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shots</a:t>
            </a:r>
            <a:endParaRPr lang="en-US" dirty="0"/>
          </a:p>
        </p:txBody>
      </p:sp>
      <p:pic>
        <p:nvPicPr>
          <p:cNvPr id="4" name="Picture 2" descr="http://images.teamsugar.com/files/upl1/0/3362/42_2008/Broken-Heart.xlarge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17480" y="1015988"/>
            <a:ext cx="882135" cy="77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99" y="4197587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61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-60000">
            <a:off x="1095023" y="148984"/>
            <a:ext cx="6965245" cy="1202485"/>
          </a:xfrm>
        </p:spPr>
        <p:txBody>
          <a:bodyPr anchor="ctr" anchorCtr="0">
            <a:normAutofit/>
          </a:bodyPr>
          <a:lstStyle/>
          <a:p>
            <a:r>
              <a:rPr lang="en-US" sz="4400" dirty="0" smtClean="0"/>
              <a:t>Why this topic?</a:t>
            </a:r>
            <a:endParaRPr lang="en-US" sz="4400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26" y="2210940"/>
            <a:ext cx="6216349" cy="3466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490" y="1833115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323" y="1959354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493" y="1939063"/>
            <a:ext cx="4783015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79" y="1905000"/>
            <a:ext cx="3700641" cy="411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34" y="1905000"/>
            <a:ext cx="4100733" cy="411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missing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28" y="1927588"/>
            <a:ext cx="4047344" cy="4114800"/>
          </a:xfrm>
        </p:spPr>
      </p:pic>
      <p:sp>
        <p:nvSpPr>
          <p:cNvPr id="8" name="Oval 7"/>
          <p:cNvSpPr/>
          <p:nvPr/>
        </p:nvSpPr>
        <p:spPr>
          <a:xfrm>
            <a:off x="2590214" y="2872740"/>
            <a:ext cx="1401213" cy="609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11260" y="747002"/>
            <a:ext cx="3064827" cy="72290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Courtship styles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Friends first</a:t>
            </a:r>
          </a:p>
          <a:p>
            <a:r>
              <a:rPr lang="en-US" sz="2400" dirty="0" smtClean="0"/>
              <a:t>Arranged marriage</a:t>
            </a:r>
          </a:p>
          <a:p>
            <a:r>
              <a:rPr lang="en-US" sz="2400" dirty="0" smtClean="0"/>
              <a:t>Long engagement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Una curiosa historia de desamor entre los pavos de Campogrande. El macho trataba de cortejar a la hembra con sus mejores galas y ella ni caso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7770" y="536272"/>
            <a:ext cx="4079875" cy="2719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is picture was taken at Warwick Castle, during my 2003 travels around Great Britain.&#10;&#10;I loved how these peacocks kept trying to woo the peahens, and the peahens would have none of it. This one time, as a peahen walked over, a peacock started rat...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48595" y="3585029"/>
            <a:ext cx="4078224" cy="2611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057" y="293461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0" y="293461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8026" y="3332842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0057" y="3336471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2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down the break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45" y="2375731"/>
            <a:ext cx="1648654" cy="2960549"/>
          </a:xfrm>
        </p:spPr>
        <p:txBody>
          <a:bodyPr anchor="ctr" anchorCtr="0"/>
          <a:lstStyle/>
          <a:p>
            <a:r>
              <a:rPr lang="en-US" dirty="0" smtClean="0"/>
              <a:t>Who</a:t>
            </a:r>
          </a:p>
          <a:p>
            <a:r>
              <a:rPr lang="en-US" dirty="0" smtClean="0"/>
              <a:t>What</a:t>
            </a:r>
          </a:p>
          <a:p>
            <a:r>
              <a:rPr lang="en-US" dirty="0" smtClean="0"/>
              <a:t>Why</a:t>
            </a:r>
          </a:p>
          <a:p>
            <a:r>
              <a:rPr lang="en-US" dirty="0" smtClean="0"/>
              <a:t>Where</a:t>
            </a:r>
          </a:p>
          <a:p>
            <a:r>
              <a:rPr lang="en-US" dirty="0" smtClean="0"/>
              <a:t>When</a:t>
            </a:r>
          </a:p>
          <a:p>
            <a:endParaRPr lang="en-US" dirty="0"/>
          </a:p>
        </p:txBody>
      </p:sp>
      <p:pic>
        <p:nvPicPr>
          <p:cNvPr id="5" name="Picture 1" descr="Funny Breakup Ecard: If you're tired of discussing my nightmarish relationship, I'd love the opportunity to begin discussing my nightmarish breakup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8" y="2375731"/>
            <a:ext cx="5309001" cy="2960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2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95023" y="192318"/>
            <a:ext cx="6965245" cy="1202485"/>
          </a:xfrm>
        </p:spPr>
        <p:txBody>
          <a:bodyPr>
            <a:normAutofit/>
          </a:bodyPr>
          <a:lstStyle/>
          <a:p>
            <a:r>
              <a:rPr lang="en-US" dirty="0" smtClean="0"/>
              <a:t>Trouble in paradise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"/>
          <a:stretch/>
        </p:blipFill>
        <p:spPr bwMode="auto">
          <a:xfrm>
            <a:off x="2472087" y="1798341"/>
            <a:ext cx="4199826" cy="457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2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7350" y="1594580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2087" y="6149401"/>
            <a:ext cx="2928969" cy="227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472088" y="6134828"/>
            <a:ext cx="419982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000" dirty="0">
                <a:latin typeface="Arial Rounded MT Bold" pitchFamily="34" charset="0"/>
              </a:rPr>
              <a:t>http://cheerfulmonk.com/2010/02/15/we-need-to-talk-really/</a:t>
            </a:r>
          </a:p>
        </p:txBody>
      </p:sp>
    </p:spTree>
    <p:extLst>
      <p:ext uri="{BB962C8B-B14F-4D97-AF65-F5344CB8AC3E}">
        <p14:creationId xmlns:p14="http://schemas.microsoft.com/office/powerpoint/2010/main" val="225199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956264" y="977376"/>
            <a:ext cx="3276790" cy="722904"/>
          </a:xfrm>
        </p:spPr>
        <p:txBody>
          <a:bodyPr>
            <a:noAutofit/>
          </a:bodyPr>
          <a:lstStyle/>
          <a:p>
            <a:r>
              <a:rPr lang="en-US" sz="3200" dirty="0" smtClean="0"/>
              <a:t>Who broke it off?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60000">
            <a:off x="1169278" y="1943779"/>
            <a:ext cx="3020792" cy="42563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Internal players:</a:t>
            </a:r>
          </a:p>
          <a:p>
            <a:pPr lvl="1"/>
            <a:r>
              <a:rPr lang="en-US" sz="2400" dirty="0" smtClean="0"/>
              <a:t>Liaison</a:t>
            </a:r>
          </a:p>
          <a:p>
            <a:pPr lvl="1"/>
            <a:r>
              <a:rPr lang="en-US" sz="2400" dirty="0" smtClean="0"/>
              <a:t>ERMS staff</a:t>
            </a:r>
          </a:p>
          <a:p>
            <a:r>
              <a:rPr lang="en-US" sz="2400" dirty="0" smtClean="0"/>
              <a:t>External players:</a:t>
            </a:r>
          </a:p>
          <a:p>
            <a:pPr lvl="1"/>
            <a:r>
              <a:rPr lang="en-US" sz="2400" dirty="0" smtClean="0"/>
              <a:t>Publisher</a:t>
            </a:r>
          </a:p>
          <a:p>
            <a:pPr lvl="1"/>
            <a:r>
              <a:rPr lang="en-US" sz="2400" dirty="0" smtClean="0"/>
              <a:t>Provider</a:t>
            </a:r>
          </a:p>
          <a:p>
            <a:pPr lvl="1"/>
            <a:r>
              <a:rPr lang="en-US" sz="2400" dirty="0" smtClean="0"/>
              <a:t>Broker</a:t>
            </a:r>
          </a:p>
          <a:p>
            <a:pPr lvl="1"/>
            <a:r>
              <a:rPr lang="en-US" sz="2400" dirty="0" smtClean="0"/>
              <a:t>Consortium</a:t>
            </a:r>
          </a:p>
          <a:p>
            <a:pPr lvl="1"/>
            <a:r>
              <a:rPr lang="en-US" sz="2400" dirty="0" smtClean="0"/>
              <a:t>Vendor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54998">
            <a:off x="4688134" y="586406"/>
            <a:ext cx="4252685" cy="566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ust-deptstore1\department\Library\O'Shaughnessy-Frey Library\Serials\Conferences &amp; Presentations\2013 ER&amp;L\Images\pushp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3179" y="453534"/>
            <a:ext cx="74930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97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Breaking Up &amp;#x0D;&amp;#x0A;Is Hard to Do&amp;quot;&quot;/&gt;&lt;property id=&quot;20307&quot; value=&quot;256&quot;/&gt;&lt;/object&gt;&lt;object type=&quot;3&quot; unique_id=&quot;10005&quot;&gt;&lt;property id=&quot;20148&quot; value=&quot;5&quot;/&gt;&lt;property id=&quot;20300&quot; value=&quot;Slide 8 - &amp;quot;Trouble in paradise&amp;quot;&quot;/&gt;&lt;property id=&quot;20307&quot; value=&quot;257&quot;/&gt;&lt;/object&gt;&lt;object type=&quot;3&quot; unique_id=&quot;10006&quot;&gt;&lt;property id=&quot;20148&quot; value=&quot;5&quot;/&gt;&lt;property id=&quot;20300&quot; value=&quot;Slide 9 - &amp;quot;Who broke it off?&amp;quot;&quot;/&gt;&lt;property id=&quot;20307&quot; value=&quot;258&quot;/&gt;&lt;/object&gt;&lt;object type=&quot;3&quot; unique_id=&quot;10007&quot;&gt;&lt;property id=&quot;20148&quot; value=&quot;5&quot;/&gt;&lt;property id=&quot;20300&quot; value=&quot;Slide 10 - &amp;quot;What happened here?&amp;quot;&quot;/&gt;&lt;property id=&quot;20307&quot; value=&quot;259&quot;/&gt;&lt;/object&gt;&lt;object type=&quot;3&quot; unique_id=&quot;10009&quot;&gt;&lt;property id=&quot;20148&quot; value=&quot;5&quot;/&gt;&lt;property id=&quot;20300&quot; value=&quot;Slide 12 - &amp;quot;Cancelled&amp;quot;&quot;/&gt;&lt;property id=&quot;20307&quot; value=&quot;261&quot;/&gt;&lt;/object&gt;&lt;object type=&quot;3&quot; unique_id=&quot;10010&quot;&gt;&lt;property id=&quot;20148&quot; value=&quot;5&quot;/&gt;&lt;property id=&quot;20300&quot; value=&quot;Slide 14 - &amp;quot;Ceased&amp;quot;&quot;/&gt;&lt;property id=&quot;20307&quot; value=&quot;262&quot;/&gt;&lt;/object&gt;&lt;object type=&quot;3&quot; unique_id=&quot;10011&quot;&gt;&lt;property id=&quot;20148&quot; value=&quot;5&quot;/&gt;&lt;property id=&quot;20300&quot; value=&quot;Slide 15 - &amp;quot;Migrated&amp;quot;&quot;/&gt;&lt;property id=&quot;20307&quot; value=&quot;263&quot;/&gt;&lt;/object&gt;&lt;object type=&quot;3&quot; unique_id=&quot;10012&quot;&gt;&lt;property id=&quot;20148&quot; value=&quot;5&quot;/&gt;&lt;property id=&quot;20300&quot; value=&quot;Slide 17 - &amp;quot;Where?&amp;quot;&quot;/&gt;&lt;property id=&quot;20307&quot; value=&quot;264&quot;/&gt;&lt;/object&gt;&lt;object type=&quot;3&quot; unique_id=&quot;10014&quot;&gt;&lt;property id=&quot;20148&quot; value=&quot;5&quot;/&gt;&lt;property id=&quot;20300&quot; value=&quot;Slide 23 - &amp;quot;Break up tips&amp;quot;&quot;/&gt;&lt;property id=&quot;20307&quot; value=&quot;266&quot;/&gt;&lt;/object&gt;&lt;object type=&quot;3&quot; unique_id=&quot;10015&quot;&gt;&lt;property id=&quot;20148&quot; value=&quot;5&quot;/&gt;&lt;property id=&quot;20300&quot; value=&quot;Slide 24 - &amp;quot;Publisher/Content providers &amp;quot;&quot;/&gt;&lt;property id=&quot;20307&quot; value=&quot;267&quot;/&gt;&lt;/object&gt;&lt;object type=&quot;3&quot; unique_id=&quot;10016&quot;&gt;&lt;property id=&quot;20148&quot; value=&quot;5&quot;/&gt;&lt;property id=&quot;20300&quot; value=&quot;Slide 26 - &amp;quot;When?&amp;quot;&quot;/&gt;&lt;property id=&quot;20307&quot; value=&quot;268&quot;/&gt;&lt;/object&gt;&lt;object type=&quot;3&quot; unique_id=&quot;10017&quot;&gt;&lt;property id=&quot;20148&quot; value=&quot;5&quot;/&gt;&lt;property id=&quot;20300&quot; value=&quot;Slide 27 - &amp;quot;What’s left?&amp;quot;&quot;/&gt;&lt;property id=&quot;20307&quot; value=&quot;269&quot;/&gt;&lt;/object&gt;&lt;object type=&quot;3&quot; unique_id=&quot;10018&quot;&gt;&lt;property id=&quot;20148&quot; value=&quot;5&quot;/&gt;&lt;property id=&quot;20300&quot; value=&quot;Slide 28 - &amp;quot;The ending&amp;quot;&quot;/&gt;&lt;property id=&quot;20307&quot; value=&quot;270&quot;/&gt;&lt;/object&gt;&lt;object type=&quot;3&quot; unique_id=&quot;10036&quot;&gt;&lt;property id=&quot;20148&quot; value=&quot;5&quot;/&gt;&lt;property id=&quot;20300&quot; value=&quot;Slide 4 - &amp;quot;Why this topic?&amp;quot;&quot;/&gt;&lt;property id=&quot;20307&quot; value=&quot;279&quot;/&gt;&lt;/object&gt;&lt;object type=&quot;3&quot; unique_id=&quot;10037&quot;&gt;&lt;property id=&quot;20148&quot; value=&quot;5&quot;/&gt;&lt;property id=&quot;20300&quot; value=&quot;Slide 2 - &amp;quot;Who we are&amp;quot;&quot;/&gt;&lt;property id=&quot;20307&quot; value=&quot;271&quot;/&gt;&lt;/object&gt;&lt;object type=&quot;3&quot; unique_id=&quot;10038&quot;&gt;&lt;property id=&quot;20148&quot; value=&quot;5&quot;/&gt;&lt;property id=&quot;20300&quot; value=&quot;Slide 5 - &amp;quot;What’s missing&amp;quot;&quot;/&gt;&lt;property id=&quot;20307&quot; value=&quot;277&quot;/&gt;&lt;/object&gt;&lt;object type=&quot;3&quot; unique_id=&quot;10039&quot;&gt;&lt;property id=&quot;20148&quot; value=&quot;5&quot;/&gt;&lt;property id=&quot;20300&quot; value=&quot;Slide 6 - &amp;quot;Courtship styles&amp;quot;&quot;/&gt;&lt;property id=&quot;20307&quot; value=&quot;272&quot;/&gt;&lt;/object&gt;&lt;object type=&quot;3&quot; unique_id=&quot;10040&quot;&gt;&lt;property id=&quot;20148&quot; value=&quot;5&quot;/&gt;&lt;property id=&quot;20300&quot; value=&quot;Slide 7 - &amp;quot;Breaking down the break up&amp;quot;&quot;/&gt;&lt;property id=&quot;20307&quot; value=&quot;273&quot;/&gt;&lt;/object&gt;&lt;object type=&quot;3&quot; unique_id=&quot;10041&quot;&gt;&lt;property id=&quot;20148&quot; value=&quot;5&quot;/&gt;&lt;property id=&quot;20300&quot; value=&quot;Slide 13 - &amp;quot;Cancelled&amp;quot;&quot;/&gt;&lt;property id=&quot;20307&quot; value=&quot;275&quot;/&gt;&lt;/object&gt;&lt;object type=&quot;3&quot; unique_id=&quot;10044&quot;&gt;&lt;property id=&quot;20148&quot; value=&quot;5&quot;/&gt;&lt;property id=&quot;20300&quot; value=&quot;Slide 29 - &amp;quot;Thanks to…&amp;quot;&quot;/&gt;&lt;property id=&quot;20307&quot; value=&quot;278&quot;/&gt;&lt;/object&gt;&lt;object type=&quot;3&quot; unique_id=&quot;10351&quot;&gt;&lt;property id=&quot;20148&quot; value=&quot;5&quot;/&gt;&lt;property id=&quot;20300&quot; value=&quot;Slide 3 - &amp;quot;Agenda&amp;quot;&quot;/&gt;&lt;property id=&quot;20307&quot; value=&quot;283&quot;/&gt;&lt;/object&gt;&lt;object type=&quot;3&quot; unique_id=&quot;10352&quot;&gt;&lt;property id=&quot;20148&quot; value=&quot;5&quot;/&gt;&lt;property id=&quot;20300&quot; value=&quot;Slide 11 - &amp;quot;Why? Why? Why?&amp;quot;&quot;/&gt;&lt;property id=&quot;20307&quot; value=&quot;284&quot;/&gt;&lt;/object&gt;&lt;object type=&quot;3&quot; unique_id=&quot;10354&quot;&gt;&lt;property id=&quot;20148&quot; value=&quot;5&quot;/&gt;&lt;property id=&quot;20300&quot; value=&quot;Slide 18 - &amp;quot;Where?&amp;quot;&quot;/&gt;&lt;property id=&quot;20307&quot; value=&quot;285&quot;/&gt;&lt;/object&gt;&lt;object type=&quot;3&quot; unique_id=&quot;10355&quot;&gt;&lt;property id=&quot;20148&quot; value=&quot;5&quot;/&gt;&lt;property id=&quot;20300&quot; value=&quot;Slide 19 - &amp;quot;Where?&amp;quot;&quot;/&gt;&lt;property id=&quot;20307&quot; value=&quot;286&quot;/&gt;&lt;/object&gt;&lt;object type=&quot;3&quot; unique_id=&quot;10356&quot;&gt;&lt;property id=&quot;20148&quot; value=&quot;5&quot;/&gt;&lt;property id=&quot;20300&quot; value=&quot;Slide 20 - &amp;quot;Where?&amp;quot;&quot;/&gt;&lt;property id=&quot;20307&quot; value=&quot;287&quot;/&gt;&lt;/object&gt;&lt;object type=&quot;3&quot; unique_id=&quot;10357&quot;&gt;&lt;property id=&quot;20148&quot; value=&quot;5&quot;/&gt;&lt;property id=&quot;20300&quot; value=&quot;Slide 21 - &amp;quot;Tracking tools&amp;quot;&quot;/&gt;&lt;property id=&quot;20307&quot; value=&quot;292&quot;/&gt;&lt;/object&gt;&lt;object type=&quot;3&quot; unique_id=&quot;10358&quot;&gt;&lt;property id=&quot;20148&quot; value=&quot;5&quot;/&gt;&lt;property id=&quot;20300&quot; value=&quot;Slide 22 - &amp;quot;Vendor’s role &amp;quot;&quot;/&gt;&lt;property id=&quot;20307&quot; value=&quot;293&quot;/&gt;&lt;/object&gt;&lt;object type=&quot;3&quot; unique_id=&quot;10359&quot;&gt;&lt;property id=&quot;20148&quot; value=&quot;5&quot;/&gt;&lt;property id=&quot;20300&quot; value=&quot;Slide 25 - &amp;quot;Break up considerations&amp;quot;&quot;/&gt;&lt;property id=&quot;20307&quot; value=&quot;294&quot;/&gt;&lt;/object&gt;&lt;object type=&quot;3&quot; unique_id=&quot;10360&quot;&gt;&lt;property id=&quot;20148&quot; value=&quot;5&quot;/&gt;&lt;property id=&quot;20300&quot; value=&quot;Slide 30 - &amp;quot;Parting shots&amp;quot;&quot;/&gt;&lt;property id=&quot;20307&quot; value=&quot;291&quot;/&gt;&lt;/object&gt;&lt;object type=&quot;3&quot; unique_id=&quot;10361&quot;&gt;&lt;property id=&quot;20148&quot; value=&quot;5&quot;/&gt;&lt;property id=&quot;20300&quot; value=&quot;Slide 16 - &amp;quot;Migrated&amp;quot;&quot;/&gt;&lt;property id=&quot;20307&quot; value=&quot;29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646</Words>
  <Application>Microsoft Office PowerPoint</Application>
  <PresentationFormat>On-screen Show (4:3)</PresentationFormat>
  <Paragraphs>197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Pushpin</vt:lpstr>
      <vt:lpstr>Breaking Up  Is Hard to Do</vt:lpstr>
      <vt:lpstr>Who we are</vt:lpstr>
      <vt:lpstr>Agenda</vt:lpstr>
      <vt:lpstr>Why this topic?</vt:lpstr>
      <vt:lpstr>What’s missing</vt:lpstr>
      <vt:lpstr>Courtship styles</vt:lpstr>
      <vt:lpstr>Breaking down the break up</vt:lpstr>
      <vt:lpstr>Trouble in paradise</vt:lpstr>
      <vt:lpstr>Who broke it off?</vt:lpstr>
      <vt:lpstr>What happened here?</vt:lpstr>
      <vt:lpstr>Why? Why? Why?</vt:lpstr>
      <vt:lpstr>Cancelled</vt:lpstr>
      <vt:lpstr>Cancelled</vt:lpstr>
      <vt:lpstr>Ceased</vt:lpstr>
      <vt:lpstr>Migrated</vt:lpstr>
      <vt:lpstr>Migrated</vt:lpstr>
      <vt:lpstr>Where?</vt:lpstr>
      <vt:lpstr>Where?</vt:lpstr>
      <vt:lpstr>Where?</vt:lpstr>
      <vt:lpstr>Where?</vt:lpstr>
      <vt:lpstr>Tracking tools</vt:lpstr>
      <vt:lpstr>Vendor’s role </vt:lpstr>
      <vt:lpstr>Break up tips</vt:lpstr>
      <vt:lpstr>Publisher/Content providers </vt:lpstr>
      <vt:lpstr>Break up considerations</vt:lpstr>
      <vt:lpstr>When?</vt:lpstr>
      <vt:lpstr>What’s left?</vt:lpstr>
      <vt:lpstr>The ending</vt:lpstr>
      <vt:lpstr>Thanks to…</vt:lpstr>
      <vt:lpstr>Parting shots</vt:lpstr>
    </vt:vector>
  </TitlesOfParts>
  <Company>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 Roach</dc:creator>
  <cp:lastModifiedBy>Dani Roach</cp:lastModifiedBy>
  <cp:revision>214</cp:revision>
  <dcterms:created xsi:type="dcterms:W3CDTF">2013-01-07T20:45:46Z</dcterms:created>
  <dcterms:modified xsi:type="dcterms:W3CDTF">2013-03-12T13:30:09Z</dcterms:modified>
</cp:coreProperties>
</file>